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4"/>
  </p:notesMasterIdLst>
  <p:handoutMasterIdLst>
    <p:handoutMasterId r:id="rId45"/>
  </p:handoutMasterIdLst>
  <p:sldIdLst>
    <p:sldId id="547" r:id="rId2"/>
    <p:sldId id="621" r:id="rId3"/>
    <p:sldId id="622" r:id="rId4"/>
    <p:sldId id="648" r:id="rId5"/>
    <p:sldId id="649" r:id="rId6"/>
    <p:sldId id="650" r:id="rId7"/>
    <p:sldId id="651" r:id="rId8"/>
    <p:sldId id="652" r:id="rId9"/>
    <p:sldId id="654" r:id="rId10"/>
    <p:sldId id="655" r:id="rId11"/>
    <p:sldId id="653" r:id="rId12"/>
    <p:sldId id="635" r:id="rId13"/>
    <p:sldId id="658" r:id="rId14"/>
    <p:sldId id="636" r:id="rId15"/>
    <p:sldId id="637" r:id="rId16"/>
    <p:sldId id="641" r:id="rId17"/>
    <p:sldId id="647" r:id="rId18"/>
    <p:sldId id="639" r:id="rId19"/>
    <p:sldId id="642" r:id="rId20"/>
    <p:sldId id="638" r:id="rId21"/>
    <p:sldId id="640" r:id="rId22"/>
    <p:sldId id="670" r:id="rId23"/>
    <p:sldId id="671" r:id="rId24"/>
    <p:sldId id="673" r:id="rId25"/>
    <p:sldId id="657" r:id="rId26"/>
    <p:sldId id="672" r:id="rId27"/>
    <p:sldId id="663" r:id="rId28"/>
    <p:sldId id="664" r:id="rId29"/>
    <p:sldId id="665" r:id="rId30"/>
    <p:sldId id="659" r:id="rId31"/>
    <p:sldId id="661" r:id="rId32"/>
    <p:sldId id="662" r:id="rId33"/>
    <p:sldId id="667" r:id="rId34"/>
    <p:sldId id="643" r:id="rId35"/>
    <p:sldId id="668" r:id="rId36"/>
    <p:sldId id="644" r:id="rId37"/>
    <p:sldId id="646" r:id="rId38"/>
    <p:sldId id="660" r:id="rId39"/>
    <p:sldId id="674" r:id="rId40"/>
    <p:sldId id="632" r:id="rId41"/>
    <p:sldId id="669" r:id="rId42"/>
    <p:sldId id="381" r:id="rId43"/>
  </p:sldIdLst>
  <p:sldSz cx="9144000" cy="6858000" type="screen4x3"/>
  <p:notesSz cx="9925050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1EAED"/>
    <a:srgbClr val="FFCC99"/>
    <a:srgbClr val="FF3300"/>
    <a:srgbClr val="CCECFF"/>
    <a:srgbClr val="99CCFF"/>
    <a:srgbClr val="FF9900"/>
    <a:srgbClr val="00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000" autoAdjust="0"/>
  </p:normalViewPr>
  <p:slideViewPr>
    <p:cSldViewPr>
      <p:cViewPr varScale="1">
        <p:scale>
          <a:sx n="89" d="100"/>
          <a:sy n="89" d="100"/>
        </p:scale>
        <p:origin x="1473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1898" y="1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8881C-20D1-4850-8691-874CEEF6734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1898" y="6456612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4E365-2CEF-4766-B62E-9F65E4C21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85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855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898" y="0"/>
            <a:ext cx="4300855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23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505" y="3228896"/>
            <a:ext cx="794004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0855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898" y="6456612"/>
            <a:ext cx="4300855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ch_7_2_web/cal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</a:t>
            </a:r>
            <a:r>
              <a:rPr lang="en-US" altLang="zh-CN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7.2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常见</a:t>
            </a:r>
            <a:r>
              <a:rPr lang="zh-CN" altLang="en-US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示例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怎样设计实现一个小型网站？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使用哪些语言</a:t>
            </a:r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框架</a:t>
            </a:r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工具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？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会涉及到哪些特别的环节？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3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准备阶段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5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准备阶段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8643" y="3157151"/>
            <a:ext cx="2459558" cy="21623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开启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学习调研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开发环境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建库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180580" y="2537495"/>
            <a:ext cx="2479651" cy="1757457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网站功能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[HTTP/HTTPS]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如何加密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解密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[web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开发的框架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3063362" y="3155289"/>
            <a:ext cx="1080120" cy="864096"/>
          </a:xfrm>
          <a:prstGeom prst="leftBrace">
            <a:avLst>
              <a:gd name="adj1" fmla="val 8333"/>
              <a:gd name="adj2" fmla="val 8533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180580" y="4294953"/>
            <a:ext cx="2047604" cy="1294726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[PC]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[Java/Eclipse]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[Tomcat]</a:t>
            </a: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3084195" y="4366938"/>
            <a:ext cx="1080120" cy="983478"/>
          </a:xfrm>
          <a:prstGeom prst="leftBrace">
            <a:avLst>
              <a:gd name="adj1" fmla="val 8333"/>
              <a:gd name="adj2" fmla="val 10337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5400000">
            <a:off x="2072484" y="4376914"/>
            <a:ext cx="511876" cy="2038883"/>
          </a:xfrm>
          <a:prstGeom prst="leftBrace">
            <a:avLst>
              <a:gd name="adj1" fmla="val 8333"/>
              <a:gd name="adj2" fmla="val 56138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11560" y="5620597"/>
            <a:ext cx="4369206" cy="369332"/>
            <a:chOff x="797702" y="5170687"/>
            <a:chExt cx="4369206" cy="369332"/>
          </a:xfrm>
        </p:grpSpPr>
        <p:sp>
          <p:nvSpPr>
            <p:cNvPr id="15" name="文本框 14"/>
            <p:cNvSpPr txBox="1"/>
            <p:nvPr/>
          </p:nvSpPr>
          <p:spPr>
            <a:xfrm>
              <a:off x="797702" y="517068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SVN/GIT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91417" y="5170687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自</a:t>
              </a:r>
              <a:r>
                <a:rPr lang="zh-CN" altLang="en-US" dirty="0" smtClean="0"/>
                <a:t>建</a:t>
              </a:r>
              <a:r>
                <a:rPr lang="en-US" altLang="zh-CN" dirty="0" smtClean="0"/>
                <a:t>/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Github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1689" y="5170687"/>
              <a:ext cx="1895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代码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配置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资源</a:t>
              </a:r>
              <a:endParaRPr lang="zh-CN" altLang="en-US" dirty="0"/>
            </a:p>
          </p:txBody>
        </p:sp>
      </p:grpSp>
      <p:sp>
        <p:nvSpPr>
          <p:cNvPr id="18" name="左大括号 17"/>
          <p:cNvSpPr/>
          <p:nvPr/>
        </p:nvSpPr>
        <p:spPr>
          <a:xfrm>
            <a:off x="5522920" y="2537496"/>
            <a:ext cx="1212850" cy="921643"/>
          </a:xfrm>
          <a:prstGeom prst="leftBrace">
            <a:avLst>
              <a:gd name="adj1" fmla="val 8333"/>
              <a:gd name="adj2" fmla="val 2491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6732240" y="2420888"/>
            <a:ext cx="1639897" cy="12596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注册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登录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验证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数据存储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1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让你的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Java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能开发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下载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JDK</a:t>
            </a: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配置环境变量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Javac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命令能运行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4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简要了解一下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tomcat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如何获取？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如何运行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示例效果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6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关于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Http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与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Https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不只是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80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和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443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端口的区别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访问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https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的网站更安全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域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名系统 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证书和证书颁发机构 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端到端传输数据的安全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46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正常网络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45745" y="2943916"/>
            <a:ext cx="151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115.24.37.1x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曲线连接符 21"/>
          <p:cNvCxnSpPr>
            <a:stCxn id="1032" idx="3"/>
            <a:endCxn id="18" idx="1"/>
          </p:cNvCxnSpPr>
          <p:nvPr/>
        </p:nvCxnSpPr>
        <p:spPr>
          <a:xfrm flipV="1">
            <a:off x="2495961" y="3713430"/>
            <a:ext cx="3682372" cy="2556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1691680" y="2523090"/>
            <a:ext cx="6192688" cy="3351639"/>
            <a:chOff x="1691680" y="2523090"/>
            <a:chExt cx="6192688" cy="3351639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1680" y="2523090"/>
              <a:ext cx="6192688" cy="3158369"/>
              <a:chOff x="1691680" y="2636912"/>
              <a:chExt cx="6261495" cy="3358513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1691680" y="2636912"/>
                <a:ext cx="813217" cy="2986273"/>
                <a:chOff x="2390983" y="2564903"/>
                <a:chExt cx="813217" cy="2986273"/>
              </a:xfrm>
            </p:grpSpPr>
            <p:pic>
              <p:nvPicPr>
                <p:cNvPr id="1030" name="Picture 6" descr="https://bkimg.cdn.bcebos.com/pic/cb8065380cd791232b140067a0345982b2b78029?x-bce-process=image/watermark,g_7,image_d2F0ZXIvYmFpa2UxNTA=,xp_5,yp_5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390983" y="2564903"/>
                  <a:ext cx="766047" cy="7660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2" name="Picture 8" descr="https://bkimg.cdn.bcebos.com/pic/10dfa9ec8a1363271e1055209c8fa0ec08fac720?x-bce-process=image/watermark,g_7,image_d2F0ZXIvYmFpa2UxNTA=,xp_5,yp_5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0984" y="3695904"/>
                  <a:ext cx="813216" cy="8132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https://bkimg.cdn.bcebos.com/pic/c9fcc3cec3fdfc0391a26bcad83f8794a5c226ed?x-bce-process=image/watermark,g_7,image_d2F0ZXIvYmFpa2UxNTA=,xp_5,yp_5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58437" y="4824649"/>
                  <a:ext cx="740007" cy="7265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4" name="组合 33"/>
              <p:cNvGrpSpPr/>
              <p:nvPr/>
            </p:nvGrpSpPr>
            <p:grpSpPr>
              <a:xfrm>
                <a:off x="6132973" y="3402959"/>
                <a:ext cx="1820202" cy="2592466"/>
                <a:chOff x="6132973" y="3402959"/>
                <a:chExt cx="1820202" cy="2592466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6228184" y="3402959"/>
                  <a:ext cx="1368152" cy="1230803"/>
                  <a:chOff x="3885127" y="1532789"/>
                  <a:chExt cx="1484555" cy="1444334"/>
                </a:xfrm>
              </p:grpSpPr>
              <p:pic>
                <p:nvPicPr>
                  <p:cNvPr id="18" name="图片 1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85127" y="1532789"/>
                    <a:ext cx="1373746" cy="1172840"/>
                  </a:xfrm>
                  <a:prstGeom prst="rect">
                    <a:avLst/>
                  </a:prstGeom>
                </p:spPr>
              </p:pic>
              <p:pic>
                <p:nvPicPr>
                  <p:cNvPr id="19" name="图片 1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995936" y="1804283"/>
                    <a:ext cx="1373746" cy="117284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" name="文本框 32"/>
                <p:cNvSpPr txBox="1"/>
                <p:nvPr/>
              </p:nvSpPr>
              <p:spPr>
                <a:xfrm>
                  <a:off x="6132973" y="5308136"/>
                  <a:ext cx="1820202" cy="687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something.com</a:t>
                  </a:r>
                </a:p>
                <a:p>
                  <a:r>
                    <a:rPr lang="en-US" altLang="zh-CN" dirty="0" smtClean="0"/>
                    <a:t>:115.24.37.1x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31" name="组合 30"/>
            <p:cNvGrpSpPr/>
            <p:nvPr/>
          </p:nvGrpSpPr>
          <p:grpSpPr>
            <a:xfrm>
              <a:off x="2495961" y="3969068"/>
              <a:ext cx="3519342" cy="1905661"/>
              <a:chOff x="2495961" y="3969068"/>
              <a:chExt cx="3519342" cy="1905661"/>
            </a:xfrm>
          </p:grpSpPr>
          <p:cxnSp>
            <p:nvCxnSpPr>
              <p:cNvPr id="4" name="曲线连接符 3"/>
              <p:cNvCxnSpPr>
                <a:stCxn id="1032" idx="3"/>
                <a:endCxn id="26" idx="1"/>
              </p:cNvCxnSpPr>
              <p:nvPr/>
            </p:nvCxnSpPr>
            <p:spPr>
              <a:xfrm>
                <a:off x="2495961" y="3969068"/>
                <a:ext cx="2267222" cy="143571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曲线连接符 19"/>
              <p:cNvCxnSpPr>
                <a:stCxn id="26" idx="2"/>
                <a:endCxn id="1032" idx="3"/>
              </p:cNvCxnSpPr>
              <p:nvPr/>
            </p:nvCxnSpPr>
            <p:spPr>
              <a:xfrm rot="5400000" flipH="1">
                <a:off x="2989771" y="3475258"/>
                <a:ext cx="1905661" cy="2893282"/>
              </a:xfrm>
              <a:prstGeom prst="curvedConnector4">
                <a:avLst>
                  <a:gd name="adj1" fmla="val -11996"/>
                  <a:gd name="adj2" fmla="val 60819"/>
                </a:avLst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3183" y="4934842"/>
                <a:ext cx="1252120" cy="9398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055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被监听的网络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754930" y="3042089"/>
            <a:ext cx="6109718" cy="2808312"/>
            <a:chOff x="1691680" y="2636912"/>
            <a:chExt cx="6177603" cy="2986273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1680" y="2636912"/>
              <a:ext cx="813217" cy="2986273"/>
              <a:chOff x="2390983" y="2564903"/>
              <a:chExt cx="813217" cy="2986273"/>
            </a:xfrm>
          </p:grpSpPr>
          <p:pic>
            <p:nvPicPr>
              <p:cNvPr id="1030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390983" y="2564903"/>
                <a:ext cx="766047" cy="76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bkimg.cdn.bcebos.com/pic/10dfa9ec8a1363271e1055209c8fa0ec08fac720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984" y="3695904"/>
                <a:ext cx="813216" cy="813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bkimg.cdn.bcebos.com/pic/c9fcc3cec3fdfc0391a26bcad83f8794a5c226ed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8437" y="4824649"/>
                <a:ext cx="740007" cy="72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3253" y="3025795"/>
              <a:ext cx="1266030" cy="999447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794" y="2969534"/>
            <a:ext cx="682435" cy="682435"/>
          </a:xfrm>
          <a:prstGeom prst="rect">
            <a:avLst/>
          </a:prstGeom>
        </p:spPr>
      </p:pic>
      <p:cxnSp>
        <p:nvCxnSpPr>
          <p:cNvPr id="20" name="曲线连接符 19"/>
          <p:cNvCxnSpPr>
            <a:stCxn id="10" idx="3"/>
            <a:endCxn id="19" idx="1"/>
          </p:cNvCxnSpPr>
          <p:nvPr/>
        </p:nvCxnSpPr>
        <p:spPr>
          <a:xfrm>
            <a:off x="5133229" y="3310752"/>
            <a:ext cx="1479301" cy="5669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32" idx="3"/>
          </p:cNvCxnSpPr>
          <p:nvPr/>
        </p:nvCxnSpPr>
        <p:spPr>
          <a:xfrm flipV="1">
            <a:off x="2559211" y="3310751"/>
            <a:ext cx="1917013" cy="1177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389029" y="3126085"/>
            <a:ext cx="151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115.24.37.1x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40152" y="523941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something.com</a:t>
            </a:r>
          </a:p>
          <a:p>
            <a:r>
              <a:rPr lang="en-US" altLang="zh-CN" dirty="0" smtClean="0"/>
              <a:t>:115.24.37.1x</a:t>
            </a:r>
            <a:endParaRPr lang="zh-CN" altLang="en-US" dirty="0"/>
          </a:p>
        </p:txBody>
      </p:sp>
      <p:cxnSp>
        <p:nvCxnSpPr>
          <p:cNvPr id="39" name="曲线连接符 38"/>
          <p:cNvCxnSpPr/>
          <p:nvPr/>
        </p:nvCxnSpPr>
        <p:spPr>
          <a:xfrm rot="5400000" flipH="1">
            <a:off x="3249737" y="3817051"/>
            <a:ext cx="1448352" cy="2807957"/>
          </a:xfrm>
          <a:prstGeom prst="curvedConnector4">
            <a:avLst>
              <a:gd name="adj1" fmla="val -15783"/>
              <a:gd name="adj2" fmla="val 6114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108" y="4996532"/>
            <a:ext cx="1252120" cy="939887"/>
          </a:xfrm>
          <a:prstGeom prst="rect">
            <a:avLst/>
          </a:prstGeom>
        </p:spPr>
      </p:pic>
      <p:cxnSp>
        <p:nvCxnSpPr>
          <p:cNvPr id="47" name="曲线连接符 46"/>
          <p:cNvCxnSpPr>
            <a:stCxn id="1032" idx="3"/>
            <a:endCxn id="40" idx="0"/>
          </p:cNvCxnSpPr>
          <p:nvPr/>
        </p:nvCxnSpPr>
        <p:spPr>
          <a:xfrm>
            <a:off x="2559211" y="4488067"/>
            <a:ext cx="2807957" cy="50846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8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假浏览器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19672" y="3166005"/>
            <a:ext cx="6220671" cy="2820834"/>
            <a:chOff x="1691680" y="2623596"/>
            <a:chExt cx="6289790" cy="2999589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1680" y="2636912"/>
              <a:ext cx="813217" cy="2986273"/>
              <a:chOff x="2390983" y="2564903"/>
              <a:chExt cx="813217" cy="2986273"/>
            </a:xfrm>
          </p:grpSpPr>
          <p:pic>
            <p:nvPicPr>
              <p:cNvPr id="1030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390983" y="2564903"/>
                <a:ext cx="766047" cy="76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bkimg.cdn.bcebos.com/pic/10dfa9ec8a1363271e1055209c8fa0ec08fac720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984" y="3695904"/>
                <a:ext cx="813216" cy="813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bkimg.cdn.bcebos.com/pic/c9fcc3cec3fdfc0391a26bcad83f8794a5c226ed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8437" y="4824649"/>
                <a:ext cx="740007" cy="72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0" name="曲线连接符 29"/>
            <p:cNvCxnSpPr>
              <a:stCxn id="1032" idx="3"/>
              <a:endCxn id="19" idx="1"/>
            </p:cNvCxnSpPr>
            <p:nvPr/>
          </p:nvCxnSpPr>
          <p:spPr>
            <a:xfrm>
              <a:off x="2504897" y="4174520"/>
              <a:ext cx="4210543" cy="90111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2603344" y="2623596"/>
              <a:ext cx="5378126" cy="2951760"/>
              <a:chOff x="2603344" y="2623596"/>
              <a:chExt cx="5378126" cy="295176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6469667" y="2944703"/>
                <a:ext cx="1511803" cy="2630653"/>
                <a:chOff x="4147156" y="995030"/>
                <a:chExt cx="1640428" cy="3087043"/>
              </a:xfrm>
            </p:grpSpPr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47156" y="995030"/>
                  <a:ext cx="1373746" cy="117284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13839" y="2909233"/>
                  <a:ext cx="1373745" cy="1172840"/>
                </a:xfrm>
                <a:prstGeom prst="rect">
                  <a:avLst/>
                </a:prstGeom>
              </p:spPr>
            </p:pic>
          </p:grpSp>
          <p:sp>
            <p:nvSpPr>
              <p:cNvPr id="33" name="文本框 32"/>
              <p:cNvSpPr txBox="1"/>
              <p:nvPr/>
            </p:nvSpPr>
            <p:spPr>
              <a:xfrm>
                <a:off x="2603344" y="2623596"/>
                <a:ext cx="1776440" cy="392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something.com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21" name="曲线连接符 20"/>
          <p:cNvCxnSpPr>
            <a:stCxn id="1030" idx="1"/>
            <a:endCxn id="18" idx="1"/>
          </p:cNvCxnSpPr>
          <p:nvPr/>
        </p:nvCxnSpPr>
        <p:spPr>
          <a:xfrm>
            <a:off x="2377300" y="3538725"/>
            <a:ext cx="3967853" cy="3991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688" y="3284984"/>
            <a:ext cx="490434" cy="49043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372200" y="4686019"/>
            <a:ext cx="151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115.24.37.1x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Phishing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619672" y="2819091"/>
            <a:ext cx="6220671" cy="3167747"/>
            <a:chOff x="1691680" y="2254699"/>
            <a:chExt cx="6289790" cy="3368486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1680" y="2636912"/>
              <a:ext cx="813217" cy="2986273"/>
              <a:chOff x="2390983" y="2564903"/>
              <a:chExt cx="813217" cy="2986273"/>
            </a:xfrm>
          </p:grpSpPr>
          <p:pic>
            <p:nvPicPr>
              <p:cNvPr id="1030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390983" y="2564903"/>
                <a:ext cx="766047" cy="76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bkimg.cdn.bcebos.com/pic/10dfa9ec8a1363271e1055209c8fa0ec08fac720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984" y="3695904"/>
                <a:ext cx="813216" cy="813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bkimg.cdn.bcebos.com/pic/c9fcc3cec3fdfc0391a26bcad83f8794a5c226ed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8437" y="4824649"/>
                <a:ext cx="740007" cy="72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0" name="曲线连接符 29"/>
            <p:cNvCxnSpPr>
              <a:stCxn id="1032" idx="3"/>
              <a:endCxn id="19" idx="1"/>
            </p:cNvCxnSpPr>
            <p:nvPr/>
          </p:nvCxnSpPr>
          <p:spPr>
            <a:xfrm>
              <a:off x="2504897" y="4174520"/>
              <a:ext cx="4210543" cy="90111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3075034" y="2254699"/>
              <a:ext cx="4906436" cy="3320657"/>
              <a:chOff x="3075034" y="2254699"/>
              <a:chExt cx="4906436" cy="3320657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6469667" y="2944703"/>
                <a:ext cx="1511803" cy="2630653"/>
                <a:chOff x="4147156" y="995030"/>
                <a:chExt cx="1640428" cy="3087043"/>
              </a:xfrm>
            </p:grpSpPr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47156" y="995030"/>
                  <a:ext cx="1373746" cy="117284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13839" y="2909233"/>
                  <a:ext cx="1373745" cy="1172840"/>
                </a:xfrm>
                <a:prstGeom prst="rect">
                  <a:avLst/>
                </a:prstGeom>
              </p:spPr>
            </p:pic>
          </p:grpSp>
          <p:sp>
            <p:nvSpPr>
              <p:cNvPr id="33" name="文本框 32"/>
              <p:cNvSpPr txBox="1"/>
              <p:nvPr/>
            </p:nvSpPr>
            <p:spPr>
              <a:xfrm>
                <a:off x="3075034" y="2254699"/>
                <a:ext cx="2000660" cy="392736"/>
              </a:xfrm>
              <a:prstGeom prst="rect">
                <a:avLst/>
              </a:prstGeom>
              <a:solidFill>
                <a:srgbClr val="FFCC9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som</a:t>
                </a:r>
                <a:r>
                  <a:rPr lang="en-US" altLang="zh-CN" dirty="0" smtClean="0"/>
                  <a:t>eh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ing.com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21" name="曲线连接符 20"/>
          <p:cNvCxnSpPr>
            <a:stCxn id="1030" idx="1"/>
            <a:endCxn id="18" idx="1"/>
          </p:cNvCxnSpPr>
          <p:nvPr/>
        </p:nvCxnSpPr>
        <p:spPr>
          <a:xfrm>
            <a:off x="2377300" y="3538725"/>
            <a:ext cx="3967853" cy="3991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775" y="2717021"/>
            <a:ext cx="490434" cy="49043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372200" y="4686019"/>
            <a:ext cx="151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115.24.37.1x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曲线连接符 14"/>
          <p:cNvCxnSpPr>
            <a:stCxn id="10" idx="1"/>
            <a:endCxn id="1030" idx="0"/>
          </p:cNvCxnSpPr>
          <p:nvPr/>
        </p:nvCxnSpPr>
        <p:spPr>
          <a:xfrm rot="10800000" flipV="1">
            <a:off x="1998487" y="2962237"/>
            <a:ext cx="557289" cy="2162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6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域名劫持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Domain name hijacking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763688" y="2924944"/>
            <a:ext cx="6461293" cy="2991670"/>
            <a:chOff x="1691680" y="2636912"/>
            <a:chExt cx="6533085" cy="3181250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1680" y="2636912"/>
              <a:ext cx="813217" cy="2986273"/>
              <a:chOff x="2390983" y="2564903"/>
              <a:chExt cx="813217" cy="2986273"/>
            </a:xfrm>
          </p:grpSpPr>
          <p:pic>
            <p:nvPicPr>
              <p:cNvPr id="1030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390983" y="2564903"/>
                <a:ext cx="766047" cy="76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bkimg.cdn.bcebos.com/pic/10dfa9ec8a1363271e1055209c8fa0ec08fac720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984" y="3695904"/>
                <a:ext cx="813216" cy="813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bkimg.cdn.bcebos.com/pic/c9fcc3cec3fdfc0391a26bcad83f8794a5c226ed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8437" y="4824649"/>
                <a:ext cx="740007" cy="72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组合 33"/>
            <p:cNvGrpSpPr/>
            <p:nvPr/>
          </p:nvGrpSpPr>
          <p:grpSpPr>
            <a:xfrm>
              <a:off x="6341283" y="3107201"/>
              <a:ext cx="1883482" cy="2710961"/>
              <a:chOff x="6341283" y="3107201"/>
              <a:chExt cx="1883482" cy="2710961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6569820" y="3107201"/>
                <a:ext cx="1266031" cy="2710961"/>
                <a:chOff x="4255831" y="1185719"/>
                <a:chExt cx="1373746" cy="3181284"/>
              </a:xfrm>
            </p:grpSpPr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5831" y="1185719"/>
                  <a:ext cx="1373746" cy="1172839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5832" y="3194162"/>
                  <a:ext cx="1373745" cy="1172841"/>
                </a:xfrm>
                <a:prstGeom prst="rect">
                  <a:avLst/>
                </a:prstGeom>
              </p:spPr>
            </p:pic>
          </p:grpSp>
          <p:sp>
            <p:nvSpPr>
              <p:cNvPr id="33" name="文本框 32"/>
              <p:cNvSpPr txBox="1"/>
              <p:nvPr/>
            </p:nvSpPr>
            <p:spPr>
              <a:xfrm>
                <a:off x="6341283" y="4425979"/>
                <a:ext cx="1883482" cy="392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115.24.37.1x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253" y="4388571"/>
            <a:ext cx="490434" cy="49992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215857" y="4952690"/>
            <a:ext cx="1859526" cy="646331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something.com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210.17.104.5x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曲线连接符 21"/>
          <p:cNvCxnSpPr>
            <a:stCxn id="1032" idx="0"/>
            <a:endCxn id="18" idx="1"/>
          </p:cNvCxnSpPr>
          <p:nvPr/>
        </p:nvCxnSpPr>
        <p:spPr>
          <a:xfrm rot="5400000" flipH="1" flipV="1">
            <a:off x="4301329" y="1701651"/>
            <a:ext cx="151395" cy="44223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62197" y="2882239"/>
            <a:ext cx="186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210.17.104.5x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6" name="曲线连接符 35"/>
          <p:cNvCxnSpPr>
            <a:stCxn id="20" idx="2"/>
            <a:endCxn id="1032" idx="3"/>
          </p:cNvCxnSpPr>
          <p:nvPr/>
        </p:nvCxnSpPr>
        <p:spPr>
          <a:xfrm rot="5400000" flipH="1">
            <a:off x="2742745" y="4196147"/>
            <a:ext cx="1228099" cy="1577651"/>
          </a:xfrm>
          <a:prstGeom prst="curvedConnector4">
            <a:avLst>
              <a:gd name="adj1" fmla="val -18614"/>
              <a:gd name="adj2" fmla="val 7946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410" y="5311725"/>
            <a:ext cx="1252120" cy="939887"/>
          </a:xfrm>
          <a:prstGeom prst="rect">
            <a:avLst/>
          </a:prstGeom>
        </p:spPr>
      </p:pic>
      <p:cxnSp>
        <p:nvCxnSpPr>
          <p:cNvPr id="38" name="曲线连接符 37"/>
          <p:cNvCxnSpPr>
            <a:stCxn id="1032" idx="3"/>
            <a:endCxn id="20" idx="0"/>
          </p:cNvCxnSpPr>
          <p:nvPr/>
        </p:nvCxnSpPr>
        <p:spPr>
          <a:xfrm>
            <a:off x="2567969" y="4370922"/>
            <a:ext cx="1577651" cy="5817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前序工作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一个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idea</a:t>
            </a:r>
          </a:p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组建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团队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分工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产品经理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项目经理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4197655"/>
            <a:ext cx="385358" cy="76436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720" y="4207405"/>
            <a:ext cx="397035" cy="776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4197655"/>
            <a:ext cx="385358" cy="764360"/>
          </a:xfrm>
          <a:prstGeom prst="rect">
            <a:avLst/>
          </a:prstGeom>
        </p:spPr>
      </p:pic>
      <p:cxnSp>
        <p:nvCxnSpPr>
          <p:cNvPr id="28" name="曲线连接符 27"/>
          <p:cNvCxnSpPr>
            <a:endCxn id="22" idx="1"/>
          </p:cNvCxnSpPr>
          <p:nvPr/>
        </p:nvCxnSpPr>
        <p:spPr>
          <a:xfrm>
            <a:off x="3150628" y="3773470"/>
            <a:ext cx="1637396" cy="80636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endCxn id="23" idx="0"/>
          </p:cNvCxnSpPr>
          <p:nvPr/>
        </p:nvCxnSpPr>
        <p:spPr>
          <a:xfrm flipV="1">
            <a:off x="3157158" y="4207405"/>
            <a:ext cx="2717080" cy="70121"/>
          </a:xfrm>
          <a:prstGeom prst="curvedConnector4">
            <a:avLst>
              <a:gd name="adj1" fmla="val 46347"/>
              <a:gd name="adj2" fmla="val 42600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endCxn id="24" idx="3"/>
          </p:cNvCxnSpPr>
          <p:nvPr/>
        </p:nvCxnSpPr>
        <p:spPr>
          <a:xfrm flipV="1">
            <a:off x="2843808" y="4579835"/>
            <a:ext cx="4057766" cy="721373"/>
          </a:xfrm>
          <a:prstGeom prst="curvedConnector3">
            <a:avLst>
              <a:gd name="adj1" fmla="val 10563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endCxn id="22" idx="1"/>
          </p:cNvCxnSpPr>
          <p:nvPr/>
        </p:nvCxnSpPr>
        <p:spPr>
          <a:xfrm flipV="1">
            <a:off x="2843808" y="4579835"/>
            <a:ext cx="1944216" cy="2080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endCxn id="23" idx="2"/>
          </p:cNvCxnSpPr>
          <p:nvPr/>
        </p:nvCxnSpPr>
        <p:spPr>
          <a:xfrm flipV="1">
            <a:off x="2883947" y="4983405"/>
            <a:ext cx="2990291" cy="83343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endCxn id="19" idx="3"/>
          </p:cNvCxnSpPr>
          <p:nvPr/>
        </p:nvCxnSpPr>
        <p:spPr>
          <a:xfrm flipV="1">
            <a:off x="2716331" y="4606204"/>
            <a:ext cx="5121347" cy="733013"/>
          </a:xfrm>
          <a:prstGeom prst="curvedConnector3">
            <a:avLst>
              <a:gd name="adj1" fmla="val 10446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4224024"/>
            <a:ext cx="385358" cy="7643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397635" y="2516545"/>
            <a:ext cx="4118580" cy="797479"/>
            <a:chOff x="2397635" y="2516545"/>
            <a:chExt cx="4118580" cy="797479"/>
          </a:xfrm>
        </p:grpSpPr>
        <p:grpSp>
          <p:nvGrpSpPr>
            <p:cNvPr id="25" name="组合 24"/>
            <p:cNvGrpSpPr/>
            <p:nvPr/>
          </p:nvGrpSpPr>
          <p:grpSpPr>
            <a:xfrm>
              <a:off x="2397635" y="2516545"/>
              <a:ext cx="2387014" cy="657931"/>
              <a:chOff x="2358099" y="2516546"/>
              <a:chExt cx="3726069" cy="79208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9952" y="2516546"/>
                <a:ext cx="672446" cy="792088"/>
              </a:xfrm>
              <a:prstGeom prst="rect">
                <a:avLst/>
              </a:prstGeom>
            </p:spPr>
          </p:pic>
          <p:cxnSp>
            <p:nvCxnSpPr>
              <p:cNvPr id="6" name="曲线连接符 5"/>
              <p:cNvCxnSpPr>
                <a:endCxn id="4" idx="1"/>
              </p:cNvCxnSpPr>
              <p:nvPr/>
            </p:nvCxnSpPr>
            <p:spPr>
              <a:xfrm>
                <a:off x="2358099" y="2779279"/>
                <a:ext cx="1781854" cy="13331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曲线连接符 16"/>
              <p:cNvCxnSpPr>
                <a:stCxn id="4" idx="3"/>
              </p:cNvCxnSpPr>
              <p:nvPr/>
            </p:nvCxnSpPr>
            <p:spPr>
              <a:xfrm>
                <a:off x="4812398" y="2912590"/>
                <a:ext cx="1271770" cy="14612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4"/>
            <p:cNvSpPr txBox="1"/>
            <p:nvPr/>
          </p:nvSpPr>
          <p:spPr>
            <a:xfrm>
              <a:off x="4784648" y="2790804"/>
              <a:ext cx="17315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00B050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一个网站</a:t>
              </a:r>
              <a:endParaRPr lang="zh-CN" altLang="en-US" sz="2800" dirty="0">
                <a:solidFill>
                  <a:srgbClr val="00B050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0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威胁</a:t>
            </a:r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1468338" y="2564905"/>
            <a:ext cx="5839965" cy="2664296"/>
          </a:xfrm>
        </p:spPr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假的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浏览器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|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客户端软件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|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APP]</a:t>
            </a: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假的服务器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假的域名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信道被监听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信息篡改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2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HttpS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由权威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CA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认证，发一个用于验证的证书（用私钥加密，使用公钥解密）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证书中有单向加密的数据 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SHA/MD5</a:t>
            </a: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通信过程的数据使用通信密钥加密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7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Web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基本原理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920562" y="2556528"/>
            <a:ext cx="3235614" cy="3456384"/>
            <a:chOff x="899592" y="2492896"/>
            <a:chExt cx="2808312" cy="3456384"/>
          </a:xfrm>
        </p:grpSpPr>
        <p:sp>
          <p:nvSpPr>
            <p:cNvPr id="16" name="矩形 15"/>
            <p:cNvSpPr/>
            <p:nvPr/>
          </p:nvSpPr>
          <p:spPr>
            <a:xfrm>
              <a:off x="899592" y="2492896"/>
              <a:ext cx="2808312" cy="3456384"/>
            </a:xfrm>
            <a:prstGeom prst="rect">
              <a:avLst/>
            </a:prstGeom>
            <a:solidFill>
              <a:srgbClr val="B1EAE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231418" y="2967710"/>
              <a:ext cx="731366" cy="2952328"/>
              <a:chOff x="1231418" y="2967710"/>
              <a:chExt cx="731366" cy="295232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231418" y="2967710"/>
                <a:ext cx="731366" cy="36004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</a:t>
                </a:r>
                <a:endParaRPr lang="zh-CN" altLang="en-US" dirty="0"/>
              </a:p>
            </p:txBody>
          </p:sp>
          <p:cxnSp>
            <p:nvCxnSpPr>
              <p:cNvPr id="22" name="直接连接符 21"/>
              <p:cNvCxnSpPr>
                <a:stCxn id="21" idx="2"/>
              </p:cNvCxnSpPr>
              <p:nvPr/>
            </p:nvCxnSpPr>
            <p:spPr>
              <a:xfrm>
                <a:off x="1597101" y="3327750"/>
                <a:ext cx="5643" cy="2592288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2435859" y="2967710"/>
              <a:ext cx="731366" cy="2952328"/>
              <a:chOff x="1056421" y="2967710"/>
              <a:chExt cx="731366" cy="2952328"/>
            </a:xfrm>
            <a:solidFill>
              <a:srgbClr val="CCECFF"/>
            </a:solidFill>
          </p:grpSpPr>
          <p:sp>
            <p:nvSpPr>
              <p:cNvPr id="19" name="矩形 18"/>
              <p:cNvSpPr/>
              <p:nvPr/>
            </p:nvSpPr>
            <p:spPr>
              <a:xfrm>
                <a:off x="1056421" y="2967710"/>
                <a:ext cx="731366" cy="360040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422104" y="3327750"/>
                <a:ext cx="5643" cy="2592288"/>
              </a:xfrm>
              <a:prstGeom prst="line">
                <a:avLst/>
              </a:prstGeom>
              <a:grpFill/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" name="直接箭头连接符 23"/>
          <p:cNvCxnSpPr/>
          <p:nvPr/>
        </p:nvCxnSpPr>
        <p:spPr>
          <a:xfrm>
            <a:off x="3734045" y="3789040"/>
            <a:ext cx="13698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3682472" y="5089806"/>
            <a:ext cx="1404004" cy="212498"/>
            <a:chOff x="3682472" y="5089806"/>
            <a:chExt cx="1404004" cy="212498"/>
          </a:xfrm>
        </p:grpSpPr>
        <p:cxnSp>
          <p:nvCxnSpPr>
            <p:cNvPr id="29" name="直接箭头连接符 28"/>
            <p:cNvCxnSpPr/>
            <p:nvPr/>
          </p:nvCxnSpPr>
          <p:spPr>
            <a:xfrm flipH="1">
              <a:off x="3682472" y="5302304"/>
              <a:ext cx="14040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3839539" y="5089806"/>
              <a:ext cx="1224136" cy="14401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剪去单角的矩形 41"/>
          <p:cNvSpPr/>
          <p:nvPr/>
        </p:nvSpPr>
        <p:spPr>
          <a:xfrm>
            <a:off x="3034401" y="5021324"/>
            <a:ext cx="648071" cy="792088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a.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334874" y="3888676"/>
            <a:ext cx="793299" cy="980484"/>
            <a:chOff x="3758740" y="3888676"/>
            <a:chExt cx="793299" cy="980484"/>
          </a:xfrm>
        </p:grpSpPr>
        <p:sp>
          <p:nvSpPr>
            <p:cNvPr id="27" name="剪去单角的矩形 26"/>
            <p:cNvSpPr/>
            <p:nvPr/>
          </p:nvSpPr>
          <p:spPr>
            <a:xfrm>
              <a:off x="3758740" y="3888676"/>
              <a:ext cx="648071" cy="792088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html</a:t>
              </a: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剪去单角的矩形 46"/>
            <p:cNvSpPr/>
            <p:nvPr/>
          </p:nvSpPr>
          <p:spPr>
            <a:xfrm>
              <a:off x="3903968" y="4077072"/>
              <a:ext cx="648071" cy="792088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a.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html</a:t>
              </a: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72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Web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动态页面原理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403648" y="2556528"/>
            <a:ext cx="3235614" cy="3456384"/>
            <a:chOff x="899592" y="2492896"/>
            <a:chExt cx="2808312" cy="3456384"/>
          </a:xfrm>
        </p:grpSpPr>
        <p:sp>
          <p:nvSpPr>
            <p:cNvPr id="16" name="矩形 15"/>
            <p:cNvSpPr/>
            <p:nvPr/>
          </p:nvSpPr>
          <p:spPr>
            <a:xfrm>
              <a:off x="899592" y="2492896"/>
              <a:ext cx="2808312" cy="3456384"/>
            </a:xfrm>
            <a:prstGeom prst="rect">
              <a:avLst/>
            </a:prstGeom>
            <a:solidFill>
              <a:srgbClr val="B1EAE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231418" y="2967710"/>
              <a:ext cx="731366" cy="2952328"/>
              <a:chOff x="1231418" y="2967710"/>
              <a:chExt cx="731366" cy="295232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231418" y="2967710"/>
                <a:ext cx="731366" cy="36004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</a:t>
                </a:r>
                <a:endParaRPr lang="zh-CN" altLang="en-US" dirty="0"/>
              </a:p>
            </p:txBody>
          </p:sp>
          <p:cxnSp>
            <p:nvCxnSpPr>
              <p:cNvPr id="22" name="直接连接符 21"/>
              <p:cNvCxnSpPr>
                <a:stCxn id="21" idx="2"/>
              </p:cNvCxnSpPr>
              <p:nvPr/>
            </p:nvCxnSpPr>
            <p:spPr>
              <a:xfrm>
                <a:off x="1597101" y="3327750"/>
                <a:ext cx="5643" cy="2592288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2435859" y="2967710"/>
              <a:ext cx="731366" cy="2952328"/>
              <a:chOff x="1056421" y="2967710"/>
              <a:chExt cx="731366" cy="2952328"/>
            </a:xfrm>
            <a:solidFill>
              <a:srgbClr val="CCECFF"/>
            </a:solidFill>
          </p:grpSpPr>
          <p:sp>
            <p:nvSpPr>
              <p:cNvPr id="19" name="矩形 18"/>
              <p:cNvSpPr/>
              <p:nvPr/>
            </p:nvSpPr>
            <p:spPr>
              <a:xfrm>
                <a:off x="1056421" y="2967710"/>
                <a:ext cx="731366" cy="360040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422104" y="3327750"/>
                <a:ext cx="5643" cy="2592288"/>
              </a:xfrm>
              <a:prstGeom prst="line">
                <a:avLst/>
              </a:prstGeom>
              <a:grpFill/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" name="直接箭头连接符 23"/>
          <p:cNvCxnSpPr/>
          <p:nvPr/>
        </p:nvCxnSpPr>
        <p:spPr>
          <a:xfrm>
            <a:off x="2207287" y="3789040"/>
            <a:ext cx="14076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剪去单角的矩形 41"/>
          <p:cNvSpPr/>
          <p:nvPr/>
        </p:nvSpPr>
        <p:spPr>
          <a:xfrm>
            <a:off x="1545490" y="5021324"/>
            <a:ext cx="648071" cy="792088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new.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94992" y="4077072"/>
            <a:ext cx="878587" cy="1175875"/>
            <a:chOff x="5083903" y="4077072"/>
            <a:chExt cx="878587" cy="1175875"/>
          </a:xfrm>
        </p:grpSpPr>
        <p:sp>
          <p:nvSpPr>
            <p:cNvPr id="27" name="剪去单角的矩形 26"/>
            <p:cNvSpPr/>
            <p:nvPr/>
          </p:nvSpPr>
          <p:spPr>
            <a:xfrm>
              <a:off x="5314419" y="4460859"/>
              <a:ext cx="648071" cy="792088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new.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html</a:t>
              </a: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肘形连接符 7"/>
            <p:cNvCxnSpPr>
              <a:endCxn id="27" idx="3"/>
            </p:cNvCxnSpPr>
            <p:nvPr/>
          </p:nvCxnSpPr>
          <p:spPr>
            <a:xfrm>
              <a:off x="5083903" y="4077072"/>
              <a:ext cx="554552" cy="38378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193561" y="4941168"/>
            <a:ext cx="1585370" cy="361136"/>
            <a:chOff x="3682472" y="4941168"/>
            <a:chExt cx="1585370" cy="361136"/>
          </a:xfrm>
        </p:grpSpPr>
        <p:grpSp>
          <p:nvGrpSpPr>
            <p:cNvPr id="58" name="组合 57"/>
            <p:cNvGrpSpPr/>
            <p:nvPr/>
          </p:nvGrpSpPr>
          <p:grpSpPr>
            <a:xfrm>
              <a:off x="3682472" y="5086280"/>
              <a:ext cx="1404004" cy="216024"/>
              <a:chOff x="3682472" y="5086280"/>
              <a:chExt cx="1404004" cy="216024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 flipH="1">
                <a:off x="3682472" y="5302304"/>
                <a:ext cx="14040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779912" y="5086280"/>
                <a:ext cx="1224136" cy="144016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曲线连接符 11"/>
            <p:cNvCxnSpPr>
              <a:endCxn id="33" idx="3"/>
            </p:cNvCxnSpPr>
            <p:nvPr/>
          </p:nvCxnSpPr>
          <p:spPr>
            <a:xfrm rot="10800000" flipV="1">
              <a:off x="5004048" y="4941168"/>
              <a:ext cx="263794" cy="217120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5292080" y="2837865"/>
            <a:ext cx="2648725" cy="2320423"/>
            <a:chOff x="5076056" y="3356992"/>
            <a:chExt cx="2648725" cy="2320423"/>
          </a:xfrm>
        </p:grpSpPr>
        <p:grpSp>
          <p:nvGrpSpPr>
            <p:cNvPr id="34" name="组合 33"/>
            <p:cNvGrpSpPr/>
            <p:nvPr/>
          </p:nvGrpSpPr>
          <p:grpSpPr>
            <a:xfrm>
              <a:off x="5076056" y="3356992"/>
              <a:ext cx="2648725" cy="780360"/>
              <a:chOff x="2924283" y="2632766"/>
              <a:chExt cx="2763607" cy="1009548"/>
            </a:xfrm>
          </p:grpSpPr>
          <p:pic>
            <p:nvPicPr>
              <p:cNvPr id="37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24283" y="2759568"/>
                <a:ext cx="681201" cy="76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9066" y="2632766"/>
                <a:ext cx="1278824" cy="1009548"/>
              </a:xfrm>
              <a:prstGeom prst="rect">
                <a:avLst/>
              </a:prstGeom>
            </p:spPr>
          </p:pic>
        </p:grpSp>
        <p:cxnSp>
          <p:nvCxnSpPr>
            <p:cNvPr id="41" name="曲线连接符 40"/>
            <p:cNvCxnSpPr>
              <a:stCxn id="37" idx="1"/>
              <a:endCxn id="36" idx="0"/>
            </p:cNvCxnSpPr>
            <p:nvPr/>
          </p:nvCxnSpPr>
          <p:spPr>
            <a:xfrm flipV="1">
              <a:off x="5728940" y="3356992"/>
              <a:ext cx="1383009" cy="394085"/>
            </a:xfrm>
            <a:prstGeom prst="curvedConnector4">
              <a:avLst>
                <a:gd name="adj1" fmla="val 27844"/>
                <a:gd name="adj2" fmla="val 15800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8940" y="4927193"/>
              <a:ext cx="878734" cy="750222"/>
            </a:xfrm>
            <a:prstGeom prst="rect">
              <a:avLst/>
            </a:prstGeom>
          </p:spPr>
        </p:pic>
        <p:cxnSp>
          <p:nvCxnSpPr>
            <p:cNvPr id="51" name="曲线连接符 50"/>
            <p:cNvCxnSpPr>
              <a:stCxn id="36" idx="1"/>
              <a:endCxn id="37" idx="2"/>
            </p:cNvCxnSpPr>
            <p:nvPr/>
          </p:nvCxnSpPr>
          <p:spPr>
            <a:xfrm rot="10800000" flipV="1">
              <a:off x="5402499" y="3747172"/>
              <a:ext cx="1096619" cy="299974"/>
            </a:xfrm>
            <a:prstGeom prst="curvedConnector4">
              <a:avLst>
                <a:gd name="adj1" fmla="val 35116"/>
                <a:gd name="adj2" fmla="val 206278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曲线连接符 56"/>
            <p:cNvCxnSpPr>
              <a:stCxn id="43" idx="3"/>
              <a:endCxn id="36" idx="3"/>
            </p:cNvCxnSpPr>
            <p:nvPr/>
          </p:nvCxnSpPr>
          <p:spPr>
            <a:xfrm flipV="1">
              <a:off x="6607674" y="3747172"/>
              <a:ext cx="1117107" cy="1555132"/>
            </a:xfrm>
            <a:prstGeom prst="curvedConnector3">
              <a:avLst>
                <a:gd name="adj1" fmla="val 120464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416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前后端 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5736" y="2492896"/>
            <a:ext cx="1595462" cy="3444875"/>
          </a:xfrm>
          <a:solidFill>
            <a:srgbClr val="FFCC99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Html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  <a:hlinkClick r:id="rId2" action="ppaction://hlinkfile"/>
              </a:rPr>
              <a:t>Javascript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err="1" smtClean="0"/>
              <a:t>Css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err="1" smtClean="0"/>
              <a:t>json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932040" y="2492896"/>
            <a:ext cx="1595462" cy="3444875"/>
          </a:xfrm>
          <a:prstGeom prst="rect">
            <a:avLst/>
          </a:prstGeom>
          <a:solidFill>
            <a:srgbClr val="B1EAE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/>
              <a:t>java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/>
              <a:t>Servelet</a:t>
            </a:r>
            <a:endParaRPr lang="en-US" altLang="zh-CN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/>
              <a:t>JSP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/>
              <a:t>Php</a:t>
            </a:r>
            <a:endParaRPr lang="en-US" altLang="zh-CN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8615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编码及调试过程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先让代码能调试运行起来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先简单有效地反馈结果</a:t>
            </a:r>
            <a:endParaRPr lang="en-US" altLang="zh-CN" sz="28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36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逐步细化，模块独立</a:t>
            </a:r>
            <a:endParaRPr lang="en-US" altLang="zh-CN" sz="36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4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丰富功能</a:t>
            </a:r>
            <a:endParaRPr lang="zh-CN" altLang="en-US" sz="4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0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开发实现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564904"/>
            <a:ext cx="2819598" cy="25943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描述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资源（数据）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包装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 bwMode="auto">
          <a:xfrm>
            <a:off x="4572000" y="3757092"/>
            <a:ext cx="1224683" cy="44953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[Mysql]</a:t>
            </a:r>
          </a:p>
        </p:txBody>
      </p:sp>
      <p:cxnSp>
        <p:nvCxnSpPr>
          <p:cNvPr id="53" name="曲线连接符 52"/>
          <p:cNvCxnSpPr>
            <a:endCxn id="52" idx="1"/>
          </p:cNvCxnSpPr>
          <p:nvPr/>
        </p:nvCxnSpPr>
        <p:spPr>
          <a:xfrm flipV="1">
            <a:off x="3779912" y="3981860"/>
            <a:ext cx="792088" cy="3919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6156176" y="2636912"/>
            <a:ext cx="2304256" cy="14505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其他存储数据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密码加密存储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20" name="曲线连接符 19"/>
          <p:cNvCxnSpPr>
            <a:stCxn id="52" idx="3"/>
            <a:endCxn id="19" idx="1"/>
          </p:cNvCxnSpPr>
          <p:nvPr/>
        </p:nvCxnSpPr>
        <p:spPr>
          <a:xfrm flipV="1">
            <a:off x="5796683" y="3362162"/>
            <a:ext cx="359493" cy="619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3707904" y="3043520"/>
            <a:ext cx="1112937" cy="4495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[JDBC]</a:t>
            </a:r>
          </a:p>
        </p:txBody>
      </p:sp>
      <p:cxnSp>
        <p:nvCxnSpPr>
          <p:cNvPr id="24" name="曲线连接符 23"/>
          <p:cNvCxnSpPr>
            <a:endCxn id="21" idx="1"/>
          </p:cNvCxnSpPr>
          <p:nvPr/>
        </p:nvCxnSpPr>
        <p:spPr>
          <a:xfrm flipV="1">
            <a:off x="2555776" y="3268288"/>
            <a:ext cx="1152128" cy="16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1" idx="3"/>
            <a:endCxn id="52" idx="0"/>
          </p:cNvCxnSpPr>
          <p:nvPr/>
        </p:nvCxnSpPr>
        <p:spPr>
          <a:xfrm>
            <a:off x="4820841" y="3268288"/>
            <a:ext cx="363501" cy="4888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关于注册的逻辑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1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、提交前，检测什么？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、提交后，检测什么？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 </a:t>
            </a:r>
            <a:r>
              <a:rPr lang="zh-CN" altLang="en-US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用户名重复</a:t>
            </a:r>
            <a:endParaRPr lang="en-US" altLang="zh-CN" dirty="0" smtClean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 </a:t>
            </a:r>
            <a:r>
              <a:rPr lang="zh-CN" altLang="en-US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用户名</a:t>
            </a:r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密码的</a:t>
            </a:r>
            <a:r>
              <a:rPr lang="zh-CN" altLang="en-US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规则</a:t>
            </a:r>
            <a:endParaRPr lang="en-US" altLang="zh-CN" dirty="0" smtClean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是否多次提交</a:t>
            </a:r>
            <a:endParaRPr lang="en-US" altLang="zh-CN" dirty="0" smtClean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1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登录的逻辑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1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、用户名密码提交前的检测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、用户名密码的验证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 </a:t>
            </a:r>
            <a:r>
              <a:rPr lang="zh-CN" altLang="en-US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不存在该用户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 </a:t>
            </a:r>
            <a:r>
              <a:rPr lang="zh-CN" altLang="en-US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用户名和密码不匹配</a:t>
            </a:r>
            <a:endParaRPr lang="zh-CN" altLang="en-US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0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更改密码的策略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安全策略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 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是否登录成功？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 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密码是否符合规范？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 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更改的密码与原密码是否重复？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2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准备阶段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8643" y="3157151"/>
            <a:ext cx="2459558" cy="21623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开启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学习调研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开发环境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建库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180580" y="2492896"/>
            <a:ext cx="2479651" cy="1757457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网站功能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[HTTP/HTTPS]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如何加密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解密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[web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开发的框架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3063362" y="3155289"/>
            <a:ext cx="1080120" cy="864096"/>
          </a:xfrm>
          <a:prstGeom prst="leftBrace">
            <a:avLst>
              <a:gd name="adj1" fmla="val 8333"/>
              <a:gd name="adj2" fmla="val 8533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180580" y="4294953"/>
            <a:ext cx="2047604" cy="1294726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[PC]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[Java/Eclipse]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[Tomcat]</a:t>
            </a: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3084195" y="4366938"/>
            <a:ext cx="1080120" cy="983478"/>
          </a:xfrm>
          <a:prstGeom prst="leftBrace">
            <a:avLst>
              <a:gd name="adj1" fmla="val 8333"/>
              <a:gd name="adj2" fmla="val 10337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5400000">
            <a:off x="2072484" y="4376914"/>
            <a:ext cx="511876" cy="2038883"/>
          </a:xfrm>
          <a:prstGeom prst="leftBrace">
            <a:avLst>
              <a:gd name="adj1" fmla="val 8333"/>
              <a:gd name="adj2" fmla="val 56138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11560" y="5620597"/>
            <a:ext cx="4369206" cy="369332"/>
            <a:chOff x="797702" y="5170687"/>
            <a:chExt cx="4369206" cy="369332"/>
          </a:xfrm>
        </p:grpSpPr>
        <p:sp>
          <p:nvSpPr>
            <p:cNvPr id="15" name="文本框 14"/>
            <p:cNvSpPr txBox="1"/>
            <p:nvPr/>
          </p:nvSpPr>
          <p:spPr>
            <a:xfrm>
              <a:off x="797702" y="517068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SVN/GIT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91417" y="5170687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自</a:t>
              </a:r>
              <a:r>
                <a:rPr lang="zh-CN" altLang="en-US" dirty="0" smtClean="0"/>
                <a:t>建</a:t>
              </a:r>
              <a:r>
                <a:rPr lang="en-US" altLang="zh-CN" dirty="0" smtClean="0"/>
                <a:t>/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Github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1689" y="5170687"/>
              <a:ext cx="1895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代码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配置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资源</a:t>
              </a:r>
              <a:endParaRPr lang="zh-CN" altLang="en-US" dirty="0"/>
            </a:p>
          </p:txBody>
        </p:sp>
      </p:grpSp>
      <p:sp>
        <p:nvSpPr>
          <p:cNvPr id="18" name="左大括号 17"/>
          <p:cNvSpPr/>
          <p:nvPr/>
        </p:nvSpPr>
        <p:spPr>
          <a:xfrm>
            <a:off x="5522920" y="2507357"/>
            <a:ext cx="1212850" cy="921643"/>
          </a:xfrm>
          <a:prstGeom prst="leftBrace">
            <a:avLst>
              <a:gd name="adj1" fmla="val 8333"/>
              <a:gd name="adj2" fmla="val 2491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6732240" y="2385353"/>
            <a:ext cx="1639897" cy="12596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注册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登录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验证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数据存储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1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“数据”相关的迭代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写死在代码中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写在一个（配置）文件中，可以修改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放在数据库中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数据库的数据加密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6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密码的安全性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密码的复杂度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123456</a:t>
            </a:r>
          </a:p>
          <a:p>
            <a:pPr lvl="1"/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111111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abcdefgh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Abefgttw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Sotoni#t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&amp;*</a:t>
            </a:r>
          </a:p>
        </p:txBody>
      </p:sp>
    </p:spTree>
    <p:extLst>
      <p:ext uri="{BB962C8B-B14F-4D97-AF65-F5344CB8AC3E}">
        <p14:creationId xmlns:p14="http://schemas.microsoft.com/office/powerpoint/2010/main" val="1356237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密码的安全性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验证策略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短信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微信验证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邮件验证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59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危险的数据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754930" y="3136894"/>
            <a:ext cx="3781155" cy="2808312"/>
            <a:chOff x="1691680" y="2636912"/>
            <a:chExt cx="3823168" cy="2986273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1680" y="2636912"/>
              <a:ext cx="813217" cy="2986273"/>
              <a:chOff x="2390983" y="2564903"/>
              <a:chExt cx="813217" cy="2986273"/>
            </a:xfrm>
          </p:grpSpPr>
          <p:pic>
            <p:nvPicPr>
              <p:cNvPr id="1030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390983" y="2564903"/>
                <a:ext cx="766047" cy="76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bkimg.cdn.bcebos.com/pic/10dfa9ec8a1363271e1055209c8fa0ec08fac720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984" y="3695904"/>
                <a:ext cx="813216" cy="813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bkimg.cdn.bcebos.com/pic/c9fcc3cec3fdfc0391a26bcad83f8794a5c226ed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8437" y="4824649"/>
                <a:ext cx="740007" cy="72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8818" y="2903235"/>
              <a:ext cx="1266030" cy="999447"/>
            </a:xfrm>
            <a:prstGeom prst="rect">
              <a:avLst/>
            </a:prstGeom>
          </p:spPr>
        </p:pic>
      </p:grpSp>
      <p:cxnSp>
        <p:nvCxnSpPr>
          <p:cNvPr id="20" name="曲线连接符 19"/>
          <p:cNvCxnSpPr>
            <a:stCxn id="1032" idx="3"/>
            <a:endCxn id="19" idx="1"/>
          </p:cNvCxnSpPr>
          <p:nvPr/>
        </p:nvCxnSpPr>
        <p:spPr>
          <a:xfrm flipV="1">
            <a:off x="2559211" y="3857290"/>
            <a:ext cx="1724756" cy="7255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425227" y="4187921"/>
            <a:ext cx="1322587" cy="774160"/>
            <a:chOff x="6425227" y="4187921"/>
            <a:chExt cx="1322587" cy="77416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1999" y="4374964"/>
              <a:ext cx="415815" cy="415815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5227" y="4187921"/>
              <a:ext cx="906772" cy="774160"/>
            </a:xfrm>
            <a:prstGeom prst="rect">
              <a:avLst/>
            </a:prstGeom>
          </p:spPr>
        </p:pic>
      </p:grpSp>
      <p:cxnSp>
        <p:nvCxnSpPr>
          <p:cNvPr id="22" name="曲线连接符 21"/>
          <p:cNvCxnSpPr>
            <a:stCxn id="19" idx="3"/>
            <a:endCxn id="21" idx="0"/>
          </p:cNvCxnSpPr>
          <p:nvPr/>
        </p:nvCxnSpPr>
        <p:spPr>
          <a:xfrm>
            <a:off x="5536085" y="3857290"/>
            <a:ext cx="1342528" cy="33063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4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密码的加密存储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为什么？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怎么做？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单向加密，不能解密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只能加密后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验证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MD5/SHA</a:t>
            </a:r>
          </a:p>
        </p:txBody>
      </p:sp>
    </p:spTree>
    <p:extLst>
      <p:ext uri="{BB962C8B-B14F-4D97-AF65-F5344CB8AC3E}">
        <p14:creationId xmlns:p14="http://schemas.microsoft.com/office/powerpoint/2010/main" val="25394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哪种方式安全？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 </a:t>
            </a:r>
            <a:r>
              <a:rPr lang="en-US" altLang="zh-CN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http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 </a:t>
            </a:r>
            <a:r>
              <a:rPr lang="en-US" altLang="zh-CN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https</a:t>
            </a:r>
            <a:endParaRPr lang="zh-CN" altLang="en-US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9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社会工程学问题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用户习惯在不同的网站上使用相同的用户名，这样好记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用户也习惯使用相同的密码，这样也好记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8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撞库问题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43608" y="3140968"/>
            <a:ext cx="3168352" cy="2265791"/>
            <a:chOff x="1043608" y="3140968"/>
            <a:chExt cx="3168352" cy="226579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3140968"/>
              <a:ext cx="1147086" cy="9793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160419"/>
              <a:ext cx="3168352" cy="1246340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4283968" y="2492896"/>
            <a:ext cx="4050160" cy="2041862"/>
            <a:chOff x="4283968" y="2492896"/>
            <a:chExt cx="4050160" cy="204186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2280" y="2492896"/>
              <a:ext cx="1147086" cy="97932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8" y="3429000"/>
              <a:ext cx="4050160" cy="1105758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349" y="3428926"/>
            <a:ext cx="682435" cy="68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开发实现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564904"/>
            <a:ext cx="2819598" cy="25943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描述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资源（数据）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包装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5292080" y="3101163"/>
            <a:ext cx="2448272" cy="1521878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[war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包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en-US" altLang="zh-CN" dirty="0" err="1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linux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/windows]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部署维护过程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23" name="曲线连接符 22"/>
          <p:cNvCxnSpPr>
            <a:stCxn id="3" idx="2"/>
            <a:endCxn id="22" idx="1"/>
          </p:cNvCxnSpPr>
          <p:nvPr/>
        </p:nvCxnSpPr>
        <p:spPr>
          <a:xfrm rot="5400000" flipH="1" flipV="1">
            <a:off x="3332156" y="3199376"/>
            <a:ext cx="1297198" cy="2622649"/>
          </a:xfrm>
          <a:prstGeom prst="curvedConnector4">
            <a:avLst>
              <a:gd name="adj1" fmla="val -17623"/>
              <a:gd name="adj2" fmla="val 7687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高级话题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动静分离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静态页面可以缓存在内存中，访问速度快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动态页面可能要访问其他设备上的数据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Nginx + tomcat</a:t>
            </a:r>
          </a:p>
          <a:p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CDN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缓存页面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08102" y="4005064"/>
            <a:ext cx="2648727" cy="2320423"/>
            <a:chOff x="5076054" y="3356992"/>
            <a:chExt cx="2648727" cy="2320423"/>
          </a:xfrm>
        </p:grpSpPr>
        <p:grpSp>
          <p:nvGrpSpPr>
            <p:cNvPr id="5" name="组合 4"/>
            <p:cNvGrpSpPr/>
            <p:nvPr/>
          </p:nvGrpSpPr>
          <p:grpSpPr>
            <a:xfrm>
              <a:off x="5076054" y="3356992"/>
              <a:ext cx="2648727" cy="780360"/>
              <a:chOff x="2924281" y="2632766"/>
              <a:chExt cx="2763609" cy="1009548"/>
            </a:xfrm>
          </p:grpSpPr>
          <p:pic>
            <p:nvPicPr>
              <p:cNvPr id="10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24281" y="2759568"/>
                <a:ext cx="601050" cy="7116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9066" y="2632766"/>
                <a:ext cx="1278824" cy="1009548"/>
              </a:xfrm>
              <a:prstGeom prst="rect">
                <a:avLst/>
              </a:prstGeom>
            </p:spPr>
          </p:pic>
        </p:grpSp>
        <p:cxnSp>
          <p:nvCxnSpPr>
            <p:cNvPr id="6" name="曲线连接符 5"/>
            <p:cNvCxnSpPr>
              <a:stCxn id="10" idx="1"/>
              <a:endCxn id="11" idx="0"/>
            </p:cNvCxnSpPr>
            <p:nvPr/>
          </p:nvCxnSpPr>
          <p:spPr>
            <a:xfrm flipV="1">
              <a:off x="5652119" y="3356992"/>
              <a:ext cx="1459830" cy="373044"/>
            </a:xfrm>
            <a:prstGeom prst="curvedConnector4">
              <a:avLst>
                <a:gd name="adj1" fmla="val 29010"/>
                <a:gd name="adj2" fmla="val 16128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8940" y="4927193"/>
              <a:ext cx="878734" cy="750222"/>
            </a:xfrm>
            <a:prstGeom prst="rect">
              <a:avLst/>
            </a:prstGeom>
          </p:spPr>
        </p:pic>
        <p:cxnSp>
          <p:nvCxnSpPr>
            <p:cNvPr id="8" name="曲线连接符 7"/>
            <p:cNvCxnSpPr>
              <a:stCxn id="11" idx="1"/>
              <a:endCxn id="10" idx="2"/>
            </p:cNvCxnSpPr>
            <p:nvPr/>
          </p:nvCxnSpPr>
          <p:spPr>
            <a:xfrm rot="10800000" flipV="1">
              <a:off x="5364087" y="3747172"/>
              <a:ext cx="1135031" cy="257892"/>
            </a:xfrm>
            <a:prstGeom prst="curvedConnector4">
              <a:avLst>
                <a:gd name="adj1" fmla="val 37312"/>
                <a:gd name="adj2" fmla="val 239938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曲线连接符 8"/>
            <p:cNvCxnSpPr>
              <a:stCxn id="7" idx="3"/>
              <a:endCxn id="11" idx="3"/>
            </p:cNvCxnSpPr>
            <p:nvPr/>
          </p:nvCxnSpPr>
          <p:spPr>
            <a:xfrm flipV="1">
              <a:off x="6607674" y="3747172"/>
              <a:ext cx="1117107" cy="1555132"/>
            </a:xfrm>
            <a:prstGeom prst="curvedConnector3">
              <a:avLst>
                <a:gd name="adj1" fmla="val 120464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05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1294534" y="2780928"/>
            <a:ext cx="353967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各种规范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n>
                  <a:solidFill>
                    <a:srgbClr val="0070C0"/>
                  </a:solidFill>
                </a:ln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管理规范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 smtClean="0">
                <a:ln>
                  <a:solidFill>
                    <a:srgbClr val="FF9900"/>
                  </a:solidFill>
                </a:ln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流程规范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开发（代码）规范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订立规范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6096" y="2671043"/>
            <a:ext cx="1359768" cy="1584176"/>
          </a:xfrm>
          <a:solidFill>
            <a:srgbClr val="B1EAED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禅道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甘特图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[WBS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18" name="曲线连接符 17"/>
          <p:cNvCxnSpPr>
            <a:endCxn id="3" idx="1"/>
          </p:cNvCxnSpPr>
          <p:nvPr/>
        </p:nvCxnSpPr>
        <p:spPr>
          <a:xfrm flipV="1">
            <a:off x="3203848" y="3463131"/>
            <a:ext cx="2232248" cy="564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4077867" y="5079796"/>
            <a:ext cx="2871936" cy="455174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阿里巴巴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Java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23" name="曲线连接符 22"/>
          <p:cNvCxnSpPr>
            <a:stCxn id="17" idx="2"/>
            <a:endCxn id="22" idx="1"/>
          </p:cNvCxnSpPr>
          <p:nvPr/>
        </p:nvCxnSpPr>
        <p:spPr>
          <a:xfrm rot="16200000" flipH="1">
            <a:off x="3316005" y="4545520"/>
            <a:ext cx="510231" cy="10134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总结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做个网站感觉也不是很难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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很多事不用自己做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把学过的知识点串起来了一些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感觉不了解的信息太多了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需要进一步探究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作业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在简单的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Web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框架基础上逐步丰富功能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实现注册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登录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修改密码功能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能够独立运行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提供代码和相应的设计和测试文档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67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文档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20888"/>
            <a:ext cx="2459558" cy="25922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需求分析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概要设计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详细设计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测试文档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2911" y="2628320"/>
            <a:ext cx="1486304" cy="1200329"/>
          </a:xfrm>
          <a:prstGeom prst="rect">
            <a:avLst/>
          </a:prstGeom>
          <a:solidFill>
            <a:srgbClr val="FFCC99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可行性分析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基础需求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特殊需求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技术选型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 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6" name="曲线连接符 5"/>
          <p:cNvCxnSpPr>
            <a:endCxn id="4" idx="1"/>
          </p:cNvCxnSpPr>
          <p:nvPr/>
        </p:nvCxnSpPr>
        <p:spPr>
          <a:xfrm>
            <a:off x="3122483" y="3175884"/>
            <a:ext cx="1160428" cy="5260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487501" y="3491964"/>
            <a:ext cx="2007281" cy="923330"/>
          </a:xfrm>
          <a:prstGeom prst="rect">
            <a:avLst/>
          </a:prstGeom>
          <a:solidFill>
            <a:srgbClr val="B1EAED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trike="sngStrike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[PHP]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[Java]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[tomcat]</a:t>
            </a:r>
          </a:p>
        </p:txBody>
      </p:sp>
      <p:cxnSp>
        <p:nvCxnSpPr>
          <p:cNvPr id="9" name="曲线连接符 8"/>
          <p:cNvCxnSpPr>
            <a:endCxn id="8" idx="1"/>
          </p:cNvCxnSpPr>
          <p:nvPr/>
        </p:nvCxnSpPr>
        <p:spPr>
          <a:xfrm>
            <a:off x="5445831" y="3645024"/>
            <a:ext cx="1041670" cy="308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487501" y="2405085"/>
            <a:ext cx="1757212" cy="923330"/>
          </a:xfrm>
          <a:prstGeom prst="rect">
            <a:avLst/>
          </a:prstGeom>
          <a:solidFill>
            <a:srgbClr val="B1EAED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注册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登录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验证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静态页面访问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18" name="曲线连接符 17"/>
          <p:cNvCxnSpPr>
            <a:endCxn id="15" idx="1"/>
          </p:cNvCxnSpPr>
          <p:nvPr/>
        </p:nvCxnSpPr>
        <p:spPr>
          <a:xfrm flipV="1">
            <a:off x="5445831" y="2866750"/>
            <a:ext cx="1041670" cy="2298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228937" y="3977880"/>
            <a:ext cx="1835759" cy="1477328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端注册模块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端登录模块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UI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 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端登录模块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端数据库接口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22" name="曲线连接符 21"/>
          <p:cNvCxnSpPr>
            <a:endCxn id="21" idx="1"/>
          </p:cNvCxnSpPr>
          <p:nvPr/>
        </p:nvCxnSpPr>
        <p:spPr>
          <a:xfrm>
            <a:off x="3122483" y="3645024"/>
            <a:ext cx="1106454" cy="1071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endCxn id="32" idx="1"/>
          </p:cNvCxnSpPr>
          <p:nvPr/>
        </p:nvCxnSpPr>
        <p:spPr>
          <a:xfrm>
            <a:off x="3059832" y="4725144"/>
            <a:ext cx="1137856" cy="1098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197688" y="5639173"/>
            <a:ext cx="2552302" cy="369332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自动化压力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性能测试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9385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开发是一个迭代过程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迭代流程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测试及测试报告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产品发布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0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开发实现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90789"/>
            <a:ext cx="2819598" cy="25943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描述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资源（数据）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产品包装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4961750" y="2736441"/>
            <a:ext cx="2520280" cy="1008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模块单元式开发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迭代集成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7" name="曲线连接符 6"/>
          <p:cNvCxnSpPr>
            <a:endCxn id="14" idx="1"/>
          </p:cNvCxnSpPr>
          <p:nvPr/>
        </p:nvCxnSpPr>
        <p:spPr>
          <a:xfrm flipV="1">
            <a:off x="3244302" y="3240497"/>
            <a:ext cx="1717448" cy="228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936032" y="3903159"/>
            <a:ext cx="2520280" cy="962363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数据库配置信息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密码规则信息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18" name="曲线连接符 17"/>
          <p:cNvCxnSpPr>
            <a:endCxn id="17" idx="1"/>
          </p:cNvCxnSpPr>
          <p:nvPr/>
        </p:nvCxnSpPr>
        <p:spPr>
          <a:xfrm>
            <a:off x="3244302" y="3744553"/>
            <a:ext cx="1691730" cy="63978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4098852" y="5229199"/>
            <a:ext cx="1944216" cy="44953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正则表达式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31" name="曲线连接符 30"/>
          <p:cNvCxnSpPr>
            <a:stCxn id="17" idx="2"/>
            <a:endCxn id="30" idx="0"/>
          </p:cNvCxnSpPr>
          <p:nvPr/>
        </p:nvCxnSpPr>
        <p:spPr>
          <a:xfrm rot="5400000">
            <a:off x="5451728" y="4484754"/>
            <a:ext cx="363677" cy="11252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内容占位符 2"/>
          <p:cNvSpPr txBox="1">
            <a:spLocks/>
          </p:cNvSpPr>
          <p:nvPr/>
        </p:nvSpPr>
        <p:spPr bwMode="auto">
          <a:xfrm>
            <a:off x="6228184" y="5229200"/>
            <a:ext cx="2520280" cy="44953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[xml/properties]</a:t>
            </a:r>
          </a:p>
        </p:txBody>
      </p:sp>
      <p:cxnSp>
        <p:nvCxnSpPr>
          <p:cNvPr id="45" name="曲线连接符 44"/>
          <p:cNvCxnSpPr>
            <a:stCxn id="17" idx="3"/>
            <a:endCxn id="42" idx="0"/>
          </p:cNvCxnSpPr>
          <p:nvPr/>
        </p:nvCxnSpPr>
        <p:spPr>
          <a:xfrm>
            <a:off x="7456312" y="4384341"/>
            <a:ext cx="32012" cy="84485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9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开发实现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564904"/>
            <a:ext cx="2819598" cy="25943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描述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资源（数据）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包装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 bwMode="auto">
          <a:xfrm>
            <a:off x="4572000" y="3757092"/>
            <a:ext cx="1224683" cy="44953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[Mysql]</a:t>
            </a:r>
          </a:p>
        </p:txBody>
      </p:sp>
      <p:cxnSp>
        <p:nvCxnSpPr>
          <p:cNvPr id="53" name="曲线连接符 52"/>
          <p:cNvCxnSpPr>
            <a:endCxn id="52" idx="1"/>
          </p:cNvCxnSpPr>
          <p:nvPr/>
        </p:nvCxnSpPr>
        <p:spPr>
          <a:xfrm flipV="1">
            <a:off x="3779912" y="3981860"/>
            <a:ext cx="792088" cy="3919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6156176" y="2636912"/>
            <a:ext cx="2304256" cy="14505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其他存储数据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密码加密存储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20" name="曲线连接符 19"/>
          <p:cNvCxnSpPr>
            <a:stCxn id="52" idx="3"/>
            <a:endCxn id="19" idx="1"/>
          </p:cNvCxnSpPr>
          <p:nvPr/>
        </p:nvCxnSpPr>
        <p:spPr>
          <a:xfrm flipV="1">
            <a:off x="5796683" y="3362162"/>
            <a:ext cx="359493" cy="619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6012160" y="4206627"/>
            <a:ext cx="2448272" cy="1521878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[war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包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en-US" altLang="zh-CN" dirty="0" err="1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linux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/windows]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部署维护过程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23" name="曲线连接符 22"/>
          <p:cNvCxnSpPr>
            <a:endCxn id="22" idx="1"/>
          </p:cNvCxnSpPr>
          <p:nvPr/>
        </p:nvCxnSpPr>
        <p:spPr>
          <a:xfrm>
            <a:off x="3995938" y="4899929"/>
            <a:ext cx="2016222" cy="676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3707904" y="3043520"/>
            <a:ext cx="1112937" cy="4495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[JDBC]</a:t>
            </a:r>
          </a:p>
        </p:txBody>
      </p:sp>
      <p:cxnSp>
        <p:nvCxnSpPr>
          <p:cNvPr id="24" name="曲线连接符 23"/>
          <p:cNvCxnSpPr>
            <a:endCxn id="21" idx="1"/>
          </p:cNvCxnSpPr>
          <p:nvPr/>
        </p:nvCxnSpPr>
        <p:spPr>
          <a:xfrm flipV="1">
            <a:off x="2555776" y="3268288"/>
            <a:ext cx="1152128" cy="16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1" idx="3"/>
            <a:endCxn id="52" idx="0"/>
          </p:cNvCxnSpPr>
          <p:nvPr/>
        </p:nvCxnSpPr>
        <p:spPr>
          <a:xfrm>
            <a:off x="4820841" y="3268288"/>
            <a:ext cx="363501" cy="4888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6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/QA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8346" y="2492896"/>
            <a:ext cx="2891606" cy="36745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测试及测试报告	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测试过程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测试用例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测试报告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产品发布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反馈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产品迭代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演进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139952" y="2564904"/>
            <a:ext cx="2304256" cy="1008112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禅道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测试策略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6" name="曲线连接符 5"/>
          <p:cNvCxnSpPr>
            <a:endCxn id="4" idx="1"/>
          </p:cNvCxnSpPr>
          <p:nvPr/>
        </p:nvCxnSpPr>
        <p:spPr>
          <a:xfrm flipV="1">
            <a:off x="3099037" y="3068960"/>
            <a:ext cx="1040915" cy="14401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5508104" y="3637187"/>
            <a:ext cx="2736304" cy="101519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密码强度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反馈时间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线上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12" name="曲线连接符 11"/>
          <p:cNvCxnSpPr>
            <a:endCxn id="11" idx="1"/>
          </p:cNvCxnSpPr>
          <p:nvPr/>
        </p:nvCxnSpPr>
        <p:spPr>
          <a:xfrm>
            <a:off x="3203848" y="3762036"/>
            <a:ext cx="2304256" cy="38274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572000" y="4716552"/>
            <a:ext cx="2232248" cy="151216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用例通过率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[Bug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率及曲线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软件的完成度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19" name="曲线连接符 18"/>
          <p:cNvCxnSpPr>
            <a:endCxn id="17" idx="1"/>
          </p:cNvCxnSpPr>
          <p:nvPr/>
        </p:nvCxnSpPr>
        <p:spPr>
          <a:xfrm>
            <a:off x="3203848" y="4269633"/>
            <a:ext cx="1368152" cy="120300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8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13429</TotalTime>
  <Words>1187</Words>
  <Application>Microsoft Office PowerPoint</Application>
  <PresentationFormat>全屏显示(4:3)</PresentationFormat>
  <Paragraphs>298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Adobe 黑体 Std R</vt:lpstr>
      <vt:lpstr>Adobe 楷体 Std R</vt:lpstr>
      <vt:lpstr>方正舒体</vt:lpstr>
      <vt:lpstr>华文琥珀</vt:lpstr>
      <vt:lpstr>宋体</vt:lpstr>
      <vt:lpstr>Arial</vt:lpstr>
      <vt:lpstr>Garamond</vt:lpstr>
      <vt:lpstr>Wingdings</vt:lpstr>
      <vt:lpstr>环保</vt:lpstr>
      <vt:lpstr>§7.2 常见示例</vt:lpstr>
      <vt:lpstr>前序工作</vt:lpstr>
      <vt:lpstr>准备阶段</vt:lpstr>
      <vt:lpstr>订立规范</vt:lpstr>
      <vt:lpstr>过程迭代-文档</vt:lpstr>
      <vt:lpstr>开发是一个迭代过程</vt:lpstr>
      <vt:lpstr>过程迭代-开发实现</vt:lpstr>
      <vt:lpstr>过程迭代-开发实现</vt:lpstr>
      <vt:lpstr>过程迭代-测试/QA</vt:lpstr>
      <vt:lpstr>一些细节</vt:lpstr>
      <vt:lpstr>准备阶段</vt:lpstr>
      <vt:lpstr>让你的Java能开发</vt:lpstr>
      <vt:lpstr>简要了解一下tomcat</vt:lpstr>
      <vt:lpstr>关于Http与Https</vt:lpstr>
      <vt:lpstr>正常网络</vt:lpstr>
      <vt:lpstr>被监听的网络</vt:lpstr>
      <vt:lpstr>假浏览器</vt:lpstr>
      <vt:lpstr>Phishing</vt:lpstr>
      <vt:lpstr>域名劫持 Domain name hijacking</vt:lpstr>
      <vt:lpstr>威胁</vt:lpstr>
      <vt:lpstr>HttpS</vt:lpstr>
      <vt:lpstr>Web基本原理</vt:lpstr>
      <vt:lpstr>Web动态页面原理</vt:lpstr>
      <vt:lpstr>前后端 </vt:lpstr>
      <vt:lpstr>过程迭代-编码及调试过程</vt:lpstr>
      <vt:lpstr>过程迭代-开发实现</vt:lpstr>
      <vt:lpstr>关于注册的逻辑</vt:lpstr>
      <vt:lpstr>登录的逻辑</vt:lpstr>
      <vt:lpstr>更改密码的策略</vt:lpstr>
      <vt:lpstr>“数据”相关的迭代</vt:lpstr>
      <vt:lpstr>密码的安全性</vt:lpstr>
      <vt:lpstr>密码的安全性-验证策略</vt:lpstr>
      <vt:lpstr>危险的数据</vt:lpstr>
      <vt:lpstr>密码的加密存储</vt:lpstr>
      <vt:lpstr>问题</vt:lpstr>
      <vt:lpstr>社会工程学问题</vt:lpstr>
      <vt:lpstr>撞库问题</vt:lpstr>
      <vt:lpstr>过程迭代-开发实现</vt:lpstr>
      <vt:lpstr>高级话题</vt:lpstr>
      <vt:lpstr>总结</vt:lpstr>
      <vt:lpstr>作业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1102</cp:revision>
  <cp:lastPrinted>2020-04-24T01:11:38Z</cp:lastPrinted>
  <dcterms:created xsi:type="dcterms:W3CDTF">2008-12-24T03:46:18Z</dcterms:created>
  <dcterms:modified xsi:type="dcterms:W3CDTF">2020-05-06T14:53:02Z</dcterms:modified>
</cp:coreProperties>
</file>