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  <p:sldMasterId id="2147484064" r:id="rId2"/>
  </p:sldMasterIdLst>
  <p:notesMasterIdLst>
    <p:notesMasterId r:id="rId27"/>
  </p:notesMasterIdLst>
  <p:handoutMasterIdLst>
    <p:handoutMasterId r:id="rId28"/>
  </p:handoutMasterIdLst>
  <p:sldIdLst>
    <p:sldId id="432" r:id="rId3"/>
    <p:sldId id="1176" r:id="rId4"/>
    <p:sldId id="1258" r:id="rId5"/>
    <p:sldId id="1259" r:id="rId6"/>
    <p:sldId id="1260" r:id="rId7"/>
    <p:sldId id="1269" r:id="rId8"/>
    <p:sldId id="1261" r:id="rId9"/>
    <p:sldId id="1262" r:id="rId10"/>
    <p:sldId id="1264" r:id="rId11"/>
    <p:sldId id="1265" r:id="rId12"/>
    <p:sldId id="1263" r:id="rId13"/>
    <p:sldId id="1268" r:id="rId14"/>
    <p:sldId id="1266" r:id="rId15"/>
    <p:sldId id="1270" r:id="rId16"/>
    <p:sldId id="1272" r:id="rId17"/>
    <p:sldId id="1275" r:id="rId18"/>
    <p:sldId id="1271" r:id="rId19"/>
    <p:sldId id="1267" r:id="rId20"/>
    <p:sldId id="1273" r:id="rId21"/>
    <p:sldId id="1274" r:id="rId22"/>
    <p:sldId id="1277" r:id="rId23"/>
    <p:sldId id="1276" r:id="rId24"/>
    <p:sldId id="1279" r:id="rId25"/>
    <p:sldId id="1280" r:id="rId26"/>
  </p:sldIdLst>
  <p:sldSz cx="9144000" cy="5715000" type="screen16x1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3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C0000"/>
    <a:srgbClr val="FCFCFF"/>
    <a:srgbClr val="3B3B3B"/>
    <a:srgbClr val="0066CC"/>
    <a:srgbClr val="3F3F3F"/>
    <a:srgbClr val="990033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39852" autoAdjust="0"/>
  </p:normalViewPr>
  <p:slideViewPr>
    <p:cSldViewPr>
      <p:cViewPr varScale="1">
        <p:scale>
          <a:sx n="107" d="100"/>
          <a:sy n="107" d="100"/>
        </p:scale>
        <p:origin x="918" y="51"/>
      </p:cViewPr>
      <p:guideLst>
        <p:guide orient="horz" pos="3599"/>
        <p:guide pos="35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288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13F2E4D-AAC5-4AB5-B3A5-C9F1FB5DBFED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7458D3F-9A76-4901-9FDB-92D044860B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94651E-5E3E-4D23-994B-D18EDE223100}" type="datetimeFigureOut">
              <a:rPr lang="zh-CN" altLang="en-US"/>
              <a:pPr>
                <a:defRPr/>
              </a:pPr>
              <a:t>2020/9/10</a:t>
            </a:fld>
            <a:endParaRPr lang="en-US"/>
          </a:p>
        </p:txBody>
      </p:sp>
      <p:sp>
        <p:nvSpPr>
          <p:cNvPr id="6144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81013" y="768350"/>
            <a:ext cx="6137275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A1EC1E5-AC6D-484B-AD5F-04C6130E43B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5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1pPr>
            <a:lvl2pPr marL="804763" indent="-309524"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2pPr>
            <a:lvl3pPr marL="1238098" indent="-247620"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3pPr>
            <a:lvl4pPr marL="1733337" indent="-247620"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4pPr>
            <a:lvl5pPr marL="2228576" indent="-247620"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9pPr>
          </a:lstStyle>
          <a:p>
            <a:fld id="{2D70D8A2-BE3A-4C02-BFAD-95B484A6C272}" type="slidenum">
              <a:rPr lang="zh-CN" altLang="en-US" sz="1300" b="0">
                <a:latin typeface="Times New Roman" panose="02020603050405020304" pitchFamily="18" charset="0"/>
              </a:rPr>
              <a:pPr/>
              <a:t>21</a:t>
            </a:fld>
            <a:endParaRPr lang="en-US" altLang="zh-CN" sz="13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3269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1pPr>
            <a:lvl2pPr marL="804763" indent="-309524"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2pPr>
            <a:lvl3pPr marL="1238098" indent="-247620"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3pPr>
            <a:lvl4pPr marL="1733337" indent="-247620"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4pPr>
            <a:lvl5pPr marL="2228576" indent="-247620"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9pPr>
          </a:lstStyle>
          <a:p>
            <a:fld id="{247951F6-02C6-4DB5-8640-4CF8FBA6AE21}" type="slidenum">
              <a:rPr lang="zh-CN" altLang="en-US" sz="1300" b="0">
                <a:latin typeface="Times New Roman" panose="02020603050405020304" pitchFamily="18" charset="0"/>
              </a:rPr>
              <a:pPr/>
              <a:t>22</a:t>
            </a:fld>
            <a:endParaRPr lang="en-US" altLang="zh-CN" sz="1300" b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如果整数值域超过</a:t>
            </a:r>
            <a:r>
              <a:rPr lang="en-US" altLang="zh-CN" smtClean="0"/>
              <a:t>4</a:t>
            </a:r>
            <a:r>
              <a:rPr lang="zh-CN" altLang="en-US" smtClean="0"/>
              <a:t>字节表示的范围，如何处理？</a:t>
            </a:r>
          </a:p>
          <a:p>
            <a:pPr eaLnBrk="1" hangingPunct="1"/>
            <a:r>
              <a:rPr lang="zh-CN" altLang="en-US" smtClean="0"/>
              <a:t>基本数据类型不能处理，只能依赖自定义的类型。</a:t>
            </a:r>
          </a:p>
          <a:p>
            <a:pPr eaLnBrk="1" hangingPunct="1"/>
            <a:r>
              <a:rPr lang="en-US" altLang="zh-CN" smtClean="0"/>
              <a:t>Java</a:t>
            </a:r>
            <a:r>
              <a:rPr lang="zh-CN" altLang="en-US" smtClean="0"/>
              <a:t>语言的</a:t>
            </a:r>
            <a:r>
              <a:rPr lang="en-US" altLang="zh-CN" smtClean="0"/>
              <a:t>long</a:t>
            </a:r>
            <a:r>
              <a:rPr lang="zh-CN" altLang="en-US" smtClean="0"/>
              <a:t>类型是</a:t>
            </a:r>
            <a:r>
              <a:rPr lang="en-US" altLang="zh-CN" smtClean="0"/>
              <a:t>8</a:t>
            </a:r>
            <a:r>
              <a:rPr lang="zh-CN" altLang="en-US" smtClean="0"/>
              <a:t>字节的整数。</a:t>
            </a:r>
          </a:p>
        </p:txBody>
      </p:sp>
    </p:spTree>
    <p:extLst>
      <p:ext uri="{BB962C8B-B14F-4D97-AF65-F5344CB8AC3E}">
        <p14:creationId xmlns:p14="http://schemas.microsoft.com/office/powerpoint/2010/main" val="169027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2E9FF00-3B82-484F-B1C9-3E490CA1D8F0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6512C2-0BF7-45C1-9C99-D726B49534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C18C809-B490-42F4-9B7F-27F5D33734DD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C88D2A6-CD28-4884-BE7F-13B12470B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290891F-8076-4EBD-81DF-53C4A06A8A30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B5EAA61-9356-48DC-81FD-9F08A2FAD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8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31511"/>
            <a:ext cx="8229600" cy="487759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B8A1E-19B8-4C77-BA96-56C81E2FF9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3586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71403BB-92A8-4EA5-ABE4-98C492677CAE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F9EFC99-5BC1-44AC-AA4E-285886EF3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58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EC6477A-40C2-4060-91A4-37CDFA1051CA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DA48A0-2A92-497E-91A8-6CE3C1D01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05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8475F68-B663-48A3-994D-F70226339840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D836CE9-1372-4851-84A7-7B826110B7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57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3DF3760-1FDD-45DA-B92D-40D7BAD3E073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D74ECE-EC96-49A0-9C25-E78D9E97B2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23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B4692D-4F9F-4714-8CD9-7F4D411DDBAE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B98B02-014C-4311-A8CC-C7801531CD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90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ABE76B1-8B75-4E09-9DA1-2E0A157BD0A2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C50013-A0DA-48BA-8EBF-A994B7BD6F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4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DBF0B8-0DBF-4CE1-BFED-D7B9B575729D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78ECA6E-0AB1-43CD-9D70-301954108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9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5161756"/>
            <a:ext cx="6768752" cy="4389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4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6CA537-7AFF-458D-B21C-EE8DCD0EEE64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40528A-90EC-4FB9-8AFC-391A6C7CE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71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F2FE16-442D-4FAF-B5AF-BEFDEEC2B04D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35BBAD6-6E34-431D-9509-5C17C76DB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604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304F96-D599-4277-9068-FD707730C01C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208EA25-5B45-4DCF-AE64-7E523EB9AE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61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1D5BC81-0728-4DF4-A1BC-5FCD1440A869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95EC3F3-079E-42C8-8FF7-F31ADA3DF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0F1965-A683-4691-9A4D-413EF1417648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6F6655-895F-446C-AB54-10AF50AB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1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C933D68-6755-445A-B66C-0A0EC619E987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D9E4B8C-4F00-4A88-9504-2C042166D8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7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215FA9E-F780-45D0-90E1-2A5D892BF3C7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74F23EE-4B9C-43A7-AC03-91628CE0CA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2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97EC00-E7D1-4BC8-8A53-DE1C90726C5C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208D873-122C-49EE-AE3B-CA2DC549C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1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B479A7-C2B5-4157-B76C-C4E28CC3E78E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BDF126A-04E4-438E-9A1F-57CD9254B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87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87FD740-5B09-4A64-A2CF-354AB8D0E2FE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D4E68F-1563-4C16-A3A4-8AE7EBC8CB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9474D6E-6BF4-4901-AF82-3B8D56988C47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9605468-9395-4CFE-A376-BC8C9C3CE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33" r:id="rId1"/>
    <p:sldLayoutId id="2147485134" r:id="rId2"/>
    <p:sldLayoutId id="2147485135" r:id="rId3"/>
    <p:sldLayoutId id="2147485136" r:id="rId4"/>
    <p:sldLayoutId id="2147485137" r:id="rId5"/>
    <p:sldLayoutId id="2147485138" r:id="rId6"/>
    <p:sldLayoutId id="2147485139" r:id="rId7"/>
    <p:sldLayoutId id="2147485140" r:id="rId8"/>
    <p:sldLayoutId id="2147485141" r:id="rId9"/>
    <p:sldLayoutId id="2147485142" r:id="rId10"/>
    <p:sldLayoutId id="2147485143" r:id="rId11"/>
    <p:sldLayoutId id="2147485155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44" r:id="rId1"/>
    <p:sldLayoutId id="2147485145" r:id="rId2"/>
    <p:sldLayoutId id="2147485146" r:id="rId3"/>
    <p:sldLayoutId id="2147485147" r:id="rId4"/>
    <p:sldLayoutId id="2147485148" r:id="rId5"/>
    <p:sldLayoutId id="2147485149" r:id="rId6"/>
    <p:sldLayoutId id="2147485150" r:id="rId7"/>
    <p:sldLayoutId id="2147485151" r:id="rId8"/>
    <p:sldLayoutId id="2147485152" r:id="rId9"/>
    <p:sldLayoutId id="2147485153" r:id="rId10"/>
    <p:sldLayoutId id="214748515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18721" y="3937620"/>
            <a:ext cx="239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2020/ </a:t>
            </a:r>
            <a:r>
              <a:rPr lang="en-US" altLang="zh-CN" sz="24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9</a:t>
            </a:r>
            <a:endParaRPr lang="en-US" altLang="zh-CN" sz="2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Ch.1 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编程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基础</a:t>
            </a:r>
            <a:endParaRPr lang="en-US" altLang="zh-CN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一个等式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981577"/>
              </p:ext>
            </p:extLst>
          </p:nvPr>
        </p:nvGraphicFramePr>
        <p:xfrm>
          <a:off x="1907704" y="1705372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43608" y="249189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—</a:t>
            </a:r>
            <a:endParaRPr lang="zh-CN" altLang="en-US" dirty="0"/>
          </a:p>
        </p:txBody>
      </p:sp>
      <p:graphicFrame>
        <p:nvGraphicFramePr>
          <p:cNvPr id="18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8477304"/>
              </p:ext>
            </p:extLst>
          </p:nvPr>
        </p:nvGraphicFramePr>
        <p:xfrm>
          <a:off x="1907704" y="2471936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19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945083"/>
              </p:ext>
            </p:extLst>
          </p:nvPr>
        </p:nvGraphicFramePr>
        <p:xfrm>
          <a:off x="1897360" y="3058954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054465" y="30614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5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二进制补码负数</a:t>
            </a:r>
            <a:endParaRPr lang="zh-CN" altLang="en-US" dirty="0"/>
          </a:p>
        </p:txBody>
      </p:sp>
      <p:graphicFrame>
        <p:nvGraphicFramePr>
          <p:cNvPr id="4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047138"/>
              </p:ext>
            </p:extLst>
          </p:nvPr>
        </p:nvGraphicFramePr>
        <p:xfrm>
          <a:off x="1331640" y="1777380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5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898486"/>
              </p:ext>
            </p:extLst>
          </p:nvPr>
        </p:nvGraphicFramePr>
        <p:xfrm>
          <a:off x="1331640" y="2425452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458244"/>
              </p:ext>
            </p:extLst>
          </p:nvPr>
        </p:nvGraphicFramePr>
        <p:xfrm>
          <a:off x="1350575" y="3091037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053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这个呢？</a:t>
            </a:r>
            <a:endParaRPr lang="zh-CN" altLang="en-US" dirty="0"/>
          </a:p>
        </p:txBody>
      </p:sp>
      <p:graphicFrame>
        <p:nvGraphicFramePr>
          <p:cNvPr id="4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61687"/>
              </p:ext>
            </p:extLst>
          </p:nvPr>
        </p:nvGraphicFramePr>
        <p:xfrm>
          <a:off x="1907704" y="1705372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43608" y="249189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graphicFrame>
        <p:nvGraphicFramePr>
          <p:cNvPr id="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00193"/>
              </p:ext>
            </p:extLst>
          </p:nvPr>
        </p:nvGraphicFramePr>
        <p:xfrm>
          <a:off x="1907704" y="2471936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7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2184727"/>
              </p:ext>
            </p:extLst>
          </p:nvPr>
        </p:nvGraphicFramePr>
        <p:xfrm>
          <a:off x="1897360" y="3058954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54465" y="30614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74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495239"/>
              </p:ext>
            </p:extLst>
          </p:nvPr>
        </p:nvGraphicFramePr>
        <p:xfrm>
          <a:off x="461161" y="1345332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6015749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84606719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50358652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70563047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70467298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83903048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29383176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7673019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31291036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00221039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8857943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33518215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8806825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36860286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78882307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4043564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067214"/>
                  </a:ext>
                </a:extLst>
              </a:tr>
            </a:tbl>
          </a:graphicData>
        </a:graphic>
      </p:graphicFrame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173951"/>
              </p:ext>
            </p:extLst>
          </p:nvPr>
        </p:nvGraphicFramePr>
        <p:xfrm>
          <a:off x="533169" y="213742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3410306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69594556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31438324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58514134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60239907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00746839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159402197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54068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36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746430"/>
                  </a:ext>
                </a:extLst>
              </a:tr>
            </a:tbl>
          </a:graphicData>
        </a:graphic>
      </p:graphicFrame>
      <p:graphicFrame>
        <p:nvGraphicFramePr>
          <p:cNvPr id="8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7032216"/>
              </p:ext>
            </p:extLst>
          </p:nvPr>
        </p:nvGraphicFramePr>
        <p:xfrm>
          <a:off x="543311" y="3505572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42540881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60633853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49083709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75650452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82262869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98279665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422857162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271843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17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43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53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4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549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&lt;&lt;,  &gt;&gt;</a:t>
            </a:r>
          </a:p>
          <a:p>
            <a:r>
              <a:rPr lang="en-US" altLang="zh-CN" dirty="0" smtClean="0"/>
              <a:t>^</a:t>
            </a:r>
          </a:p>
          <a:p>
            <a:r>
              <a:rPr lang="en-US" altLang="zh-CN" dirty="0" smtClean="0"/>
              <a:t>&amp;, |, ~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169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一些示例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828925"/>
              </p:ext>
            </p:extLst>
          </p:nvPr>
        </p:nvGraphicFramePr>
        <p:xfrm>
          <a:off x="2018609" y="1633364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14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769235"/>
              </p:ext>
            </p:extLst>
          </p:nvPr>
        </p:nvGraphicFramePr>
        <p:xfrm>
          <a:off x="2018609" y="2304322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15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8744210"/>
              </p:ext>
            </p:extLst>
          </p:nvPr>
        </p:nvGraphicFramePr>
        <p:xfrm>
          <a:off x="2018609" y="2946793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1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022209"/>
              </p:ext>
            </p:extLst>
          </p:nvPr>
        </p:nvGraphicFramePr>
        <p:xfrm>
          <a:off x="2018609" y="3707768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39552" y="16359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 = 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39552" y="22741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= 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39552" y="294933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 = 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36151" y="37103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 = </a:t>
            </a:r>
            <a:endParaRPr lang="zh-CN" altLang="en-US" dirty="0"/>
          </a:p>
        </p:txBody>
      </p:sp>
      <p:graphicFrame>
        <p:nvGraphicFramePr>
          <p:cNvPr id="21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2676017"/>
              </p:ext>
            </p:extLst>
          </p:nvPr>
        </p:nvGraphicFramePr>
        <p:xfrm>
          <a:off x="2018609" y="4468743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36151" y="446874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 =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457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位运算与乘除法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&gt;&gt; 1   a / 2</a:t>
            </a:r>
          </a:p>
          <a:p>
            <a:r>
              <a:rPr lang="en-US" altLang="zh-CN" dirty="0" smtClean="0"/>
              <a:t>A &lt;&lt; 2  a *4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2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交换两个变量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 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w = a; b =w; a = b;</a:t>
            </a:r>
          </a:p>
          <a:p>
            <a:r>
              <a:rPr lang="en-US" altLang="zh-CN" dirty="0"/>
              <a:t>a = a + </a:t>
            </a:r>
            <a:r>
              <a:rPr lang="en-US" altLang="zh-CN" dirty="0" smtClean="0"/>
              <a:t>b; b </a:t>
            </a:r>
            <a:r>
              <a:rPr lang="en-US" altLang="zh-CN" dirty="0"/>
              <a:t>= a - </a:t>
            </a:r>
            <a:r>
              <a:rPr lang="en-US" altLang="zh-CN" dirty="0" smtClean="0"/>
              <a:t>b; a </a:t>
            </a:r>
            <a:r>
              <a:rPr lang="en-US" altLang="zh-CN" dirty="0"/>
              <a:t>= a - b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更</a:t>
            </a:r>
            <a:r>
              <a:rPr lang="zh-CN" altLang="en-US" smtClean="0"/>
              <a:t>有意思的方法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182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简单又复杂的问题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(byte </a:t>
            </a:r>
            <a:r>
              <a:rPr lang="en-US" altLang="zh-CN" dirty="0"/>
              <a:t>n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if(n == 1)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 1;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return  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(n-1) * n;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923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w = </a:t>
            </a:r>
            <a:r>
              <a:rPr lang="en-US" altLang="zh-CN" dirty="0" err="1"/>
              <a:t>fac</a:t>
            </a:r>
            <a:r>
              <a:rPr lang="en-US" altLang="zh-CN" dirty="0"/>
              <a:t>(-1);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v = </a:t>
            </a:r>
            <a:r>
              <a:rPr lang="en-US" altLang="zh-CN" dirty="0" err="1"/>
              <a:t>fac</a:t>
            </a:r>
            <a:r>
              <a:rPr lang="en-US" altLang="zh-CN" dirty="0"/>
              <a:t>(4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w = 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(125);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561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如何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学习编程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/>
            </a:r>
            <a:b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从一门流行的语言开始</a:t>
            </a:r>
            <a:endParaRPr lang="en-US" altLang="zh-CN" dirty="0" smtClean="0"/>
          </a:p>
          <a:p>
            <a:r>
              <a:rPr lang="zh-CN" altLang="en-US" dirty="0" smtClean="0"/>
              <a:t>学会使用编辑工具和</a:t>
            </a:r>
            <a:r>
              <a:rPr lang="en-US" altLang="zh-CN" dirty="0" smtClean="0"/>
              <a:t>IDE</a:t>
            </a:r>
          </a:p>
          <a:p>
            <a:r>
              <a:rPr lang="zh-CN" altLang="en-US" dirty="0" smtClean="0"/>
              <a:t>学会调试的方法</a:t>
            </a:r>
            <a:endParaRPr lang="en-US" altLang="zh-CN" dirty="0" smtClean="0"/>
          </a:p>
          <a:p>
            <a:r>
              <a:rPr lang="zh-CN" altLang="en-US" dirty="0" smtClean="0"/>
              <a:t>到应用环境中去使用</a:t>
            </a:r>
            <a:endParaRPr lang="en-US" altLang="zh-CN" dirty="0" smtClean="0"/>
          </a:p>
          <a:p>
            <a:r>
              <a:rPr lang="zh-CN" altLang="en-US" dirty="0" smtClean="0"/>
              <a:t>适应不同开发环境</a:t>
            </a:r>
            <a:endParaRPr lang="en-US" altLang="zh-CN" dirty="0" smtClean="0"/>
          </a:p>
          <a:p>
            <a:r>
              <a:rPr lang="zh-CN" altLang="en-US" dirty="0" smtClean="0"/>
              <a:t>做应用项目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1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IEEE 754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9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1034"/>
          <p:cNvSpPr txBox="1">
            <a:spLocks noChangeArrowheads="1"/>
          </p:cNvSpPr>
          <p:nvPr/>
        </p:nvSpPr>
        <p:spPr bwMode="auto">
          <a:xfrm>
            <a:off x="1619672" y="778234"/>
            <a:ext cx="702545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        字符型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char</a:t>
            </a: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        整型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基本数据类型             单精度浮点型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float</a:t>
            </a: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        双精度浮点型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double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数据类型                                              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void</a:t>
            </a:r>
          </a:p>
          <a:p>
            <a:pPr algn="just"/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        数组型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array</a:t>
            </a: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导出数据类型             结构型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struct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        联合型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union</a:t>
            </a: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        指针型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pointer</a:t>
            </a:r>
          </a:p>
          <a:p>
            <a:pPr algn="just"/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8" name="AutoShape 1035"/>
          <p:cNvSpPr>
            <a:spLocks/>
          </p:cNvSpPr>
          <p:nvPr/>
        </p:nvSpPr>
        <p:spPr bwMode="auto">
          <a:xfrm>
            <a:off x="3048000" y="1587500"/>
            <a:ext cx="508000" cy="1524000"/>
          </a:xfrm>
          <a:prstGeom prst="leftBrace">
            <a:avLst>
              <a:gd name="adj1" fmla="val 25000"/>
              <a:gd name="adj2" fmla="val 3671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26629" name="AutoShape 1036"/>
          <p:cNvSpPr>
            <a:spLocks/>
          </p:cNvSpPr>
          <p:nvPr/>
        </p:nvSpPr>
        <p:spPr bwMode="auto">
          <a:xfrm>
            <a:off x="5334000" y="952500"/>
            <a:ext cx="317500" cy="1206500"/>
          </a:xfrm>
          <a:prstGeom prst="leftBrace">
            <a:avLst>
              <a:gd name="adj1" fmla="val 31667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26630" name="AutoShape 1037"/>
          <p:cNvSpPr>
            <a:spLocks/>
          </p:cNvSpPr>
          <p:nvPr/>
        </p:nvSpPr>
        <p:spPr bwMode="auto">
          <a:xfrm>
            <a:off x="5334000" y="2730500"/>
            <a:ext cx="317500" cy="1016000"/>
          </a:xfrm>
          <a:prstGeom prst="leftBrace">
            <a:avLst>
              <a:gd name="adj1" fmla="val 26667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26632" name="Text Box 1039"/>
          <p:cNvSpPr txBox="1">
            <a:spLocks noChangeArrowheads="1"/>
          </p:cNvSpPr>
          <p:nvPr/>
        </p:nvSpPr>
        <p:spPr bwMode="auto">
          <a:xfrm>
            <a:off x="1331640" y="4239876"/>
            <a:ext cx="66675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C/C++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保证：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long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的精度不低于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,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的精度不低于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short;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double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的精度不低于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270331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8506" name="Group 1162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234364354"/>
              </p:ext>
            </p:extLst>
          </p:nvPr>
        </p:nvGraphicFramePr>
        <p:xfrm>
          <a:off x="323528" y="1417340"/>
          <a:ext cx="8640961" cy="360114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01923">
                  <a:extLst>
                    <a:ext uri="{9D8B030D-6E8A-4147-A177-3AD203B41FA5}">
                      <a16:colId xmlns:a16="http://schemas.microsoft.com/office/drawing/2014/main" val="698582257"/>
                    </a:ext>
                  </a:extLst>
                </a:gridCol>
                <a:gridCol w="1698521">
                  <a:extLst>
                    <a:ext uri="{9D8B030D-6E8A-4147-A177-3AD203B41FA5}">
                      <a16:colId xmlns:a16="http://schemas.microsoft.com/office/drawing/2014/main" val="3119750290"/>
                    </a:ext>
                  </a:extLst>
                </a:gridCol>
                <a:gridCol w="1436827">
                  <a:extLst>
                    <a:ext uri="{9D8B030D-6E8A-4147-A177-3AD203B41FA5}">
                      <a16:colId xmlns:a16="http://schemas.microsoft.com/office/drawing/2014/main" val="1385122750"/>
                    </a:ext>
                  </a:extLst>
                </a:gridCol>
                <a:gridCol w="3203690">
                  <a:extLst>
                    <a:ext uri="{9D8B030D-6E8A-4147-A177-3AD203B41FA5}">
                      <a16:colId xmlns:a16="http://schemas.microsoft.com/office/drawing/2014/main" val="4265588463"/>
                    </a:ext>
                  </a:extLst>
                </a:gridCol>
              </a:tblGrid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类型标识符</a:t>
                      </a: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类 型 名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字 节 数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数值范围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739761012"/>
                  </a:ext>
                </a:extLst>
              </a:tr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bool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布尔型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true </a:t>
                      </a:r>
                      <a:r>
                        <a:rPr kumimoji="0" lang="zh-CN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或  </a:t>
                      </a: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2671796441"/>
                  </a:ext>
                </a:extLst>
              </a:tr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 signed ] char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有符号字符型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–128 ~ 127     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1361652667"/>
                  </a:ext>
                </a:extLst>
              </a:tr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unsigned char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无符号字符型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0~255          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4171266952"/>
                  </a:ext>
                </a:extLst>
              </a:tr>
              <a:tr h="2982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 signed ] short [ </a:t>
                      </a:r>
                      <a:r>
                        <a:rPr kumimoji="0" lang="en-US" altLang="zh-CN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]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有符号短整型</a:t>
                      </a: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–32 768 ~ 32 767 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1818119986"/>
                  </a:ext>
                </a:extLst>
              </a:tr>
              <a:tr h="2643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unsigned short [ int ]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无符号短整型</a:t>
                      </a: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 ~ 65 535       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3449206627"/>
                  </a:ext>
                </a:extLst>
              </a:tr>
              <a:tr h="2441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 signed ] </a:t>
                      </a:r>
                      <a:r>
                        <a:rPr kumimoji="0" lang="en-US" altLang="zh-CN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有符号整型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–2 147 483 648 ~ 2 147 483 647 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2347742663"/>
                  </a:ext>
                </a:extLst>
              </a:tr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unsigned  int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无符号整型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 ~ 4 294 967 294  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2289452773"/>
                  </a:ext>
                </a:extLst>
              </a:tr>
              <a:tr h="2853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 signed ] long [ </a:t>
                      </a:r>
                      <a:r>
                        <a:rPr kumimoji="0" lang="en-US" altLang="zh-CN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]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有符号长整型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–2 147 483 648 ~ 2 147 483 647 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2208803524"/>
                  </a:ext>
                </a:extLst>
              </a:tr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unsigned long [ int ]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无符号长整型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 ~ 4 294 967 294  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2415553674"/>
                  </a:ext>
                </a:extLst>
              </a:tr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float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单精度型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-3.4×10</a:t>
                      </a:r>
                      <a:r>
                        <a:rPr kumimoji="0" lang="en-US" altLang="zh-CN" sz="13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38</a:t>
                      </a: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~ 3.4×10</a:t>
                      </a:r>
                      <a:r>
                        <a:rPr kumimoji="0" lang="en-US" altLang="zh-CN" sz="13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38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1862969538"/>
                  </a:ext>
                </a:extLst>
              </a:tr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double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双精度型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-1.7×10</a:t>
                      </a:r>
                      <a:r>
                        <a:rPr kumimoji="0" lang="en-US" altLang="zh-CN" sz="13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308</a:t>
                      </a: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~ 1.7×10</a:t>
                      </a:r>
                      <a:r>
                        <a:rPr kumimoji="0" lang="en-US" altLang="zh-CN" sz="13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308</a:t>
                      </a: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2680298606"/>
                  </a:ext>
                </a:extLst>
              </a:tr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long double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长双精度型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-1.7×10</a:t>
                      </a:r>
                      <a:r>
                        <a:rPr kumimoji="0" lang="en-US" altLang="zh-CN" sz="13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308</a:t>
                      </a: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~ 1.7×10</a:t>
                      </a:r>
                      <a:r>
                        <a:rPr kumimoji="0" lang="en-US" altLang="zh-CN" sz="13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308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1371829273"/>
                  </a:ext>
                </a:extLst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457200" y="228600"/>
            <a:ext cx="8229600" cy="952500"/>
          </a:xfr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62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细说</a:t>
            </a:r>
            <a:r>
              <a:rPr lang="en-US" altLang="zh-CN" dirty="0" smtClean="0"/>
              <a:t>Char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可用做数字</a:t>
            </a:r>
            <a:endParaRPr lang="en-US" altLang="zh-CN" dirty="0" smtClean="0"/>
          </a:p>
          <a:p>
            <a:r>
              <a:rPr lang="zh-CN" altLang="en-US" dirty="0" smtClean="0"/>
              <a:t>可用于字符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658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ASCII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Unicode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ASCII </a:t>
            </a:r>
            <a:r>
              <a:rPr lang="zh-CN" altLang="en-US" dirty="0" smtClean="0"/>
              <a:t>常用的键盘符号及扩展</a:t>
            </a:r>
            <a:endParaRPr lang="en-US" altLang="zh-CN" dirty="0" smtClean="0"/>
          </a:p>
          <a:p>
            <a:r>
              <a:rPr lang="en-US" altLang="zh-CN" dirty="0" smtClean="0"/>
              <a:t>ASCII</a:t>
            </a:r>
            <a:r>
              <a:rPr lang="zh-CN" altLang="en-US" smtClean="0"/>
              <a:t>怎么存储汉语，日语？</a:t>
            </a:r>
            <a:endParaRPr lang="en-US" altLang="zh-CN" smtClean="0"/>
          </a:p>
          <a:p>
            <a:r>
              <a:rPr lang="en-US" altLang="zh-CN" dirty="0" smtClean="0"/>
              <a:t>Unicode</a:t>
            </a:r>
            <a:r>
              <a:rPr lang="zh-CN" altLang="en-US" dirty="0" smtClean="0"/>
              <a:t>用于多语言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07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一些编程语言类型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解释型</a:t>
            </a:r>
            <a:endParaRPr lang="en-US" altLang="zh-CN" dirty="0" smtClean="0"/>
          </a:p>
          <a:p>
            <a:r>
              <a:rPr lang="zh-CN" altLang="en-US" dirty="0" smtClean="0"/>
              <a:t>编译型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57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最常用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C/C++</a:t>
            </a:r>
          </a:p>
          <a:p>
            <a:r>
              <a:rPr lang="en-US" altLang="zh-CN" dirty="0" smtClean="0"/>
              <a:t>Java/</a:t>
            </a:r>
            <a:r>
              <a:rPr lang="en-US" altLang="zh-CN" dirty="0" err="1" smtClean="0"/>
              <a:t>Kotlin</a:t>
            </a:r>
            <a:r>
              <a:rPr lang="en-US" altLang="zh-CN" dirty="0" smtClean="0"/>
              <a:t>/C#/Scala</a:t>
            </a:r>
          </a:p>
          <a:p>
            <a:r>
              <a:rPr lang="en-US" altLang="zh-CN" dirty="0" smtClean="0"/>
              <a:t>Python/Perl/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/JavaScript/Shell</a:t>
            </a:r>
          </a:p>
          <a:p>
            <a:r>
              <a:rPr lang="en-US" altLang="zh-CN" dirty="0" smtClean="0"/>
              <a:t>Swift/Objective-C</a:t>
            </a:r>
          </a:p>
          <a:p>
            <a:r>
              <a:rPr lang="en-US" altLang="zh-CN" dirty="0" err="1" smtClean="0"/>
              <a:t>Matlab</a:t>
            </a:r>
            <a:r>
              <a:rPr lang="en-US" altLang="zh-CN" dirty="0" smtClean="0"/>
              <a:t>/R</a:t>
            </a:r>
          </a:p>
          <a:p>
            <a:r>
              <a:rPr lang="en-US" altLang="zh-CN" dirty="0" smtClean="0"/>
              <a:t>PHP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82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处理过程</a:t>
            </a:r>
            <a:endParaRPr lang="en-US" altLang="zh-CN" dirty="0" smtClean="0"/>
          </a:p>
          <a:p>
            <a:r>
              <a:rPr lang="zh-CN" altLang="en-US" dirty="0" smtClean="0"/>
              <a:t>单机软件</a:t>
            </a:r>
            <a:endParaRPr lang="en-US" altLang="zh-CN" dirty="0" smtClean="0"/>
          </a:p>
          <a:p>
            <a:r>
              <a:rPr lang="en-US" altLang="zh-CN" dirty="0" smtClean="0"/>
              <a:t>C/S</a:t>
            </a:r>
            <a:r>
              <a:rPr lang="zh-CN" altLang="en-US" dirty="0" smtClean="0"/>
              <a:t>结构软件</a:t>
            </a:r>
            <a:endParaRPr lang="en-US" altLang="zh-CN" dirty="0" smtClean="0"/>
          </a:p>
          <a:p>
            <a:r>
              <a:rPr lang="en-US" altLang="zh-CN" dirty="0" smtClean="0"/>
              <a:t>B/S</a:t>
            </a:r>
            <a:r>
              <a:rPr lang="zh-CN" altLang="en-US" dirty="0" smtClean="0"/>
              <a:t>结构软件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77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开始学一门编程语言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“Hello World</a:t>
            </a:r>
            <a:r>
              <a:rPr lang="en-US" altLang="zh-CN" dirty="0" smtClean="0"/>
              <a:t>”</a:t>
            </a:r>
          </a:p>
          <a:p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r>
              <a:rPr lang="zh-CN" altLang="en-US" dirty="0"/>
              <a:t>基础</a:t>
            </a:r>
            <a:r>
              <a:rPr lang="zh-CN" altLang="en-US" dirty="0" smtClean="0"/>
              <a:t>逻辑（条件、分支、循环）</a:t>
            </a:r>
            <a:endParaRPr lang="en-US" altLang="zh-CN" dirty="0" smtClean="0"/>
          </a:p>
          <a:p>
            <a:r>
              <a:rPr lang="zh-CN" altLang="en-US" dirty="0" smtClean="0"/>
              <a:t>特性和思想（比如</a:t>
            </a:r>
            <a:r>
              <a:rPr lang="en-US" altLang="zh-CN" dirty="0" smtClean="0"/>
              <a:t>OOP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不断增加和改进的特性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zh-CN" altLang="en-US" dirty="0" smtClean="0"/>
              <a:t>项目中使用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4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单字节有符号整数</a:t>
            </a:r>
            <a:endParaRPr lang="zh-CN" altLang="en-US" dirty="0"/>
          </a:p>
        </p:txBody>
      </p:sp>
      <p:graphicFrame>
        <p:nvGraphicFramePr>
          <p:cNvPr id="4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282752"/>
              </p:ext>
            </p:extLst>
          </p:nvPr>
        </p:nvGraphicFramePr>
        <p:xfrm>
          <a:off x="683568" y="2353444"/>
          <a:ext cx="8229600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6594977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26567901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67410365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958654607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50373808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39632568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413991930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555841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1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0/1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9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21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一些示例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528293"/>
              </p:ext>
            </p:extLst>
          </p:nvPr>
        </p:nvGraphicFramePr>
        <p:xfrm>
          <a:off x="2018609" y="1633364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14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889816"/>
              </p:ext>
            </p:extLst>
          </p:nvPr>
        </p:nvGraphicFramePr>
        <p:xfrm>
          <a:off x="2018609" y="2304322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15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4439619"/>
              </p:ext>
            </p:extLst>
          </p:nvPr>
        </p:nvGraphicFramePr>
        <p:xfrm>
          <a:off x="2018609" y="2946793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1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748956"/>
              </p:ext>
            </p:extLst>
          </p:nvPr>
        </p:nvGraphicFramePr>
        <p:xfrm>
          <a:off x="2018609" y="3707768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39552" y="16359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 = 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39552" y="22741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= 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39552" y="294933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 = 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36151" y="37103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 = </a:t>
            </a:r>
            <a:endParaRPr lang="zh-CN" altLang="en-US" dirty="0"/>
          </a:p>
        </p:txBody>
      </p:sp>
      <p:graphicFrame>
        <p:nvGraphicFramePr>
          <p:cNvPr id="21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68402"/>
              </p:ext>
            </p:extLst>
          </p:nvPr>
        </p:nvGraphicFramePr>
        <p:xfrm>
          <a:off x="2018609" y="4468743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36151" y="446874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64 = </a:t>
            </a:r>
            <a:endParaRPr lang="zh-CN" altLang="en-US" dirty="0"/>
          </a:p>
        </p:txBody>
      </p:sp>
      <p:graphicFrame>
        <p:nvGraphicFramePr>
          <p:cNvPr id="23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54896"/>
              </p:ext>
            </p:extLst>
          </p:nvPr>
        </p:nvGraphicFramePr>
        <p:xfrm>
          <a:off x="1988111" y="5161756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545266" y="516429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？</a:t>
            </a:r>
            <a:r>
              <a:rPr lang="en-US" altLang="zh-CN" dirty="0" smtClean="0"/>
              <a:t> =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66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265212"/>
            <a:ext cx="8229600" cy="952500"/>
          </a:xfrm>
        </p:spPr>
        <p:txBody>
          <a:bodyPr/>
          <a:lstStyle/>
          <a:p>
            <a:r>
              <a:rPr lang="zh-CN" altLang="en-US" dirty="0"/>
              <a:t>另</a:t>
            </a:r>
            <a:r>
              <a:rPr lang="zh-CN" altLang="en-US" dirty="0" smtClean="0"/>
              <a:t>一些示例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050915"/>
              </p:ext>
            </p:extLst>
          </p:nvPr>
        </p:nvGraphicFramePr>
        <p:xfrm>
          <a:off x="1115616" y="1057300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14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716948"/>
              </p:ext>
            </p:extLst>
          </p:nvPr>
        </p:nvGraphicFramePr>
        <p:xfrm>
          <a:off x="1115616" y="1823864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15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216732"/>
              </p:ext>
            </p:extLst>
          </p:nvPr>
        </p:nvGraphicFramePr>
        <p:xfrm>
          <a:off x="1109436" y="2340895"/>
          <a:ext cx="66350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179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1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4757949"/>
              </p:ext>
            </p:extLst>
          </p:nvPr>
        </p:nvGraphicFramePr>
        <p:xfrm>
          <a:off x="1109436" y="2845116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21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882197"/>
              </p:ext>
            </p:extLst>
          </p:nvPr>
        </p:nvGraphicFramePr>
        <p:xfrm>
          <a:off x="1109436" y="3321077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23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579224"/>
              </p:ext>
            </p:extLst>
          </p:nvPr>
        </p:nvGraphicFramePr>
        <p:xfrm>
          <a:off x="1109436" y="4465722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25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41085"/>
              </p:ext>
            </p:extLst>
          </p:nvPr>
        </p:nvGraphicFramePr>
        <p:xfrm>
          <a:off x="1109436" y="5089748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244408" y="110635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</a:t>
            </a:r>
            <a:endParaRPr lang="zh-CN" altLang="en-US" dirty="0"/>
          </a:p>
        </p:txBody>
      </p:sp>
      <p:graphicFrame>
        <p:nvGraphicFramePr>
          <p:cNvPr id="2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238470"/>
              </p:ext>
            </p:extLst>
          </p:nvPr>
        </p:nvGraphicFramePr>
        <p:xfrm>
          <a:off x="1109436" y="3877771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8244408" y="18238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8244408" y="234141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244408" y="291747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244408" y="334952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244408" y="386287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8244408" y="44682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83587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37424</TotalTime>
  <Pages>0</Pages>
  <Words>850</Words>
  <Characters>0</Characters>
  <Application>Microsoft Office PowerPoint</Application>
  <DocSecurity>0</DocSecurity>
  <PresentationFormat>全屏显示(16:10)</PresentationFormat>
  <Lines>0</Lines>
  <Paragraphs>440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Adobe 黑体 Std R</vt:lpstr>
      <vt:lpstr>黑体</vt:lpstr>
      <vt:lpstr>宋体</vt:lpstr>
      <vt:lpstr>微软雅黑</vt:lpstr>
      <vt:lpstr>Arial</vt:lpstr>
      <vt:lpstr>Calibri</vt:lpstr>
      <vt:lpstr>Courier New</vt:lpstr>
      <vt:lpstr>Times New Roman</vt:lpstr>
      <vt:lpstr>Verdana</vt:lpstr>
      <vt:lpstr>1_自定义设计方案</vt:lpstr>
      <vt:lpstr>2_自定义设计方案</vt:lpstr>
      <vt:lpstr>PowerPoint 演示文稿</vt:lpstr>
      <vt:lpstr>如何学习编程 </vt:lpstr>
      <vt:lpstr>一些编程语言类型</vt:lpstr>
      <vt:lpstr>最常用</vt:lpstr>
      <vt:lpstr>软件开发</vt:lpstr>
      <vt:lpstr>开始学一门编程语言</vt:lpstr>
      <vt:lpstr>最基础知识</vt:lpstr>
      <vt:lpstr>一些示例</vt:lpstr>
      <vt:lpstr>另一些示例</vt:lpstr>
      <vt:lpstr>一个等式</vt:lpstr>
      <vt:lpstr>二进制补码负数</vt:lpstr>
      <vt:lpstr>这个呢？</vt:lpstr>
      <vt:lpstr>And</vt:lpstr>
      <vt:lpstr>位运算</vt:lpstr>
      <vt:lpstr>一些示例</vt:lpstr>
      <vt:lpstr>位运算与乘除法</vt:lpstr>
      <vt:lpstr>交换两个变量</vt:lpstr>
      <vt:lpstr>简单又复杂的问题</vt:lpstr>
      <vt:lpstr>运行结果</vt:lpstr>
      <vt:lpstr>浮点数</vt:lpstr>
      <vt:lpstr>PowerPoint 演示文稿</vt:lpstr>
      <vt:lpstr>PowerPoint 演示文稿</vt:lpstr>
      <vt:lpstr>细说Char</vt:lpstr>
      <vt:lpstr>ASCII与Unicode</vt:lpstr>
    </vt:vector>
  </TitlesOfParts>
  <Company>PerfectWorld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ZhaoHang</dc:creator>
  <cp:lastModifiedBy>hzs</cp:lastModifiedBy>
  <cp:revision>800</cp:revision>
  <cp:lastPrinted>2017-10-26T07:45:26Z</cp:lastPrinted>
  <dcterms:created xsi:type="dcterms:W3CDTF">2008-12-22T09:17:47Z</dcterms:created>
  <dcterms:modified xsi:type="dcterms:W3CDTF">2020-09-10T12:18:36Z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