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7"/>
  </p:notesMasterIdLst>
  <p:handoutMasterIdLst>
    <p:handoutMasterId r:id="rId18"/>
  </p:handoutMasterIdLst>
  <p:sldIdLst>
    <p:sldId id="432" r:id="rId3"/>
    <p:sldId id="484" r:id="rId4"/>
    <p:sldId id="503" r:id="rId5"/>
    <p:sldId id="488" r:id="rId6"/>
    <p:sldId id="507" r:id="rId7"/>
    <p:sldId id="508" r:id="rId8"/>
    <p:sldId id="505" r:id="rId9"/>
    <p:sldId id="501" r:id="rId10"/>
    <p:sldId id="496" r:id="rId11"/>
    <p:sldId id="502" r:id="rId12"/>
    <p:sldId id="513" r:id="rId13"/>
    <p:sldId id="509" r:id="rId14"/>
    <p:sldId id="514" r:id="rId15"/>
    <p:sldId id="522" r:id="rId1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CFCFF"/>
    <a:srgbClr val="3B3B3B"/>
    <a:srgbClr val="3F3F3F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97" d="100"/>
          <a:sy n="97" d="100"/>
        </p:scale>
        <p:origin x="1042" y="8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2020/9/25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Ch.3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运算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、存储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命中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8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363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231</a:t>
                </a:r>
                <a:endParaRPr lang="en-US" altLang="zh-CN" sz="1400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363</a:t>
                </a:r>
                <a:endParaRPr lang="en-US" altLang="zh-CN" sz="1400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 smtClean="0"/>
                  <a:t>75</a:t>
                </a:r>
                <a:endParaRPr lang="en-US" altLang="zh-CN" sz="1400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231</a:t>
                  </a:r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75</a:t>
                  </a:r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97" idx="1"/>
            <a:endCxn id="7" idx="0"/>
          </p:cNvCxnSpPr>
          <p:nvPr/>
        </p:nvCxnSpPr>
        <p:spPr>
          <a:xfrm rot="10800000" flipV="1">
            <a:off x="2241285" y="2628948"/>
            <a:ext cx="3743806" cy="2566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99" idx="3"/>
            <a:endCxn id="14" idx="2"/>
          </p:cNvCxnSpPr>
          <p:nvPr/>
        </p:nvCxnSpPr>
        <p:spPr>
          <a:xfrm flipH="1">
            <a:off x="2211853" y="2628418"/>
            <a:ext cx="3773236" cy="1066609"/>
          </a:xfrm>
          <a:prstGeom prst="curvedConnector4">
            <a:avLst>
              <a:gd name="adj1" fmla="val -6058"/>
              <a:gd name="adj2" fmla="val 1214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14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14</a:t>
                  </a:r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20" idx="1"/>
            <a:endCxn id="7" idx="0"/>
          </p:cNvCxnSpPr>
          <p:nvPr/>
        </p:nvCxnSpPr>
        <p:spPr>
          <a:xfrm rot="10800000">
            <a:off x="2241285" y="2885626"/>
            <a:ext cx="4257744" cy="694412"/>
          </a:xfrm>
          <a:prstGeom prst="curvedConnector4">
            <a:avLst>
              <a:gd name="adj1" fmla="val 47533"/>
              <a:gd name="adj2" fmla="val 1329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/>
          <p:cNvGrpSpPr/>
          <p:nvPr/>
        </p:nvGrpSpPr>
        <p:grpSpPr>
          <a:xfrm>
            <a:off x="5508102" y="2271918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93" name="组合 192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238" name="组合 23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24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mat</a:t>
                  </a:r>
                  <a:endParaRPr lang="en-US" altLang="zh-CN" dirty="0"/>
                </a:p>
              </p:txBody>
            </p:sp>
            <p:sp>
              <p:nvSpPr>
                <p:cNvPr id="24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28" name="组合 2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5" name="组合 194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18" name="组合 21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9" name="组合 21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14</a:t>
                  </a:r>
                  <a:endParaRPr lang="en-US" altLang="zh-CN" dirty="0"/>
                </a:p>
              </p:txBody>
            </p:sp>
            <p:sp>
              <p:nvSpPr>
                <p:cNvPr id="22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17</a:t>
                  </a:r>
                  <a:endParaRPr lang="en-US" altLang="zh-CN" dirty="0"/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8" name="组合 20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29</a:t>
                  </a:r>
                  <a:endParaRPr lang="en-US" altLang="zh-CN" dirty="0"/>
                </a:p>
              </p:txBody>
            </p:sp>
            <p:sp>
              <p:nvSpPr>
                <p:cNvPr id="21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7" name="组合 196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98" name="组合 19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14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14</a:t>
                </a:r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smtClean="0"/>
                  <a:t>29</a:t>
                </a:r>
                <a:endParaRPr lang="en-US" altLang="zh-CN" dirty="0"/>
              </a:p>
            </p:txBody>
          </p: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221" idx="1"/>
            <a:endCxn id="14" idx="0"/>
          </p:cNvCxnSpPr>
          <p:nvPr/>
        </p:nvCxnSpPr>
        <p:spPr>
          <a:xfrm rot="10800000">
            <a:off x="2211854" y="3506070"/>
            <a:ext cx="4324129" cy="77542"/>
          </a:xfrm>
          <a:prstGeom prst="curvedConnector4">
            <a:avLst>
              <a:gd name="adj1" fmla="val 48142"/>
              <a:gd name="adj2" fmla="val 394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都有哪些存储设备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高速缓存</a:t>
            </a:r>
            <a:r>
              <a:rPr lang="en-US" altLang="zh-CN" dirty="0" smtClean="0"/>
              <a:t>cache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外部存储设备（磁盘</a:t>
            </a:r>
            <a:r>
              <a:rPr lang="en-US" altLang="zh-CN" dirty="0" smtClean="0"/>
              <a:t>/</a:t>
            </a:r>
            <a:r>
              <a:rPr lang="zh-CN" altLang="en-US" dirty="0" smtClean="0"/>
              <a:t>光盘</a:t>
            </a:r>
            <a:r>
              <a:rPr lang="en-US" altLang="zh-CN" dirty="0" smtClean="0"/>
              <a:t>/SSD</a:t>
            </a:r>
            <a:r>
              <a:rPr lang="zh-CN" altLang="en-US" dirty="0" smtClean="0"/>
              <a:t>硬盘）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72817" y="2401204"/>
            <a:ext cx="820688" cy="216024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1" y="2271919"/>
            <a:ext cx="1728192" cy="1080120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972817" y="2875177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283968" y="2271919"/>
            <a:ext cx="1260620" cy="1875227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827627"/>
            <a:ext cx="2113671" cy="1310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5" name="文本框 154"/>
          <p:cNvSpPr txBox="1"/>
          <p:nvPr/>
        </p:nvSpPr>
        <p:spPr>
          <a:xfrm>
            <a:off x="6439293" y="145669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280501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57200" y="2848208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3" idx="3"/>
            <a:endCxn id="7" idx="1"/>
          </p:cNvCxnSpPr>
          <p:nvPr/>
        </p:nvCxnSpPr>
        <p:spPr>
          <a:xfrm>
            <a:off x="1331640" y="2465167"/>
            <a:ext cx="641177" cy="440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80" idx="3"/>
            <a:endCxn id="23" idx="1"/>
          </p:cNvCxnSpPr>
          <p:nvPr/>
        </p:nvCxnSpPr>
        <p:spPr>
          <a:xfrm>
            <a:off x="1331640" y="3032874"/>
            <a:ext cx="641177" cy="1257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10, b = 15;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sum = a +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b</a:t>
                  </a:r>
                  <a:r>
                    <a:rPr lang="en-US" altLang="zh-CN" dirty="0" smtClean="0"/>
                    <a:t>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3" idx="1"/>
            <a:endCxn id="7" idx="2"/>
          </p:cNvCxnSpPr>
          <p:nvPr/>
        </p:nvCxnSpPr>
        <p:spPr>
          <a:xfrm rot="10800000" flipV="1">
            <a:off x="2241286" y="2392121"/>
            <a:ext cx="2186699" cy="807896"/>
          </a:xfrm>
          <a:prstGeom prst="curvedConnector4">
            <a:avLst>
              <a:gd name="adj1" fmla="val 30789"/>
              <a:gd name="adj2" fmla="val 1282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25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b:15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1" idx="0"/>
            <a:endCxn id="7" idx="0"/>
          </p:cNvCxnSpPr>
          <p:nvPr/>
        </p:nvCxnSpPr>
        <p:spPr>
          <a:xfrm rot="16200000" flipH="1" flipV="1">
            <a:off x="3413236" y="1099967"/>
            <a:ext cx="613707" cy="2957609"/>
          </a:xfrm>
          <a:prstGeom prst="curvedConnector3">
            <a:avLst>
              <a:gd name="adj1" fmla="val -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5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示意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25</a:t>
              </a:r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b:15</a:t>
                  </a:r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sum</a:t>
                  </a:r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smtClean="0"/>
                    <a:t>a:10</a:t>
                  </a:r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8" name="曲线连接符 87"/>
          <p:cNvCxnSpPr>
            <a:stCxn id="7" idx="0"/>
            <a:endCxn id="102" idx="0"/>
          </p:cNvCxnSpPr>
          <p:nvPr/>
        </p:nvCxnSpPr>
        <p:spPr>
          <a:xfrm rot="5400000" flipH="1" flipV="1">
            <a:off x="3670205" y="843000"/>
            <a:ext cx="613707" cy="3471547"/>
          </a:xfrm>
          <a:prstGeom prst="curvedConnector3">
            <a:avLst>
              <a:gd name="adj1" fmla="val 1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6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如何进行效率比较？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多次执行看总体的时间消耗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53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220;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b </a:t>
            </a:r>
            <a:r>
              <a:rPr lang="en-US" altLang="zh-CN" dirty="0"/>
              <a:t>= 100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a + 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516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36297</TotalTime>
  <Pages>0</Pages>
  <Words>141</Words>
  <Characters>0</Characters>
  <Application>Microsoft Office PowerPoint</Application>
  <DocSecurity>0</DocSecurity>
  <PresentationFormat>全屏显示(16:10)</PresentationFormat>
  <Lines>0</Lines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Adobe 黑体 Std R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设备示意</vt:lpstr>
      <vt:lpstr>一个简单的程序</vt:lpstr>
      <vt:lpstr>计算示意</vt:lpstr>
      <vt:lpstr>计算示意</vt:lpstr>
      <vt:lpstr>计算示意</vt:lpstr>
      <vt:lpstr>如何进行效率比较？</vt:lpstr>
      <vt:lpstr>寄存器</vt:lpstr>
      <vt:lpstr>Cache</vt:lpstr>
      <vt:lpstr>cache示意</vt:lpstr>
      <vt:lpstr>cache示意</vt:lpstr>
      <vt:lpstr>cache示意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938</cp:revision>
  <cp:lastPrinted>2017-12-27T10:44:04Z</cp:lastPrinted>
  <dcterms:created xsi:type="dcterms:W3CDTF">2008-12-22T09:17:47Z</dcterms:created>
  <dcterms:modified xsi:type="dcterms:W3CDTF">2020-09-25T02:09:56Z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