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20" r:id="rId5"/>
    <p:sldId id="295" r:id="rId6"/>
    <p:sldId id="303" r:id="rId7"/>
    <p:sldId id="305" r:id="rId8"/>
    <p:sldId id="313" r:id="rId9"/>
    <p:sldId id="315" r:id="rId10"/>
    <p:sldId id="316" r:id="rId11"/>
    <p:sldId id="317" r:id="rId12"/>
    <p:sldId id="319" r:id="rId13"/>
    <p:sldId id="307" r:id="rId14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3350 4275,'205'20,"538"-24,3532-14,-2884 20,-524-28,2517-80,1018 107,-4269 3,-88 2</inkml:trace>
  <inkml:trace contextRef="#ctx0" brushRef="#br0" timeOffset="2703.124">19716 2809,'75'-3,"-1"-3,1-3,-2-3,42-14,474-133,-542 149,0 2,1 2,0 3,0 1,0 3,9 2,41-1,560 0,-575 5,-1 3,0 3,-1 5,-1 2,47 21,121 40,134 21,-299-84,-1 4,0 3,-2 4,-1 3,-1 3,37 26,180 119,-246-159,0 3,-2 2,0 2,-2 2,-2 2,39 36,41 38,-90-81,-1 1,-1 2,-1 1,-2 1,-1 1,-1 2,21 35,130 307,-167-337,-1 2,-1-1,-3 1,-1 0,-2 0,-2 0,-4 35,3-3,0-50,-1-1,-1 0,-1 0,0 0,-2-1,0 0,-1 0,-2 0,0-1,0 0,-2 0,-12 15,-193 342,126-293,-42 10,-107 75,-160 34,44-58,-27-10,28-14,-564 116,542-168,233-45,-60 13,-1-9,0-9,-137-8,127 14,-108 21,266-39</inkml:trace>
  <inkml:trace contextRef="#ctx0" brushRef="#br0" timeOffset="4296.874">19139 2572,'56'113,"-12"4,-5 2,-5 2,-6 1,-5 2,-1 45,51 327,-12-173,-43-217,-6 1,-4 1,-4 68,-6 772,-24-637,-1-102,16-109,11-98,0 0,0 0,-1 1,1-1,-1 0,1 0,-1 0,0 0,0 0,0 0,0 0,0 0,0 0,-1-1,1 1,-1 0,1-1,-1 1,0-1,1 1,-1-1,0 0,0 0,0 0,0 0,0 0,0 0,0 0,0-1,0 1,-1-1,1 0,0 1,0-1,-1 0,1 0,0-1,0 1,0 0,0-1,-2 0,-16-8</inkml:trace>
  <inkml:trace contextRef="#ctx0" brushRef="#br1" timeOffset="79738.366">16705 4066,'-2'-7,"0"0,-1 0,1 1,-2-1,1 1,0 0,-1 0,0 0,-1 1,1-1,-1 1,0 0,-1 0,-5-3,-2-5,-413-390,-100-157,442 482,-50-46,6-5,-46-66,79 79,-6 4,-35-25,-14-18,8-7,-103-153,124 155,-74-76,43 43,-8 18,46 50,-58-113,39 48,81 123,42 53</inkml:trace>
  <inkml:trace contextRef="#ctx0" brushRef="#br1" timeOffset="83566.491">14897 4249,'21'101,"-22"-37,-4 0,-1 0,-4 0,-15 49,-14 104,22-67,-53 312,65-441,-47 203,-17 175,27-66,-39 117,5-24,25-226,39-139,-3 0,-3-2,-2 0,-3-1,-4 2,-86 166,51-18,46-161,1 0,3 0,1 1,3 1,-2 39,-13 55,21-123</inkml:trace>
  <inkml:trace contextRef="#ctx0" brushRef="#br1" timeOffset="85425.841">11546 4066,'-35'-62,"-281"-448,54 73,79 129,61 116,8-5,-77-187,-60-68,97 194,46 68,-59-113,41 84,38 84,61 84,16 40</inkml:trace>
  <inkml:trace contextRef="#ctx0" brushRef="#br1" timeOffset="87628.991">10551 4328,'-42'160,"-78"87,80-176,-78 206,3-11,-41 110,-76 205,112-238,36-151,-126 240,42-96,-18-28,56-28,74-141,-8-4,-2 71,0-61,58-129</inkml:trace>
  <inkml:trace contextRef="#ctx0" brushRef="#br1" timeOffset="89503.953">7670 4171,'-43'-103,"27"75,-117-190,-129-218,17-17,31 85,-53-98,122 232,19 29,-56-107,106 170,52 101,1-1,2-1,2-1,-9-33,-64-127,30 81,-20-42,76 147</inkml:trace>
  <inkml:trace contextRef="#ctx0" brushRef="#br1" timeOffset="91582.117">5288 4197,'-37'96,"18"-54,-3-1,0-1,-3-1,-1-1,-2-2,-30 31,9-8,-295 344,56-89,-52 72,117-146,64-64,-9-7,-65 45,-108 109,209-209,-36 21,-5-3,-48 41,151-76,48-53,12-23</inkml:trace>
  <inkml:trace contextRef="#ctx0" brushRef="#br1" timeOffset="96852.259">679 2652,'85'45,"249"193,-126-75,-88-42,-87-92,2-2,0-1,2-2,1-2,34 15,87 55,-76-30,-4 4,-3 4,7 12,-21-21,153 126,-98-81,-114-103,-1-1,1 1,-1 0,0-1,1 1,-1 0,-1 1,1-1,0 0,-1 0,0 1,0-1,0 1,0-1,0 1,-1 0,1-1,-1 1,0 0,0-1,0 1,-1-1,1 1,-1 0,0-1,0 1,0-1,-1 0,1 1,-1-1,0 0,0 0,0 0,0 0,0 0,-1 0,1-1,-3 2,-2 2,0-1,0 0,0-1,-1 0,0 0,0 0,0-1,0-1,0 1,-1-1,1 0,-1-1,0 0,-6-1,-59 15,-114 51,-77 56,111-46,74-34,-2-4,-1-3,-1-4,-11 0,-201 66,108-32,-64 14,60-25,151-42,2 2,0 1,1 2,0 2,1 1,-6 7,14-9,-36 24,45-30</inkml:trace>
  <inkml:trace contextRef="#ctx0" brushRef="#br1" timeOffset="98133.439">443 2783,'7'2,"-1"0,0 1,0 0,0 0,0 0,0 1,0 0,-1 0,0 0,0 1,0-1,0 1,-1 1,0-1,0 1,0-1,0 1,-1 0,0 0,-1 1,1-1,-1 1,1 5,2 1,66 246,-57-165,-4 1,-4 1,-5-1,-5 32,1 26,-22 196,-4-21,3-74,1-33,-7-174,17-41</inkml:trace>
  <inkml:trace contextRef="#ctx0" brushRef="#br1" timeOffset="99102.259">653 3751,'598'0,"-293"38,-188-18,723 81,-791-95,-16 0</inkml:trace>
  <inkml:trace contextRef="#ctx0" brushRef="#br1" timeOffset="100024.118">836 4144,'894'-1,"-748"-11,-101 7,1 1,-1 2,1 2,0 2,-1 2,4 2,-35-1,-13-1</inkml:trace>
  <inkml:trace contextRef="#ctx0" brushRef="#br1" timeOffset="100774.091">1019 4537,'9'-4,"21"-7,23 0,16-4,13-3,3 1,-9 3,-13 5,-13 3,-15 3</inkml:trace>
  <inkml:trace contextRef="#ctx0" brushRef="#br1" timeOffset="101821.01">888 3280,'5'4,"5"2,2 4,3 1,3-2,3-3,16-2,15-1,3 2,-3 1,-11 4,-7 1,-6-3,-3-1,-1-3,5-2,1-1,-5-1</inkml:trace>
  <inkml:trace contextRef="#ctx0" brushRef="#br1" timeOffset="103617.885">653 4458,'5'0,"5"0,6 0,4 0,4 0,2 0,1 0,0 0,1-5,-1 0,0-1,-1 1,-4 2</inkml:trace>
  <inkml:trace contextRef="#ctx0" brushRef="#br1" timeOffset="107774.135">5602 530,'-36'-80,"6"28,-93-251,91 224,25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3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2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1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6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5F15-080E-45FC-8F31-69BA88FD024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6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9470" y="865238"/>
            <a:ext cx="9144000" cy="125837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软件工程实践指导课程介绍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7386" y="4036315"/>
            <a:ext cx="5266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Mar 6</a:t>
            </a:r>
            <a:r>
              <a:rPr lang="en-US" altLang="zh-CN" sz="4000" b="1" baseline="30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th</a:t>
            </a:r>
            <a:r>
              <a:rPr lang="en-US" altLang="zh-CN" sz="4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2020 </a:t>
            </a:r>
            <a:r>
              <a:rPr lang="zh-CN" altLang="en-US" sz="4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黄作胜</a:t>
            </a:r>
          </a:p>
        </p:txBody>
      </p:sp>
    </p:spTree>
    <p:extLst>
      <p:ext uri="{BB962C8B-B14F-4D97-AF65-F5344CB8AC3E}">
        <p14:creationId xmlns:p14="http://schemas.microsoft.com/office/powerpoint/2010/main" val="336192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项目示例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  <a:sym typeface="Wingdings" panose="05000000000000000000" pitchFamily="2" charset="2"/>
              </a:rPr>
              <a:t>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7" y="1811194"/>
            <a:ext cx="10417501" cy="340215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小型网站站点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数据分析和数据挖掘的工具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大数据及拓展应用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人工智能相关的入门处理程序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52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用什么编程环境和语言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7" y="1811195"/>
            <a:ext cx="10417501" cy="399571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You can use whatever you want</a:t>
            </a: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但有时方案会被限定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  <a:sym typeface="Wingdings" panose="05000000000000000000" pitchFamily="2" charset="2"/>
              </a:rPr>
              <a:t>，有些已经成熟或是更为方便的解决方案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04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课程参考书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AD43A3B-5C98-46F6-A1E0-B7A6239B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9" y="1721930"/>
            <a:ext cx="10515600" cy="4351338"/>
          </a:xfrm>
        </p:spPr>
        <p:txBody>
          <a:bodyPr/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常用的设计开发工具的使用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常用的规范文档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一些开发实例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《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软件工程课程实践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》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清华大学出版社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3" name="内容占位符 8">
            <a:extLst>
              <a:ext uri="{FF2B5EF4-FFF2-40B4-BE49-F238E27FC236}">
                <a16:creationId xmlns:a16="http://schemas.microsoft.com/office/drawing/2014/main" id="{A9617770-3E85-4E67-A20A-DD7557EC2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27" y="1612490"/>
            <a:ext cx="31889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6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PPT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在哪里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9691" y="1690688"/>
            <a:ext cx="805641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https://github.com/zuoshenghuang/curriculum.git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79746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Ch0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219" y="1690688"/>
            <a:ext cx="7897090" cy="355600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如何协作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标准与规范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软件制作流程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做几个项目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6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242A310-EFAB-4256-9B43-3BEB574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本次课程“项目”描述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895192" y="2198041"/>
              <a:ext cx="8938800" cy="319752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9552" y="2162045"/>
                <a:ext cx="9037440" cy="3269152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8936610" y="3534118"/>
            <a:ext cx="204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3580033" y="3918838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3107708" y="4372569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4458297" y="3064997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4191989" y="2638077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3939036" y="2186478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5607209" y="3923659"/>
            <a:ext cx="82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5455107" y="4364774"/>
            <a:ext cx="73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5306873" y="4752655"/>
            <a:ext cx="82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5070253" y="5179575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5897837" y="3073716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5607209" y="2557644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7239555" y="3918180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7154793" y="4346315"/>
            <a:ext cx="152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7512990" y="2967845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7239555" y="2539710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考核作业</a:t>
            </a:r>
          </a:p>
        </p:txBody>
      </p:sp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219" y="1690687"/>
            <a:ext cx="9558874" cy="480218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Ch1 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对软件的基本认识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Ch2 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软件开发中的协作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Ch3 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软件开发过程中的规范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Ch4 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项目及项目进程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Ch5 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软件的设计及模块化思维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Ch6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软件体系结构介绍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Ch7 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项目实践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12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219" y="1690688"/>
            <a:ext cx="7897090" cy="355600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了解软件开发过程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认识工程化的开发思想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拓展技术视野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增强实践技巧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强化探索能力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增强自发解决问题的能力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1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0163" y="1709594"/>
            <a:ext cx="7733145" cy="340215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主动拓展阅读和调研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完成必要的实践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积极参与讨论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5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课程难度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8" y="1811194"/>
            <a:ext cx="8709221" cy="340215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大部分易于理解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部分内容需要通过实践探索才能掌握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动手实践多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5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如何提交作业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7" y="1811194"/>
            <a:ext cx="10417501" cy="340215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划分成项目小组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建立在线项目仓库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Git/SVN(</a:t>
            </a:r>
            <a:r>
              <a:rPr lang="en-US" altLang="zh-CN" sz="32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github,gitlab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等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分角色，每个成员都要有提交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提交到项目仓库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62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项目难度怎么样？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7" y="1811194"/>
            <a:ext cx="10417501" cy="340215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工作量不会很大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可能完全陌生，需要调研（踩各种坑）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充分体现开发流程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7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295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Adobe 黑体 Std R</vt:lpstr>
      <vt:lpstr>等线</vt:lpstr>
      <vt:lpstr>等线 Light</vt:lpstr>
      <vt:lpstr>Arial</vt:lpstr>
      <vt:lpstr>Wingdings</vt:lpstr>
      <vt:lpstr>Office 主题​​</vt:lpstr>
      <vt:lpstr>软件工程实践指导课程介绍</vt:lpstr>
      <vt:lpstr> Ch0 课程内容</vt:lpstr>
      <vt:lpstr>本次课程“项目”描述</vt:lpstr>
      <vt:lpstr>章节安排</vt:lpstr>
      <vt:lpstr>课程目标</vt:lpstr>
      <vt:lpstr>学习要求</vt:lpstr>
      <vt:lpstr>课程难度</vt:lpstr>
      <vt:lpstr>如何提交作业</vt:lpstr>
      <vt:lpstr>项目难度怎么样？</vt:lpstr>
      <vt:lpstr>项目示例 </vt:lpstr>
      <vt:lpstr>用什么编程环境和语言</vt:lpstr>
      <vt:lpstr>课程参考书</vt:lpstr>
      <vt:lpstr>PPT在哪里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软件工程实践指导课程</dc:title>
  <dc:creator>hzs</dc:creator>
  <cp:lastModifiedBy>hzs</cp:lastModifiedBy>
  <cp:revision>290</cp:revision>
  <cp:lastPrinted>2018-02-27T15:05:15Z</cp:lastPrinted>
  <dcterms:created xsi:type="dcterms:W3CDTF">2017-02-15T04:58:06Z</dcterms:created>
  <dcterms:modified xsi:type="dcterms:W3CDTF">2020-03-05T14:56:14Z</dcterms:modified>
</cp:coreProperties>
</file>