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7"/>
  </p:notesMasterIdLst>
  <p:sldIdLst>
    <p:sldId id="256" r:id="rId2"/>
    <p:sldId id="382" r:id="rId3"/>
    <p:sldId id="302" r:id="rId4"/>
    <p:sldId id="313" r:id="rId5"/>
    <p:sldId id="316" r:id="rId6"/>
    <p:sldId id="317" r:id="rId7"/>
    <p:sldId id="393" r:id="rId8"/>
    <p:sldId id="318" r:id="rId9"/>
    <p:sldId id="321" r:id="rId10"/>
    <p:sldId id="335" r:id="rId11"/>
    <p:sldId id="312" r:id="rId12"/>
    <p:sldId id="336" r:id="rId13"/>
    <p:sldId id="301" r:id="rId14"/>
    <p:sldId id="383" r:id="rId15"/>
    <p:sldId id="310" r:id="rId16"/>
    <p:sldId id="299" r:id="rId17"/>
    <p:sldId id="338" r:id="rId18"/>
    <p:sldId id="331" r:id="rId19"/>
    <p:sldId id="333" r:id="rId20"/>
    <p:sldId id="332" r:id="rId21"/>
    <p:sldId id="384" r:id="rId22"/>
    <p:sldId id="391" r:id="rId23"/>
    <p:sldId id="385" r:id="rId24"/>
    <p:sldId id="327" r:id="rId25"/>
    <p:sldId id="389" r:id="rId26"/>
    <p:sldId id="387" r:id="rId27"/>
    <p:sldId id="289" r:id="rId28"/>
    <p:sldId id="284" r:id="rId29"/>
    <p:sldId id="266" r:id="rId30"/>
    <p:sldId id="276" r:id="rId31"/>
    <p:sldId id="277" r:id="rId32"/>
    <p:sldId id="278" r:id="rId33"/>
    <p:sldId id="279" r:id="rId34"/>
    <p:sldId id="270" r:id="rId35"/>
    <p:sldId id="269" r:id="rId36"/>
    <p:sldId id="271" r:id="rId37"/>
    <p:sldId id="268" r:id="rId38"/>
    <p:sldId id="396" r:id="rId39"/>
    <p:sldId id="397" r:id="rId40"/>
    <p:sldId id="398" r:id="rId41"/>
    <p:sldId id="267" r:id="rId42"/>
    <p:sldId id="285" r:id="rId43"/>
    <p:sldId id="290" r:id="rId44"/>
    <p:sldId id="272" r:id="rId45"/>
    <p:sldId id="274" r:id="rId46"/>
    <p:sldId id="275" r:id="rId47"/>
    <p:sldId id="388" r:id="rId48"/>
    <p:sldId id="286" r:id="rId49"/>
    <p:sldId id="281" r:id="rId50"/>
    <p:sldId id="394" r:id="rId51"/>
    <p:sldId id="283" r:id="rId52"/>
    <p:sldId id="287" r:id="rId53"/>
    <p:sldId id="314" r:id="rId54"/>
    <p:sldId id="395" r:id="rId55"/>
    <p:sldId id="381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 autoAdjust="0"/>
    <p:restoredTop sz="94630" autoAdjust="0"/>
  </p:normalViewPr>
  <p:slideViewPr>
    <p:cSldViewPr>
      <p:cViewPr varScale="1">
        <p:scale>
          <a:sx n="77" d="100"/>
          <a:sy n="77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4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 0,-2 0,-1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 0,-3 1,-3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 0,0 0,-4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3246,'-32'120,"-58"65,60-131,-58 153,1-7,-30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0,-1-1,-1-1,-2 0,-1-2,-22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43,84-35,55-26,-2-2,0-3,-1-3,-8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20,-17 147,-2-16,1-56,1-24,-5-131,13-30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3403,'6'-3,"17"-5,17-1,11-2,11-2,2 0,-7 2,-10 5,-10 1,-10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3344,'4'0,"3"0,5 0,3 0,3 0,2 0,0 0,0 0,1-4,0 0,-1 0,-1 0,-2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4:45:09.52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2556 1,'-176'3,"0"7,1 8,-166 40,250-32,0 4,3 4,-56 31,1-2,49-21,1 4,3 4,-84 61,-94 121,-42 11,235-122,70-109,0 0,1 0,0 1,2 0,-1 0,1 0,1 0,0 0,1 0,1 0,0 0,0 0,1 0,1 0,0-1,1 1,1-1,0 0,0 0,1 0,0-1,1 0,1 0,8 10,5 19,20 28,3-2,2-2,3-1,48 44,-85-93,280 311,-284-316,0 0,1 0,0-1,0 0,1 0,0-1,1 0,-1-1,1 0,1-1,-1 0,1-1,-1 0,1-1,0 0,1-1,1 0,231-6,-1-11,0-10,-1-11,-3-10,130-47,-114 28,-3-10,222-100,-468 171,6 1,0-1,-1-1,0 0,0 0,0-1,0-1,-1 0,0 0,-1-1,0-1,0 0,0 0,-1-1,-1 0,0 0,0-1,-1 0,0-1,-1 1,0-1,-1 0,2-10,32-313,133-264,-170 593,0 0,0 0,-1 0,0 0,0 0,0 0,0 0,-1-1,0 1,-1 0,1 0,-1-1,0 1,-1 0,1 0,-1 0,-1 1,1-1,-1 0,0 1,0-1,0 1,-1 0,0 0,0 0,0 1,-1 0,1-1,-1 2,0-1,0 0,-1 1,1 0,-1 0,0 0,-91-48,84 42,-1 2,1-1,-2 2,1 0,-1 0,0 2,0 0,0 0,0 1,-1 1,-11 0,-65-13,-14-11,0 5,-2 4,0 6,-22 3,-375 9,475-1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23:54:43.376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2421 196,'-54'-31,"-140"-56,116 66,-1 2,0 5,-2 2,1 4,-1 4,-64 5,-218 17,-28 49,53 20,132 3,195-81,0 0,1 0,0 1,0 0,1 1,0 0,1 1,0 0,1 0,1 0,-1 1,2 0,0 0,-2 10,-14 27,-2 6,2 1,3 0,3 2,2 0,-2 38,13-53,2 0,1 0,3 0,2 0,1-1,3 0,1-1,6 12,19 87,101 294,-111-336,4-2,4 0,8 8,113 340,-121-371,2-2,4-2,29 38,90 83,156 67,-282-235,1-2,0-1,2-1,0-3,1 0,0-3,1-1,1-1,0-2,0-3,1 0,0-3,1-1,-35-1,-1-1,1 0,0 0,-1 0,1-1,-1 1,1-1,0-1,-1 1,0-1,1 0,-1 0,0-1,0 1,0-1,0 0,-1-1,1 1,-1-1,0 0,0 0,0 0,0 0,-1-1,100-180,53-64,25-16,108-136,-253 353,-3-2,-1-1,-3-1,-2-1,4-17,-17 36,7-18,-2-1,-2 0,-2-1,3-29,58-298,-72 352,0 0,-2 0,-1-1,-2 1,-1-1,-1 1,-1 0,-2 0,0 1,-3-1,0 1,-1 1,-14-25,-130-185,76 126,70 101,0 1,-1 0,1 0,-2 1,1 0,-1 1,0 0,-1 0,1 1,-2 1,1 0,0 0,-9-2,-85-69,97 70,0 0,1-1,-1 1,1-1,1-1,-1 1,1-1,0 0,1-1,0 1,-3-8,-13-17,8 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23:54:39.952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  <inkml:brush xml:id="br1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938 1825,'-14'2,"0"1,1 0,-1 1,1 0,0 1,1 1,-1 0,1 1,-10 7,-3 0,-114 71,-286 260,330-190,62-87,18-33,1 0,3 0,0 2,3-1,1 1,1 0,0 27,4-28,1-1,2 1,1 0,2-1,1 0,2 0,5 13,15 54,4-1,4-1,16 25,102 234,-135-324,1 0,2-2,1-1,2 0,1-2,1-1,2-1,5 3,13 17,278 246,-266-257,2-4,1-1,1-4,2-2,0-3,2-3,0-3,1-3,1-3,44 1,-50 1,1-4,1-2,0-3,0-3,0-3,-1-2,1-3,0-3,0-3,0-3,-2-2,0-3,-1-2,-1-3,-2-3,0-3,-3-1,0-4,-3-1,-1-3,-2-2,37-42,-66 58,-2-1,-1 0,-1-1,-1-1,-2-1,-1 0,-1 0,-2-1,-1-1,-1-7,29-335,-36 374,4-822,-4 803,-1-1,-1 1,0-1,-2 1,0 0,-2 0,0 0,-1 1,-1 0,0 0,-2 1,0 0,-1 0,-1 1,-1 1,-11-12,-155-130,0-5,93 92,18 12,-1 4,-4 2,-1 4,-70-34,-211-98,298 157,0 3,-1 3,-2 2,1 3,-28-2,73 13,0-1,-1 2,1 0,-1 0,1 1,-1 1,1 1,0 0,-1 1,1 0,1 1,-1 0,0 2,-11 5,-309 124,148-73,82-10,74-34</inkml:trace>
  <inkml:trace contextRef="#ctx0" brushRef="#br1" timeOffset="-45460.891">6073 223,'-108'-40,"52"11,-28 2,-1 4,0 3,-30-1,11 2,15 3,-1 3,0 4,-65 4,-300 7,428 0,0 1,0 2,1 0,-1 2,1 1,-24 11,-7 1,-129 82,175-94,0 0,1 1,0 0,1 1,0 0,0 0,1 1,1 0,-1 0,2 1,0 0,0 1,1-1,1 1,0 0,0 0,2 0,-1 0,2 1,0-1,0 0,1 1,1-1,0 1,1-1,1 0,0 1,0-1,2-1,4 13,64 115,10-48,105 70,-104-93,91 25,91 28,-57-44,-166-66,0-2,2-2,-1-1,1-3,-1-2,15-1,346 24,-367-24,63 3,0-4,0-5,5-5,-89 8,-1-1,0 0,-1-1,1-1,-1 0,0-1,0-1,0 0,-1-1,0-1,-1 0,0-1,0 0,-1-1,0-1,-1 0,-1 0,1-1,11-17,-14 22,-1 0,0-1,-1 0,0 0,-1 0,0-1,0 0,-1 0,0 0,-1-1,1-4,3-23,-5 31,0 0,0 0,-1-1,0 1,-1 0,1 0,-1-1,-1 1,1 0,-1 0,-1-1,1 1,-1 0,-1-2,-85-205,84 203,0 1,-1 0,0 0,-1 1,0-1,-1 1,1 1,-2-1,1 1,-1 0,0 1,-1 0,0 0,0 1,0 0,-1 0,0 1,0 1,0 0,-9-3,-203-45,104 9,99 36</inkml:trace>
  <inkml:trace contextRef="#ctx0" brushRef="#br1" timeOffset="-44277.309">4804 611,'4'4,"3"3</inkml:trace>
  <inkml:trace contextRef="#ctx0" brushRef="#br1" timeOffset="-43894.043">5494 638</inkml:trace>
  <inkml:trace contextRef="#ctx0" brushRef="#br1" timeOffset="-43395.887">5991 831,'0'0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zentao.net/my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B7394-9DE5-40BF-9A7E-2955809A411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2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勒索病毒的示例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B7394-9DE5-40BF-9A7E-2955809A411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0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https://demo.zentao.net/my/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F14E8-2EF3-408D-ACED-6D06554E2C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26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3.xml"/><Relationship Id="rId7" Type="http://schemas.openxmlformats.org/officeDocument/2006/relationships/image" Target="../media/image2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vnchina.com/" TargetMode="External"/><Relationship Id="rId2" Type="http://schemas.openxmlformats.org/officeDocument/2006/relationships/hyperlink" Target="https://gitee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Ch2 </a:t>
            </a:r>
            <a:r>
              <a:rPr lang="zh-CN" altLang="en-US" b="1" dirty="0">
                <a:ln>
                  <a:noFill/>
                </a:ln>
              </a:rPr>
              <a:t>软件开发中的协作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0C058-D3C3-4301-952A-65C7ABFF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2490788"/>
            <a:ext cx="7068070" cy="3444875"/>
          </a:xfrm>
        </p:spPr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先写一部分，完成后，通过微信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邮件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/QQ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发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</a:t>
            </a: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各自分工，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写的工作内容放在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的文件夹（目录）里，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写的内容放在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文件夹里，然后拷贝给对方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个人的话，按两个人的方法来就行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  <a:sym typeface="Wingdings" panose="05000000000000000000" pitchFamily="2" charset="2"/>
              </a:rPr>
              <a:t>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CAA24E8-6B09-475F-B736-FD203674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可行的方案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1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4938" y="2420888"/>
            <a:ext cx="6799262" cy="3444875"/>
          </a:xfrm>
        </p:spPr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不小心删除了一个已经写了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1000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行的代码的文件，有办法找回来吗？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昨天写论文的机器早上坏了，怎么也打不开了，今天要交论文怎么办？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还是觉得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天前的工作内容的写法比现在的更好，我的想法已经变化了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个版本了，怎么倒回去？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代码中出现了问题，怎么定位由谁来解决？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35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更进一步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当前我要做哪些任务、写些什么代码，谁告诉我？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怎么告诉一个人他要做哪些具体的写作工作？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一个任务怎么确认已经做完了？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不同职能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的人怎么知道工作进度？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1000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个人呢？</a:t>
            </a:r>
          </a:p>
        </p:txBody>
      </p:sp>
    </p:spTree>
    <p:extLst>
      <p:ext uri="{BB962C8B-B14F-4D97-AF65-F5344CB8AC3E}">
        <p14:creationId xmlns:p14="http://schemas.microsoft.com/office/powerpoint/2010/main" val="228504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一份旧资料</a:t>
            </a:r>
            <a:endParaRPr lang="zh-CN" altLang="en-US" b="1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05188"/>
              </p:ext>
            </p:extLst>
          </p:nvPr>
        </p:nvGraphicFramePr>
        <p:xfrm>
          <a:off x="1475656" y="3717032"/>
          <a:ext cx="6115050" cy="2000252"/>
        </p:xfrm>
        <a:graphic>
          <a:graphicData uri="http://schemas.openxmlformats.org/drawingml/2006/table">
            <a:tbl>
              <a:tblPr/>
              <a:tblGrid>
                <a:gridCol w="1273969">
                  <a:extLst>
                    <a:ext uri="{9D8B030D-6E8A-4147-A177-3AD203B41FA5}">
                      <a16:colId xmlns:a16="http://schemas.microsoft.com/office/drawing/2014/main" val="3071691345"/>
                    </a:ext>
                  </a:extLst>
                </a:gridCol>
                <a:gridCol w="2496741">
                  <a:extLst>
                    <a:ext uri="{9D8B030D-6E8A-4147-A177-3AD203B41FA5}">
                      <a16:colId xmlns:a16="http://schemas.microsoft.com/office/drawing/2014/main" val="1843891565"/>
                    </a:ext>
                  </a:extLst>
                </a:gridCol>
                <a:gridCol w="2344340">
                  <a:extLst>
                    <a:ext uri="{9D8B030D-6E8A-4147-A177-3AD203B41FA5}">
                      <a16:colId xmlns:a16="http://schemas.microsoft.com/office/drawing/2014/main" val="3987953312"/>
                    </a:ext>
                  </a:extLst>
                </a:gridCol>
              </a:tblGrid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Exchange2000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Windows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1958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项目经理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85789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开发人员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107539"/>
                  </a:ext>
                </a:extLst>
              </a:tr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测试人员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3200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71051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47847D7-1100-4342-96EC-9B144C0E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050" y="2497137"/>
            <a:ext cx="6799262" cy="344487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FC0128"/>
              </a:buClr>
              <a:buSzPct val="75000"/>
            </a:pP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Windows95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有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1000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万行代码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spcBef>
                <a:spcPct val="50000"/>
              </a:spcBef>
              <a:buClr>
                <a:srgbClr val="FC0128"/>
              </a:buClr>
              <a:buSzPct val="75000"/>
            </a:pP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Windows2000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有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5000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万行代码</a:t>
            </a:r>
          </a:p>
        </p:txBody>
      </p:sp>
    </p:spTree>
    <p:extLst>
      <p:ext uri="{BB962C8B-B14F-4D97-AF65-F5344CB8AC3E}">
        <p14:creationId xmlns:p14="http://schemas.microsoft.com/office/powerpoint/2010/main" val="2533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DA86C-3B4C-4A1F-8FDA-7695B5AC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§2.2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团队与沟通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6CEE6-A5A8-41BB-9DE6-A5594B65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团队中的角色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团队的内部沟通</a:t>
            </a:r>
          </a:p>
        </p:txBody>
      </p:sp>
    </p:spTree>
    <p:extLst>
      <p:ext uri="{BB962C8B-B14F-4D97-AF65-F5344CB8AC3E}">
        <p14:creationId xmlns:p14="http://schemas.microsoft.com/office/powerpoint/2010/main" val="1029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一个团队中都有哪些人员？</a:t>
            </a:r>
          </a:p>
        </p:txBody>
      </p:sp>
      <p:pic>
        <p:nvPicPr>
          <p:cNvPr id="4" name="Picture 2" descr="https://ss3.bdstatic.com/70cFv8Sh_Q1YnxGkpoWK1HF6hhy/it/u=507334361,3608188360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37" y="2620795"/>
            <a:ext cx="4406126" cy="328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61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项目参与者角度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068070" cy="344487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开发者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	-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写代码的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音乐音效制作人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-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写歌曲的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翻译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		-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写</a:t>
            </a:r>
            <a:r>
              <a:rPr lang="en-US" altLang="zh-CN" sz="3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文案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		-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写文字描述的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美工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		-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画画、做动画的</a:t>
            </a:r>
          </a:p>
        </p:txBody>
      </p:sp>
    </p:spTree>
    <p:extLst>
      <p:ext uri="{BB962C8B-B14F-4D97-AF65-F5344CB8AC3E}">
        <p14:creationId xmlns:p14="http://schemas.microsoft.com/office/powerpoint/2010/main" val="27550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项目相关人员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564904"/>
            <a:ext cx="3243097" cy="326350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产品经理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项目经理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架构师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需求分析师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6DEA669-92F1-4E40-9CF4-794426AF1873}"/>
              </a:ext>
            </a:extLst>
          </p:cNvPr>
          <p:cNvSpPr txBox="1">
            <a:spLocks/>
          </p:cNvSpPr>
          <p:nvPr/>
        </p:nvSpPr>
        <p:spPr bwMode="auto">
          <a:xfrm>
            <a:off x="4355976" y="2564904"/>
            <a:ext cx="393691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系统分析师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数据库工程师（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DBA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开发人员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测试人员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运维人员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59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团队中的沟通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492896"/>
            <a:ext cx="6192688" cy="3575045"/>
          </a:xfrm>
        </p:spPr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会议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邮件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流程单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即时聊天工具（企业微信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钉钉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/RTX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）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协作工具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OA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系统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6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最有效的沟通方式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6924054" cy="3672408"/>
          </a:xfrm>
        </p:spPr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文档化：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避免需要或是共识被无故更改；</a:t>
            </a:r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可记录沟通的上下文及相关问题的具体细节</a:t>
            </a:r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方便沟通的各方反复确认，避免出现理解上的分歧</a:t>
            </a:r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流程化：流水线</a:t>
            </a:r>
            <a:endParaRPr lang="en-US" altLang="zh-CN" sz="30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  <a:p>
            <a:pPr lvl="1"/>
            <a:r>
              <a:rPr lang="zh-CN" altLang="en-US" sz="2100" b="1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更合理地安排时间，避免不必要的等待</a:t>
            </a:r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  <a:p>
            <a:pPr lvl="1"/>
            <a:r>
              <a:rPr lang="zh-CN" altLang="en-US" sz="2100" b="1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有流程上的记录，以便反馈和问题的追溯</a:t>
            </a:r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  <a:p>
            <a:pPr lvl="1"/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49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259632" y="2885908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31" y="2849916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540696" y="3887966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523263" y="4176506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169019" y="4516804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181961" y="3536125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2982230" y="3215935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792515" y="2877236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043645" y="418012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3929568" y="4510958"/>
            <a:ext cx="983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818393" y="4801869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640928" y="5122059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261615" y="3542664"/>
            <a:ext cx="11001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043644" y="315561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267904" y="4176012"/>
            <a:ext cx="1079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204333" y="449711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472981" y="3463261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67903" y="314216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53284C58-CACC-46CE-BE4C-DF600A744F6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CC0286F-910B-4944-B0CA-1D197FBB5186}"/>
                  </a:ext>
                </a:extLst>
              </p14:cNvPr>
              <p14:cNvContentPartPr/>
              <p14:nvPr/>
            </p14:nvContentPartPr>
            <p14:xfrm>
              <a:off x="2130871" y="4094311"/>
              <a:ext cx="1398960" cy="836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CC0286F-910B-4944-B0CA-1D197FBB51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4871" y="4058671"/>
                <a:ext cx="1470600" cy="9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8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一些重要的项目会议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立项会议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评审会议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项目节点会议（里程碑会议）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测试总结会议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1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DA86C-3B4C-4A1F-8FDA-7695B5AC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§2.3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协作的工具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6CEE6-A5A8-41BB-9DE6-A5594B65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数据共享工具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项目管理工具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开发协作工具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7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43124-1004-4EE5-AF80-C4D943A6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数据共享工具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45F8264-74A6-4459-9141-5DD2E694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2490788"/>
            <a:ext cx="6799262" cy="3444875"/>
          </a:xfrm>
        </p:spPr>
        <p:txBody>
          <a:bodyPr/>
          <a:lstStyle/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各种可移动设备（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盘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硬盘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手机）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共享目录（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Samba/FTP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网盘（百度网盘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Seafile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数据传输工具（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rsync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/QQ/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飞鸽传书）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蓝牙设备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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……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8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43124-1004-4EE5-AF80-C4D943A6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项目管理工具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36E64-C998-4DDF-BCDC-0C12F062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2490788"/>
            <a:ext cx="7212086" cy="3444875"/>
          </a:xfrm>
        </p:spPr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用来协调和记录各类资源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人力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物料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进行任务划分和人员分工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用来跟踪和记录当前项目进展的工具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记录上下游供需及开发流水线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03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工具示例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747" y="2661547"/>
            <a:ext cx="7276486" cy="20450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禅道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3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JiRA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3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DevTrack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Bugzilla</a:t>
            </a:r>
          </a:p>
        </p:txBody>
      </p:sp>
    </p:spTree>
    <p:extLst>
      <p:ext uri="{BB962C8B-B14F-4D97-AF65-F5344CB8AC3E}">
        <p14:creationId xmlns:p14="http://schemas.microsoft.com/office/powerpoint/2010/main" val="39983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FF9D63-EDA7-4F6B-8886-B88AEF07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52736"/>
            <a:ext cx="791948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13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43124-1004-4EE5-AF80-C4D943A6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开发协作工具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36E64-C998-4DDF-BCDC-0C12F062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用来进行具体的开发协作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回到问题：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假如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个人参加数学建模比赛，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个人写代码，那么怎么将代码合到一起。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人呢？</a:t>
            </a:r>
          </a:p>
        </p:txBody>
      </p:sp>
    </p:spTree>
    <p:extLst>
      <p:ext uri="{BB962C8B-B14F-4D97-AF65-F5344CB8AC3E}">
        <p14:creationId xmlns:p14="http://schemas.microsoft.com/office/powerpoint/2010/main" val="25817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好的解决办法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使用版本控制系统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SVN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Mercurial</a:t>
            </a:r>
            <a:r>
              <a:rPr lang="zh-CN" altLang="en-US" sz="1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sz="1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VSS </a:t>
            </a:r>
            <a:r>
              <a:rPr lang="zh-CN" altLang="en-US" sz="1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sz="1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CVS</a:t>
            </a:r>
            <a:endParaRPr lang="zh-CN" altLang="en-US" sz="11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520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GIT/Subversion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SVN :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本地工作目录和版本库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: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本地版本库和中央版本库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推荐安装： 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tortoise SVN/GIT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 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SourceTree/ </a:t>
            </a: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安装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，然后再安装 </a:t>
            </a:r>
            <a:r>
              <a:rPr lang="en-US" altLang="zh-CN" b="1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tortoiseGIT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git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才可以用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tortoise SVN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安装成功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21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5" y="703469"/>
            <a:ext cx="3804516" cy="54510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9C8497-93FA-453E-84CE-2F65D8942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01" y="1268760"/>
            <a:ext cx="395833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7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339048" cy="3144254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001215" y="3253979"/>
            <a:ext cx="3168650" cy="2191245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、关于软件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、运行环境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、开发环境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92896"/>
            <a:ext cx="5454657" cy="3367501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建库</a:t>
            </a:r>
          </a:p>
        </p:txBody>
      </p:sp>
    </p:spTree>
    <p:extLst>
      <p:ext uri="{BB962C8B-B14F-4D97-AF65-F5344CB8AC3E}">
        <p14:creationId xmlns:p14="http://schemas.microsoft.com/office/powerpoint/2010/main" val="1464831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564904"/>
            <a:ext cx="5441572" cy="359553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签出</a:t>
            </a:r>
          </a:p>
        </p:txBody>
      </p:sp>
    </p:spTree>
    <p:extLst>
      <p:ext uri="{BB962C8B-B14F-4D97-AF65-F5344CB8AC3E}">
        <p14:creationId xmlns:p14="http://schemas.microsoft.com/office/powerpoint/2010/main" val="2275595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492896"/>
            <a:ext cx="5926535" cy="3522288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提交</a:t>
            </a:r>
          </a:p>
        </p:txBody>
      </p:sp>
    </p:spTree>
    <p:extLst>
      <p:ext uri="{BB962C8B-B14F-4D97-AF65-F5344CB8AC3E}">
        <p14:creationId xmlns:p14="http://schemas.microsoft.com/office/powerpoint/2010/main" val="2141186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564904"/>
            <a:ext cx="5606929" cy="3417716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1878237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20888"/>
            <a:ext cx="5726811" cy="385950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31F1868-C726-4F26-B586-DD0C5867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一个代表性的工作流程</a:t>
            </a:r>
          </a:p>
        </p:txBody>
      </p:sp>
    </p:spTree>
    <p:extLst>
      <p:ext uri="{BB962C8B-B14F-4D97-AF65-F5344CB8AC3E}">
        <p14:creationId xmlns:p14="http://schemas.microsoft.com/office/powerpoint/2010/main" val="3539260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Branch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和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Tag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Branch </a:t>
            </a:r>
            <a:r>
              <a:rPr lang="zh-CN" altLang="en-US" b="1" dirty="0"/>
              <a:t>是做什么用的？</a:t>
            </a:r>
            <a:endParaRPr lang="en-US" altLang="zh-CN" b="1" dirty="0"/>
          </a:p>
          <a:p>
            <a:r>
              <a:rPr lang="en-US" altLang="zh-CN" b="1" dirty="0"/>
              <a:t>Tag</a:t>
            </a:r>
            <a:r>
              <a:rPr lang="zh-CN" altLang="en-US" b="1" dirty="0"/>
              <a:t>的作用</a:t>
            </a:r>
            <a:endParaRPr lang="en-US" altLang="zh-CN" b="1" dirty="0"/>
          </a:p>
          <a:p>
            <a:r>
              <a:rPr lang="en-US" altLang="zh-CN" b="1" dirty="0"/>
              <a:t>Branch </a:t>
            </a:r>
            <a:r>
              <a:rPr lang="zh-CN" altLang="en-US" b="1" dirty="0"/>
              <a:t>的</a:t>
            </a:r>
            <a:r>
              <a:rPr lang="en-US" altLang="zh-CN" b="1" dirty="0"/>
              <a:t>merge</a:t>
            </a:r>
            <a:r>
              <a:rPr lang="zh-CN" altLang="en-US" b="1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4218600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85" y="1271587"/>
            <a:ext cx="7621790" cy="42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2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/>
              <a:t>Diff</a:t>
            </a:r>
          </a:p>
          <a:p>
            <a:r>
              <a:rPr lang="en-US" altLang="zh-CN" sz="2700" b="1" dirty="0"/>
              <a:t>Update to revision</a:t>
            </a:r>
          </a:p>
          <a:p>
            <a:r>
              <a:rPr lang="en-US" altLang="zh-CN" sz="2700" b="1" dirty="0"/>
              <a:t>Revert</a:t>
            </a:r>
          </a:p>
          <a:p>
            <a:r>
              <a:rPr lang="en-US" altLang="zh-CN" sz="2700" b="1" dirty="0"/>
              <a:t>Blame</a:t>
            </a:r>
          </a:p>
          <a:p>
            <a:r>
              <a:rPr lang="en-US" altLang="zh-CN" sz="2700" b="1" dirty="0"/>
              <a:t>Switch</a:t>
            </a:r>
          </a:p>
          <a:p>
            <a:r>
              <a:rPr lang="en-US" altLang="zh-CN" sz="2700" b="1" dirty="0"/>
              <a:t>……</a:t>
            </a:r>
          </a:p>
          <a:p>
            <a:endParaRPr lang="en-US" altLang="zh-CN" sz="2700" b="1" dirty="0"/>
          </a:p>
          <a:p>
            <a:endParaRPr lang="en-US" altLang="zh-CN" sz="2700" b="1" dirty="0"/>
          </a:p>
        </p:txBody>
      </p:sp>
    </p:spTree>
    <p:extLst>
      <p:ext uri="{BB962C8B-B14F-4D97-AF65-F5344CB8AC3E}">
        <p14:creationId xmlns:p14="http://schemas.microsoft.com/office/powerpoint/2010/main" val="2213378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A04E-7EE0-4EBE-A715-7ED4EC0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两个问题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C8CCE-D99A-45BF-ADD3-B2AAB961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首先文件是按行存储的，那么有格式的文档，无法精确地查看版本变更信息</a:t>
            </a:r>
            <a:endParaRPr lang="en-US" altLang="zh-CN" dirty="0"/>
          </a:p>
          <a:p>
            <a:pPr lvl="1"/>
            <a:r>
              <a:rPr lang="en-US" altLang="zh-CN" dirty="0"/>
              <a:t>pdf/word/PPT/JPG</a:t>
            </a:r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23834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CB5D8B-BD65-476C-81D0-0655CE723A0A}"/>
              </a:ext>
            </a:extLst>
          </p:cNvPr>
          <p:cNvGrpSpPr/>
          <p:nvPr/>
        </p:nvGrpSpPr>
        <p:grpSpPr>
          <a:xfrm>
            <a:off x="1010085" y="2970726"/>
            <a:ext cx="7010011" cy="2410759"/>
            <a:chOff x="1226109" y="2970726"/>
            <a:chExt cx="7010011" cy="241075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22A305A-72EA-4382-981F-B0B80FDD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5518" y="2970726"/>
              <a:ext cx="3660602" cy="228540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9F2D58C-7AA8-452D-9289-18DD4BE62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109" y="2978995"/>
              <a:ext cx="3349815" cy="2402490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817A04E-7EE0-4EBE-A715-7ED4EC0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两个问题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C8CCE-D99A-45BF-ADD3-B2AAB961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2490788"/>
            <a:ext cx="6799262" cy="3444875"/>
          </a:xfrm>
        </p:spPr>
        <p:txBody>
          <a:bodyPr/>
          <a:lstStyle/>
          <a:p>
            <a:r>
              <a:rPr lang="zh-CN" altLang="en-US" dirty="0"/>
              <a:t>冲突问题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6B5E5-E3C6-4BD1-9471-998605B5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2596" y="3789844"/>
            <a:ext cx="433004" cy="4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9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95E4D-E6E5-4348-8C87-172D8171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章节回顾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30844-2CE9-4C65-91F3-6B36439E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1E1FEC-0DAE-4E0E-B153-8E757CBA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3" y="2415250"/>
            <a:ext cx="8048673" cy="38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F9CF50-E45B-4E9E-957E-407E9148D607}"/>
                  </a:ext>
                </a:extLst>
              </p:cNvPr>
              <p:cNvSpPr txBox="1"/>
              <p:nvPr/>
            </p:nvSpPr>
            <p:spPr bwMode="auto">
              <a:xfrm>
                <a:off x="1050203" y="2852936"/>
                <a:ext cx="3881837" cy="3508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1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、关于软件</a:t>
                </a:r>
                <a:endParaRPr lang="en-US" altLang="zh-CN" sz="28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软件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华文行楷" panose="02010800040101010101" pitchFamily="2" charset="-122"/>
                      </a:rPr>
                      <m:t>≠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代码，程序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华文行楷" panose="02010800040101010101" pitchFamily="2" charset="-122"/>
                      </a:rPr>
                      <m:t>≈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软件</a:t>
                </a:r>
                <a:endParaRPr lang="en-US" altLang="zh-CN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软件的分类</a:t>
                </a:r>
                <a:endParaRPr lang="en-US" altLang="zh-CN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软件的开发过程</a:t>
                </a:r>
                <a:endParaRPr lang="en-US" altLang="zh-CN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>
                  <a:defRPr/>
                </a:pPr>
                <a:endParaRPr lang="en-US" altLang="zh-CN" sz="28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2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、软件运行环境</a:t>
                </a:r>
                <a:endParaRPr lang="en-US" altLang="zh-CN" sz="28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硬件</a:t>
                </a:r>
                <a:endParaRPr lang="en-US" altLang="zh-CN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软件</a:t>
                </a:r>
                <a:endParaRPr lang="en-US" altLang="zh-CN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endParaRPr lang="en-US" altLang="zh-CN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F9CF50-E45B-4E9E-957E-407E9148D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0203" y="2852936"/>
                <a:ext cx="3881837" cy="3508653"/>
              </a:xfrm>
              <a:prstGeom prst="rect">
                <a:avLst/>
              </a:prstGeom>
              <a:blipFill>
                <a:blip r:embed="rId3"/>
                <a:stretch>
                  <a:fillRect l="-3140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7577196-E042-4EF2-B217-C83EE1F23809}"/>
              </a:ext>
            </a:extLst>
          </p:cNvPr>
          <p:cNvSpPr txBox="1"/>
          <p:nvPr/>
        </p:nvSpPr>
        <p:spPr bwMode="auto">
          <a:xfrm>
            <a:off x="4882110" y="2798669"/>
            <a:ext cx="321962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、软件的开发环境</a:t>
            </a: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硬件支持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软件支持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开发授权支持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源码授权支持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常用开发工具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294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044ED-CEB4-45D9-BD35-5D26900E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EBF9E1-D433-4D71-9379-E0F1F6AC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92896"/>
            <a:ext cx="5544616" cy="37367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49A216E-6E92-40BB-B3DE-BB32057E83C1}"/>
                  </a:ext>
                </a:extLst>
              </p14:cNvPr>
              <p14:cNvContentPartPr/>
              <p14:nvPr/>
            </p14:nvContentPartPr>
            <p14:xfrm>
              <a:off x="4177111" y="2423911"/>
              <a:ext cx="1053000" cy="13140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49A216E-6E92-40BB-B3DE-BB32057E83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1471" y="2387911"/>
                <a:ext cx="1124640" cy="1385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997DED1-ADCE-4F7F-8396-D0363921A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190287"/>
            <a:ext cx="2461473" cy="9678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2ACA87-4223-445F-83AD-04BC96726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85" y="4501111"/>
            <a:ext cx="1832123" cy="1314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EB4A7A-E73D-4FF1-8641-D7313E2462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73" y="2492896"/>
            <a:ext cx="2104674" cy="131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73102BEE-5F12-46AB-8E78-6CBD88AE3EFA}"/>
                  </a:ext>
                </a:extLst>
              </p14:cNvPr>
              <p14:cNvContentPartPr/>
              <p14:nvPr/>
            </p14:nvContentPartPr>
            <p14:xfrm>
              <a:off x="3687511" y="4610551"/>
              <a:ext cx="2381040" cy="17496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3102BEE-5F12-46AB-8E78-6CBD88AE3E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1511" y="4547898"/>
                <a:ext cx="2479680" cy="18482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392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700" b="1" dirty="0"/>
              <a:t>如果断网了，那么提交就成了问题</a:t>
            </a:r>
            <a:endParaRPr lang="en-US" altLang="zh-CN" sz="2700" b="1" dirty="0"/>
          </a:p>
          <a:p>
            <a:r>
              <a:rPr lang="zh-CN" altLang="en-US" sz="2700" b="1" dirty="0"/>
              <a:t>在本地也希望修改记录</a:t>
            </a:r>
            <a:endParaRPr lang="en-US" altLang="zh-CN" sz="27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671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64904"/>
            <a:ext cx="3600450" cy="3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36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和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Subversion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的主要区别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分布式，可以不断地进行</a:t>
            </a:r>
            <a:r>
              <a:rPr lang="en-US" altLang="zh-CN" b="1" dirty="0"/>
              <a:t>clone</a:t>
            </a:r>
          </a:p>
          <a:p>
            <a:r>
              <a:rPr lang="en-US" altLang="zh-CN" b="1" dirty="0" err="1"/>
              <a:t>git</a:t>
            </a:r>
            <a:r>
              <a:rPr lang="zh-CN" altLang="en-US" b="1" dirty="0"/>
              <a:t>本没有公共服务器的概念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815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20888"/>
            <a:ext cx="5112568" cy="37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648072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9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634355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59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403E0-24FA-4B06-8BE2-EB6C1238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E7EBE-43B9-48C3-9759-C34C1EB0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有些操作在</a:t>
            </a:r>
            <a:r>
              <a:rPr lang="en-US" altLang="zh-CN" dirty="0"/>
              <a:t>SVN</a:t>
            </a:r>
            <a:r>
              <a:rPr lang="zh-CN" altLang="en-US" dirty="0"/>
              <a:t>和</a:t>
            </a:r>
            <a:r>
              <a:rPr lang="en-US" altLang="zh-CN" dirty="0"/>
              <a:t>GIT</a:t>
            </a:r>
            <a:r>
              <a:rPr lang="zh-CN" altLang="en-US" dirty="0"/>
              <a:t>中含义不同</a:t>
            </a:r>
            <a:endParaRPr lang="en-US" altLang="zh-CN" dirty="0"/>
          </a:p>
          <a:p>
            <a:pPr lvl="1"/>
            <a:r>
              <a:rPr lang="en-US" altLang="zh-CN" dirty="0"/>
              <a:t>Commit</a:t>
            </a:r>
          </a:p>
          <a:p>
            <a:pPr lvl="1"/>
            <a:r>
              <a:rPr lang="en-US" altLang="zh-CN" dirty="0"/>
              <a:t>Checkout</a:t>
            </a:r>
            <a:r>
              <a:rPr lang="en-US" altLang="zh-CN"/>
              <a:t>/clone</a:t>
            </a:r>
            <a:endParaRPr lang="en-US" altLang="zh-CN" dirty="0"/>
          </a:p>
          <a:p>
            <a:r>
              <a:rPr lang="zh-CN" altLang="en-US" dirty="0"/>
              <a:t>版本记录的方式不同（数值版本号</a:t>
            </a:r>
            <a:r>
              <a:rPr lang="en-US" altLang="zh-CN" dirty="0"/>
              <a:t>/</a:t>
            </a:r>
            <a:r>
              <a:rPr lang="zh-CN" altLang="en-US" dirty="0"/>
              <a:t>哈希值）</a:t>
            </a:r>
            <a:endParaRPr lang="en-US" altLang="zh-CN" dirty="0"/>
          </a:p>
          <a:p>
            <a:pPr lvl="1"/>
            <a:r>
              <a:rPr lang="en-US" altLang="zh-CN" dirty="0"/>
              <a:t>SHA-1: 2ac234ee3f823b4380e2be00fe0b00fa087c0fc9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449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是否真的不使用集中的服务器呢？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05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48880"/>
            <a:ext cx="4634124" cy="3867894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F4220EA-CE4D-4E73-9452-A669B361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915988"/>
            <a:ext cx="6799262" cy="1303337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268651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224B5-6D1D-4D5B-9AA9-DD077311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软件开发中的协作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23FE6-653B-4E4A-909A-99E20539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认识协作 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团队与沟通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协作的工具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421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25301-98C7-426F-896A-FB7C9E4F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E6197-6049-4B07-97C1-EA82EFA2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89759"/>
            <a:ext cx="505679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73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一些资源的推荐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Github</a:t>
            </a:r>
            <a:r>
              <a:rPr lang="en-US" altLang="zh-CN" b="1" dirty="0"/>
              <a:t> https://github.com/</a:t>
            </a:r>
          </a:p>
          <a:p>
            <a:r>
              <a:rPr lang="en-US" altLang="zh-CN" b="1" dirty="0" err="1"/>
              <a:t>Gitlab</a:t>
            </a:r>
            <a:r>
              <a:rPr lang="en-US" altLang="zh-CN" b="1" dirty="0"/>
              <a:t> https://gitlab.com/</a:t>
            </a:r>
          </a:p>
          <a:p>
            <a:r>
              <a:rPr lang="zh-CN" altLang="en-US" b="1" dirty="0"/>
              <a:t>码云 </a:t>
            </a:r>
            <a:r>
              <a:rPr lang="en-US" altLang="zh-CN" b="1" dirty="0">
                <a:hlinkClick r:id="rId2"/>
              </a:rPr>
              <a:t>https://gitee.com/</a:t>
            </a:r>
            <a:endParaRPr lang="en-US" altLang="zh-CN" b="1" dirty="0"/>
          </a:p>
          <a:p>
            <a:r>
              <a:rPr lang="en-US" altLang="zh-CN" b="1" dirty="0" err="1"/>
              <a:t>Svnchina</a:t>
            </a:r>
            <a:r>
              <a:rPr lang="en-US" altLang="zh-CN" b="1" dirty="0"/>
              <a:t> </a:t>
            </a:r>
            <a:r>
              <a:rPr lang="en-US" altLang="zh-CN" dirty="0">
                <a:hlinkClick r:id="rId3"/>
              </a:rPr>
              <a:t>http://www.svnchina.com/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0397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GitHub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就是一个应用</a:t>
            </a:r>
            <a:r>
              <a:rPr lang="en-US" altLang="zh-CN" dirty="0" err="1"/>
              <a:t>Git</a:t>
            </a:r>
            <a:r>
              <a:rPr lang="zh-CN" altLang="en-US" dirty="0"/>
              <a:t>的一个集中的管理各版本库的平台</a:t>
            </a:r>
            <a:endParaRPr lang="en-US" altLang="zh-CN" dirty="0"/>
          </a:p>
          <a:p>
            <a:r>
              <a:rPr lang="zh-CN" altLang="en-US" dirty="0"/>
              <a:t>你可以建立多个库</a:t>
            </a:r>
            <a:endParaRPr lang="en-US" altLang="zh-CN" dirty="0"/>
          </a:p>
          <a:p>
            <a:r>
              <a:rPr lang="zh-CN" altLang="en-US" dirty="0"/>
              <a:t>你可以邀请其他人参与你的项目</a:t>
            </a:r>
            <a:endParaRPr lang="en-US" altLang="zh-CN" dirty="0"/>
          </a:p>
          <a:p>
            <a:r>
              <a:rPr lang="zh-CN" altLang="en-US" dirty="0"/>
              <a:t>你可以向你</a:t>
            </a:r>
            <a:r>
              <a:rPr lang="en-US" altLang="zh-CN" dirty="0"/>
              <a:t>clone</a:t>
            </a:r>
            <a:r>
              <a:rPr lang="zh-CN" altLang="en-US" dirty="0"/>
              <a:t>的库申请提交</a:t>
            </a:r>
            <a:r>
              <a:rPr lang="en-US" altLang="zh-CN" dirty="0"/>
              <a:t>push</a:t>
            </a:r>
            <a:r>
              <a:rPr lang="zh-CN" altLang="en-US" dirty="0"/>
              <a:t>的权限</a:t>
            </a:r>
          </a:p>
        </p:txBody>
      </p:sp>
    </p:spTree>
    <p:extLst>
      <p:ext uri="{BB962C8B-B14F-4D97-AF65-F5344CB8AC3E}">
        <p14:creationId xmlns:p14="http://schemas.microsoft.com/office/powerpoint/2010/main" val="2844655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118F9-3DB6-48E7-92C2-38194557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的使用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5E73BCC-8279-49B2-A4A5-A40F2905FD16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1475656" y="2636912"/>
            <a:ext cx="6336704" cy="33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寻找一个项目的托管平台，比如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github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3~5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的团队，进一步学习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及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githb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的使用和操作流程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由组长建立版本库，并建立项目组的信息文档，需要每个队员分别提交自己的信息，到同一个文件中，完成一次编辑协作。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第一次只提交个人信息，只写学号不写名字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A93099-5F71-4753-8F29-B7A35F13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51" y="692696"/>
            <a:ext cx="7883697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23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DA86C-3B4C-4A1F-8FDA-7695B5AC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§2.1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认识协作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6CEE6-A5A8-41BB-9DE6-A5594B65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为什么协作 ？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协作的内容和方法</a:t>
            </a:r>
          </a:p>
        </p:txBody>
      </p:sp>
    </p:spTree>
    <p:extLst>
      <p:ext uri="{BB962C8B-B14F-4D97-AF65-F5344CB8AC3E}">
        <p14:creationId xmlns:p14="http://schemas.microsoft.com/office/powerpoint/2010/main" val="38571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BF3DC-8B97-434D-BD18-97C5D53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为什么要协作</a:t>
            </a:r>
            <a:r>
              <a:rPr lang="zh-CN" altLang="en-US" b="1" dirty="0"/>
              <a:t>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4AE25FD-9620-4B83-920A-DA33D270E4E9}"/>
              </a:ext>
            </a:extLst>
          </p:cNvPr>
          <p:cNvGrpSpPr/>
          <p:nvPr/>
        </p:nvGrpSpPr>
        <p:grpSpPr>
          <a:xfrm>
            <a:off x="1331640" y="2420888"/>
            <a:ext cx="6912768" cy="3579715"/>
            <a:chOff x="1051358" y="5966920"/>
            <a:chExt cx="7073849" cy="891080"/>
          </a:xfrm>
        </p:grpSpPr>
        <p:sp>
          <p:nvSpPr>
            <p:cNvPr id="5" name="Shape 64">
              <a:extLst>
                <a:ext uri="{FF2B5EF4-FFF2-40B4-BE49-F238E27FC236}">
                  <a16:creationId xmlns:a16="http://schemas.microsoft.com/office/drawing/2014/main" id="{FAD4DAB8-32C9-4114-B8CC-055FF89A5DCF}"/>
                </a:ext>
              </a:extLst>
            </p:cNvPr>
            <p:cNvSpPr/>
            <p:nvPr/>
          </p:nvSpPr>
          <p:spPr>
            <a:xfrm>
              <a:off x="1051358" y="5966920"/>
              <a:ext cx="7073847" cy="178277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solidFill>
              <a:srgbClr val="FFCC99"/>
            </a:solidFill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7" name="Shape 72">
              <a:extLst>
                <a:ext uri="{FF2B5EF4-FFF2-40B4-BE49-F238E27FC236}">
                  <a16:creationId xmlns:a16="http://schemas.microsoft.com/office/drawing/2014/main" id="{30806AA6-E2A2-4736-808A-0519C7F31208}"/>
                </a:ext>
              </a:extLst>
            </p:cNvPr>
            <p:cNvSpPr/>
            <p:nvPr/>
          </p:nvSpPr>
          <p:spPr>
            <a:xfrm>
              <a:off x="1051358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5205F23-2E56-4312-BC18-7B6E58FEDFB8}"/>
              </a:ext>
            </a:extLst>
          </p:cNvPr>
          <p:cNvSpPr txBox="1">
            <a:spLocks/>
          </p:cNvSpPr>
          <p:nvPr/>
        </p:nvSpPr>
        <p:spPr bwMode="auto">
          <a:xfrm>
            <a:off x="1403648" y="2532652"/>
            <a:ext cx="309634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因为协作很重要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F06BBC-4525-4B7A-AB9A-1D2B81344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33292"/>
            <a:ext cx="4506700" cy="27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9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BF3DC-8B97-434D-BD18-97C5D53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为什么要协作</a:t>
            </a:r>
            <a:r>
              <a:rPr lang="zh-CN" altLang="en-US" b="1" dirty="0"/>
              <a:t>？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5205F23-2E56-4312-BC18-7B6E58FEDFB8}"/>
              </a:ext>
            </a:extLst>
          </p:cNvPr>
          <p:cNvSpPr txBox="1">
            <a:spLocks/>
          </p:cNvSpPr>
          <p:nvPr/>
        </p:nvSpPr>
        <p:spPr bwMode="auto">
          <a:xfrm>
            <a:off x="1328738" y="26431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所有工作的内容都和其他人、其他团队、其他部门、其他组织相关联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队友众多，工作中角色很多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大部分工作需要合作进行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59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BFBA5-BE08-4294-876F-23AEA63F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协作情景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D211100-9C86-4AD2-BB07-26411D0812EF}"/>
              </a:ext>
            </a:extLst>
          </p:cNvPr>
          <p:cNvSpPr txBox="1">
            <a:spLocks/>
          </p:cNvSpPr>
          <p:nvPr/>
        </p:nvSpPr>
        <p:spPr bwMode="auto">
          <a:xfrm>
            <a:off x="1328738" y="2643189"/>
            <a:ext cx="6799262" cy="287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个人一起写处理数据的代码，各写一个函数的实现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如何将代码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文本组合到一起？（比如建模比赛的时候）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个人呢？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86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3447</TotalTime>
  <Words>1213</Words>
  <Application>Microsoft Office PowerPoint</Application>
  <PresentationFormat>全屏显示(4:3)</PresentationFormat>
  <Paragraphs>217</Paragraphs>
  <Slides>55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Adobe 黑体 Std R</vt:lpstr>
      <vt:lpstr>方正舒体</vt:lpstr>
      <vt:lpstr>华文行楷</vt:lpstr>
      <vt:lpstr>华文新魏</vt:lpstr>
      <vt:lpstr>宋体</vt:lpstr>
      <vt:lpstr>Arial</vt:lpstr>
      <vt:lpstr>Cambria Math</vt:lpstr>
      <vt:lpstr>Garamond</vt:lpstr>
      <vt:lpstr>Tahoma</vt:lpstr>
      <vt:lpstr>Wingdings</vt:lpstr>
      <vt:lpstr>环保</vt:lpstr>
      <vt:lpstr>Ch2 软件开发中的协作</vt:lpstr>
      <vt:lpstr>PowerPoint 演示文稿</vt:lpstr>
      <vt:lpstr>〇、前情回顾</vt:lpstr>
      <vt:lpstr>章节回顾</vt:lpstr>
      <vt:lpstr>软件开发中的协作</vt:lpstr>
      <vt:lpstr>§2.1 认识协作</vt:lpstr>
      <vt:lpstr>为什么要协作？</vt:lpstr>
      <vt:lpstr>为什么要协作？</vt:lpstr>
      <vt:lpstr>协作情景</vt:lpstr>
      <vt:lpstr>可行的方案</vt:lpstr>
      <vt:lpstr>其他问题</vt:lpstr>
      <vt:lpstr>更进一步</vt:lpstr>
      <vt:lpstr>一份旧资料</vt:lpstr>
      <vt:lpstr>§2.2 团队与沟通</vt:lpstr>
      <vt:lpstr>一个团队中都有哪些人员？</vt:lpstr>
      <vt:lpstr>项目参与者角度</vt:lpstr>
      <vt:lpstr>项目相关人员</vt:lpstr>
      <vt:lpstr>团队中的沟通 </vt:lpstr>
      <vt:lpstr>最有效的沟通方式 </vt:lpstr>
      <vt:lpstr>一些重要的项目会议</vt:lpstr>
      <vt:lpstr>§2.3 协作的工具</vt:lpstr>
      <vt:lpstr>数据共享工具</vt:lpstr>
      <vt:lpstr>项目管理工具</vt:lpstr>
      <vt:lpstr>工具示例</vt:lpstr>
      <vt:lpstr>PowerPoint 演示文稿</vt:lpstr>
      <vt:lpstr>开发协作工具</vt:lpstr>
      <vt:lpstr>好的解决办法</vt:lpstr>
      <vt:lpstr>GIT/Subversion</vt:lpstr>
      <vt:lpstr>PowerPoint 演示文稿</vt:lpstr>
      <vt:lpstr>建库</vt:lpstr>
      <vt:lpstr>签出</vt:lpstr>
      <vt:lpstr>提交</vt:lpstr>
      <vt:lpstr>更新</vt:lpstr>
      <vt:lpstr>一个代表性的工作流程</vt:lpstr>
      <vt:lpstr>Branch和Tag的应用</vt:lpstr>
      <vt:lpstr>PowerPoint 演示文稿</vt:lpstr>
      <vt:lpstr>其他操作</vt:lpstr>
      <vt:lpstr>两个问题 1</vt:lpstr>
      <vt:lpstr>两个问题 2</vt:lpstr>
      <vt:lpstr>冲突</vt:lpstr>
      <vt:lpstr>新的问题</vt:lpstr>
      <vt:lpstr>PowerPoint 演示文稿</vt:lpstr>
      <vt:lpstr>和Subversion的主要区别</vt:lpstr>
      <vt:lpstr>GIT</vt:lpstr>
      <vt:lpstr>PowerPoint 演示文稿</vt:lpstr>
      <vt:lpstr>PowerPoint 演示文稿</vt:lpstr>
      <vt:lpstr>注意！</vt:lpstr>
      <vt:lpstr>思考</vt:lpstr>
      <vt:lpstr>思考</vt:lpstr>
      <vt:lpstr>PowerPoint 演示文稿</vt:lpstr>
      <vt:lpstr>一些资源的推荐</vt:lpstr>
      <vt:lpstr>使用GitHub</vt:lpstr>
      <vt:lpstr>作业1：Git的使用</vt:lpstr>
      <vt:lpstr>PowerPoint 演示文稿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534</cp:revision>
  <dcterms:created xsi:type="dcterms:W3CDTF">2008-12-24T03:46:18Z</dcterms:created>
  <dcterms:modified xsi:type="dcterms:W3CDTF">2020-03-20T00:55:28Z</dcterms:modified>
</cp:coreProperties>
</file>