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8"/>
  </p:notesMasterIdLst>
  <p:sldIdLst>
    <p:sldId id="256" r:id="rId2"/>
    <p:sldId id="1169" r:id="rId3"/>
    <p:sldId id="1102" r:id="rId4"/>
    <p:sldId id="1217" r:id="rId5"/>
    <p:sldId id="1111" r:id="rId6"/>
    <p:sldId id="1112" r:id="rId7"/>
    <p:sldId id="1118" r:id="rId8"/>
    <p:sldId id="1174" r:id="rId9"/>
    <p:sldId id="1161" r:id="rId10"/>
    <p:sldId id="1162" r:id="rId11"/>
    <p:sldId id="1164" r:id="rId12"/>
    <p:sldId id="1165" r:id="rId13"/>
    <p:sldId id="1166" r:id="rId14"/>
    <p:sldId id="1163" r:id="rId15"/>
    <p:sldId id="1127" r:id="rId16"/>
    <p:sldId id="1126" r:id="rId17"/>
    <p:sldId id="1129" r:id="rId18"/>
    <p:sldId id="1149" r:id="rId19"/>
    <p:sldId id="1156" r:id="rId20"/>
    <p:sldId id="1157" r:id="rId21"/>
    <p:sldId id="1134" r:id="rId22"/>
    <p:sldId id="1219" r:id="rId23"/>
    <p:sldId id="1103" r:id="rId24"/>
    <p:sldId id="1109" r:id="rId25"/>
    <p:sldId id="1218" r:id="rId26"/>
    <p:sldId id="1119" r:id="rId27"/>
    <p:sldId id="1121" r:id="rId28"/>
    <p:sldId id="1122" r:id="rId29"/>
    <p:sldId id="1168" r:id="rId30"/>
    <p:sldId id="1220" r:id="rId31"/>
    <p:sldId id="1104" r:id="rId32"/>
    <p:sldId id="1113" r:id="rId33"/>
    <p:sldId id="1105" r:id="rId34"/>
    <p:sldId id="1114" r:id="rId35"/>
    <p:sldId id="1120" r:id="rId36"/>
    <p:sldId id="1117" r:id="rId37"/>
    <p:sldId id="1106" r:id="rId38"/>
    <p:sldId id="1115" r:id="rId39"/>
    <p:sldId id="1107" r:id="rId40"/>
    <p:sldId id="1221" r:id="rId41"/>
    <p:sldId id="1108" r:id="rId42"/>
    <p:sldId id="1143" r:id="rId43"/>
    <p:sldId id="1146" r:id="rId44"/>
    <p:sldId id="1142" r:id="rId45"/>
    <p:sldId id="1128" r:id="rId46"/>
    <p:sldId id="1222" r:id="rId47"/>
    <p:sldId id="1130" r:id="rId48"/>
    <p:sldId id="1132" r:id="rId49"/>
    <p:sldId id="1136" r:id="rId50"/>
    <p:sldId id="1140" r:id="rId51"/>
    <p:sldId id="1135" r:id="rId52"/>
    <p:sldId id="1133" r:id="rId53"/>
    <p:sldId id="1137" r:id="rId54"/>
    <p:sldId id="1138" r:id="rId55"/>
    <p:sldId id="1139" r:id="rId56"/>
    <p:sldId id="381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>
        <p:scale>
          <a:sx n="80" d="100"/>
          <a:sy n="80" d="100"/>
        </p:scale>
        <p:origin x="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hyperlink" Target="http://baike.baidu.com/view/3111818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1743.htm" TargetMode="External"/><Relationship Id="rId2" Type="http://schemas.openxmlformats.org/officeDocument/2006/relationships/hyperlink" Target="http://baike.baidu.com/view/1849120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附：代码规范示例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都是什么类型？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564904"/>
            <a:ext cx="6799262" cy="3241240"/>
          </a:xfrm>
        </p:spPr>
        <p:txBody>
          <a:bodyPr/>
          <a:lstStyle/>
          <a:p>
            <a:r>
              <a:rPr lang="en-US" altLang="zh-CN" dirty="0" err="1"/>
              <a:t>m_pszName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zh-CN" altLang="en-US" dirty="0"/>
              <a:t>； </a:t>
            </a:r>
            <a:r>
              <a:rPr lang="en-US" altLang="zh-CN" dirty="0" err="1"/>
              <a:t>CWnd</a:t>
            </a:r>
            <a:r>
              <a:rPr lang="en-US" altLang="zh-CN" dirty="0"/>
              <a:t>* </a:t>
            </a:r>
            <a:r>
              <a:rPr lang="en-US" altLang="zh-CN" dirty="0" err="1"/>
              <a:t>pWnd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HDLG </a:t>
            </a:r>
            <a:r>
              <a:rPr lang="en-US" altLang="zh-CN" dirty="0" err="1"/>
              <a:t>hDlg</a:t>
            </a:r>
            <a:r>
              <a:rPr lang="zh-CN" altLang="en-US" dirty="0"/>
              <a:t>； </a:t>
            </a:r>
            <a:r>
              <a:rPr lang="en-US" altLang="zh-CN" dirty="0" err="1"/>
              <a:t>CDialog</a:t>
            </a:r>
            <a:r>
              <a:rPr lang="en-US" altLang="zh-CN" dirty="0"/>
              <a:t>* </a:t>
            </a:r>
            <a:r>
              <a:rPr lang="en-US" altLang="zh-CN" dirty="0" err="1"/>
              <a:t>pDlg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HDC </a:t>
            </a:r>
            <a:r>
              <a:rPr lang="en-US" altLang="zh-CN" dirty="0" err="1"/>
              <a:t>hDC</a:t>
            </a:r>
            <a:r>
              <a:rPr lang="zh-CN" altLang="en-US" dirty="0"/>
              <a:t>； </a:t>
            </a:r>
            <a:r>
              <a:rPr lang="en-US" altLang="zh-CN" dirty="0"/>
              <a:t>CDC* </a:t>
            </a:r>
            <a:r>
              <a:rPr lang="en-US" altLang="zh-CN" dirty="0" err="1"/>
              <a:t>pDC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HGDIOBJ </a:t>
            </a:r>
            <a:r>
              <a:rPr lang="en-US" altLang="zh-CN" dirty="0" err="1"/>
              <a:t>hGdiObj</a:t>
            </a:r>
            <a:r>
              <a:rPr lang="zh-CN" altLang="en-US" dirty="0"/>
              <a:t>； </a:t>
            </a:r>
            <a:r>
              <a:rPr lang="en-US" altLang="zh-CN" dirty="0" err="1"/>
              <a:t>CGdiObject</a:t>
            </a:r>
            <a:r>
              <a:rPr lang="en-US" altLang="zh-CN" dirty="0"/>
              <a:t>* </a:t>
            </a:r>
            <a:r>
              <a:rPr lang="en-US" altLang="zh-CN" dirty="0" err="1"/>
              <a:t>pGdiObj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HPEN </a:t>
            </a:r>
            <a:r>
              <a:rPr lang="en-US" altLang="zh-CN" dirty="0" err="1"/>
              <a:t>hPen</a:t>
            </a:r>
            <a:r>
              <a:rPr lang="zh-CN" altLang="en-US" dirty="0"/>
              <a:t>； </a:t>
            </a:r>
            <a:r>
              <a:rPr lang="en-US" altLang="zh-CN" dirty="0" err="1"/>
              <a:t>CPen</a:t>
            </a:r>
            <a:r>
              <a:rPr lang="en-US" altLang="zh-CN" dirty="0"/>
              <a:t>* </a:t>
            </a:r>
            <a:r>
              <a:rPr lang="en-US" altLang="zh-CN" dirty="0" err="1"/>
              <a:t>pPen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优劣比较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哪种更好？</a:t>
            </a:r>
            <a:endParaRPr lang="en-US" altLang="zh-CN" dirty="0"/>
          </a:p>
          <a:p>
            <a:r>
              <a:rPr lang="zh-CN" altLang="en-US" dirty="0"/>
              <a:t>各自的缺点是什么？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5051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18895"/>
            <a:ext cx="39681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7"/>
            <a:ext cx="9144000" cy="17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尽可能和开发环境的</a:t>
            </a:r>
            <a:r>
              <a:rPr lang="en-US" altLang="zh-CN" dirty="0"/>
              <a:t>API</a:t>
            </a:r>
            <a:r>
              <a:rPr lang="zh-CN" altLang="en-US" dirty="0"/>
              <a:t>保持一致</a:t>
            </a:r>
            <a:endParaRPr lang="en-US" altLang="zh-CN" dirty="0"/>
          </a:p>
          <a:p>
            <a:r>
              <a:rPr lang="zh-CN" altLang="en-US" dirty="0"/>
              <a:t>一个项目按统一的方式</a:t>
            </a:r>
            <a:endParaRPr lang="en-US" altLang="zh-CN" dirty="0"/>
          </a:p>
          <a:p>
            <a:r>
              <a:rPr lang="zh-CN" altLang="en-US" dirty="0"/>
              <a:t>有必要的说明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7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39552" y="2322410"/>
            <a:ext cx="8229600" cy="3986910"/>
          </a:xfrm>
        </p:spPr>
        <p:txBody>
          <a:bodyPr/>
          <a:lstStyle/>
          <a:p>
            <a:r>
              <a:rPr lang="zh-CN" altLang="en-US" sz="1800" dirty="0"/>
              <a:t>变量尽量有意义，不要使用“鬼变量”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x;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xxx;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xxxxx_2;</a:t>
            </a:r>
          </a:p>
          <a:p>
            <a:r>
              <a:rPr lang="zh-CN" altLang="en-US" sz="1800" dirty="0"/>
              <a:t>常量值尽可能描述清楚意义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  if(1500 &lt; x)      // 1500</a:t>
            </a:r>
            <a:r>
              <a:rPr lang="zh-CN" altLang="en-US" sz="1800" dirty="0"/>
              <a:t>请加以注释，改动或者经常使用，        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                            // </a:t>
            </a:r>
            <a:r>
              <a:rPr lang="zh-CN" altLang="en-US" sz="1800" dirty="0"/>
              <a:t>那么建议定义常量</a:t>
            </a:r>
            <a:endParaRPr lang="en-US" altLang="zh-CN" sz="1800" dirty="0"/>
          </a:p>
          <a:p>
            <a:r>
              <a:rPr lang="zh-CN" altLang="en-US" sz="1800" dirty="0"/>
              <a:t>用英文</a:t>
            </a:r>
            <a:r>
              <a:rPr lang="en-US" altLang="zh-CN" sz="1800" dirty="0"/>
              <a:t>(</a:t>
            </a:r>
            <a:r>
              <a:rPr lang="zh-CN" altLang="en-US" sz="1800" dirty="0"/>
              <a:t>或英文缩写</a:t>
            </a:r>
            <a:r>
              <a:rPr lang="en-US" altLang="zh-CN" sz="1800" dirty="0"/>
              <a:t>)</a:t>
            </a:r>
            <a:r>
              <a:rPr lang="zh-CN" altLang="en-US" sz="1800" dirty="0"/>
              <a:t>定义，不易翻译的，用拼音，并加以注释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hp</a:t>
            </a:r>
            <a:r>
              <a:rPr lang="en-US" altLang="zh-CN" sz="1800" dirty="0"/>
              <a:t>; 	          // </a:t>
            </a:r>
            <a:r>
              <a:rPr lang="en-US" altLang="zh-CN" sz="1800" dirty="0" err="1"/>
              <a:t>hp</a:t>
            </a:r>
            <a:r>
              <a:rPr lang="zh-CN" altLang="en-US" sz="1800" dirty="0"/>
              <a:t>就是</a:t>
            </a:r>
            <a:r>
              <a:rPr lang="en-US" altLang="zh-CN" sz="1800" dirty="0"/>
              <a:t>HP</a:t>
            </a:r>
          </a:p>
          <a:p>
            <a:pPr marL="0" indent="0">
              <a:buNone/>
            </a:pPr>
            <a:r>
              <a:rPr lang="en-US" altLang="zh-CN" sz="1800" dirty="0"/>
              <a:t>       byte  char2byte;         // </a:t>
            </a:r>
            <a:r>
              <a:rPr lang="zh-CN" altLang="en-US" sz="1800" dirty="0"/>
              <a:t>字符转字节后的结果</a:t>
            </a:r>
            <a:r>
              <a:rPr lang="en-US" altLang="zh-CN" sz="1800" dirty="0"/>
              <a:t>            </a:t>
            </a:r>
          </a:p>
          <a:p>
            <a:pPr marL="0" indent="0">
              <a:buNone/>
            </a:pPr>
            <a:r>
              <a:rPr lang="en-US" altLang="zh-CN" sz="1800" dirty="0"/>
              <a:t>       string value4use;        //  value for use</a:t>
            </a:r>
          </a:p>
          <a:p>
            <a:pPr marL="0" indent="0">
              <a:buNone/>
            </a:pPr>
            <a:r>
              <a:rPr lang="en-US" altLang="zh-CN" sz="1800" dirty="0"/>
              <a:t>       string qigong               // </a:t>
            </a:r>
            <a:r>
              <a:rPr lang="zh-CN" altLang="en-US" sz="1800" dirty="0"/>
              <a:t>气功</a:t>
            </a:r>
            <a:r>
              <a:rPr lang="en-US" altLang="zh-CN" sz="1800" dirty="0"/>
              <a:t>/</a:t>
            </a:r>
            <a:r>
              <a:rPr lang="zh-CN" altLang="en-US" sz="1800" dirty="0"/>
              <a:t>奇功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5616" y="2600908"/>
            <a:ext cx="6768752" cy="16561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常量的定义方法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	</a:t>
            </a:r>
            <a:r>
              <a:rPr lang="zh-CN" altLang="en-US" sz="2800" dirty="0"/>
              <a:t>关键字 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static </a:t>
            </a:r>
            <a:r>
              <a:rPr lang="zh-CN" altLang="en-US" sz="2800" dirty="0"/>
              <a:t> </a:t>
            </a:r>
            <a:r>
              <a:rPr lang="en-US" altLang="zh-CN" sz="2800" dirty="0"/>
              <a:t>/ final    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宏   （不利于调试）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1800" dirty="0"/>
              <a:t>                </a:t>
            </a:r>
            <a:r>
              <a:rPr lang="zh-CN" altLang="en-US" sz="2000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4436211"/>
            <a:ext cx="1638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4436211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可以写一个类维护所有的常量，从配置文件中读取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变量和函数（方法）</a:t>
            </a:r>
          </a:p>
        </p:txBody>
      </p:sp>
      <p:pic>
        <p:nvPicPr>
          <p:cNvPr id="4098" name="Picture 2" descr="H:\sd\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207773" cy="4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456384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6336704" cy="3771900"/>
          </a:xfrm>
        </p:spPr>
        <p:txBody>
          <a:bodyPr/>
          <a:lstStyle/>
          <a:p>
            <a:r>
              <a:rPr lang="zh-CN" altLang="en-US" dirty="0"/>
              <a:t>默认参数问题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/</a:t>
            </a:r>
            <a:r>
              <a:rPr lang="zh-CN" altLang="en-US" dirty="0"/>
              <a:t>重写问题 </a:t>
            </a:r>
            <a:r>
              <a:rPr lang="en-US" altLang="zh-CN" dirty="0"/>
              <a:t>(overload/override)</a:t>
            </a:r>
          </a:p>
          <a:p>
            <a:r>
              <a:rPr lang="zh-CN" altLang="en-US" dirty="0"/>
              <a:t>避免大文件，大类，大函数体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31015"/>
            <a:ext cx="4536504" cy="23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重载方法过多不是好的设计</a:t>
            </a:r>
            <a:endParaRPr lang="en-US" altLang="zh-CN" dirty="0"/>
          </a:p>
          <a:p>
            <a:pPr lvl="3"/>
            <a:r>
              <a:rPr lang="en-US" altLang="zh-CN" dirty="0" err="1"/>
              <a:t>getConnection</a:t>
            </a:r>
            <a:r>
              <a:rPr lang="zh-CN" altLang="en-US" dirty="0"/>
              <a:t>（</a:t>
            </a:r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 err="1"/>
              <a:t>getConnection</a:t>
            </a:r>
            <a:r>
              <a:rPr lang="zh-CN" altLang="en-US" dirty="0"/>
              <a:t>（</a:t>
            </a:r>
            <a:r>
              <a:rPr lang="en-US" altLang="zh-CN" dirty="0"/>
              <a:t>String </a:t>
            </a:r>
            <a:r>
              <a:rPr lang="en-US" altLang="zh-CN" dirty="0" err="1"/>
              <a:t>ip,String</a:t>
            </a:r>
            <a:r>
              <a:rPr lang="en-US" altLang="zh-CN" dirty="0"/>
              <a:t> path</a:t>
            </a:r>
            <a:r>
              <a:rPr lang="zh-CN" altLang="en-US" dirty="0"/>
              <a:t>）</a:t>
            </a:r>
          </a:p>
          <a:p>
            <a:pPr lvl="3"/>
            <a:r>
              <a:rPr lang="en-US" altLang="zh-CN" dirty="0" err="1"/>
              <a:t>getConnection</a:t>
            </a:r>
            <a:r>
              <a:rPr lang="zh-CN" altLang="en-US" dirty="0"/>
              <a:t>（</a:t>
            </a:r>
            <a:r>
              <a:rPr lang="en-US" altLang="zh-CN" dirty="0"/>
              <a:t>String </a:t>
            </a:r>
            <a:r>
              <a:rPr lang="en-US" altLang="zh-CN" dirty="0" err="1"/>
              <a:t>ip,String</a:t>
            </a:r>
            <a:r>
              <a:rPr lang="en-US" altLang="zh-CN" dirty="0"/>
              <a:t> </a:t>
            </a:r>
            <a:r>
              <a:rPr lang="en-US" altLang="zh-CN" dirty="0" err="1"/>
              <a:t>port,String</a:t>
            </a:r>
            <a:r>
              <a:rPr lang="en-US" altLang="zh-CN" dirty="0"/>
              <a:t>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 err="1"/>
              <a:t>getConnection</a:t>
            </a:r>
            <a:r>
              <a:rPr lang="zh-CN" altLang="en-US" dirty="0"/>
              <a:t>（</a:t>
            </a:r>
            <a:r>
              <a:rPr lang="en-US" altLang="zh-CN" dirty="0"/>
              <a:t>String </a:t>
            </a:r>
            <a:r>
              <a:rPr lang="en-US" altLang="zh-CN" dirty="0" err="1"/>
              <a:t>ip,String</a:t>
            </a:r>
            <a:r>
              <a:rPr lang="en-US" altLang="zh-CN" dirty="0"/>
              <a:t> </a:t>
            </a:r>
            <a:r>
              <a:rPr lang="en-US" altLang="zh-CN" dirty="0" err="1"/>
              <a:t>port,String</a:t>
            </a:r>
            <a:r>
              <a:rPr lang="en-US" altLang="zh-CN" dirty="0"/>
              <a:t> </a:t>
            </a:r>
            <a:r>
              <a:rPr lang="en-US" altLang="zh-CN" dirty="0" err="1"/>
              <a:t>path,String</a:t>
            </a:r>
            <a:r>
              <a:rPr lang="en-US" altLang="zh-CN" dirty="0"/>
              <a:t> </a:t>
            </a:r>
            <a:r>
              <a:rPr lang="en-US" altLang="zh-CN" dirty="0" err="1"/>
              <a:t>user,String</a:t>
            </a:r>
            <a:r>
              <a:rPr lang="en-US" altLang="zh-CN" dirty="0"/>
              <a:t> </a:t>
            </a:r>
            <a:r>
              <a:rPr lang="en-US" altLang="zh-CN" dirty="0" err="1"/>
              <a:t>passwd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getConnection</a:t>
            </a:r>
            <a:r>
              <a:rPr lang="en-US" altLang="zh-CN" dirty="0"/>
              <a:t>(</a:t>
            </a:r>
            <a:r>
              <a:rPr lang="en-US" altLang="zh-CN" dirty="0" err="1"/>
              <a:t>ConnectParam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):</a:t>
            </a:r>
            <a:r>
              <a:rPr lang="zh-CN" altLang="en-US" dirty="0"/>
              <a:t>把参数封装在类中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63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方法被频繁重写不是好设计</a:t>
            </a:r>
            <a:endParaRPr lang="en-US" altLang="zh-CN" dirty="0"/>
          </a:p>
          <a:p>
            <a:pPr lvl="1"/>
            <a:r>
              <a:rPr lang="zh-CN" altLang="en-US" dirty="0"/>
              <a:t>如果父类方法频繁被子类重写，考虑把该方法变成抽象方法</a:t>
            </a:r>
            <a:endParaRPr lang="en-US" altLang="zh-CN" dirty="0"/>
          </a:p>
          <a:p>
            <a:pPr lvl="1"/>
            <a:r>
              <a:rPr lang="zh-CN" altLang="en-US" dirty="0"/>
              <a:t>父类方法应只负责通用的、较少变化的逻辑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:\sd\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" y="2508958"/>
            <a:ext cx="4019048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sd\c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3012"/>
            <a:ext cx="3816424" cy="2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3070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144" y="2420888"/>
            <a:ext cx="6912768" cy="3180184"/>
          </a:xfrm>
        </p:spPr>
        <p:txBody>
          <a:bodyPr/>
          <a:lstStyle/>
          <a:p>
            <a:r>
              <a:rPr lang="zh-CN" altLang="en-US" sz="2000" dirty="0"/>
              <a:t>使代码让人容易读懂</a:t>
            </a:r>
            <a:endParaRPr lang="en-US" altLang="zh-CN" sz="2000" dirty="0"/>
          </a:p>
          <a:p>
            <a:pPr marL="685800" lvl="1"/>
            <a:r>
              <a:rPr lang="zh-CN" altLang="en-US" sz="1800" dirty="0"/>
              <a:t>自己可能一段时间后会忘</a:t>
            </a:r>
            <a:endParaRPr lang="en-US" altLang="zh-CN" sz="1800" dirty="0"/>
          </a:p>
          <a:p>
            <a:pPr marL="685800" lvl="1"/>
            <a:r>
              <a:rPr lang="zh-CN" altLang="en-US" sz="1800" dirty="0"/>
              <a:t>别人看你的代码的时候，不至于给你打电话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/**</a:t>
            </a:r>
          </a:p>
          <a:p>
            <a:pPr marL="0" indent="0">
              <a:buNone/>
            </a:pPr>
            <a:r>
              <a:rPr lang="en-US" altLang="zh-CN" dirty="0"/>
              <a:t> * </a:t>
            </a:r>
            <a:r>
              <a:rPr lang="en-US" altLang="zh-CN" u="sng" dirty="0" err="1"/>
              <a:t>funtion</a:t>
            </a:r>
            <a:r>
              <a:rPr lang="en-US" altLang="zh-CN" u="sng" dirty="0"/>
              <a:t> </a:t>
            </a:r>
            <a:r>
              <a:rPr lang="zh-CN" altLang="en-US" u="sng" dirty="0"/>
              <a:t>注释</a:t>
            </a:r>
          </a:p>
          <a:p>
            <a:pPr marL="0" indent="0">
              <a:buNone/>
            </a:pPr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hp</a:t>
            </a:r>
            <a:r>
              <a:rPr lang="zh-CN" altLang="en-US" dirty="0"/>
              <a:t>就是</a:t>
            </a:r>
            <a:r>
              <a:rPr lang="en-US" altLang="zh-CN" dirty="0"/>
              <a:t>HP     </a:t>
            </a:r>
            <a:r>
              <a:rPr lang="zh-CN" altLang="en-US" dirty="0"/>
              <a:t>！ 无意义的注释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8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492896"/>
            <a:ext cx="5688632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 //////////</a:t>
            </a:r>
            <a:r>
              <a:rPr lang="zh-CN" altLang="en-US" sz="11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众里寻她千百度的注释</a:t>
            </a:r>
            <a:r>
              <a:rPr lang="en-US" altLang="zh-CN" sz="1600" dirty="0"/>
              <a:t>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08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2987824" y="2839710"/>
            <a:ext cx="4987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/*****************************************************/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不好维护的注释*********************************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真不好维护**************************************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新版本多加了几个字怎么办  **就是在这个地*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方要怎么办呢？ 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/*****************************************************/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60" y="2996952"/>
            <a:ext cx="1584176" cy="155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51720" y="2492896"/>
            <a:ext cx="4752528" cy="3024336"/>
          </a:xfrm>
        </p:spPr>
        <p:txBody>
          <a:bodyPr/>
          <a:lstStyle/>
          <a:p>
            <a:r>
              <a:rPr lang="zh-CN" altLang="en-US" dirty="0"/>
              <a:t>单行注释（短注释）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//……  </a:t>
            </a:r>
          </a:p>
          <a:p>
            <a:r>
              <a:rPr lang="zh-CN" altLang="en-US" dirty="0"/>
              <a:t>多行注释（块注释）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/*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8377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6338" y="2420888"/>
            <a:ext cx="6912768" cy="3771900"/>
          </a:xfrm>
        </p:spPr>
        <p:txBody>
          <a:bodyPr/>
          <a:lstStyle/>
          <a:p>
            <a:r>
              <a:rPr lang="zh-CN" altLang="en-US" dirty="0"/>
              <a:t>源码文件头注释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/</a:t>
            </a:r>
            <a:r>
              <a:rPr lang="zh-CN" altLang="en-US" dirty="0"/>
              <a:t>**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classname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Package</a:t>
            </a:r>
            <a:r>
              <a:rPr lang="zh-CN" altLang="en-US" dirty="0"/>
              <a:t>：</a:t>
            </a:r>
            <a:r>
              <a:rPr lang="en-US" altLang="zh-CN" dirty="0" err="1"/>
              <a:t>packagename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*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*</a:t>
            </a:r>
            <a:r>
              <a:rPr lang="en-US" altLang="zh-CN" dirty="0" err="1"/>
              <a:t>ver</a:t>
            </a:r>
            <a:r>
              <a:rPr lang="en-US" altLang="zh-CN" dirty="0"/>
              <a:t>           date           author</a:t>
            </a:r>
          </a:p>
          <a:p>
            <a:pPr marL="857250" lvl="2" indent="0">
              <a:buNone/>
            </a:pPr>
            <a:r>
              <a:rPr lang="en-US" altLang="zh-CN" dirty="0"/>
              <a:t>*1.0     2015-03-09    </a:t>
            </a:r>
            <a:r>
              <a:rPr lang="en-US" altLang="zh-CN" dirty="0" err="1"/>
              <a:t>authorname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*Copyright(c) 2015,LEDO All Rights Reserved</a:t>
            </a:r>
          </a:p>
          <a:p>
            <a:pPr marL="857250" lvl="2" indent="0">
              <a:buNone/>
            </a:pPr>
            <a:r>
              <a:rPr lang="en-US" altLang="zh-CN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019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的注释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44616" cy="20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6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856757"/>
            <a:ext cx="5554960" cy="2172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如果代码有改动，一定要记得修改相关的注释！“过期”的注释比没有注释危害更大！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52937"/>
            <a:ext cx="14954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93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C++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048672" cy="324036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 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也可以）。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标识符长度限制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只能是字母或下划线，不能是数字。</a:t>
            </a:r>
          </a:p>
        </p:txBody>
      </p:sp>
    </p:spTree>
    <p:extLst>
      <p:ext uri="{BB962C8B-B14F-4D97-AF65-F5344CB8AC3E}">
        <p14:creationId xmlns:p14="http://schemas.microsoft.com/office/powerpoint/2010/main" val="122903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4347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简单语句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30" y="2420888"/>
            <a:ext cx="33337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35" y="2420888"/>
            <a:ext cx="3488457" cy="38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7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写简化的逻辑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尽可能方便地加入新的判断</a:t>
            </a:r>
            <a:endParaRPr lang="en-US" altLang="zh-CN" dirty="0"/>
          </a:p>
          <a:p>
            <a:r>
              <a:rPr lang="zh-CN" altLang="en-US" dirty="0"/>
              <a:t>尽可能方便地加入新的逻辑</a:t>
            </a:r>
            <a:endParaRPr lang="en-US" altLang="zh-CN" dirty="0"/>
          </a:p>
          <a:p>
            <a:r>
              <a:rPr lang="zh-CN" altLang="en-US" dirty="0"/>
              <a:t>结构化的逻辑最容易理解、最容易维护</a:t>
            </a:r>
          </a:p>
        </p:txBody>
      </p:sp>
    </p:spTree>
    <p:extLst>
      <p:ext uri="{BB962C8B-B14F-4D97-AF65-F5344CB8AC3E}">
        <p14:creationId xmlns:p14="http://schemas.microsoft.com/office/powerpoint/2010/main" val="166176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3074" name="Picture 2" descr="C:\Users\devuser\Desktop\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55" y="2348880"/>
            <a:ext cx="331428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vuser\Desktop\justok.jp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3" y="2429247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39" y="2420888"/>
            <a:ext cx="2905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2260476"/>
            <a:ext cx="8229600" cy="28247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63" y="2484698"/>
            <a:ext cx="581687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2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5122" name="Picture 2" descr="C:\Users\devuser\Desktop\loop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" y="2420888"/>
            <a:ext cx="393333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vuser\Desktop\loopwa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8019"/>
            <a:ext cx="3559909" cy="38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1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4" name="Picture 2" descr="C:\Users\devuser\Desktop\loopper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3816424" cy="38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74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9219" name="Picture 3" descr="C:\Users\devuser\Desktop\while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142857" cy="2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vuser\Desktop\good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4" y="2492896"/>
            <a:ext cx="38476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83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99085"/>
              </p:ext>
            </p:extLst>
          </p:nvPr>
        </p:nvGraphicFramePr>
        <p:xfrm>
          <a:off x="2123728" y="2420887"/>
          <a:ext cx="5544616" cy="37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Obj Class" r:id="rId3" imgW="4543560" imgH="3876840" progId="Picture.PicObj.1">
                  <p:embed/>
                </p:oleObj>
              </mc:Choice>
              <mc:Fallback>
                <p:oleObj name="PicObj Class" r:id="rId3" imgW="4543560" imgH="3876840" progId="Picture.PicObj.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420887"/>
                        <a:ext cx="5544616" cy="37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6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613F-403A-4311-89FA-05AFE0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06B62F-742C-443B-B758-6E661E0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72" y="2492896"/>
            <a:ext cx="6609928" cy="3672408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、美元符号“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组成，第一个字符不能是数字。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保留字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标识符没有长度限制。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16667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492896"/>
            <a:ext cx="74888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、先算哪部分？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、会不会受到写法的影响？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0x07 	+	 0x01	 &lt;&lt; 	3 </a:t>
            </a:r>
          </a:p>
          <a:p>
            <a:r>
              <a:rPr lang="en-US" altLang="zh-CN" dirty="0"/>
              <a:t>0x07	+	0x01&lt;&lt; 3</a:t>
            </a:r>
          </a:p>
          <a:p>
            <a:r>
              <a:rPr lang="en-US" altLang="zh-CN" dirty="0"/>
              <a:t>0x07+0x01	&lt;&lt;  3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即便能记得住，也还是用“（）” 处理一下吧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4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564904"/>
            <a:ext cx="7076008" cy="3252192"/>
          </a:xfrm>
        </p:spPr>
        <p:txBody>
          <a:bodyPr/>
          <a:lstStyle/>
          <a:p>
            <a:r>
              <a:rPr lang="zh-CN" altLang="en-US" dirty="0"/>
              <a:t>基本数的值范围</a:t>
            </a:r>
            <a:endParaRPr lang="en-US" altLang="zh-CN" dirty="0"/>
          </a:p>
          <a:p>
            <a:r>
              <a:rPr lang="zh-CN" altLang="en-US" dirty="0"/>
              <a:t>涉及到精度问题，请减少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等类型的使用</a:t>
            </a:r>
          </a:p>
          <a:p>
            <a:r>
              <a:rPr lang="zh-CN" altLang="en-US" dirty="0"/>
              <a:t>位操作</a:t>
            </a:r>
            <a:endParaRPr lang="en-US" altLang="zh-CN" dirty="0"/>
          </a:p>
          <a:p>
            <a:r>
              <a:rPr lang="zh-CN" altLang="en-US" dirty="0"/>
              <a:t>容易产生的溢出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34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format</a:t>
            </a:r>
          </a:p>
          <a:p>
            <a:r>
              <a:rPr lang="en-US" altLang="zh-CN" dirty="0" err="1"/>
              <a:t>sprintf</a:t>
            </a:r>
            <a:r>
              <a:rPr lang="zh-CN" altLang="en-US" dirty="0"/>
              <a:t>、</a:t>
            </a:r>
            <a:r>
              <a:rPr lang="en-US" altLang="zh-CN" dirty="0" err="1"/>
              <a:t>snprintf</a:t>
            </a:r>
            <a:r>
              <a:rPr lang="zh-CN" altLang="en-US" dirty="0"/>
              <a:t>等函数</a:t>
            </a:r>
            <a:endParaRPr lang="en-US" altLang="zh-CN" dirty="0"/>
          </a:p>
          <a:p>
            <a:r>
              <a:rPr lang="zh-CN" altLang="en-US" dirty="0"/>
              <a:t>最关键的</a:t>
            </a:r>
            <a:r>
              <a:rPr lang="en-US" altLang="zh-CN" dirty="0"/>
              <a:t>%</a:t>
            </a:r>
            <a:r>
              <a:rPr lang="en-US" altLang="zh-CN" dirty="0" err="1"/>
              <a:t>s,%d,%u</a:t>
            </a:r>
            <a:r>
              <a:rPr lang="zh-CN" altLang="en-US" dirty="0"/>
              <a:t>等等，不好进行覆盖性测试，请尽量避免使用，用</a:t>
            </a:r>
            <a:r>
              <a:rPr lang="en-US" altLang="zh-CN" dirty="0" err="1"/>
              <a:t>stringstream</a:t>
            </a:r>
            <a:r>
              <a:rPr lang="zh-CN" altLang="en-US" dirty="0"/>
              <a:t>、字符串拼接等方式替代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3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NULL/null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对空指针、对象、引用对象都要进行有效的判断和处理</a:t>
            </a:r>
            <a:endParaRPr lang="en-US" altLang="zh-CN" dirty="0"/>
          </a:p>
          <a:p>
            <a:r>
              <a:rPr lang="zh-CN" altLang="en-US" dirty="0"/>
              <a:t>不要等着系统的异常处理来处理这些可预见性的问题</a:t>
            </a:r>
          </a:p>
        </p:txBody>
      </p:sp>
    </p:spTree>
    <p:extLst>
      <p:ext uri="{BB962C8B-B14F-4D97-AF65-F5344CB8AC3E}">
        <p14:creationId xmlns:p14="http://schemas.microsoft.com/office/powerpoint/2010/main" val="311627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提交的代码中，请让调试的信息失效</a:t>
            </a:r>
            <a:endParaRPr lang="en-US" altLang="zh-CN" dirty="0"/>
          </a:p>
          <a:p>
            <a:r>
              <a:rPr lang="zh-CN" altLang="en-US" dirty="0"/>
              <a:t>请不要使用</a:t>
            </a:r>
            <a:r>
              <a:rPr lang="en-US" altLang="zh-CN" dirty="0" err="1"/>
              <a:t>printf</a:t>
            </a:r>
            <a:r>
              <a:rPr lang="en-US" altLang="zh-CN" dirty="0"/>
              <a:t>/print/</a:t>
            </a:r>
            <a:r>
              <a:rPr lang="en-US" altLang="zh-CN" dirty="0" err="1"/>
              <a:t>println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zh-CN" altLang="en-US" dirty="0"/>
              <a:t>这类输出到标准输出设备的方式输出调试信息</a:t>
            </a:r>
            <a:endParaRPr lang="en-US" altLang="zh-CN" dirty="0"/>
          </a:p>
          <a:p>
            <a:r>
              <a:rPr lang="zh-CN" altLang="en-US" dirty="0"/>
              <a:t>宏</a:t>
            </a:r>
            <a:r>
              <a:rPr lang="zh-CN" altLang="en-US"/>
              <a:t>覆盖调试</a:t>
            </a:r>
            <a:endParaRPr lang="en-US" altLang="zh-CN" dirty="0"/>
          </a:p>
          <a:p>
            <a:r>
              <a:rPr lang="zh-CN" altLang="en-US" dirty="0"/>
              <a:t>便于调试的方法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746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尽量采用三段式结构：</a:t>
            </a:r>
            <a:endParaRPr lang="en-US" altLang="zh-CN" dirty="0"/>
          </a:p>
          <a:p>
            <a:pPr lvl="1"/>
            <a:r>
              <a:rPr lang="en-US" altLang="zh-CN" sz="2400" dirty="0"/>
              <a:t> </a:t>
            </a:r>
            <a:r>
              <a:rPr lang="en-US" altLang="zh-CN" sz="2400" b="1" dirty="0"/>
              <a:t> try{</a:t>
            </a:r>
            <a:br>
              <a:rPr lang="en-US" altLang="zh-CN" sz="2400" dirty="0"/>
            </a:br>
            <a:r>
              <a:rPr lang="en-US" altLang="zh-CN" sz="2400" dirty="0"/>
              <a:t>        //</a:t>
            </a:r>
            <a:r>
              <a:rPr lang="zh-CN" altLang="en-US" sz="2400" dirty="0"/>
              <a:t>做你要做的事情</a:t>
            </a:r>
            <a:br>
              <a:rPr lang="zh-CN" altLang="en-US" sz="2400" dirty="0"/>
            </a:br>
            <a:r>
              <a:rPr lang="zh-CN" altLang="en-US" sz="2400" dirty="0"/>
              <a:t>    </a:t>
            </a:r>
            <a:r>
              <a:rPr lang="en-US" altLang="zh-CN" sz="2400" dirty="0"/>
              <a:t>} </a:t>
            </a:r>
            <a:r>
              <a:rPr lang="en-US" altLang="zh-CN" sz="2400" b="1" dirty="0"/>
              <a:t>catch(</a:t>
            </a:r>
            <a:r>
              <a:rPr lang="zh-CN" altLang="en-US" sz="2400" dirty="0"/>
              <a:t>你能处理的</a:t>
            </a:r>
            <a:r>
              <a:rPr lang="en-US" altLang="zh-CN" sz="2400" dirty="0"/>
              <a:t>Exception e){</a:t>
            </a:r>
            <a:br>
              <a:rPr lang="en-US" altLang="zh-CN" sz="2400" dirty="0"/>
            </a:br>
            <a:r>
              <a:rPr lang="en-US" altLang="zh-CN" sz="2400" dirty="0"/>
              <a:t>        //</a:t>
            </a:r>
            <a:r>
              <a:rPr lang="zh-CN" altLang="en-US" sz="2400" dirty="0"/>
              <a:t>处理你能解决的问题，不能解决的，向上抛出</a:t>
            </a:r>
            <a:br>
              <a:rPr lang="zh-CN" altLang="en-US" sz="2400" dirty="0"/>
            </a:br>
            <a:r>
              <a:rPr lang="zh-CN" altLang="en-US" sz="2400" dirty="0"/>
              <a:t>    </a:t>
            </a:r>
            <a:r>
              <a:rPr lang="en-US" altLang="zh-CN" sz="2400" dirty="0"/>
              <a:t>} </a:t>
            </a:r>
            <a:r>
              <a:rPr lang="en-US" altLang="zh-CN" sz="2400" b="1" dirty="0"/>
              <a:t>finally </a:t>
            </a:r>
            <a:r>
              <a:rPr lang="en-US" altLang="zh-CN" sz="2400" dirty="0"/>
              <a:t>{    </a:t>
            </a:r>
            <a:br>
              <a:rPr lang="en-US" altLang="zh-CN" sz="2400" dirty="0"/>
            </a:br>
            <a:r>
              <a:rPr lang="en-US" altLang="zh-CN" sz="2400" dirty="0"/>
              <a:t>        //</a:t>
            </a:r>
            <a:r>
              <a:rPr lang="zh-CN" altLang="en-US" sz="2400" dirty="0"/>
              <a:t>不管问题有没有发生</a:t>
            </a:r>
            <a:r>
              <a:rPr lang="en-US" altLang="zh-CN" sz="2400" dirty="0"/>
              <a:t>, </a:t>
            </a:r>
            <a:r>
              <a:rPr lang="zh-CN" altLang="en-US" sz="2400" dirty="0"/>
              <a:t>都要处理的工作</a:t>
            </a:r>
            <a:br>
              <a:rPr lang="zh-CN" altLang="en-US" sz="2400" dirty="0"/>
            </a:br>
            <a:r>
              <a:rPr lang="zh-CN" altLang="en-US" sz="2400" dirty="0"/>
              <a:t>    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485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771900"/>
          </a:xfrm>
        </p:spPr>
        <p:txBody>
          <a:bodyPr/>
          <a:lstStyle/>
          <a:p>
            <a:r>
              <a:rPr lang="zh-CN" altLang="en-US" dirty="0"/>
              <a:t>请不要忽视处理抛出的异常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 descr="H:\sd\bl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104762" cy="3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99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3684240"/>
          </a:xfrm>
        </p:spPr>
        <p:txBody>
          <a:bodyPr/>
          <a:lstStyle/>
          <a:p>
            <a:r>
              <a:rPr lang="zh-CN" altLang="en-US" dirty="0"/>
              <a:t>具体明确 （不要总是抛出捕获</a:t>
            </a:r>
            <a:r>
              <a:rPr lang="en-US" altLang="zh-CN" dirty="0"/>
              <a:t>Exception 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尽早抛出</a:t>
            </a:r>
            <a:endParaRPr lang="en-US" altLang="zh-CN" dirty="0"/>
          </a:p>
          <a:p>
            <a:r>
              <a:rPr lang="zh-CN" altLang="en-US" dirty="0"/>
              <a:t>延迟捕获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819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12132"/>
            <a:ext cx="8229600" cy="3396208"/>
          </a:xfrm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x/X p/P u/U w/W z/Z v/V k/K(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大小写相近的字母容易用错，不要同时出现，同时是指作用域范围内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o/O/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中间的字母） 数字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  l (L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的小写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数字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 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容易写错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2052" name="Picture 4" descr="C:\Users\devuser\Desktop\fo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41" y="4247617"/>
            <a:ext cx="4704783" cy="1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2811307" cy="19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9"/>
            <a:ext cx="6624736" cy="446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278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28" y="2420887"/>
            <a:ext cx="3666396" cy="38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:\sd\catch_ear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0" y="2420887"/>
            <a:ext cx="3714286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2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708920"/>
            <a:ext cx="6480720" cy="2892152"/>
          </a:xfrm>
        </p:spPr>
        <p:txBody>
          <a:bodyPr/>
          <a:lstStyle/>
          <a:p>
            <a:r>
              <a:rPr lang="zh-CN" altLang="en-US" dirty="0"/>
              <a:t>别把异常当正常！ 对可预料到的问题（错误），请不要用“抛出异常然后捕获”的方式进行处理（不要把抛出的异常对象，当作返回值使用）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4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4477"/>
            <a:ext cx="4476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5439"/>
            <a:ext cx="39719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95623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sd\j_min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78022"/>
            <a:ext cx="3816424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_min_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8022"/>
            <a:ext cx="4318453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8007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sd\j_min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08" y="1484784"/>
            <a:ext cx="555238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61497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3528392" cy="2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你是否能正确应用？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猜吧。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v_1;  // n</a:t>
            </a: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nb-NO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v_l;    // 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</a:t>
            </a:r>
            <a:endParaRPr lang="nb-NO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42088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出错的风险高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@param x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public void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setX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(int x)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{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this.x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  <a:endParaRPr lang="zh-CN" altLang="en-US" b="1" dirty="0">
              <a:solidFill>
                <a:srgbClr val="262626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命名要能反映出其作用</a:t>
            </a:r>
            <a:endParaRPr lang="en-US" altLang="zh-CN" dirty="0"/>
          </a:p>
          <a:p>
            <a:r>
              <a:rPr lang="zh-CN" altLang="en-US" dirty="0"/>
              <a:t>命名要有呼应</a:t>
            </a:r>
            <a:endParaRPr lang="en-US" altLang="zh-CN" dirty="0"/>
          </a:p>
          <a:p>
            <a:pPr lvl="1"/>
            <a:r>
              <a:rPr lang="en-US" altLang="zh-CN" dirty="0"/>
              <a:t>Init()/Clear()  </a:t>
            </a:r>
          </a:p>
          <a:p>
            <a:pPr lvl="1"/>
            <a:r>
              <a:rPr lang="en-US" altLang="zh-CN" dirty="0" err="1"/>
              <a:t>CreateInstance</a:t>
            </a:r>
            <a:r>
              <a:rPr lang="en-US" altLang="zh-CN" dirty="0"/>
              <a:t>/</a:t>
            </a:r>
            <a:r>
              <a:rPr lang="en-US" altLang="zh-CN" dirty="0" err="1"/>
              <a:t>DestroyInstance</a:t>
            </a:r>
            <a:endParaRPr lang="en-US" altLang="zh-CN" dirty="0"/>
          </a:p>
          <a:p>
            <a:pPr lvl="1"/>
            <a:r>
              <a:rPr lang="en-US" altLang="zh-CN" dirty="0"/>
              <a:t>MIN/MAX</a:t>
            </a:r>
          </a:p>
          <a:p>
            <a:r>
              <a:rPr lang="zh-CN" altLang="en-US" dirty="0"/>
              <a:t>建议采用驼峰</a:t>
            </a:r>
            <a:r>
              <a:rPr lang="en-US" altLang="zh-CN" dirty="0"/>
              <a:t>/</a:t>
            </a:r>
            <a:r>
              <a:rPr lang="zh-CN" altLang="en-US" dirty="0"/>
              <a:t>帕斯卡</a:t>
            </a:r>
            <a:r>
              <a:rPr lang="en-US" altLang="zh-CN" dirty="0"/>
              <a:t>/</a:t>
            </a:r>
            <a:r>
              <a:rPr lang="zh-CN" altLang="en-US" dirty="0"/>
              <a:t>匈牙利命名法</a:t>
            </a: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sumScore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studentGrade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MAX_VALUE = 12;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264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Hungarian Notation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Lucida Grande"/>
              </a:rPr>
              <a:t>global -&gt; g_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member -&gt; m_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static -&gt; s_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pointer -&gt; 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char*/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* -&gt; </a:t>
            </a:r>
            <a:r>
              <a:rPr lang="en-US" altLang="zh-CN" sz="3200" dirty="0" err="1">
                <a:latin typeface="Lucida Grande"/>
              </a:rPr>
              <a:t>psz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char[]/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[] -&gt;</a:t>
            </a:r>
            <a:r>
              <a:rPr lang="en-US" altLang="zh-CN" sz="3200" dirty="0" err="1">
                <a:latin typeface="Lucida Grande"/>
              </a:rPr>
              <a:t>sz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1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1777</TotalTime>
  <Words>1344</Words>
  <Application>Microsoft Office PowerPoint</Application>
  <PresentationFormat>全屏显示(4:3)</PresentationFormat>
  <Paragraphs>225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Adobe 仿宋 Std R</vt:lpstr>
      <vt:lpstr>Adobe 黑体 Std R</vt:lpstr>
      <vt:lpstr>Adobe 楷体 Std R</vt:lpstr>
      <vt:lpstr>Adobe 宋体 Std L</vt:lpstr>
      <vt:lpstr>Lucida Grande</vt:lpstr>
      <vt:lpstr>方正舒体</vt:lpstr>
      <vt:lpstr>华文新魏</vt:lpstr>
      <vt:lpstr>宋体</vt:lpstr>
      <vt:lpstr>Arial</vt:lpstr>
      <vt:lpstr>Garamond</vt:lpstr>
      <vt:lpstr>环保</vt:lpstr>
      <vt:lpstr>PicObj Class</vt:lpstr>
      <vt:lpstr>Ch3 附：代码规范示例</vt:lpstr>
      <vt:lpstr>PowerPoint 演示文稿</vt:lpstr>
      <vt:lpstr> C++标识符</vt:lpstr>
      <vt:lpstr>Java标识符</vt:lpstr>
      <vt:lpstr>标识符</vt:lpstr>
      <vt:lpstr>标识符</vt:lpstr>
      <vt:lpstr>标识符</vt:lpstr>
      <vt:lpstr>Camel-Case</vt:lpstr>
      <vt:lpstr>Hungarian Notation</vt:lpstr>
      <vt:lpstr>都是什么类型？</vt:lpstr>
      <vt:lpstr>优劣比较</vt:lpstr>
      <vt:lpstr>PowerPoint 演示文稿</vt:lpstr>
      <vt:lpstr>PowerPoint 演示文稿</vt:lpstr>
      <vt:lpstr>规范太多怎么办？</vt:lpstr>
      <vt:lpstr>变量和常量</vt:lpstr>
      <vt:lpstr>变量和常量</vt:lpstr>
      <vt:lpstr>变量和函数（方法）</vt:lpstr>
      <vt:lpstr>函数</vt:lpstr>
      <vt:lpstr>函数</vt:lpstr>
      <vt:lpstr>函数</vt:lpstr>
      <vt:lpstr>PowerPoint 演示文稿</vt:lpstr>
      <vt:lpstr>PowerPoint 演示文稿</vt:lpstr>
      <vt:lpstr> 注释</vt:lpstr>
      <vt:lpstr> 注释</vt:lpstr>
      <vt:lpstr> 注释</vt:lpstr>
      <vt:lpstr> 注释</vt:lpstr>
      <vt:lpstr>注释</vt:lpstr>
      <vt:lpstr> 注释</vt:lpstr>
      <vt:lpstr>PowerPoint 演示文稿</vt:lpstr>
      <vt:lpstr>PowerPoint 演示文稿</vt:lpstr>
      <vt:lpstr> 简单语句</vt:lpstr>
      <vt:lpstr>写简化的逻辑</vt:lpstr>
      <vt:lpstr> 条件</vt:lpstr>
      <vt:lpstr>条件</vt:lpstr>
      <vt:lpstr>条件</vt:lpstr>
      <vt:lpstr> 循环</vt:lpstr>
      <vt:lpstr> 循环</vt:lpstr>
      <vt:lpstr> 循环</vt:lpstr>
      <vt:lpstr>Switch</vt:lpstr>
      <vt:lpstr>PowerPoint 演示文稿</vt:lpstr>
      <vt:lpstr>运算符优先级</vt:lpstr>
      <vt:lpstr>数值运算</vt:lpstr>
      <vt:lpstr>字符串格式化</vt:lpstr>
      <vt:lpstr>关于NULL/null</vt:lpstr>
      <vt:lpstr>关于调试</vt:lpstr>
      <vt:lpstr>PowerPoint 演示文稿</vt:lpstr>
      <vt:lpstr>异常处理</vt:lpstr>
      <vt:lpstr>PowerPoint 演示文稿</vt:lpstr>
      <vt:lpstr>异常处理原则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546</cp:revision>
  <dcterms:created xsi:type="dcterms:W3CDTF">2008-12-24T03:46:18Z</dcterms:created>
  <dcterms:modified xsi:type="dcterms:W3CDTF">2020-03-12T14:32:07Z</dcterms:modified>
</cp:coreProperties>
</file>