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5" r:id="rId2"/>
  </p:sldMasterIdLst>
  <p:notesMasterIdLst>
    <p:notesMasterId r:id="rId12"/>
  </p:notesMasterIdLst>
  <p:sldIdLst>
    <p:sldId id="256" r:id="rId3"/>
    <p:sldId id="257" r:id="rId4"/>
    <p:sldId id="25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51"/>
    <a:srgbClr val="1C3B33"/>
    <a:srgbClr val="4C6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50000" autoAdjust="0"/>
  </p:normalViewPr>
  <p:slideViewPr>
    <p:cSldViewPr snapToGrid="0">
      <p:cViewPr varScale="1">
        <p:scale>
          <a:sx n="108" d="100"/>
          <a:sy n="108" d="100"/>
        </p:scale>
        <p:origin x="8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F4C0-C493-438D-B3AE-5D91F3AE8A08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A4D71-6FB1-43EF-BC66-D662D3571D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8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1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6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9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14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0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4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31058" y="6448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accent1">
                    <a:lumMod val="50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5473" y="254290"/>
            <a:ext cx="10515600" cy="3830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tr-TR" altLang="zh-CN" dirty="0" err="1"/>
              <a:t>University</a:t>
            </a:r>
            <a:r>
              <a:rPr lang="tr-TR" altLang="zh-CN" dirty="0"/>
              <a:t> </a:t>
            </a:r>
            <a:r>
              <a:rPr lang="tr-TR" altLang="zh-CN" dirty="0" err="1"/>
              <a:t>College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45473" y="665020"/>
            <a:ext cx="1192183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1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0249"/>
            <a:ext cx="4998536" cy="4036318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86926" y="1799302"/>
            <a:ext cx="10430059" cy="136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/>
            <a:r>
              <a:rPr lang="en-US" altLang="zh-CN" sz="5400" b="1" dirty="0">
                <a:solidFill>
                  <a:schemeClr val="bg1"/>
                </a:solidFill>
                <a:ea typeface="+mn-ea"/>
              </a:rPr>
              <a:t>THE THIRD PARAGRAPHS</a:t>
            </a:r>
            <a:endParaRPr lang="zh-CN" altLang="en-US" sz="5400" b="1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920313" y="1934891"/>
            <a:ext cx="5813503" cy="54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altLang="zh-CN" sz="4000" b="0" dirty="0"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00"/>
                            </p:stCondLst>
                            <p:childTnLst>
                              <p:par>
                                <p:cTn id="1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5324" y="1081545"/>
            <a:ext cx="22105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altLang="zh-CN" sz="4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Content</a:t>
            </a:r>
            <a:endParaRPr lang="zh-CN" altLang="en-US" sz="4400" b="1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4311" y="2037443"/>
            <a:ext cx="7968885" cy="353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ln a bid to increase his knowledge and improv e his skills, desperate Malcolm X devised a </a:t>
            </a:r>
            <a:r>
              <a:rPr lang="en-US" altLang="zh-CN" sz="1865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schem</a:t>
            </a: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e. He turned to </a:t>
            </a:r>
            <a:r>
              <a:rPr lang="en-US" altLang="zh-CN" sz="1865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books,believing</a:t>
            </a: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this would be </a:t>
            </a:r>
            <a:r>
              <a:rPr lang="en-US" altLang="zh-CN" sz="1865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ber</a:t>
            </a: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1865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neficial</a:t>
            </a: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. However, when he tried to read serious b </a:t>
            </a:r>
            <a:r>
              <a:rPr lang="en-US" altLang="zh-CN" sz="1865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ooks</a:t>
            </a: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on his own, he was distressed as he didn't k now most of the words. To speed up his language learning scheme, he skipped all the words he </a:t>
            </a:r>
            <a:r>
              <a:rPr lang="en-US" altLang="zh-CN" sz="1865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dic</a:t>
            </a: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1865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dn't</a:t>
            </a: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know and then would end up with no clue as to what the book was about. “I became frustrate d," Malcolm X wrote in his autobiography, </a:t>
            </a:r>
            <a:r>
              <a:rPr lang="en-US" altLang="zh-CN" sz="1865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speaki</a:t>
            </a:r>
            <a:r>
              <a:rPr lang="en-US" altLang="zh-CN" sz="1865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ng of his inadequate language skills.</a:t>
            </a:r>
            <a:endParaRPr lang="zh-CN" altLang="en-US" sz="1865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81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99644" y="2329552"/>
            <a:ext cx="2292900" cy="22929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12724" y="571816"/>
            <a:ext cx="797603" cy="797603"/>
            <a:chOff x="3529981" y="507683"/>
            <a:chExt cx="598350" cy="598350"/>
          </a:xfrm>
        </p:grpSpPr>
        <p:sp>
          <p:nvSpPr>
            <p:cNvPr id="4" name="椭圆 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59376" y="556632"/>
              <a:ext cx="564237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96192" y="2609732"/>
            <a:ext cx="1691488" cy="1323439"/>
            <a:chOff x="1244568" y="1810995"/>
            <a:chExt cx="1268927" cy="992823"/>
          </a:xfrm>
        </p:grpSpPr>
        <p:sp>
          <p:nvSpPr>
            <p:cNvPr id="7" name="TextBox 34"/>
            <p:cNvSpPr txBox="1"/>
            <p:nvPr/>
          </p:nvSpPr>
          <p:spPr>
            <a:xfrm>
              <a:off x="1879032" y="1810995"/>
              <a:ext cx="138583" cy="9928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8000" baseline="12000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TextBox 24"/>
            <p:cNvSpPr txBox="1"/>
            <p:nvPr/>
          </p:nvSpPr>
          <p:spPr>
            <a:xfrm>
              <a:off x="1244568" y="2193299"/>
              <a:ext cx="1268927" cy="5168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400" b="1" baseline="12000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</a:rPr>
                <a:t>重点单词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7214853" y="456054"/>
            <a:ext cx="2640466" cy="84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bid</a:t>
            </a:r>
          </a:p>
          <a:p>
            <a:pPr>
              <a:lnSpc>
                <a:spcPct val="150000"/>
              </a:lnSpc>
            </a:pP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I am attempt to achieve or obtain </a:t>
            </a:r>
            <a:r>
              <a:rPr lang="en-US" altLang="zh-CN" sz="1140" b="1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sth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1172" y="1639221"/>
            <a:ext cx="2468946" cy="84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desperate</a:t>
            </a:r>
          </a:p>
          <a:p>
            <a:pPr>
              <a:lnSpc>
                <a:spcPct val="150000"/>
              </a:lnSpc>
            </a:pP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Needing or wanting </a:t>
            </a:r>
            <a:r>
              <a:rPr lang="en-US" altLang="zh-CN" sz="1140" b="1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sth</a:t>
            </a: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very much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01172" y="3702065"/>
            <a:ext cx="3111749" cy="84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scheme</a:t>
            </a:r>
          </a:p>
          <a:p>
            <a:pPr>
              <a:lnSpc>
                <a:spcPct val="150000"/>
              </a:lnSpc>
            </a:pP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A plan or system for doing or organizing </a:t>
            </a:r>
            <a:r>
              <a:rPr lang="en-US" altLang="zh-CN" sz="1140" b="1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sth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901644" y="1639221"/>
            <a:ext cx="797603" cy="797603"/>
            <a:chOff x="3529981" y="507683"/>
            <a:chExt cx="598350" cy="598350"/>
          </a:xfrm>
        </p:grpSpPr>
        <p:sp>
          <p:nvSpPr>
            <p:cNvPr id="13" name="椭圆 1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48"/>
            <p:cNvSpPr txBox="1"/>
            <p:nvPr/>
          </p:nvSpPr>
          <p:spPr>
            <a:xfrm>
              <a:off x="3550630" y="596269"/>
              <a:ext cx="564237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98289" y="3727323"/>
            <a:ext cx="797603" cy="797603"/>
            <a:chOff x="3529981" y="507683"/>
            <a:chExt cx="598350" cy="598350"/>
          </a:xfrm>
        </p:grpSpPr>
        <p:sp>
          <p:nvSpPr>
            <p:cNvPr id="16" name="椭圆 15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Box 51"/>
            <p:cNvSpPr txBox="1"/>
            <p:nvPr/>
          </p:nvSpPr>
          <p:spPr>
            <a:xfrm>
              <a:off x="3553698" y="580890"/>
              <a:ext cx="564237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08180" y="1697928"/>
            <a:ext cx="1001809" cy="4008273"/>
            <a:chOff x="5901014" y="1112411"/>
            <a:chExt cx="1056725" cy="4227997"/>
          </a:xfrm>
        </p:grpSpPr>
        <p:sp>
          <p:nvSpPr>
            <p:cNvPr id="19" name="弧形 18"/>
            <p:cNvSpPr/>
            <p:nvPr/>
          </p:nvSpPr>
          <p:spPr>
            <a:xfrm>
              <a:off x="5901014" y="3226592"/>
              <a:ext cx="1056724" cy="1056724"/>
            </a:xfrm>
            <a:prstGeom prst="arc">
              <a:avLst>
                <a:gd name="adj1" fmla="val 16072548"/>
                <a:gd name="adj2" fmla="val 5356559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0" name="弧形 19"/>
            <p:cNvSpPr/>
            <p:nvPr/>
          </p:nvSpPr>
          <p:spPr>
            <a:xfrm>
              <a:off x="5901014" y="1112411"/>
              <a:ext cx="1056724" cy="1056724"/>
            </a:xfrm>
            <a:prstGeom prst="arc">
              <a:avLst>
                <a:gd name="adj1" fmla="val 16200000"/>
                <a:gd name="adj2" fmla="val 5356559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H="1">
              <a:off x="5901015" y="2169503"/>
              <a:ext cx="1056724" cy="1056724"/>
            </a:xfrm>
            <a:prstGeom prst="arc">
              <a:avLst>
                <a:gd name="adj1" fmla="val 16169364"/>
                <a:gd name="adj2" fmla="val 5281886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 flipH="1">
              <a:off x="5901015" y="4283684"/>
              <a:ext cx="1056724" cy="1056724"/>
            </a:xfrm>
            <a:prstGeom prst="arc">
              <a:avLst>
                <a:gd name="adj1" fmla="val 16152732"/>
                <a:gd name="adj2" fmla="val 5201936"/>
              </a:avLst>
            </a:prstGeom>
            <a:noFill/>
            <a:ln w="9525">
              <a:solidFill>
                <a:schemeClr val="accent1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921024" y="2662180"/>
            <a:ext cx="797603" cy="797603"/>
            <a:chOff x="3529981" y="507683"/>
            <a:chExt cx="598350" cy="598350"/>
          </a:xfrm>
        </p:grpSpPr>
        <p:sp>
          <p:nvSpPr>
            <p:cNvPr id="24" name="椭圆 2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TextBox 57"/>
            <p:cNvSpPr txBox="1"/>
            <p:nvPr/>
          </p:nvSpPr>
          <p:spPr>
            <a:xfrm>
              <a:off x="3561577" y="580906"/>
              <a:ext cx="564237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214853" y="2681736"/>
            <a:ext cx="2674130" cy="84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devise</a:t>
            </a:r>
          </a:p>
          <a:p>
            <a:pPr>
              <a:lnSpc>
                <a:spcPct val="150000"/>
              </a:lnSpc>
            </a:pPr>
            <a:r>
              <a:rPr lang="en-US" altLang="zh-CN" sz="114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Plan or invent a new way of doing </a:t>
            </a:r>
            <a:r>
              <a:rPr lang="en-US" altLang="zh-CN" sz="1140" b="1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sth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D3FF54F-1825-C736-A898-BA0B00DF29A9}"/>
              </a:ext>
            </a:extLst>
          </p:cNvPr>
          <p:cNvGrpSpPr/>
          <p:nvPr/>
        </p:nvGrpSpPr>
        <p:grpSpPr>
          <a:xfrm>
            <a:off x="5921025" y="4819977"/>
            <a:ext cx="797603" cy="797603"/>
            <a:chOff x="3409973" y="1144896"/>
            <a:chExt cx="598350" cy="59835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E80190C-A247-DAB6-E8C1-B7FA2715731A}"/>
                </a:ext>
              </a:extLst>
            </p:cNvPr>
            <p:cNvSpPr/>
            <p:nvPr/>
          </p:nvSpPr>
          <p:spPr>
            <a:xfrm>
              <a:off x="3409973" y="1144896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TextBox 51">
              <a:extLst>
                <a:ext uri="{FF2B5EF4-FFF2-40B4-BE49-F238E27FC236}">
                  <a16:creationId xmlns:a16="http://schemas.microsoft.com/office/drawing/2014/main" id="{D1773928-B75F-95B9-06B4-10C65C145075}"/>
                </a:ext>
              </a:extLst>
            </p:cNvPr>
            <p:cNvSpPr txBox="1"/>
            <p:nvPr/>
          </p:nvSpPr>
          <p:spPr>
            <a:xfrm>
              <a:off x="3416914" y="1182886"/>
              <a:ext cx="564237" cy="50045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5" b="1" dirty="0"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+mj-lt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21F85260-D6D9-D254-A6C1-58F73A5CA2B8}"/>
              </a:ext>
            </a:extLst>
          </p:cNvPr>
          <p:cNvSpPr/>
          <p:nvPr/>
        </p:nvSpPr>
        <p:spPr>
          <a:xfrm>
            <a:off x="7102765" y="4653251"/>
            <a:ext cx="4884094" cy="864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Clue 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</a:rPr>
              <a:t>a fact or piece of evidence that helps sb discover the answer to a problem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32458C3-CBB3-BF43-0B4E-164D61AD352B}"/>
              </a:ext>
            </a:extLst>
          </p:cNvPr>
          <p:cNvSpPr/>
          <p:nvPr/>
        </p:nvSpPr>
        <p:spPr>
          <a:xfrm>
            <a:off x="5967936" y="5822133"/>
            <a:ext cx="797603" cy="79760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+mj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Box 51">
            <a:extLst>
              <a:ext uri="{FF2B5EF4-FFF2-40B4-BE49-F238E27FC236}">
                <a16:creationId xmlns:a16="http://schemas.microsoft.com/office/drawing/2014/main" id="{01792544-B139-F4CC-5560-739EFDB9AA32}"/>
              </a:ext>
            </a:extLst>
          </p:cNvPr>
          <p:cNvSpPr txBox="1"/>
          <p:nvPr/>
        </p:nvSpPr>
        <p:spPr>
          <a:xfrm>
            <a:off x="5990672" y="5887381"/>
            <a:ext cx="752130" cy="667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735" b="1" dirty="0"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zh-CN" altLang="en-US" sz="3735" b="1" dirty="0"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  <a:latin typeface="+mj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D28675-FB62-A3DB-8F10-284B60DED8E7}"/>
              </a:ext>
            </a:extLst>
          </p:cNvPr>
          <p:cNvSpPr/>
          <p:nvPr/>
        </p:nvSpPr>
        <p:spPr>
          <a:xfrm>
            <a:off x="6835512" y="5706201"/>
            <a:ext cx="5418599" cy="864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7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frustrate 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</a:rPr>
              <a:t>Make sb feel annoyed and impatient by preventing them from doing or </a:t>
            </a:r>
            <a:r>
              <a:rPr lang="en-US" altLang="zh-CN" sz="12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grtting</a:t>
            </a:r>
            <a:r>
              <a:rPr lang="en-US" altLang="zh-CN" sz="12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2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sth</a:t>
            </a:r>
            <a:endParaRPr lang="zh-CN" altLang="en-US" sz="114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0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9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8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57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3250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11" grpId="0"/>
          <p:bldP spid="26" grpId="0"/>
          <p:bldP spid="30" grpId="0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0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8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1250"/>
                                </p:stCondLst>
                                <p:childTnLst>
                                  <p:par>
                                    <p:cTn id="57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3250"/>
                                </p:stCondLst>
                                <p:childTnLst>
                                  <p:par>
                                    <p:cTn id="6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7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9" grpId="0"/>
          <p:bldP spid="10" grpId="0"/>
          <p:bldP spid="11" grpId="0"/>
          <p:bldP spid="26" grpId="0"/>
          <p:bldP spid="30" grpId="0"/>
          <p:bldP spid="3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26185" y="1513709"/>
            <a:ext cx="6194873" cy="1481952"/>
            <a:chOff x="3083409" y="1115202"/>
            <a:chExt cx="4855649" cy="1161580"/>
          </a:xfrm>
        </p:grpSpPr>
        <p:sp>
          <p:nvSpPr>
            <p:cNvPr id="137" name="矩形 136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53941" y="1605575"/>
              <a:ext cx="4385117" cy="289522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r>
                <a:rPr lang="en-US" altLang="zh-CN" sz="1600" b="1" i="0" dirty="0">
                  <a:solidFill>
                    <a:schemeClr val="tx2">
                      <a:lumMod val="50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Play, bidding, tender, command, </a:t>
              </a:r>
              <a:r>
                <a:rPr lang="en-US" altLang="zh-CN" sz="1600" b="1" i="0" dirty="0" err="1">
                  <a:solidFill>
                    <a:schemeClr val="tx2">
                      <a:lumMod val="50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dictat</a:t>
              </a:r>
              <a:endParaRPr lang="en-US" altLang="zh-CN" sz="1600" b="1" dirty="0">
                <a:solidFill>
                  <a:schemeClr val="tx2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40" name="直接箭头连接符 139"/>
          <p:cNvCxnSpPr>
            <a:stCxn id="139" idx="5"/>
            <a:endCxn id="137" idx="1"/>
          </p:cNvCxnSpPr>
          <p:nvPr/>
        </p:nvCxnSpPr>
        <p:spPr>
          <a:xfrm flipV="1">
            <a:off x="2661061" y="2350307"/>
            <a:ext cx="1965124" cy="7808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0"/>
            <a:endCxn id="185" idx="1"/>
          </p:cNvCxnSpPr>
          <p:nvPr/>
        </p:nvCxnSpPr>
        <p:spPr>
          <a:xfrm>
            <a:off x="3077198" y="3963471"/>
            <a:ext cx="1548987" cy="43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1"/>
            <a:endCxn id="251" idx="1"/>
          </p:cNvCxnSpPr>
          <p:nvPr/>
        </p:nvCxnSpPr>
        <p:spPr>
          <a:xfrm>
            <a:off x="2661061" y="4795744"/>
            <a:ext cx="1965124" cy="7973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46771" y="3131197"/>
            <a:ext cx="1930427" cy="1664547"/>
            <a:chOff x="540674" y="2478267"/>
            <a:chExt cx="1205922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bid</a:t>
              </a:r>
              <a:endParaRPr lang="tr-TR" altLang="zh-CN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626185" y="3322441"/>
            <a:ext cx="6124079" cy="1290709"/>
            <a:chOff x="3083409" y="1265102"/>
            <a:chExt cx="4800160" cy="1011680"/>
          </a:xfrm>
        </p:grpSpPr>
        <p:sp>
          <p:nvSpPr>
            <p:cNvPr id="185" name="矩形 184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498452" y="1574542"/>
              <a:ext cx="4385117" cy="482515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I am attempt to achieve or obtain </a:t>
              </a:r>
              <a:r>
                <a:rPr lang="en-US" altLang="zh-CN" sz="2000" b="1" dirty="0" err="1">
                  <a:solidFill>
                    <a:schemeClr val="tx2">
                      <a:lumMod val="75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sth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  <a:p>
              <a:endParaRPr lang="en-US" altLang="zh-CN" sz="1200" b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626185" y="4721507"/>
            <a:ext cx="5690599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4CCBBC-D5DF-0B06-47D0-E9390766AF17}"/>
              </a:ext>
            </a:extLst>
          </p:cNvPr>
          <p:cNvSpPr txBox="1"/>
          <p:nvPr/>
        </p:nvSpPr>
        <p:spPr>
          <a:xfrm>
            <a:off x="4626185" y="5222780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n.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（买方的）出价；投标；努力争取；叫牌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v.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出（价）；（尤指拍卖中）喊价；投标；努力争取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网络递盘；买价；命令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26185" y="1513709"/>
            <a:ext cx="5988396" cy="1481952"/>
            <a:chOff x="3083409" y="1115202"/>
            <a:chExt cx="4693809" cy="1161580"/>
          </a:xfrm>
        </p:grpSpPr>
        <p:sp>
          <p:nvSpPr>
            <p:cNvPr id="137" name="矩形 136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92101" y="1655915"/>
              <a:ext cx="4385117" cy="289522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r>
                <a:rPr lang="en-US" altLang="zh-CN" sz="1600" b="1" i="0" dirty="0">
                  <a:solidFill>
                    <a:schemeClr val="tx2">
                      <a:lumMod val="75000"/>
                    </a:schemeClr>
                  </a:solidFill>
                  <a:effectLst/>
                  <a:latin typeface="Segoe UI" panose="020B0502040204020203" pitchFamily="34" charset="0"/>
                </a:rPr>
                <a:t>hopeless</a:t>
              </a:r>
              <a:r>
                <a:rPr lang="en-US" altLang="zh-CN" sz="1600" b="1" i="0" dirty="0">
                  <a:solidFill>
                    <a:schemeClr val="tx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1" i="0" dirty="0">
                  <a:solidFill>
                    <a:schemeClr val="tx2">
                      <a:lumMod val="75000"/>
                    </a:schemeClr>
                  </a:solidFill>
                  <a:effectLst/>
                  <a:latin typeface="Segoe UI" panose="020B0502040204020203" pitchFamily="34" charset="0"/>
                </a:rPr>
                <a:t>frantic </a:t>
              </a:r>
              <a:r>
                <a:rPr lang="en-US" altLang="zh-CN" sz="1600" b="1" i="0" dirty="0">
                  <a:solidFill>
                    <a:schemeClr val="tx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1" i="0" dirty="0">
                  <a:solidFill>
                    <a:schemeClr val="tx2">
                      <a:lumMod val="75000"/>
                    </a:schemeClr>
                  </a:solidFill>
                  <a:effectLst/>
                  <a:latin typeface="Segoe UI" panose="020B0502040204020203" pitchFamily="34" charset="0"/>
                </a:rPr>
                <a:t>struggling </a:t>
              </a:r>
              <a:r>
                <a:rPr lang="en-US" altLang="zh-CN" sz="1600" b="1" i="0" dirty="0">
                  <a:solidFill>
                    <a:schemeClr val="tx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1" i="0" dirty="0">
                  <a:solidFill>
                    <a:schemeClr val="tx2">
                      <a:lumMod val="75000"/>
                    </a:schemeClr>
                  </a:solidFill>
                  <a:effectLst/>
                  <a:latin typeface="Segoe UI" panose="020B0502040204020203" pitchFamily="34" charset="0"/>
                </a:rPr>
                <a:t>dire</a:t>
              </a:r>
              <a:r>
                <a:rPr lang="en-US" altLang="zh-CN" sz="1600" b="1" i="0" dirty="0">
                  <a:solidFill>
                    <a:schemeClr val="tx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1" i="0" dirty="0">
                  <a:solidFill>
                    <a:schemeClr val="tx2">
                      <a:lumMod val="75000"/>
                    </a:schemeClr>
                  </a:solidFill>
                  <a:effectLst/>
                  <a:latin typeface="Segoe UI" panose="020B0502040204020203" pitchFamily="34" charset="0"/>
                </a:rPr>
                <a:t>pathetic</a:t>
              </a:r>
              <a:endParaRPr lang="en-US" altLang="zh-CN" sz="1600" b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40" name="直接箭头连接符 139"/>
          <p:cNvCxnSpPr>
            <a:cxnSpLocks/>
            <a:stCxn id="139" idx="5"/>
            <a:endCxn id="137" idx="1"/>
          </p:cNvCxnSpPr>
          <p:nvPr/>
        </p:nvCxnSpPr>
        <p:spPr>
          <a:xfrm flipV="1">
            <a:off x="2940596" y="2350307"/>
            <a:ext cx="1685589" cy="78521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cxnSpLocks/>
            <a:stCxn id="139" idx="0"/>
            <a:endCxn id="185" idx="1"/>
          </p:cNvCxnSpPr>
          <p:nvPr/>
        </p:nvCxnSpPr>
        <p:spPr>
          <a:xfrm>
            <a:off x="3356733" y="3967795"/>
            <a:ext cx="1269452" cy="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cxnSpLocks/>
            <a:stCxn id="139" idx="1"/>
            <a:endCxn id="251" idx="1"/>
          </p:cNvCxnSpPr>
          <p:nvPr/>
        </p:nvCxnSpPr>
        <p:spPr>
          <a:xfrm>
            <a:off x="2940596" y="4800068"/>
            <a:ext cx="1685589" cy="7930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57992" y="3135521"/>
            <a:ext cx="2398741" cy="1664547"/>
            <a:chOff x="540674" y="2478267"/>
            <a:chExt cx="1498474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498474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594519" y="2583551"/>
              <a:ext cx="1334071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desperate</a:t>
              </a:r>
              <a:endParaRPr lang="tr-TR" altLang="zh-CN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626185" y="3322441"/>
            <a:ext cx="6124079" cy="1290709"/>
            <a:chOff x="3083409" y="1265102"/>
            <a:chExt cx="4800160" cy="1011680"/>
          </a:xfrm>
        </p:grpSpPr>
        <p:sp>
          <p:nvSpPr>
            <p:cNvPr id="185" name="矩形 184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498452" y="1574542"/>
              <a:ext cx="4385117" cy="603135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</a:rPr>
                <a:t>Needing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</a:rPr>
                <a:t>or wanting </a:t>
              </a:r>
              <a:r>
                <a:rPr lang="en-US" altLang="zh-CN" sz="1600" b="1" dirty="0" err="1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</a:rPr>
                <a:t>sth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</a:rPr>
                <a:t> very much</a:t>
              </a:r>
              <a:endParaRPr lang="zh-CN" altLang="en-US" sz="16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</a:endParaRPr>
            </a:p>
            <a:p>
              <a:endParaRPr lang="en-US" altLang="zh-CN" sz="1200" b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626185" y="4721507"/>
            <a:ext cx="5690599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4CCBBC-D5DF-0B06-47D0-E9390766AF17}"/>
              </a:ext>
            </a:extLst>
          </p:cNvPr>
          <p:cNvSpPr txBox="1"/>
          <p:nvPr/>
        </p:nvSpPr>
        <p:spPr>
          <a:xfrm>
            <a:off x="4626185" y="5222780"/>
            <a:ext cx="5690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adj.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拼命的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孤注一掷的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极需要的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极困难的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极严重的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 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绝望的</a:t>
            </a:r>
          </a:p>
        </p:txBody>
      </p:sp>
    </p:spTree>
    <p:extLst>
      <p:ext uri="{BB962C8B-B14F-4D97-AF65-F5344CB8AC3E}">
        <p14:creationId xmlns:p14="http://schemas.microsoft.com/office/powerpoint/2010/main" val="421758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26185" y="1507810"/>
            <a:ext cx="5717023" cy="1481952"/>
            <a:chOff x="3083409" y="1115202"/>
            <a:chExt cx="4481102" cy="1161580"/>
          </a:xfrm>
        </p:grpSpPr>
        <p:sp>
          <p:nvSpPr>
            <p:cNvPr id="137" name="矩形 136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34883" y="1537679"/>
              <a:ext cx="4329628" cy="675507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Implement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invention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notions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rationale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testable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invents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 err="1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recognise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emphasizing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inferences</a:t>
              </a:r>
              <a:r>
                <a:rPr lang="zh-CN" altLang="en-US" sz="1600" b="1" i="0" dirty="0">
                  <a:solidFill>
                    <a:srgbClr val="FAF9F8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rgbClr val="FAF9F8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organize</a:t>
              </a:r>
              <a:endParaRPr lang="en-US" altLang="zh-CN" sz="1600" b="1" dirty="0">
                <a:solidFill>
                  <a:schemeClr val="tx2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40" name="直接箭头连接符 139"/>
          <p:cNvCxnSpPr>
            <a:stCxn id="139" idx="5"/>
            <a:endCxn id="137" idx="1"/>
          </p:cNvCxnSpPr>
          <p:nvPr/>
        </p:nvCxnSpPr>
        <p:spPr>
          <a:xfrm flipV="1">
            <a:off x="2661061" y="2344408"/>
            <a:ext cx="1965124" cy="7867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0"/>
            <a:endCxn id="185" idx="1"/>
          </p:cNvCxnSpPr>
          <p:nvPr/>
        </p:nvCxnSpPr>
        <p:spPr>
          <a:xfrm flipV="1">
            <a:off x="3077198" y="3926923"/>
            <a:ext cx="1546781" cy="365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1"/>
            <a:endCxn id="251" idx="1"/>
          </p:cNvCxnSpPr>
          <p:nvPr/>
        </p:nvCxnSpPr>
        <p:spPr>
          <a:xfrm>
            <a:off x="2661061" y="4795744"/>
            <a:ext cx="1965124" cy="7973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46771" y="3131197"/>
            <a:ext cx="1930427" cy="1664547"/>
            <a:chOff x="540674" y="2478267"/>
            <a:chExt cx="1205922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en-US" altLang="zh-CN" sz="2400" dirty="0">
                  <a:solidFill>
                    <a:schemeClr val="bg1"/>
                  </a:solidFill>
                  <a:latin typeface="+mj-lt"/>
                </a:rPr>
                <a:t>devise</a:t>
              </a:r>
              <a:endParaRPr lang="tr-TR" altLang="zh-CN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623979" y="3281568"/>
            <a:ext cx="6124079" cy="1290709"/>
            <a:chOff x="3083409" y="1265102"/>
            <a:chExt cx="4800160" cy="1011680"/>
          </a:xfrm>
        </p:grpSpPr>
        <p:sp>
          <p:nvSpPr>
            <p:cNvPr id="185" name="矩形 184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498452" y="1574542"/>
              <a:ext cx="4385117" cy="603135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Plan or invent a new way of doing </a:t>
              </a:r>
              <a:r>
                <a:rPr lang="en-US" altLang="zh-CN" sz="2000" b="1" dirty="0" err="1">
                  <a:solidFill>
                    <a:schemeClr val="bg2">
                      <a:lumMod val="75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sth</a:t>
              </a:r>
              <a:endParaRPr lang="zh-CN" altLang="en-US" sz="2000" b="1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  <a:p>
              <a:endParaRPr lang="en-US" altLang="zh-CN" sz="1200" b="1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626185" y="4721507"/>
            <a:ext cx="5690599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4CCBBC-D5DF-0B06-47D0-E9390766AF17}"/>
              </a:ext>
            </a:extLst>
          </p:cNvPr>
          <p:cNvSpPr txBox="1"/>
          <p:nvPr/>
        </p:nvSpPr>
        <p:spPr>
          <a:xfrm>
            <a:off x="4626185" y="5222780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vt.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 设计；想出；发明；图谋；遗赠给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n.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Helvetica Neue"/>
              </a:rPr>
              <a:t> 遗赠</a:t>
            </a:r>
          </a:p>
        </p:txBody>
      </p:sp>
    </p:spTree>
    <p:extLst>
      <p:ext uri="{BB962C8B-B14F-4D97-AF65-F5344CB8AC3E}">
        <p14:creationId xmlns:p14="http://schemas.microsoft.com/office/powerpoint/2010/main" val="191673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21215" y="1505921"/>
            <a:ext cx="6199670" cy="1318864"/>
            <a:chOff x="3079513" y="1115202"/>
            <a:chExt cx="4859409" cy="1033749"/>
          </a:xfrm>
        </p:grpSpPr>
        <p:sp>
          <p:nvSpPr>
            <p:cNvPr id="137" name="矩形 136"/>
            <p:cNvSpPr/>
            <p:nvPr/>
          </p:nvSpPr>
          <p:spPr>
            <a:xfrm>
              <a:off x="3079513" y="1137271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08995" y="1560875"/>
              <a:ext cx="4629927" cy="313646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r>
                <a:rPr lang="en-US" altLang="zh-CN" b="1" i="0" u="none" strike="noStrike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plan</a:t>
              </a:r>
              <a:r>
                <a:rPr lang="en-US" altLang="zh-CN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 </a:t>
              </a:r>
              <a:r>
                <a:rPr lang="zh-CN" altLang="en-US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，</a:t>
              </a:r>
              <a:r>
                <a:rPr lang="en-US" altLang="zh-CN" b="1" i="0" u="none" strike="noStrike" dirty="0" err="1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programme</a:t>
              </a:r>
              <a:r>
                <a:rPr lang="en-US" altLang="zh-CN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 </a:t>
              </a:r>
              <a:r>
                <a:rPr lang="zh-CN" altLang="en-US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，</a:t>
              </a:r>
              <a:r>
                <a:rPr lang="en-US" altLang="zh-CN" b="1" i="0" u="none" strike="noStrike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system</a:t>
              </a:r>
              <a:r>
                <a:rPr lang="en-US" altLang="zh-CN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 </a:t>
              </a:r>
              <a:r>
                <a:rPr lang="zh-CN" altLang="en-US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，</a:t>
              </a:r>
              <a:r>
                <a:rPr lang="en-US" altLang="zh-CN" b="1" i="0" u="none" strike="noStrike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organization</a:t>
              </a:r>
              <a:r>
                <a:rPr lang="zh-CN" altLang="en-US" b="1" i="0" u="none" strike="noStrike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，</a:t>
              </a:r>
              <a:r>
                <a:rPr lang="en-US" altLang="zh-CN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 </a:t>
              </a:r>
              <a:r>
                <a:rPr lang="en-US" altLang="zh-CN" b="1" i="0" u="none" strike="noStrike" dirty="0">
                  <a:solidFill>
                    <a:schemeClr val="bg2">
                      <a:lumMod val="75000"/>
                    </a:schemeClr>
                  </a:solidFill>
                  <a:effectLst/>
                  <a:latin typeface="-apple-system"/>
                </a:rPr>
                <a:t>fraud</a:t>
              </a:r>
              <a:endParaRPr lang="en-US" altLang="zh-CN" b="1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40" name="直接箭头连接符 139"/>
          <p:cNvCxnSpPr>
            <a:cxnSpLocks/>
            <a:stCxn id="139" idx="5"/>
            <a:endCxn id="137" idx="1"/>
          </p:cNvCxnSpPr>
          <p:nvPr/>
        </p:nvCxnSpPr>
        <p:spPr>
          <a:xfrm flipV="1">
            <a:off x="3011387" y="2179431"/>
            <a:ext cx="1609828" cy="9517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cxnSpLocks/>
            <a:stCxn id="139" idx="0"/>
            <a:endCxn id="185" idx="1"/>
          </p:cNvCxnSpPr>
          <p:nvPr/>
        </p:nvCxnSpPr>
        <p:spPr>
          <a:xfrm flipV="1">
            <a:off x="3427524" y="3938622"/>
            <a:ext cx="1223012" cy="2484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cxnSpLocks/>
            <a:stCxn id="139" idx="1"/>
            <a:endCxn id="251" idx="1"/>
          </p:cNvCxnSpPr>
          <p:nvPr/>
        </p:nvCxnSpPr>
        <p:spPr>
          <a:xfrm>
            <a:off x="3011387" y="4795744"/>
            <a:ext cx="1614798" cy="7973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46771" y="3131197"/>
            <a:ext cx="2280753" cy="1664547"/>
            <a:chOff x="540674" y="2478267"/>
            <a:chExt cx="1362246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362246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662776" y="2583551"/>
              <a:ext cx="1162626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scheme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650536" y="3293267"/>
            <a:ext cx="5901194" cy="1290709"/>
            <a:chOff x="3083409" y="1265102"/>
            <a:chExt cx="4625459" cy="1011680"/>
          </a:xfrm>
        </p:grpSpPr>
        <p:sp>
          <p:nvSpPr>
            <p:cNvPr id="185" name="矩形 184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323751" y="1539677"/>
              <a:ext cx="4385117" cy="603135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2">
                      <a:lumMod val="75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A plan or system for doing or organizing </a:t>
              </a:r>
              <a:r>
                <a:rPr lang="en-US" altLang="zh-CN" sz="2000" b="1" dirty="0" err="1">
                  <a:solidFill>
                    <a:schemeClr val="bg2">
                      <a:lumMod val="75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sth</a:t>
              </a:r>
              <a:endParaRPr lang="zh-CN" altLang="en-US" sz="2000" b="1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  <a:p>
              <a:endParaRPr lang="en-US" altLang="zh-CN" sz="1200" b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626185" y="4721507"/>
            <a:ext cx="5690599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4CCBBC-D5DF-0B06-47D0-E9390766AF17}"/>
              </a:ext>
            </a:extLst>
          </p:cNvPr>
          <p:cNvSpPr txBox="1"/>
          <p:nvPr/>
        </p:nvSpPr>
        <p:spPr>
          <a:xfrm>
            <a:off x="4626185" y="5222780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n. 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计划；组合；体制；诡计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vi. 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搞阴谋；拟订计划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vt.</a:t>
            </a: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 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计划；策划</a:t>
            </a:r>
          </a:p>
        </p:txBody>
      </p:sp>
    </p:spTree>
    <p:extLst>
      <p:ext uri="{BB962C8B-B14F-4D97-AF65-F5344CB8AC3E}">
        <p14:creationId xmlns:p14="http://schemas.microsoft.com/office/powerpoint/2010/main" val="21938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26185" y="1513709"/>
            <a:ext cx="5726201" cy="1481952"/>
            <a:chOff x="3083409" y="1115202"/>
            <a:chExt cx="4488296" cy="1161580"/>
          </a:xfrm>
        </p:grpSpPr>
        <p:sp>
          <p:nvSpPr>
            <p:cNvPr id="137" name="矩形 136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86588" y="1569030"/>
              <a:ext cx="4385117" cy="482515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Notion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mind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fragments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clues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mystery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aspect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found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guess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reveal</a:t>
              </a:r>
              <a:r>
                <a:rPr lang="zh-CN" altLang="en-US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en-US" altLang="zh-CN" sz="16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minds</a:t>
              </a:r>
              <a:endParaRPr lang="en-US" altLang="zh-CN" sz="1600" b="1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40" name="直接箭头连接符 139"/>
          <p:cNvCxnSpPr>
            <a:stCxn id="139" idx="5"/>
            <a:endCxn id="137" idx="1"/>
          </p:cNvCxnSpPr>
          <p:nvPr/>
        </p:nvCxnSpPr>
        <p:spPr>
          <a:xfrm flipV="1">
            <a:off x="2661061" y="2350307"/>
            <a:ext cx="1965124" cy="7808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0"/>
            <a:endCxn id="185" idx="1"/>
          </p:cNvCxnSpPr>
          <p:nvPr/>
        </p:nvCxnSpPr>
        <p:spPr>
          <a:xfrm flipV="1">
            <a:off x="3077198" y="3913491"/>
            <a:ext cx="1554119" cy="499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1"/>
            <a:endCxn id="251" idx="1"/>
          </p:cNvCxnSpPr>
          <p:nvPr/>
        </p:nvCxnSpPr>
        <p:spPr>
          <a:xfrm>
            <a:off x="2661061" y="4795744"/>
            <a:ext cx="1942179" cy="7716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46771" y="3131197"/>
            <a:ext cx="1930427" cy="1664547"/>
            <a:chOff x="540674" y="2478267"/>
            <a:chExt cx="1205922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Clue 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603240" y="3268136"/>
            <a:ext cx="5903730" cy="1303087"/>
            <a:chOff x="3061402" y="1265102"/>
            <a:chExt cx="4627447" cy="1021382"/>
          </a:xfrm>
        </p:grpSpPr>
        <p:sp>
          <p:nvSpPr>
            <p:cNvPr id="185" name="矩形 184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61402" y="1321488"/>
              <a:ext cx="4627447" cy="964996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bg2">
                      <a:lumMod val="75000"/>
                    </a:schemeClr>
                  </a:solidFill>
                  <a:ea typeface="微软雅黑" panose="020B0503020204020204" pitchFamily="34" charset="-122"/>
                </a:rPr>
                <a:t>a fact or piece of evidence that helps sb discover the answer to a problem</a:t>
              </a:r>
              <a:endParaRPr lang="zh-CN" altLang="en-US" sz="2000" b="1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  <a:p>
              <a:endParaRPr lang="en-US" altLang="zh-CN" sz="1200" b="1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603240" y="4695784"/>
            <a:ext cx="5950706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4CCBBC-D5DF-0B06-47D0-E9390766AF17}"/>
              </a:ext>
            </a:extLst>
          </p:cNvPr>
          <p:cNvSpPr txBox="1"/>
          <p:nvPr/>
        </p:nvSpPr>
        <p:spPr>
          <a:xfrm>
            <a:off x="4626185" y="5222780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n.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提示；迹象；（纵横填字谜、游戏或问题的）提示词语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v.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提示；为</a:t>
            </a: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…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提供线索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网络暗示；妙探寻凶；端倪</a:t>
            </a:r>
          </a:p>
        </p:txBody>
      </p:sp>
    </p:spTree>
    <p:extLst>
      <p:ext uri="{BB962C8B-B14F-4D97-AF65-F5344CB8AC3E}">
        <p14:creationId xmlns:p14="http://schemas.microsoft.com/office/powerpoint/2010/main" val="352489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568443" y="319365"/>
            <a:ext cx="1942765" cy="523220"/>
            <a:chOff x="568442" y="319364"/>
            <a:chExt cx="1942766" cy="523221"/>
          </a:xfrm>
        </p:grpSpPr>
        <p:sp>
          <p:nvSpPr>
            <p:cNvPr id="151" name="文本框 23"/>
            <p:cNvSpPr txBox="1"/>
            <p:nvPr/>
          </p:nvSpPr>
          <p:spPr>
            <a:xfrm>
              <a:off x="665958" y="319364"/>
              <a:ext cx="1845250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800" b="1" dirty="0" err="1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Education</a:t>
              </a:r>
              <a:endParaRPr lang="zh-CN" altLang="en-US" sz="280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152" name="等腰三角形 1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77237" y="1505921"/>
            <a:ext cx="6389664" cy="1481952"/>
            <a:chOff x="3083409" y="1115202"/>
            <a:chExt cx="4855649" cy="1161580"/>
          </a:xfrm>
        </p:grpSpPr>
        <p:sp>
          <p:nvSpPr>
            <p:cNvPr id="137" name="矩形 136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666699" y="1115202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同义词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53941" y="1605575"/>
              <a:ext cx="4385117" cy="289522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endParaRPr lang="en-US" altLang="zh-CN" sz="1600" b="1" dirty="0">
                <a:solidFill>
                  <a:schemeClr val="tx2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40" name="直接箭头连接符 139"/>
          <p:cNvCxnSpPr>
            <a:stCxn id="139" idx="5"/>
            <a:endCxn id="137" idx="1"/>
          </p:cNvCxnSpPr>
          <p:nvPr/>
        </p:nvCxnSpPr>
        <p:spPr>
          <a:xfrm flipV="1">
            <a:off x="3152973" y="2342519"/>
            <a:ext cx="1424264" cy="79300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0"/>
            <a:endCxn id="185" idx="1"/>
          </p:cNvCxnSpPr>
          <p:nvPr/>
        </p:nvCxnSpPr>
        <p:spPr>
          <a:xfrm flipV="1">
            <a:off x="3569110" y="3867365"/>
            <a:ext cx="1008127" cy="10043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1"/>
            <a:endCxn id="251" idx="1"/>
          </p:cNvCxnSpPr>
          <p:nvPr/>
        </p:nvCxnSpPr>
        <p:spPr>
          <a:xfrm>
            <a:off x="3152973" y="4800068"/>
            <a:ext cx="1473212" cy="7930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58281" y="3135521"/>
            <a:ext cx="2510829" cy="1664547"/>
            <a:chOff x="540674" y="2478267"/>
            <a:chExt cx="1205922" cy="1039829"/>
          </a:xfrm>
        </p:grpSpPr>
        <p:sp>
          <p:nvSpPr>
            <p:cNvPr id="139" name="六边形 138"/>
            <p:cNvSpPr/>
            <p:nvPr/>
          </p:nvSpPr>
          <p:spPr>
            <a:xfrm>
              <a:off x="540674" y="2478267"/>
              <a:ext cx="1205922" cy="1039829"/>
            </a:xfrm>
            <a:prstGeom prst="hexagon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+mj-lt"/>
                <a:ea typeface="+mj-ea"/>
              </a:endParaRPr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662776" y="2583551"/>
              <a:ext cx="961719" cy="829261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frustrate 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4577237" y="3222010"/>
            <a:ext cx="6338200" cy="1290709"/>
            <a:chOff x="3083409" y="1265102"/>
            <a:chExt cx="4800160" cy="1011680"/>
          </a:xfrm>
        </p:grpSpPr>
        <p:sp>
          <p:nvSpPr>
            <p:cNvPr id="185" name="矩形 184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498452" y="1574542"/>
              <a:ext cx="4385117" cy="241274"/>
            </a:xfrm>
            <a:prstGeom prst="rect">
              <a:avLst/>
            </a:prstGeom>
            <a:noFill/>
          </p:spPr>
          <p:txBody>
            <a:bodyPr wrap="square" lIns="121963" tIns="60981" rIns="121963" bIns="60981" rtlCol="0">
              <a:spAutoFit/>
            </a:bodyPr>
            <a:lstStyle/>
            <a:p>
              <a:endParaRPr lang="en-US" altLang="zh-CN" sz="1200" b="1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626185" y="4721507"/>
            <a:ext cx="5690599" cy="1516919"/>
            <a:chOff x="3083409" y="1087794"/>
            <a:chExt cx="4460391" cy="1188988"/>
          </a:xfrm>
        </p:grpSpPr>
        <p:sp>
          <p:nvSpPr>
            <p:cNvPr id="251" name="矩形 250"/>
            <p:cNvSpPr/>
            <p:nvPr/>
          </p:nvSpPr>
          <p:spPr>
            <a:xfrm>
              <a:off x="3083409" y="1265102"/>
              <a:ext cx="4460391" cy="1011680"/>
            </a:xfrm>
            <a:prstGeom prst="rec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j-lt"/>
                <a:ea typeface="+mj-ea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3784432" y="1087794"/>
              <a:ext cx="3286019" cy="325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r>
                <a:rPr lang="zh-CN" altLang="en-US" sz="2135" dirty="0">
                  <a:solidFill>
                    <a:schemeClr val="bg1"/>
                  </a:solidFill>
                  <a:latin typeface="+mj-lt"/>
                </a:rPr>
                <a:t>含义</a:t>
              </a:r>
            </a:p>
          </p:txBody>
        </p:sp>
      </p:grpSp>
      <p:sp>
        <p:nvSpPr>
          <p:cNvPr id="2" name="Dikdörtgen 1"/>
          <p:cNvSpPr/>
          <p:nvPr/>
        </p:nvSpPr>
        <p:spPr>
          <a:xfrm>
            <a:off x="4819437" y="368930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4CCBBC-D5DF-0B06-47D0-E9390766AF17}"/>
              </a:ext>
            </a:extLst>
          </p:cNvPr>
          <p:cNvSpPr txBox="1"/>
          <p:nvPr/>
        </p:nvSpPr>
        <p:spPr>
          <a:xfrm>
            <a:off x="4626185" y="5222780"/>
            <a:ext cx="6096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v.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挫败；使懊丧；使懊恼；使沮丧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adj.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无效的；受挫折的；被破坏的；失败了的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网络阻挠；使灰心；使失望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82A1A0-92D4-DE28-878A-B8DF9891C2E7}"/>
              </a:ext>
            </a:extLst>
          </p:cNvPr>
          <p:cNvSpPr txBox="1"/>
          <p:nvPr/>
        </p:nvSpPr>
        <p:spPr>
          <a:xfrm>
            <a:off x="4517326" y="2056993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 dejected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，</a:t>
            </a: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 bewildered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，</a:t>
            </a: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disappoint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，</a:t>
            </a: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mortified 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，</a:t>
            </a: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afflict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，</a:t>
            </a: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anxiously 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，</a:t>
            </a: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annoy </a:t>
            </a:r>
            <a:r>
              <a:rPr lang="zh-CN" alt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，</a:t>
            </a:r>
            <a:r>
              <a:rPr lang="en-US" altLang="zh-CN" b="1" i="0" dirty="0">
                <a:solidFill>
                  <a:schemeClr val="bg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resent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1B4CBF-3F12-560A-28A0-A4DA6BFEB188}"/>
              </a:ext>
            </a:extLst>
          </p:cNvPr>
          <p:cNvSpPr txBox="1"/>
          <p:nvPr/>
        </p:nvSpPr>
        <p:spPr>
          <a:xfrm>
            <a:off x="4517326" y="3329821"/>
            <a:ext cx="6096982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Make sb feel annoyed and impatient by preventing them from doing or </a:t>
            </a:r>
            <a:r>
              <a:rPr lang="en-US" altLang="zh-CN" sz="1800" b="1" dirty="0" err="1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grtting</a:t>
            </a:r>
            <a:r>
              <a:rPr lang="en-US" altLang="zh-CN" sz="1800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sth</a:t>
            </a:r>
            <a:endParaRPr lang="zh-CN" altLang="en-US" sz="1800" b="1" dirty="0">
              <a:solidFill>
                <a:schemeClr val="bg2">
                  <a:lumMod val="7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3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versity College Presentation Template，Freepptbackgrounds.net">
  <a:themeElements>
    <a:clrScheme name="自定义 988">
      <a:dk1>
        <a:srgbClr val="295F51"/>
      </a:dk1>
      <a:lt1>
        <a:sysClr val="window" lastClr="FFFFFF"/>
      </a:lt1>
      <a:dk2>
        <a:srgbClr val="295F51"/>
      </a:dk2>
      <a:lt2>
        <a:srgbClr val="295F51"/>
      </a:lt2>
      <a:accent1>
        <a:srgbClr val="295F5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48">
  <a:themeElements>
    <a:clrScheme name="自定义 26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FC7A4"/>
      </a:accent1>
      <a:accent2>
        <a:srgbClr val="277570"/>
      </a:accent2>
      <a:accent3>
        <a:srgbClr val="5FC7A4"/>
      </a:accent3>
      <a:accent4>
        <a:srgbClr val="277570"/>
      </a:accent4>
      <a:accent5>
        <a:srgbClr val="5FC7A4"/>
      </a:accent5>
      <a:accent6>
        <a:srgbClr val="277570"/>
      </a:accent6>
      <a:hlink>
        <a:srgbClr val="5FC7A4"/>
      </a:hlink>
      <a:folHlink>
        <a:srgbClr val="27757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543</Words>
  <Application>Microsoft Office PowerPoint</Application>
  <PresentationFormat>宽屏</PresentationFormat>
  <Paragraphs>85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-apple-system</vt:lpstr>
      <vt:lpstr>Helvetica Neue</vt:lpstr>
      <vt:lpstr>微软雅黑</vt:lpstr>
      <vt:lpstr>微软雅黑</vt:lpstr>
      <vt:lpstr>微软雅黑</vt:lpstr>
      <vt:lpstr>Arial</vt:lpstr>
      <vt:lpstr>Calibri</vt:lpstr>
      <vt:lpstr>Calibri Light</vt:lpstr>
      <vt:lpstr>Cambria</vt:lpstr>
      <vt:lpstr>Segoe UI</vt:lpstr>
      <vt:lpstr>University College Presentation Template，Freepptbackgrounds.net</vt:lpstr>
      <vt:lpstr>Slide 48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凡轩 席</cp:lastModifiedBy>
  <cp:revision>1</cp:revision>
  <dcterms:created xsi:type="dcterms:W3CDTF">2015-05-05T08:02:00Z</dcterms:created>
  <dcterms:modified xsi:type="dcterms:W3CDTF">2024-03-24T13:54:30Z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