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5" r:id="rId9"/>
    <p:sldId id="264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0F226D-3327-4910-AB80-CB2BB5D0E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39003-41CC-465F-ABD2-0B390A6087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22C2E-76B2-4611-BDCD-D027913C2B29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2024/3/25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DF116-7A41-4E1A-99A6-562471A059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E3C28-5926-434F-AFE8-564F891B2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32B07-18C7-48DA-8967-B8E62182156D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01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E3ED76-AEB5-4945-96E2-933771AE8CF3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7C49F-6F2B-49F2-9421-35810C7E1EAB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432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429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3235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5752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3214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5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1246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6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5906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84"/>
            <a:ext cx="12192000" cy="6858000"/>
          </a:xfrm>
          <a:prstGeom prst="rect">
            <a:avLst/>
          </a:prstGeom>
        </p:spPr>
      </p:pic>
      <p:pic>
        <p:nvPicPr>
          <p:cNvPr id="8" name="图片 7" descr="PowerPoint 徽标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 baseline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Black" panose="020B0A02040204020203" pitchFamily="34" charset="0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 baseline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28600" lvl="0" indent="-228600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D4CFE85-5260-4293-83AB-FC8FAA870131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FCB2448-731F-4704-B35C-DE7CE92BF30D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A177B3B-97BC-491E-80B7-9C67312DD347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195921D-A0F7-4D3E-B362-9A35949C56E2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3" name="内容占位符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椭圆形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1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2" name="图片占位符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1997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3" name="图片占位符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9212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41D03A-D553-4A15-97A7-180165795319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C089625D-E0D5-4BBE-A877-130F084B619A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5CB3A3A0-A8F6-4642-8A1E-864EC5492550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长方形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4AE567-850C-45A9-AF93-A2145D284F2A}" type="datetime1">
              <a:rPr lang="zh-CN" altLang="en-US" noProof="1" smtClean="0"/>
              <a:t>2024/3/25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baseline="0" dirty="0">
          <a:solidFill>
            <a:schemeClr val="bg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s?ie=utf-8&amp;f=8&amp;rsv_bp=1&amp;tn=44004473_8_oem_dg&amp;wd=moisture&amp;oq=amazement&amp;rsv_pq=d29a155b003a53e7&amp;rsv_t=4bcfJ%2FTzaZ167JheZWpRiR6Bpa5LFlo8dAvXAmO3XE2LOJLJ%2B9ZLWt5e%2FRlEBmg%2BkOfUrAURJ3U&amp;rqlang=cn&amp;rsv_enter=1&amp;rsv_dl=tb&amp;rsv_btype=t&amp;inputT=1363&amp;rsv_sug3=74&amp;rsv_sug1=10&amp;rsv_sug7=101&amp;rsv_n=2&amp;rsv_sug2=0&amp;rsv_sug4=4403" TargetMode="External"/><Relationship Id="rId3" Type="http://schemas.openxmlformats.org/officeDocument/2006/relationships/hyperlink" Target="https://www.baidu.com/s?tn=44004473_8_oem_dg&amp;ie=utf-8&amp;wd=skimmed" TargetMode="External"/><Relationship Id="rId7" Type="http://schemas.openxmlformats.org/officeDocument/2006/relationships/hyperlink" Target="https://www.baidu.com/s?tn=44004473_8_oem_dg&amp;ie=utf-8&amp;wd=mo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s?ie=utf-8&amp;f=8&amp;rsv_bp=1&amp;tn=44004473_8_oem_dg&amp;wd=amazement&amp;oq=format&amp;rsv_pq=ba716bc500bb6e45&amp;rsv_t=23d0gAO3%2B%2FktYnM2I1Hd89p6yHNIUMuO4cB%2Bj5Wsvx97YlAPYB1vjRbZgNpl2dWgRNlrVgWQCmg&amp;rqlang=cn&amp;rsv_enter=1&amp;rsv_dl=tb&amp;rsv_btype=t&amp;inputT=1032&amp;rsv_sug3=70&amp;rsv_sug1=6&amp;rsv_sug7=101&amp;rsv_n=2&amp;rsv_sug2=0&amp;rsv_sug4=1033" TargetMode="External"/><Relationship Id="rId5" Type="http://schemas.openxmlformats.org/officeDocument/2006/relationships/hyperlink" Target="https://www.baidu.com/s?ie=utf-8&amp;f=8&amp;rsv_bp=1&amp;tn=44004473_8_oem_dg&amp;wd=format&amp;oq=negotiate&amp;rsv_pq=949312f300bfcb3f&amp;rsv_t=4df4ziIEPPXruFEH%2B2CE2uzY5Ka1vx4nvsSKtvEnTo9kHsL1UVoQefXzIFn57OWHc93fOLjT4iM&amp;rqlang=cn&amp;rsv_enter=1&amp;rsv_dl=tb&amp;rsv_btype=t&amp;inputT=1124&amp;rsv_n=2&amp;rsv_sug3=68&amp;rsv_sug1=4&amp;rsv_sug7=100&amp;rsv_sug2=0&amp;rsv_sug4=1124" TargetMode="External"/><Relationship Id="rId10" Type="http://schemas.openxmlformats.org/officeDocument/2006/relationships/hyperlink" Target="https://www.baidu.com/s?ie=utf-8&amp;f=8&amp;rsv_bp=1&amp;tn=44004473_8_oem_dg&amp;wd=advisory&amp;oq=advisable&amp;rsv_pq=d10d2b0500bcd459&amp;rsv_t=e40bOPVYg7JrSRfx8vUzm3FOEsBC%2BSHKdXixpcTYVZ1i3mfXs8mVWhsc4SuJLZVW2aLV%2F8vvtkk&amp;rqlang=cn&amp;rsv_enter=1&amp;rsv_dl=tb&amp;rsv_btype=t&amp;inputT=1366&amp;rsv_sug3=79&amp;rsv_sug1=15&amp;rsv_sug7=101&amp;rsv_n=2&amp;rsv_sug2=0&amp;rsv_sug4=1366" TargetMode="External"/><Relationship Id="rId4" Type="http://schemas.openxmlformats.org/officeDocument/2006/relationships/hyperlink" Target="https://www.baidu.com/s?ie=utf-8&amp;f=8&amp;rsv_bp=1&amp;tn=44004473_8_oem_dg&amp;wd=negotiate&amp;oq=https%253A%252F%252Fwww.baidu.com%252Fs%253Ftn%253D4400447%2526lt%253B_8_oem_dg%2526ie%253Dutf-8%2526wd%253Dskimmed&amp;rsv_pq=ef2a9cc900be596e&amp;rsv_t=8956zeI%2BZHXCude1NViu3KHr2GVhyv8jgQRG2UPcDKh2wdVdxy%2FZ1yQe7aQOmsgZXgwq6rITvs4&amp;rqlang=cn&amp;rsv_enter=1&amp;rsv_dl=tb&amp;rsv_sug3=67&amp;rsv_sug1=3&amp;rsv_sug7=101&amp;rsv_n=2&amp;rsv_sug2=0&amp;rsv_btype=t&amp;inputT=16416&amp;rsv_sug4=16416" TargetMode="External"/><Relationship Id="rId9" Type="http://schemas.openxmlformats.org/officeDocument/2006/relationships/hyperlink" Target="https://www.baidu.com/s?ie=utf-8&amp;f=8&amp;rsv_bp=1&amp;tn=44004473_8_oem_dg&amp;wd=advisable&amp;oq=moisture&amp;rsv_pq=8fcbf844006c9bfe&amp;rsv_t=d884pqb1YfeOkRiPJ00u2zTOGzgsMUMsyi23Lr%2BMxJyHRMFNCIVcaiKVEL52edpxxWsjZqETP2c&amp;rqlang=cn&amp;rsv_enter=1&amp;rsv_dl=tb&amp;rsv_btype=t&amp;inputT=1558&amp;rsv_sug3=77&amp;rsv_sug1=13&amp;rsv_sug7=101&amp;rsv_n=2&amp;rsv_sug2=0&amp;rsv_sug4=176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ie=utf-8&amp;f=8&amp;rsv_bp=1&amp;tn=44004473_8_oem_dg&amp;wd=crude&amp;oq=crude%2520handwriting&amp;rsv_pq=b6d8c205007210eb&amp;rsv_t=c720fnItnUNhmfsD%2Fxs4hVXsY2fnB2a7KO8QLordxmqOOLDUOVKEO5MCRQdkxyIUA3ipgo5pb0A&amp;rqlang=cn&amp;rsv_enter=1&amp;rsv_dl=tb&amp;rsv_btype=t&amp;inputT=1287&amp;rsv_sug3=84&amp;rsv_sug1=18&amp;rsv_sug7=101&amp;rsv_n=2&amp;rsv_sug2=0&amp;rsv_sug4=1458&amp;rsv_sug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aidu.com/s?ie=utf-8&amp;f=8&amp;rsv_bp=1&amp;tn=44004473_8_oem_dg&amp;wd=crude%20handwriting&amp;oq=advisory&amp;rsv_pq=bb7b1cbe00362ca1&amp;rsv_t=27e04EiyUeouuboV07Gq1xrxyl%2BjKXWyo2t6hh5xyeNQh1RkZIT94uK09DSGfSqgii%2BpBGhJfg8&amp;rqlang=cn&amp;rsv_enter=1&amp;rsv_dl=tb&amp;rsv_btype=t&amp;inputT=1794&amp;rsv_sug3=81&amp;rsv_sug1=16&amp;rsv_sug7=001&amp;rsv_n=2&amp;rsv_sug2=0&amp;rsv_sug4=1795&amp;rsv_sug=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ie=utf-8&amp;f=8&amp;rsv_bp=1&amp;tn=44004473_8_oem_dg&amp;wd=quotation&amp;oq=crude&amp;rsv_pq=8ca37d6a006cd09a&amp;rsv_t=400d0GYHXUsdDXyGwEzGfMs%2FnzX6jKcWEjv%2BnqHzZstvFTypobc62kBaN2N%2F5%2FlimpqrsYNxU1c&amp;rqlang=cn&amp;rsv_enter=1&amp;rsv_dl=tb&amp;rsv_btype=t&amp;inputT=1278&amp;rsv_sug3=87&amp;rsv_sug1=22&amp;rsv_sug7=101&amp;rsv_n=2&amp;rsv_sug2=0&amp;rsv_sug4=743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s?ie=utf-8&amp;f=8&amp;rsv_bp=1&amp;tn=44004473_8_oem_dg&amp;wd=proficiency&amp;oq=quotation&amp;rsv_pq=8360193a00a6b8b9&amp;rsv_t=0c96xneWVGm7SHKRDAkeODJ029CVnx1TBU03yyXVeBN8GS%2Fqd4RiXR5ozhPq%2FMkwec4SYjEV8M4&amp;rqlang=cn&amp;rsv_enter=1&amp;rsv_dl=tb&amp;rsv_btype=t&amp;inputT=11442&amp;rsv_sug3=93&amp;rsv_sug1=27&amp;rsv_sug7=101&amp;rsv_n=2&amp;rsv_sug2=0&amp;prefixsug=proficiency&amp;rsp=0&amp;rsv_sug4=11767" TargetMode="External"/><Relationship Id="rId5" Type="http://schemas.openxmlformats.org/officeDocument/2006/relationships/hyperlink" Target="https://www.baidu.com/s?ie=utf-8&amp;f=8&amp;rsv_bp=1&amp;tn=44004473_8_oem_dg&amp;wd=Repetition&amp;oq=logged&amp;rsv_pq=ab27a97f00a87d45&amp;rsv_t=56653Z%2F0IL3rQjRdnIQuBJqRW8IPaXs2x9X%2FvN8evSCCPrmmV3m8HFT5de0GjPUJ0NO5kGmCDOU&amp;rqlang=cn&amp;rsv_enter=1&amp;rsv_dl=tb&amp;rsv_btype=t&amp;inputT=1736&amp;rsv_sug3=99&amp;rsv_sug1=33&amp;rsv_sug7=101&amp;rsv_n=2&amp;rsv_sug2=0&amp;rsv_sug4=1994" TargetMode="External"/><Relationship Id="rId4" Type="http://schemas.openxmlformats.org/officeDocument/2006/relationships/hyperlink" Target="https://www.baidu.com/s?ie=utf-8&amp;f=8&amp;rsv_bp=1&amp;tn=44004473_8_oem_dg&amp;wd=logged&amp;oq=proficiency&amp;rsv_pq=c3d2bb3700680d1d&amp;rsv_t=d5ceqQQi0ZfdHk4Yv14BipfyK6yQ8JuyXd2lsBd5R4zUMNUznK%2F7KRxZZvUn%2FypHKUhSIIvcSaY&amp;rqlang=cn&amp;rsv_enter=1&amp;rsv_dl=tb&amp;rsv_btype=t&amp;inputT=1315&amp;rsv_sug3=96&amp;rsv_sug1=30&amp;rsv_sug7=101&amp;rsv_n=2&amp;rsv_sug2=0&amp;rsv_sug4=155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tn=44004473_8_oem_dg&amp;ie=utf-8&amp;wd=depicted" TargetMode="External"/><Relationship Id="rId7" Type="http://schemas.openxmlformats.org/officeDocument/2006/relationships/hyperlink" Target="https://www.baidu.com/s?ie=utf-8&amp;f=8&amp;rsv_bp=1&amp;tn=44004473_8_oem_dg&amp;wd=immensely&amp;oq=marvellous&amp;rsv_pq=ecff6bc600006261&amp;rsv_t=5862gmF6CY851rxOgXJQdtKR73bt3HHtye2o9QA%2FoQ%2FETdaa%2FOi0yorql8F2szaRHIn7zA8%2FrVA&amp;rqlang=cn&amp;rsv_dl=tb&amp;rsv_enter=1&amp;rsv_sug3=3&amp;rsv_sug1=3&amp;rsv_sug7=101&amp;rsv_n=2&amp;rsv_sug2=0&amp;rsv_btype=t&amp;inputT=728&amp;rsv_sug4=115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s?ie=utf-8&amp;f=8&amp;rsv_bp=1&amp;tn=44004473_8_oem_dg&amp;wd=marvellous&amp;oq=pursuing&amp;rsv_pq=f352603700124bb0&amp;rsv_t=9d74qYsMWF6YEIC4uULXWSAjsd6UJlctm6EvgyDgwNsmH7Ve47h%2FnL8B6xs7yGDCux1d%2BoVfjXY&amp;rqlang=cn&amp;rsv_dl=tb&amp;rsv_enter=1&amp;rsv_btype=t&amp;inputT=763&amp;rsv_sug3=5&amp;rsv_sug1=4&amp;rsv_sug7=101&amp;rsv_n=2&amp;rsv_sug2=0&amp;rsv_sug4=1146" TargetMode="External"/><Relationship Id="rId5" Type="http://schemas.openxmlformats.org/officeDocument/2006/relationships/hyperlink" Target="https://www.baidu.com/s?ie=utf-8&amp;f=8&amp;rsv_bp=1&amp;tn=44004473_8_oem_dg&amp;wd=pursuing&amp;oq=acquisition&amp;rsv_pq=a8fbbda60024575c&amp;rsv_t=8d8dDKNikplVOgDijpojLoffQaEJsnmltvzmDy3WRxcm3JGMT%2B6nqdj2RMXMwd997jH4TppxbNs&amp;rqlang=cn&amp;rsv_dl=tb&amp;rsv_enter=1&amp;rsv_sug3=2&amp;rsv_sug1=1&amp;rsv_sug7=001&amp;rsv_n=2&amp;rsv_sug2=0&amp;rsv_btype=t&amp;inputT=576&amp;rsv_sug4=576&amp;rsv_sug=7" TargetMode="External"/><Relationship Id="rId4" Type="http://schemas.openxmlformats.org/officeDocument/2006/relationships/hyperlink" Target="https://www.baidu.com/s?tn=44004473_8_oem_dg&amp;ie=utf-8&amp;wd=acquisi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第</a:t>
            </a:r>
            <a:r>
              <a:rPr lang="en-US" altLang="zh-CN" noProof="1"/>
              <a:t>5,6</a:t>
            </a:r>
            <a:r>
              <a:rPr lang="zh-CN" altLang="en-US" noProof="1"/>
              <a:t>段</a:t>
            </a:r>
            <a:endParaRPr lang="en-US" altLang="zh-CN" noProof="1"/>
          </a:p>
          <a:p>
            <a:pPr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为什么在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POWERPOINT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中呈现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？</a:t>
            </a:r>
          </a:p>
        </p:txBody>
      </p: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3775" y="2122488"/>
            <a:ext cx="10089715" cy="4083050"/>
          </a:xfrm>
        </p:spPr>
        <p:txBody>
          <a:bodyPr rtlCol="0" anchor="ctr"/>
          <a:lstStyle/>
          <a:p>
            <a:pPr rtl="0">
              <a:lnSpc>
                <a:spcPct val="200000"/>
              </a:lnSpc>
            </a:pPr>
            <a:r>
              <a:rPr lang="en-US" altLang="zh-CN" sz="2400" noProof="1"/>
              <a:t>5 For the first two days, Malcolm X just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skimmed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noProof="1"/>
              <a:t>through the pages of the dictionary, trying to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negotiate</a:t>
            </a:r>
            <a:r>
              <a:rPr lang="en-US" altLang="zh-CN" sz="2400" noProof="1"/>
              <a:t> his way through its unfamiliar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format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400" noProof="1"/>
              <a:t>He told us of his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amazement</a:t>
            </a:r>
            <a:r>
              <a:rPr lang="en-US" altLang="zh-CN" sz="2400" noProof="1"/>
              <a:t> at how closely related the words seemed - how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moist</a:t>
            </a:r>
            <a:r>
              <a:rPr lang="en-US" altLang="zh-CN" sz="2400" noProof="1"/>
              <a:t> could be the root of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8"/>
              </a:rPr>
              <a:t>moisture</a:t>
            </a:r>
            <a:r>
              <a:rPr lang="en-US" altLang="zh-CN" sz="2400" noProof="1"/>
              <a:t>, and how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9"/>
              </a:rPr>
              <a:t>advisable</a:t>
            </a:r>
            <a:r>
              <a:rPr lang="en-US" altLang="zh-CN" sz="2400" noProof="1"/>
              <a:t> and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10"/>
              </a:rPr>
              <a:t>advisory</a:t>
            </a:r>
            <a:r>
              <a:rPr lang="en-US" altLang="zh-CN" sz="2400" noProof="1"/>
              <a:t> had the same root! “I didn‘t know which words I needed to learn,” he said. </a:t>
            </a:r>
            <a:endParaRPr lang="zh-CN" altLang="en-US" sz="2400" noProof="1"/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AA55E-C6E0-40C8-BE69-3B9E0DEDF8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49846" y="1979613"/>
            <a:ext cx="2403953" cy="4083050"/>
          </a:xfrm>
        </p:spPr>
        <p:txBody>
          <a:bodyPr rtlCol="0" anchor="ctr"/>
          <a:lstStyle/>
          <a:p>
            <a:pPr algn="ctr" rtl="0"/>
            <a:endParaRPr lang="en-US" altLang="zh-CN" noProof="1"/>
          </a:p>
          <a:p>
            <a:pPr algn="ctr" rtl="0"/>
            <a:r>
              <a:rPr lang="en-US" altLang="zh-CN" noProof="1"/>
              <a:t>.</a:t>
            </a:r>
          </a:p>
          <a:p>
            <a:pPr algn="ctr" rtl="0"/>
            <a:r>
              <a:rPr lang="en-US" altLang="zh-CN" noProof="1"/>
              <a:t>.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F0079-1AE5-4C33-A92B-606421EE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如何插入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</a:t>
            </a:r>
          </a:p>
        </p:txBody>
      </p:sp>
      <p:grpSp>
        <p:nvGrpSpPr>
          <p:cNvPr id="23" name="说明" descr="要插入 3D 模型：1.在功能区中，转到“插入”、“3D 模型”；或者，转到“插入”、“联机源中的 3D 模型”。这将打开“联机 3D 模型”窗口，可通过此窗口直接在 PowerPoint 中搜索或浏览各种 3D 模型的类别。&#10;&#10;提示：添加模型时需要处于联机状态。&#10;&#10;2.按关键字搜索：在窗口顶部的搜索框内输入 “三角龙” 并按下 Enter。&#10;&#10;3.要插入 3D 模型，单击或点击模型，然后按下“插入”。此时，3D 模型将被下载并置于 PowerPoint 幻灯片上。">
            <a:extLst>
              <a:ext uri="{FF2B5EF4-FFF2-40B4-BE49-F238E27FC236}">
                <a16:creationId xmlns:a16="http://schemas.microsoft.com/office/drawing/2014/main" id="{F480B293-6238-4122-9F7C-45763A0793B6}"/>
              </a:ext>
            </a:extLst>
          </p:cNvPr>
          <p:cNvGrpSpPr/>
          <p:nvPr/>
        </p:nvGrpSpPr>
        <p:grpSpPr>
          <a:xfrm>
            <a:off x="6096000" y="1146460"/>
            <a:ext cx="4137764" cy="3887098"/>
            <a:chOff x="6096000" y="1061977"/>
            <a:chExt cx="4137764" cy="388709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3091DD3-88FB-4133-AC93-CDC3866E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096000" y="2389810"/>
              <a:ext cx="64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endParaRPr lang="en-US" altLang="zh-CN" sz="4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Black" panose="020B0A02040204020203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12B3793-A149-4770-AA37-F763B0EAD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096000" y="4179634"/>
              <a:ext cx="64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endParaRPr lang="en-US" altLang="zh-CN" sz="4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Black" panose="020B0A02040204020203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A806214-689F-4DBF-AF1C-68D943B14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7329814" y="1061977"/>
              <a:ext cx="2903950" cy="343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endParaRPr lang="en-US" altLang="zh-CN" sz="4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21D618E-AF4B-8994-6C4C-6A91B9EED7CB}"/>
              </a:ext>
            </a:extLst>
          </p:cNvPr>
          <p:cNvSpPr txBox="1"/>
          <p:nvPr/>
        </p:nvSpPr>
        <p:spPr>
          <a:xfrm>
            <a:off x="1741118" y="2267862"/>
            <a:ext cx="6759357" cy="367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buFont typeface="Segoe UI" panose="020B0502040204020203" pitchFamily="34" charset="0"/>
              <a:buChar char=" "/>
            </a:pP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“Finally, just to start some kind of action, 1 began copying.” In his</a:t>
            </a:r>
            <a:r>
              <a:rPr lang="zh-CN" altLang="en-US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slow, careful, and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crude</a:t>
            </a:r>
            <a:r>
              <a:rPr lang="en-US" altLang="zh-CN" sz="2400" b="1" noProof="1">
                <a:solidFill>
                  <a:srgbClr val="6B9F2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handwriting</a:t>
            </a: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Malcolm X copied everything on the first full page of the dictionary into a notebook.</a:t>
            </a:r>
          </a:p>
        </p:txBody>
      </p:sp>
    </p:spTree>
    <p:extLst>
      <p:ext uri="{BB962C8B-B14F-4D97-AF65-F5344CB8AC3E}">
        <p14:creationId xmlns:p14="http://schemas.microsoft.com/office/powerpoint/2010/main" val="19261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1975-B4A9-4A68-83A1-D92657B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模型？没问题！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5F603-2B71-4C5E-8DBF-0F00C95C57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668" y="2122487"/>
            <a:ext cx="10671132" cy="4370387"/>
          </a:xfrm>
        </p:spPr>
        <p:txBody>
          <a:bodyPr rtlCol="0">
            <a:normAutofit lnSpcReduction="10000"/>
          </a:bodyPr>
          <a:lstStyle/>
          <a:p>
            <a:pPr marL="0" lvl="1" indent="0" rtl="0">
              <a:lnSpc>
                <a:spcPct val="200000"/>
              </a:lnSpc>
              <a:buNone/>
            </a:pPr>
            <a:r>
              <a:rPr lang="en-US" altLang="zh-CN" sz="2400" b="1" noProof="1">
                <a:solidFill>
                  <a:schemeClr val="accent1"/>
                </a:solidFill>
              </a:rPr>
              <a:t>He even copied the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quotation</a:t>
            </a:r>
            <a:r>
              <a:rPr lang="en-US" altLang="zh-CN" sz="2400" b="1" noProof="1">
                <a:solidFill>
                  <a:schemeClr val="accent1"/>
                </a:solidFill>
              </a:rPr>
              <a:t> marks! This took him one full day.After that, he read everything he had written aloud. "Over and over, aloud, to myself, I read my own handwriting," Malcolm recalled. He also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logged</a:t>
            </a:r>
            <a:r>
              <a:rPr lang="en-US" altLang="zh-CN" sz="2400" b="1" noProof="1">
                <a:solidFill>
                  <a:schemeClr val="accent1"/>
                </a:solidFill>
              </a:rPr>
              <a:t> important things that happened every day.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Repetition</a:t>
            </a:r>
            <a:r>
              <a:rPr lang="en-US" altLang="zh-CN" sz="2400" b="1" noProof="1">
                <a:solidFill>
                  <a:schemeClr val="accent1"/>
                </a:solidFill>
              </a:rPr>
              <a:t> helped move him from basic literacy toward true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proficiency</a:t>
            </a:r>
            <a:endParaRPr lang="zh-CN" alt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5460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1975-B4A9-4A68-83A1-D92657B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模型？没问题！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5F603-2B71-4C5E-8DBF-0F00C95C57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668" y="2122487"/>
            <a:ext cx="10671132" cy="4370387"/>
          </a:xfrm>
        </p:spPr>
        <p:txBody>
          <a:bodyPr rtlCol="0">
            <a:normAutofit/>
          </a:bodyPr>
          <a:lstStyle/>
          <a:p>
            <a:pPr marL="0" lvl="1" indent="0" rtl="0">
              <a:lnSpc>
                <a:spcPct val="200000"/>
              </a:lnSpc>
              <a:buNone/>
            </a:pPr>
            <a:r>
              <a:rPr lang="en-US" altLang="zh-CN" sz="2400" b="1" noProof="1">
                <a:solidFill>
                  <a:schemeClr val="accent1"/>
                </a:solidFill>
              </a:rPr>
              <a:t>Malcolm X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depicted</a:t>
            </a:r>
            <a:r>
              <a:rPr lang="en-US" altLang="zh-CN" sz="2400" b="1" noProof="1">
                <a:solidFill>
                  <a:schemeClr val="accent1"/>
                </a:solidFill>
              </a:rPr>
              <a:t> how, the next morning when he woke up, he kept thinking about the words he had copied and read aloud and about the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acquisition</a:t>
            </a:r>
            <a:r>
              <a:rPr lang="en-US" altLang="zh-CN" sz="2400" b="1" noProof="1">
                <a:solidFill>
                  <a:schemeClr val="accent1"/>
                </a:solidFill>
              </a:rPr>
              <a:t> of the knowledge he was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pursuing</a:t>
            </a:r>
            <a:r>
              <a:rPr lang="en-US" altLang="zh-CN" sz="2400" b="1" noProof="1">
                <a:solidFill>
                  <a:schemeClr val="accent1"/>
                </a:solidFill>
              </a:rPr>
              <a:t>. It was a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marvellous</a:t>
            </a:r>
            <a:r>
              <a:rPr lang="en-US" altLang="zh-CN" sz="2400" b="1" noProof="1">
                <a:solidFill>
                  <a:schemeClr val="accent1"/>
                </a:solidFill>
              </a:rPr>
              <a:t> feeling. He felt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7"/>
              </a:rPr>
              <a:t>immensely</a:t>
            </a:r>
            <a:r>
              <a:rPr lang="en-US" altLang="zh-CN" sz="2400" b="1" noProof="1">
                <a:solidFill>
                  <a:schemeClr val="accent1"/>
                </a:solidFill>
              </a:rPr>
              <a:t> proud.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612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41" y="2842837"/>
            <a:ext cx="9274676" cy="117232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noProof="1"/>
              <a:t>Thank You</a:t>
            </a:r>
            <a:endParaRPr lang="zh-CN" altLang="en-US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主题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3063531_TF16411256.potx" id="{84EE13C5-8EAE-42C3-B22A-D33BC30FCA6F}" vid="{4F30D1AD-C2E4-46D4-A6DF-A5C3DEC673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想让学生眼睛一亮吗？</Template>
  <TotalTime>108</TotalTime>
  <Words>267</Words>
  <Application>Microsoft Office PowerPoint</Application>
  <PresentationFormat>宽屏</PresentationFormat>
  <Paragraphs>19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Microsoft YaHei UI Light</vt:lpstr>
      <vt:lpstr>Arial</vt:lpstr>
      <vt:lpstr>Segoe UI</vt:lpstr>
      <vt:lpstr>Wingdings</vt:lpstr>
      <vt:lpstr>Amaze 主题</vt:lpstr>
      <vt:lpstr>PowerPoint 演示文稿</vt:lpstr>
      <vt:lpstr>为什么在 POWERPOINT 中呈现 3D？</vt:lpstr>
      <vt:lpstr>如何插入 3D 模型</vt:lpstr>
      <vt:lpstr>没有 3D 模型？没问题！</vt:lpstr>
      <vt:lpstr>没有 3D 模型？没问题！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欣玥 刘</dc:creator>
  <cp:lastModifiedBy>欣玥 刘</cp:lastModifiedBy>
  <cp:revision>2</cp:revision>
  <dcterms:created xsi:type="dcterms:W3CDTF">2024-03-24T15:36:47Z</dcterms:created>
  <dcterms:modified xsi:type="dcterms:W3CDTF">2024-03-25T13:42:36Z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