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8" r:id="rId3"/>
    <p:sldId id="268" r:id="rId4"/>
    <p:sldId id="263" r:id="rId5"/>
    <p:sldId id="264" r:id="rId6"/>
    <p:sldId id="265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0"/>
    <p:restoredTop sz="75442"/>
  </p:normalViewPr>
  <p:slideViewPr>
    <p:cSldViewPr>
      <p:cViewPr>
        <p:scale>
          <a:sx n="96" d="100"/>
          <a:sy n="96" d="100"/>
        </p:scale>
        <p:origin x="13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326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17ACA4-6101-3040-851F-595DC4B4B4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0F5CE-F248-C943-BFE7-90332AAF56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F8331-3712-3C47-BD50-15F95179762A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BEB49-FBEB-064E-8903-8637000D0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30EFF-7641-DD4D-A8E1-B6D789C7F9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8D083-AED4-114D-929E-F62E00D3C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EA4E40-6F6E-4078-A010-6D5444726B25}" type="datetimeFigureOut">
              <a:rPr lang="en-DE"/>
              <a:t>21.06.21</a:t>
            </a:fld>
            <a:endParaRPr lang="de-DE"/>
          </a:p>
        </p:txBody>
      </p:sp>
      <p:sp>
        <p:nvSpPr>
          <p:cNvPr id="6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FE29A9-F5FE-4254-8533-B5FC4D04A5A2}" type="slidenum">
              <a:r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endParaRPr lang="en-GB" dirty="0"/>
          </a:p>
          <a:p>
            <a:r>
              <a:rPr lang="en-GB" sz="12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my name is...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E29A9-F5FE-4254-8533-B5FC4D04A5A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48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E29A9-F5FE-4254-8533-B5FC4D04A5A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86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E29A9-F5FE-4254-8533-B5FC4D04A5A2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96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E29A9-F5FE-4254-8533-B5FC4D04A5A2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485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FE29A9-F5FE-4254-8533-B5FC4D04A5A2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753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 bwMode="auto">
          <a:xfrm>
            <a:off x="467544" y="6446130"/>
            <a:ext cx="8640960" cy="367245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4969A2"/>
                </a:solidFill>
                <a:latin typeface="Lora Regular Roman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179512" y="980728"/>
            <a:ext cx="8712968" cy="5184576"/>
          </a:xfrm>
        </p:spPr>
        <p:txBody>
          <a:bodyPr/>
          <a:lstStyle>
            <a:lvl1pPr>
              <a:defRPr sz="23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Rechteck 7"/>
          <p:cNvSpPr/>
          <p:nvPr userDrawn="1"/>
        </p:nvSpPr>
        <p:spPr bwMode="auto">
          <a:xfrm>
            <a:off x="60376" y="6446130"/>
            <a:ext cx="360000" cy="360000"/>
          </a:xfrm>
          <a:prstGeom prst="rect">
            <a:avLst/>
          </a:prstGeom>
          <a:solidFill>
            <a:srgbClr val="838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8" name="Picture 2" descr="D:\Eigene Dateien\Psychologie\anträge &amp; ausschreibungen\SMiP\logo\logo_reduced_large.png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7020000" y="5634000"/>
            <a:ext cx="2088232" cy="769492"/>
          </a:xfrm>
          <a:prstGeom prst="rect">
            <a:avLst/>
          </a:prstGeom>
          <a:noFill/>
        </p:spPr>
      </p:pic>
      <p:sp>
        <p:nvSpPr>
          <p:cNvPr id="9" name="Textfeld 8"/>
          <p:cNvSpPr>
            <a:spLocks noAdjustHandles="1"/>
          </p:cNvSpPr>
          <p:nvPr userDrawn="1"/>
        </p:nvSpPr>
        <p:spPr bwMode="auto">
          <a:xfrm>
            <a:off x="611560" y="6443066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50" dirty="0">
                <a:solidFill>
                  <a:schemeClr val="bg1"/>
                </a:solidFill>
                <a:latin typeface="Arial"/>
                <a:cs typeface="+mn-cs"/>
              </a:rPr>
              <a:t>Virtual MathPsych/ICCM 2021,</a:t>
            </a:r>
            <a:endParaRPr lang="de-DE" sz="95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950" dirty="0">
                <a:solidFill>
                  <a:schemeClr val="bg1"/>
                </a:solidFill>
                <a:latin typeface="Arial"/>
                <a:cs typeface="Arial"/>
              </a:rPr>
              <a:t>Xiaotong Liu, University of Mannheim. </a:t>
            </a:r>
            <a:endParaRPr lang="de-DE" dirty="0"/>
          </a:p>
        </p:txBody>
      </p:sp>
      <p:sp>
        <p:nvSpPr>
          <p:cNvPr id="10" name="Textfeld 10"/>
          <p:cNvSpPr>
            <a:spLocks noAdjustHandles="1"/>
          </p:cNvSpPr>
          <p:nvPr userDrawn="1"/>
        </p:nvSpPr>
        <p:spPr bwMode="auto">
          <a:xfrm>
            <a:off x="60376" y="6553032"/>
            <a:ext cx="360000" cy="1461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defRPr/>
            </a:pPr>
            <a:fld id="{553CBCE1-0972-44B5-B448-91321C26EAFB}" type="slidenum">
              <a:rPr/>
              <a:t>‹#›</a:t>
            </a:fld>
            <a:endParaRPr lang="de-DE" sz="95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80571D-E265-4334-83BD-A127EE52B4DF}" type="datetimeFigureOut">
              <a:rPr lang="en-DE"/>
              <a:t>21.06.21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E8B660-DA30-403F-BD79-C212CC0EBF10}" type="slidenum">
              <a:r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3000" dirty="0"/>
              <a:t>Background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215515" y="980727"/>
            <a:ext cx="8712967" cy="51845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000" dirty="0"/>
              <a:t>Sample-based models to account for biased probability judgements </a:t>
            </a:r>
          </a:p>
          <a:p>
            <a:pPr lvl="1">
              <a:buFontTx/>
              <a:buChar char="-"/>
              <a:defRPr/>
            </a:pPr>
            <a:r>
              <a:rPr lang="en-GB" dirty="0"/>
              <a:t>General assumption: Probability judgements based on instances sampled from underlying probability distributions in mind</a:t>
            </a:r>
          </a:p>
          <a:p>
            <a:pPr marL="457200" lvl="1" indent="0">
              <a:buNone/>
              <a:defRPr/>
            </a:pPr>
            <a:endParaRPr lang="en-GB" dirty="0"/>
          </a:p>
          <a:p>
            <a:pPr lvl="1">
              <a:buFontTx/>
              <a:buChar char="-"/>
              <a:defRPr/>
            </a:pPr>
            <a:r>
              <a:rPr lang="en-GB" dirty="0"/>
              <a:t>One existing model: Probability Theory Plus Noise (PT+N) model (Costello &amp; Watts, 2014) </a:t>
            </a:r>
          </a:p>
          <a:p>
            <a:pPr marL="457200" lvl="1" indent="0">
              <a:buNone/>
              <a:defRPr/>
            </a:pPr>
            <a:endParaRPr lang="en-GB" dirty="0"/>
          </a:p>
          <a:p>
            <a:pPr>
              <a:defRPr/>
            </a:pPr>
            <a:r>
              <a:rPr lang="en-GB" sz="2000" dirty="0"/>
              <a:t>Limitation: PT+N model only investigated using probability estimation task</a:t>
            </a:r>
          </a:p>
          <a:p>
            <a:pPr marL="685800" lvl="1">
              <a:buFontTx/>
              <a:buChar char="-"/>
              <a:defRPr/>
            </a:pPr>
            <a:r>
              <a:rPr lang="en-GB" dirty="0"/>
              <a:t>Mono-operation bias </a:t>
            </a:r>
          </a:p>
          <a:p>
            <a:pPr marL="400050" lvl="1" indent="0">
              <a:buNone/>
              <a:defRPr/>
            </a:pPr>
            <a:endParaRPr lang="en-GB" dirty="0"/>
          </a:p>
          <a:p>
            <a:pPr marL="685800" lvl="1">
              <a:buFontTx/>
              <a:buChar char="-"/>
              <a:defRPr/>
            </a:pPr>
            <a:r>
              <a:rPr lang="en-GB" dirty="0"/>
              <a:t>Sampling parameters not identifiable on individual level without additional assumptions</a:t>
            </a:r>
          </a:p>
          <a:p>
            <a:pPr marL="0" indent="0">
              <a:buNone/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Remedy: A novel ranking task is proposed</a:t>
            </a:r>
          </a:p>
          <a:p>
            <a:pPr>
              <a:defRPr/>
            </a:pPr>
            <a:endParaRPr lang="en-GB" sz="2000" dirty="0"/>
          </a:p>
          <a:p>
            <a:pPr marL="457200" lvl="1" indent="0"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EA48-A4C3-ED48-BCC1-E792CBBE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37C7-D6EA-D14E-9BFC-92B000BE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Participants are asked to rank four events, A, not-A, B, not-B</a:t>
            </a:r>
          </a:p>
          <a:p>
            <a:pPr marL="400050" lvl="1" indent="0">
              <a:buNone/>
            </a:pPr>
            <a:r>
              <a:rPr lang="en-GB" dirty="0"/>
              <a:t>- tied rankings not allowed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A way to categorise rankings: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6147B4-A5C8-D147-9016-4BDD1F8B3757}"/>
              </a:ext>
            </a:extLst>
          </p:cNvPr>
          <p:cNvGrpSpPr/>
          <p:nvPr/>
        </p:nvGrpSpPr>
        <p:grpSpPr>
          <a:xfrm>
            <a:off x="-108520" y="2780928"/>
            <a:ext cx="8378266" cy="2506834"/>
            <a:chOff x="-180528" y="2632718"/>
            <a:chExt cx="8378266" cy="25068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49F725-8E40-E149-B4D6-027764476AEA}"/>
                </a:ext>
              </a:extLst>
            </p:cNvPr>
            <p:cNvSpPr txBox="1"/>
            <p:nvPr/>
          </p:nvSpPr>
          <p:spPr>
            <a:xfrm>
              <a:off x="-180528" y="3469470"/>
              <a:ext cx="2142074" cy="1204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08000" algn="ctr">
                <a:lnSpc>
                  <a:spcPts val="1500"/>
                </a:lnSpc>
                <a:spcBef>
                  <a:spcPts val="600"/>
                </a:spcBef>
              </a:pP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In total </a:t>
              </a:r>
            </a:p>
            <a:p>
              <a:pPr indent="108000" algn="ctr">
                <a:lnSpc>
                  <a:spcPts val="1500"/>
                </a:lnSpc>
                <a:spcBef>
                  <a:spcPts val="600"/>
                </a:spcBef>
              </a:pPr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indent="108000" algn="ctr">
                <a:lnSpc>
                  <a:spcPts val="1500"/>
                </a:lnSpc>
                <a:spcBef>
                  <a:spcPts val="600"/>
                </a:spcBef>
              </a:pP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indent="108000" algn="ctr">
                <a:lnSpc>
                  <a:spcPts val="1500"/>
                </a:lnSpc>
                <a:spcBef>
                  <a:spcPts val="600"/>
                </a:spcBef>
              </a:pP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rankings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B15AC2-FCB2-C046-9D2C-3D314C1C0EC1}"/>
                </a:ext>
              </a:extLst>
            </p:cNvPr>
            <p:cNvGrpSpPr/>
            <p:nvPr/>
          </p:nvGrpSpPr>
          <p:grpSpPr>
            <a:xfrm>
              <a:off x="1681493" y="2998357"/>
              <a:ext cx="602509" cy="1798794"/>
              <a:chOff x="1650999" y="3185743"/>
              <a:chExt cx="431800" cy="80519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A5873FA-8636-0441-9E72-BEE15233C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000" y="3185743"/>
                <a:ext cx="43179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C60A3CC-EC51-A745-A986-048BF3176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999" y="3185743"/>
                <a:ext cx="0" cy="8051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212A29E-2455-5D43-823E-2F5C7EA35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000" y="3604143"/>
                <a:ext cx="43179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7FEC0C4-BA0E-6649-BA9A-D020B9B007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000" y="3990938"/>
                <a:ext cx="43179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B7DB67-8D7C-0A48-886A-E144BA0B6ED5}"/>
                </a:ext>
              </a:extLst>
            </p:cNvPr>
            <p:cNvSpPr txBox="1"/>
            <p:nvPr/>
          </p:nvSpPr>
          <p:spPr>
            <a:xfrm>
              <a:off x="2280523" y="3521805"/>
              <a:ext cx="5913737" cy="684803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Type 1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logically impossible rankings</a:t>
              </a:r>
            </a:p>
            <a:p>
              <a:pPr algn="ctr">
                <a:spcBef>
                  <a:spcPts val="3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i.e.,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 &amp; not-A  simultaneously ranked above B &amp; not-B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4EB07-1696-A44B-A895-9C809331A66C}"/>
                </a:ext>
              </a:extLst>
            </p:cNvPr>
            <p:cNvSpPr txBox="1"/>
            <p:nvPr/>
          </p:nvSpPr>
          <p:spPr>
            <a:xfrm>
              <a:off x="2284001" y="4454749"/>
              <a:ext cx="5913737" cy="684803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indent="108000" algn="ctr">
                <a:spcBef>
                  <a:spcPts val="300"/>
                </a:spcBef>
              </a:pPr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Type 2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logically impossible rankings</a:t>
              </a:r>
            </a:p>
            <a:p>
              <a:pPr indent="108000" algn="ctr">
                <a:spcBef>
                  <a:spcPts val="3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i.e., A &gt; B &amp; not-A &gt; not-B simultaneously hold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A502C2-46CE-074B-B898-E7B682C1CC65}"/>
                </a:ext>
              </a:extLst>
            </p:cNvPr>
            <p:cNvSpPr txBox="1"/>
            <p:nvPr/>
          </p:nvSpPr>
          <p:spPr>
            <a:xfrm>
              <a:off x="2280523" y="2632718"/>
              <a:ext cx="5913737" cy="684803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logically possible rankings</a:t>
              </a:r>
            </a:p>
            <a:p>
              <a:pPr algn="ctr">
                <a:spcBef>
                  <a:spcPts val="300"/>
                </a:spcBef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where the complement rule 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901C34-75E0-4A4F-994D-3BCCE163866A}"/>
              </a:ext>
            </a:extLst>
          </p:cNvPr>
          <p:cNvSpPr txBox="1">
            <a:spLocks/>
          </p:cNvSpPr>
          <p:nvPr/>
        </p:nvSpPr>
        <p:spPr bwMode="auto">
          <a:xfrm>
            <a:off x="215516" y="908720"/>
            <a:ext cx="8712968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r>
              <a:rPr lang="en-GB" sz="2000" dirty="0"/>
              <a:t>49 participants were asked to repeatedly rank {A, not-A, B, not-B}</a:t>
            </a:r>
            <a:r>
              <a:rPr lang="en-GB" sz="2000" i="1" dirty="0"/>
              <a:t> </a:t>
            </a:r>
            <a:r>
              <a:rPr lang="en-GB" sz="2000" dirty="0"/>
              <a:t>with different content</a:t>
            </a:r>
          </a:p>
          <a:p>
            <a:endParaRPr lang="en-GB" sz="2000" dirty="0"/>
          </a:p>
          <a:p>
            <a:r>
              <a:rPr lang="en-GB" sz="2000" dirty="0"/>
              <a:t>On average, around two out of the four rankings that participants provided were logically possible (mean = 0.59, SD = 0.24). </a:t>
            </a:r>
          </a:p>
          <a:p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58367BD-E7E1-BB48-A86F-EEC3FE08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57672"/>
            <a:ext cx="5694694" cy="35283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B40EBD2-682E-FF4C-B384-550F1932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GB" dirty="0"/>
              <a:t>A new bias?</a:t>
            </a:r>
          </a:p>
        </p:txBody>
      </p:sp>
    </p:spTree>
    <p:extLst>
      <p:ext uri="{BB962C8B-B14F-4D97-AF65-F5344CB8AC3E}">
        <p14:creationId xmlns:p14="http://schemas.microsoft.com/office/powerpoint/2010/main" val="1833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741-9EF0-1444-AA04-86B4A720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 for rankings from PT+N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1E0E-45FC-AF42-AB99-F8BE57B65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200" dirty="0">
                    <a:latin typeface="+mj-ea"/>
                    <a:ea typeface="+mj-ea"/>
                    <a:cs typeface="+mj-cs"/>
                  </a:rPr>
                  <a:t>From PT+N, sampling can be modelled by binomial process:</a:t>
                </a:r>
              </a:p>
              <a:p>
                <a:pPr marL="0" indent="0">
                  <a:buNone/>
                </a:pPr>
                <a:endParaRPr lang="en-GB" sz="3200" dirty="0">
                  <a:latin typeface="+mj-ea"/>
                  <a:ea typeface="+mj-ea"/>
                  <a:cs typeface="+mj-cs"/>
                </a:endParaRPr>
              </a:p>
              <a:p>
                <a:pPr marL="400050" lvl="1" indent="0">
                  <a:buNone/>
                </a:pPr>
                <a:r>
                  <a:rPr lang="en-GB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  <a:sym typeface="Wingdings" pitchFamily="2" charset="2"/>
                  </a:rPr>
                  <a:t>DM </a:t>
                </a:r>
                <a:r>
                  <a:rPr lang="en-GB" sz="3200" dirty="0">
                    <a:latin typeface="+mj-ea"/>
                    <a:ea typeface="+mj-ea"/>
                    <a:cs typeface="+mj-cs"/>
                    <a:sym typeface="Wingdings" pitchFamily="2" charset="2"/>
                  </a:rPr>
                  <a:t>judge</a:t>
                </a: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s prob. of event A</a:t>
                </a:r>
                <a:r>
                  <a:rPr lang="en-GB" altLang="zh-CN" sz="3200" i="1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 </a:t>
                </a: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by…</a:t>
                </a:r>
                <a:r>
                  <a:rPr lang="en-GB" altLang="zh-CN" sz="3200" i="1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 </a:t>
                </a:r>
              </a:p>
              <a:p>
                <a:pPr marL="800100" lvl="2" indent="0">
                  <a:lnSpc>
                    <a:spcPct val="120000"/>
                  </a:lnSpc>
                  <a:buNone/>
                </a:pPr>
                <a:r>
                  <a:rPr lang="en-GB" altLang="zh-CN" sz="3200" i="1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…</a:t>
                </a: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sampling </a:t>
                </a:r>
                <a:r>
                  <a:rPr lang="en-GB" altLang="zh-CN" sz="3200" i="1" dirty="0">
                    <a:solidFill>
                      <a:schemeClr val="accent6"/>
                    </a:solidFill>
                    <a:latin typeface="+mj-ea"/>
                    <a:ea typeface="+mj-ea"/>
                    <a:cs typeface="+mj-cs"/>
                  </a:rPr>
                  <a:t>N</a:t>
                </a: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 instances according to a fixed belief, P(A) </a:t>
                </a:r>
                <a14:m>
                  <m:oMath xmlns:m="http://schemas.openxmlformats.org/officeDocument/2006/math">
                    <m:r>
                      <a:rPr lang="en-GB" altLang="zh-CN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GB" altLang="zh-CN" sz="32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𝑎</m:t>
                    </m:r>
                  </m:oMath>
                </a14:m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 </a:t>
                </a:r>
              </a:p>
              <a:p>
                <a:pPr marL="800100" lvl="2" indent="0">
                  <a:lnSpc>
                    <a:spcPct val="120000"/>
                  </a:lnSpc>
                  <a:buNone/>
                </a:pP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…counting no. of positive instances,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</m:t>
                        </m:r>
                      </m:e>
                      <m:sub>
                        <m:r>
                          <a:rPr lang="en-GB" altLang="zh-CN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</m:t>
                        </m:r>
                      </m:sub>
                    </m:sSub>
                  </m:oMath>
                </a14:m>
                <a:endParaRPr lang="en-GB" altLang="zh-CN" sz="3200" i="1" dirty="0">
                  <a:solidFill>
                    <a:schemeClr val="tx1"/>
                  </a:solidFill>
                  <a:latin typeface="+mj-ea"/>
                  <a:ea typeface="+mj-ea"/>
                  <a:cs typeface="+mj-cs"/>
                </a:endParaRPr>
              </a:p>
              <a:p>
                <a:pPr marL="800100" lvl="2" indent="0">
                  <a:lnSpc>
                    <a:spcPct val="120000"/>
                  </a:lnSpc>
                  <a:buNone/>
                </a:pP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…mistaking </a:t>
                </a:r>
                <a:r>
                  <a:rPr lang="en-GB" altLang="zh-CN" sz="3200" dirty="0">
                    <a:latin typeface="+mj-ea"/>
                    <a:ea typeface="+mj-ea"/>
                    <a:cs typeface="+mj-cs"/>
                  </a:rPr>
                  <a:t>A</a:t>
                </a:r>
                <a:r>
                  <a:rPr lang="en-GB" altLang="zh-CN" sz="3200" i="1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 </a:t>
                </a: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for not-A (or </a:t>
                </a:r>
                <a:r>
                  <a:rPr lang="en-GB" altLang="zh-CN" sz="3200" dirty="0">
                    <a:latin typeface="+mj-ea"/>
                    <a:ea typeface="+mj-ea"/>
                    <a:cs typeface="+mj-cs"/>
                  </a:rPr>
                  <a:t>vice versa</a:t>
                </a: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) with chance </a:t>
                </a:r>
                <a14:m>
                  <m:oMath xmlns:m="http://schemas.openxmlformats.org/officeDocument/2006/math">
                    <m:r>
                      <a:rPr lang="en-GB" altLang="zh-CN" sz="32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𝑑</m:t>
                    </m:r>
                  </m:oMath>
                </a14:m>
                <a:endParaRPr lang="en-GB" altLang="zh-CN" sz="3200" dirty="0">
                  <a:solidFill>
                    <a:schemeClr val="tx1"/>
                  </a:solidFill>
                  <a:latin typeface="+mj-ea"/>
                  <a:ea typeface="+mj-ea"/>
                  <a:cs typeface="+mj-cs"/>
                </a:endParaRPr>
              </a:p>
              <a:p>
                <a:pPr marL="400050" lvl="1" indent="0">
                  <a:buNone/>
                </a:pPr>
                <a:endParaRPr lang="en-GB" altLang="zh-CN" sz="3200" dirty="0">
                  <a:solidFill>
                    <a:schemeClr val="tx1"/>
                  </a:solidFill>
                  <a:latin typeface="+mj-ea"/>
                  <a:ea typeface="+mj-ea"/>
                  <a:cs typeface="+mj-cs"/>
                </a:endParaRPr>
              </a:p>
              <a:p>
                <a:pPr marL="400050" lvl="1" indent="0">
                  <a:buNone/>
                </a:pPr>
                <a:endParaRPr lang="en-GB" altLang="zh-CN" sz="3200" dirty="0">
                  <a:solidFill>
                    <a:schemeClr val="tx1"/>
                  </a:solidFill>
                  <a:latin typeface="+mj-ea"/>
                  <a:ea typeface="+mj-ea"/>
                  <a:cs typeface="+mj-cs"/>
                </a:endParaRPr>
              </a:p>
              <a:p>
                <a:pPr marL="400050" lvl="1" indent="0">
                  <a:buNone/>
                </a:pPr>
                <a:r>
                  <a:rPr lang="en-GB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  <a:sym typeface="Wingdings" pitchFamily="2" charset="2"/>
                  </a:rPr>
                  <a:t>DM derives rankings by</a:t>
                </a:r>
                <a:r>
                  <a:rPr lang="en-GB" altLang="zh-CN" sz="3200" i="1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…</a:t>
                </a:r>
              </a:p>
              <a:p>
                <a:pPr marL="800100" lvl="2" indent="0">
                  <a:buNone/>
                </a:pPr>
                <a:r>
                  <a:rPr lang="en-GB" altLang="zh-CN" sz="3200" dirty="0">
                    <a:latin typeface="+mj-ea"/>
                    <a:ea typeface="+mj-ea"/>
                    <a:cs typeface="+mj-cs"/>
                  </a:rPr>
                  <a:t>…using same sample size </a:t>
                </a:r>
                <a:r>
                  <a:rPr lang="en-GB" altLang="zh-CN" sz="3200" i="1" dirty="0">
                    <a:solidFill>
                      <a:schemeClr val="accent6"/>
                    </a:solidFill>
                    <a:latin typeface="+mj-ea"/>
                    <a:ea typeface="+mj-ea"/>
                    <a:cs typeface="+mj-cs"/>
                  </a:rPr>
                  <a:t>N</a:t>
                </a:r>
              </a:p>
              <a:p>
                <a:pPr marL="800100" lvl="2" indent="0">
                  <a:buNone/>
                </a:pPr>
                <a:r>
                  <a:rPr lang="en-GB" altLang="zh-CN" sz="3200" dirty="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rPr>
                  <a:t>…comparing no. of critical instances,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</m:t>
                        </m:r>
                      </m:e>
                      <m:sub>
                        <m:r>
                          <a:rPr lang="en-GB" altLang="zh-CN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</m:t>
                        </m:r>
                        <m:r>
                          <a:rPr lang="en-GB" altLang="zh-CN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   </m:t>
                        </m:r>
                      </m:sub>
                    </m:sSub>
                  </m:oMath>
                </a14:m>
                <a:r>
                  <a:rPr lang="en-GB" altLang="zh-CN" sz="3200" dirty="0">
                    <a:solidFill>
                      <a:schemeClr val="accent6"/>
                    </a:solidFill>
                    <a:latin typeface="+mj-ea"/>
                    <a:ea typeface="+mj-ea"/>
                    <a:cs typeface="+mj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</m:t>
                        </m:r>
                      </m:e>
                      <m:sub>
                        <m:r>
                          <a:rPr lang="en-GB" altLang="zh-CN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altLang="zh-CN" sz="3200" i="1" dirty="0">
                    <a:solidFill>
                      <a:schemeClr val="accent6"/>
                    </a:solidFill>
                    <a:latin typeface="+mj-ea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</m:t>
                        </m:r>
                      </m:e>
                      <m:sub>
                        <m: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altLang="zh-CN" sz="3200" i="1" dirty="0">
                    <a:solidFill>
                      <a:schemeClr val="accent6"/>
                    </a:solidFill>
                    <a:latin typeface="+mj-ea"/>
                    <a:ea typeface="+mj-ea"/>
                    <a:cs typeface="+mj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GB" altLang="zh-CN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𝑖</m:t>
                        </m:r>
                      </m:e>
                      <m:sub>
                        <m:r>
                          <a:rPr lang="en-GB" altLang="zh-CN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𝑑</m:t>
                        </m:r>
                      </m:sub>
                    </m:sSub>
                  </m:oMath>
                </a14:m>
                <a:endParaRPr lang="en-GB" altLang="zh-CN" sz="3200" i="1" dirty="0">
                  <a:solidFill>
                    <a:schemeClr val="tx1"/>
                  </a:solidFill>
                  <a:latin typeface="+mj-ea"/>
                  <a:ea typeface="+mj-ea"/>
                  <a:cs typeface="+mj-cs"/>
                </a:endParaRPr>
              </a:p>
              <a:p>
                <a:pPr marL="400050" lvl="1" indent="0">
                  <a:buNone/>
                </a:pPr>
                <a:endParaRPr lang="en-GB" altLang="zh-CN" sz="3200" dirty="0">
                  <a:latin typeface="+mj-ea"/>
                  <a:ea typeface="+mj-ea"/>
                  <a:cs typeface="+mj-cs"/>
                </a:endParaRPr>
              </a:p>
              <a:p>
                <a:pPr marL="400050" lvl="1" indent="0">
                  <a:buNone/>
                </a:pPr>
                <a:endParaRPr lang="en-GB" altLang="zh-CN" sz="3200" dirty="0">
                  <a:latin typeface="+mj-ea"/>
                  <a:ea typeface="+mj-ea"/>
                  <a:cs typeface="+mj-cs"/>
                </a:endParaRPr>
              </a:p>
              <a:p>
                <a:r>
                  <a:rPr lang="en-GB" altLang="zh-CN" sz="3200" dirty="0">
                    <a:latin typeface="+mj-ea"/>
                    <a:ea typeface="+mj-ea"/>
                    <a:cs typeface="+mj-cs"/>
                  </a:rPr>
                  <a:t>Equation for getting each possible linear ranking: </a:t>
                </a:r>
              </a:p>
              <a:p>
                <a:endParaRPr lang="en-GB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:r>
                  <a:rPr lang="en-GB" altLang="zh-CN" sz="2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GB" altLang="zh-CN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𝑝𝑟</m:t>
                    </m:r>
                    <m:d>
                      <m:dPr>
                        <m:ctrlP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altLang="zh-CN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GB" altLang="zh-CN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GB" altLang="zh-CN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a:rPr lang="en-GB" altLang="zh-CN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GB" altLang="zh-CN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a:rPr lang="en-GB" altLang="zh-CN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GB" altLang="zh-CN" sz="2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e>
                    </m:d>
                  </m:oMath>
                </a14:m>
                <a:endParaRPr lang="en-GB" altLang="zh-CN" sz="29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:r>
                  <a:rPr lang="en-GB" altLang="zh-CN" sz="2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00050" lvl="1" indent="0">
                  <a:buNone/>
                </a:pPr>
                <a:r>
                  <a:rPr lang="en-GB" altLang="zh-CN" sz="2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altLang="zh-CN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  <m:sup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sup>
                      <m:e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altLang="zh-CN" sz="2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altLang="zh-CN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altLang="zh-CN" sz="2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  <m:e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altLang="zh-CN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GB" altLang="zh-CN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r>
                  <a:rPr lang="en-GB" altLang="zh-CN" sz="2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  <m:e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altLang="zh-CN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GB" altLang="zh-CN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r>
                  <a:rPr lang="en-GB" altLang="zh-CN" sz="2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  <m:sup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r>
                          <a:rPr lang="en-GB" altLang="zh-CN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altLang="zh-CN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2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GB" altLang="zh-CN" sz="2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en-GB" altLang="zh-CN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GB" altLang="zh-CN" sz="2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:endParaRPr lang="en-GB" altLang="zh-CN" sz="2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GB" altLang="zh-CN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n-GB" altLang="zh-CN" sz="2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  <m:r>
                              <a:rPr lang="en-GB" altLang="zh-CN" sz="2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𝑑𝑝</m:t>
                            </m:r>
                          </m:e>
                        </m:d>
                      </m:e>
                      <m:sup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+2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𝑑𝑝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altLang="zh-CN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altLang="zh-CN" sz="2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1E0E-45FC-AF42-AB99-F8BE57B65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6" t="-1711" b="-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88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0556-77BD-F548-B582-6AF7D3C8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 for rankings from PT+N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B4E3A-71F0-AA46-846F-5605AA04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184576"/>
          </a:xfrm>
        </p:spPr>
        <p:txBody>
          <a:bodyPr/>
          <a:lstStyle/>
          <a:p>
            <a:r>
              <a:rPr lang="en-GB" sz="2000" dirty="0"/>
              <a:t>Simulation with different parameter values</a:t>
            </a:r>
          </a:p>
          <a:p>
            <a:r>
              <a:rPr lang="en-GB" sz="2000" dirty="0"/>
              <a:t>Results show qualitative differences under two conditions </a:t>
            </a:r>
          </a:p>
          <a:p>
            <a:pPr marL="400050" lvl="1" indent="0">
              <a:buNone/>
            </a:pPr>
            <a:r>
              <a:rPr lang="en-GB" sz="1800" dirty="0"/>
              <a:t>- Condition 1: rank extreme events </a:t>
            </a:r>
            <a:r>
              <a:rPr lang="en-GB" sz="1600" dirty="0"/>
              <a:t>(i.e., P(A) = 0.1, P(B) = 0.2) </a:t>
            </a:r>
            <a:r>
              <a:rPr lang="en-GB" sz="1800" dirty="0"/>
              <a:t>from Beta(1, 10)  </a:t>
            </a:r>
          </a:p>
          <a:p>
            <a:pPr marL="400050" lvl="1" indent="0">
              <a:buNone/>
            </a:pPr>
            <a:r>
              <a:rPr lang="en-GB" sz="1800" dirty="0"/>
              <a:t>- Condition 2: rank indifferent events </a:t>
            </a:r>
            <a:r>
              <a:rPr lang="en-GB" sz="1600" dirty="0">
                <a:solidFill>
                  <a:prstClr val="black"/>
                </a:solidFill>
              </a:rPr>
              <a:t>(i.e., P(A) = 0.5, P(B) = 0.6</a:t>
            </a:r>
            <a:r>
              <a:rPr lang="en-GB" sz="1800" dirty="0">
                <a:solidFill>
                  <a:prstClr val="black"/>
                </a:solidFill>
              </a:rPr>
              <a:t>) </a:t>
            </a:r>
            <a:r>
              <a:rPr lang="en-GB" sz="1800" dirty="0"/>
              <a:t>from Beta(10, 10)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9776E8D-2BD8-4646-ACF6-D714B151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89" y="2368863"/>
            <a:ext cx="6380622" cy="39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9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9111-E8B1-0147-881C-A03EABEA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4974-0644-3F44-AE50-AA3AAB96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0848"/>
            <a:ext cx="8712968" cy="518457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dirty="0"/>
              <a:t>A novel way to investigate probability judgements</a:t>
            </a:r>
          </a:p>
          <a:p>
            <a:pPr marL="857250" lvl="2" indent="0">
              <a:buNone/>
              <a:defRPr/>
            </a:pPr>
            <a:r>
              <a:rPr lang="en-GB" sz="2000" dirty="0"/>
              <a:t>- Identify a new probabilistic reasoning bias </a:t>
            </a:r>
          </a:p>
          <a:p>
            <a:pPr marL="857250" lvl="2" indent="0">
              <a:buNone/>
              <a:defRPr/>
            </a:pPr>
            <a:endParaRPr lang="en-GB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dirty="0"/>
              <a:t>A </a:t>
            </a:r>
            <a:r>
              <a:rPr lang="en-US" altLang="zh-CN" dirty="0"/>
              <a:t>method to </a:t>
            </a:r>
            <a:r>
              <a:rPr lang="en-GB" altLang="zh-CN" dirty="0"/>
              <a:t>t</a:t>
            </a:r>
            <a:r>
              <a:rPr lang="en-GB" dirty="0"/>
              <a:t>est PT+N model </a:t>
            </a:r>
          </a:p>
          <a:p>
            <a:pPr marL="857250" lvl="2" indent="0">
              <a:buNone/>
              <a:defRPr/>
            </a:pPr>
            <a:r>
              <a:rPr lang="en-GB" dirty="0"/>
              <a:t>- Test qualitative predictions from PT+N model for rankings</a:t>
            </a:r>
            <a:endParaRPr lang="en-GB" sz="2000" dirty="0"/>
          </a:p>
          <a:p>
            <a:pPr marL="857250" lvl="2" indent="0">
              <a:buNone/>
              <a:defRPr/>
            </a:pPr>
            <a:r>
              <a:rPr lang="en-GB" sz="2000" dirty="0"/>
              <a:t>- Estimate sampling parameters on individual level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7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50BA-BF9A-634A-A107-67BECDE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</a:t>
            </a:r>
            <a:r>
              <a:rPr lang="en-US" altLang="zh-CN" dirty="0" err="1"/>
              <a:t>ank</a:t>
            </a:r>
            <a:r>
              <a:rPr lang="en-US" altLang="zh-CN" dirty="0"/>
              <a:t> you!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B41DB7-7B9D-334D-BA3E-4301D44E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91" y="2283976"/>
            <a:ext cx="3878337" cy="27816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This research is a joint work by</a:t>
            </a:r>
          </a:p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Xiaotong Liu </a:t>
            </a:r>
          </a:p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(University of Mannheim), </a:t>
            </a:r>
          </a:p>
          <a:p>
            <a:pPr marL="0" indent="0" algn="ctr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Henrik Singmann </a:t>
            </a:r>
          </a:p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(University College London), </a:t>
            </a:r>
          </a:p>
          <a:p>
            <a:pPr marL="0" indent="0" algn="ctr">
              <a:buNone/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and Arndt Bröder </a:t>
            </a:r>
          </a:p>
          <a:p>
            <a:pPr marL="0" indent="0" algn="ct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(University of Mannheim).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3BE286-1141-5B49-B1CD-34677A56670B}"/>
              </a:ext>
            </a:extLst>
          </p:cNvPr>
          <p:cNvSpPr txBox="1">
            <a:spLocks/>
          </p:cNvSpPr>
          <p:nvPr/>
        </p:nvSpPr>
        <p:spPr bwMode="auto">
          <a:xfrm>
            <a:off x="-19328" y="3402608"/>
            <a:ext cx="502337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GB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C1B7C65-9C75-324A-9E35-FA806E42461B}"/>
              </a:ext>
            </a:extLst>
          </p:cNvPr>
          <p:cNvSpPr txBox="1">
            <a:spLocks/>
          </p:cNvSpPr>
          <p:nvPr/>
        </p:nvSpPr>
        <p:spPr bwMode="auto">
          <a:xfrm>
            <a:off x="630334" y="1556792"/>
            <a:ext cx="3818695" cy="445049"/>
          </a:xfrm>
          <a:prstGeom prst="rect">
            <a:avLst/>
          </a:prstGeom>
          <a:solidFill>
            <a:schemeClr val="bg2"/>
          </a:solidFill>
          <a:ln w="317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GB" dirty="0"/>
              <a:t>Collaborators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07C932-A551-AE46-9BD8-32E83D146314}"/>
              </a:ext>
            </a:extLst>
          </p:cNvPr>
          <p:cNvSpPr txBox="1">
            <a:spLocks/>
          </p:cNvSpPr>
          <p:nvPr/>
        </p:nvSpPr>
        <p:spPr bwMode="auto">
          <a:xfrm>
            <a:off x="4656373" y="2283976"/>
            <a:ext cx="3878337" cy="278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research was funded by the Deutsche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Forschungsgemeinschaft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(DFG), grant 2277, Research Training Group “Statistical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Psychology" (SMiP).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B8D2DDF-B441-8746-B612-6E9E4D280426}"/>
              </a:ext>
            </a:extLst>
          </p:cNvPr>
          <p:cNvSpPr txBox="1">
            <a:spLocks/>
          </p:cNvSpPr>
          <p:nvPr/>
        </p:nvSpPr>
        <p:spPr bwMode="auto">
          <a:xfrm>
            <a:off x="4716016" y="1556792"/>
            <a:ext cx="3818695" cy="445049"/>
          </a:xfrm>
          <a:prstGeom prst="rect">
            <a:avLst/>
          </a:prstGeom>
          <a:solidFill>
            <a:schemeClr val="bg2"/>
          </a:solidFill>
          <a:ln w="317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23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GB" dirty="0"/>
              <a:t>Funding group </a:t>
            </a:r>
          </a:p>
        </p:txBody>
      </p:sp>
    </p:spTree>
    <p:extLst>
      <p:ext uri="{BB962C8B-B14F-4D97-AF65-F5344CB8AC3E}">
        <p14:creationId xmlns:p14="http://schemas.microsoft.com/office/powerpoint/2010/main" val="32048381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526</Words>
  <Application>Microsoft Macintosh PowerPoint</Application>
  <DocSecurity>0</DocSecurity>
  <PresentationFormat>On-screen Show (4:3)</PresentationFormat>
  <Paragraphs>101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Lora Regular Roman</vt:lpstr>
      <vt:lpstr>Larissa</vt:lpstr>
      <vt:lpstr>Background</vt:lpstr>
      <vt:lpstr>Ranking task</vt:lpstr>
      <vt:lpstr>A new bias?</vt:lpstr>
      <vt:lpstr>Predictions for rankings from PT+N</vt:lpstr>
      <vt:lpstr>Predictions for rankings from PT+N</vt:lpstr>
      <vt:lpstr>Summary and future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subject/>
  <dc:creator>Henrik Singmann</dc:creator>
  <cp:keywords/>
  <dc:description/>
  <cp:lastModifiedBy>LIU, XIAOTONG (PGT)</cp:lastModifiedBy>
  <cp:revision>50</cp:revision>
  <dcterms:modified xsi:type="dcterms:W3CDTF">2021-06-21T22:21:37Z</dcterms:modified>
  <cp:category/>
  <dc:identifier/>
  <cp:contentStatus/>
  <dc:language/>
  <cp:version/>
</cp:coreProperties>
</file>