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.svg" ContentType="image/svg+xml"/>
  <Override PartName="/ppt/media/image2.svg" ContentType="image/svg+xml"/>
  <Override PartName="/ppt/media/image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409" r:id="rId3"/>
    <p:sldId id="414" r:id="rId4"/>
    <p:sldId id="415" r:id="rId5"/>
    <p:sldId id="416" r:id="rId6"/>
    <p:sldId id="417" r:id="rId8"/>
    <p:sldId id="418" r:id="rId9"/>
    <p:sldId id="420" r:id="rId10"/>
    <p:sldId id="419" r:id="rId11"/>
    <p:sldId id="421" r:id="rId12"/>
    <p:sldId id="422" r:id="rId13"/>
    <p:sldId id="42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bLW" initials="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F1423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5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看Scoll案例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看debounce案例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 sz="2400">
                <a:solidFill>
                  <a:srgbClr val="FF0000"/>
                </a:solidFill>
              </a:rPr>
              <a:t>看源码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  <a:sym typeface="+mn-ea"/>
              </a:rPr>
              <a:t>看源码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0F1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0F1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defRPr spc="150" baseline="0"/>
            </a:lvl1pPr>
            <a:lvl2pPr marL="685800" indent="-228600" defTabSz="914400" eaLnBrk="1" fontAlgn="auto" latinLnBrk="0" hangingPunct="1">
              <a:lnSpc>
                <a:spcPct val="120000"/>
              </a:lnSpc>
              <a:tabLst>
                <a:tab pos="1609725" algn="l"/>
                <a:tab pos="1609725" algn="l"/>
                <a:tab pos="1609725" algn="l"/>
                <a:tab pos="1609725" algn="l"/>
              </a:tabLst>
              <a:defRPr spc="150" baseline="0"/>
            </a:lvl2pPr>
            <a:lvl3pPr marL="1143000" indent="-228600" eaLnBrk="1" fontAlgn="auto" latinLnBrk="0" hangingPunct="1">
              <a:lnSpc>
                <a:spcPct val="120000"/>
              </a:lnSpc>
              <a:defRPr spc="150" baseline="0"/>
            </a:lvl3pPr>
            <a:lvl4pPr marL="1600200" indent="-228600" eaLnBrk="1" fontAlgn="auto" latinLnBrk="0" hangingPunct="1">
              <a:lnSpc>
                <a:spcPct val="120000"/>
              </a:lnSpc>
              <a:defRPr sz="1400" spc="150" baseline="0"/>
            </a:lvl4pPr>
            <a:lvl5pPr marL="2057400" indent="-228600" eaLnBrk="1" fontAlgn="auto" latinLnBrk="0" hangingPunct="1">
              <a:lnSpc>
                <a:spcPct val="120000"/>
              </a:lnSpc>
              <a:defRPr sz="1400" spc="150"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0F1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0F1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kumimoji="0" lang="zh-CN" altLang="en-US" sz="18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0F1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0F1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defRPr sz="14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0F1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0F1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0F1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0F1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uFillTx/>
              </a:defRPr>
            </a:lvl2pPr>
            <a:lvl3pPr eaLnBrk="1" fontAlgn="auto" latinLnBrk="0" hangingPunct="1">
              <a:defRPr u="none" strike="noStrike" kern="1200" cap="none" spc="150" normalizeH="0">
                <a:uFillTx/>
              </a:defRPr>
            </a:lvl3pPr>
            <a:lvl4pPr eaLnBrk="1" fontAlgn="auto" latinLnBrk="0" hangingPunct="1">
              <a:defRPr sz="1400" u="none" strike="noStrike" kern="1200" cap="none" spc="150" normalizeH="0">
                <a:uFillTx/>
              </a:defRPr>
            </a:lvl4pPr>
            <a:lvl5pPr eaLnBrk="1" fontAlgn="auto" latinLnBrk="0" hangingPunct="1">
              <a:defRPr sz="1400" u="none" strike="noStrike" kern="1200" cap="none" spc="150" normalizeH="0">
                <a:uFillTx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0F1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-228600" eaLnBrk="1" fontAlgn="auto" latinLnBrk="0" hangingPunct="1">
              <a:lnSpc>
                <a:spcPct val="130000"/>
              </a:lnSpc>
              <a:spcAft>
                <a:spcPts val="1000"/>
              </a:spcAft>
              <a:defRPr spc="300" baseline="0"/>
            </a:lvl1pPr>
            <a:lvl2pPr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tabLst>
                <a:tab pos="1609725" algn="l"/>
                <a:tab pos="1609725" algn="l"/>
                <a:tab pos="1609725" algn="l"/>
                <a:tab pos="1609725" algn="l"/>
              </a:tabLst>
              <a:defRPr spc="300" baseline="0"/>
            </a:lvl2pPr>
            <a:lvl3pPr indent="-228600" eaLnBrk="1" fontAlgn="auto" latinLnBrk="0" hangingPunct="1">
              <a:lnSpc>
                <a:spcPct val="120000"/>
              </a:lnSpc>
              <a:spcAft>
                <a:spcPts val="600"/>
              </a:spcAft>
              <a:defRPr spc="300" baseline="0"/>
            </a:lvl3pPr>
            <a:lvl4pPr indent="-228600" eaLnBrk="1" fontAlgn="auto" latinLnBrk="0" hangingPunct="1">
              <a:lnSpc>
                <a:spcPct val="120000"/>
              </a:lnSpc>
              <a:spcAft>
                <a:spcPts val="300"/>
              </a:spcAft>
              <a:defRPr sz="1400" spc="300" baseline="0"/>
            </a:lvl4pPr>
            <a:lvl5pPr indent="-228600" eaLnBrk="1" fontAlgn="auto" latinLnBrk="0" hangingPunct="1">
              <a:lnSpc>
                <a:spcPct val="120000"/>
              </a:lnSpc>
              <a:spcAft>
                <a:spcPts val="300"/>
              </a:spcAft>
              <a:defRPr sz="1400" spc="300"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bg1">
              <a:lumMod val="8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</a:tabLst>
        <a:defRPr sz="1600" u="none" strike="noStrike" kern="1200" cap="none" spc="150" normalizeH="0" baseline="0">
          <a:solidFill>
            <a:schemeClr val="bg1">
              <a:lumMod val="8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bg1">
              <a:lumMod val="8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bg1">
              <a:lumMod val="8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bg1">
              <a:lumMod val="8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77.xml"/><Relationship Id="rId5" Type="http://schemas.openxmlformats.org/officeDocument/2006/relationships/image" Target="../media/image2.svg"/><Relationship Id="rId4" Type="http://schemas.openxmlformats.org/officeDocument/2006/relationships/image" Target="../media/image3.png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tags" Target="../tags/tag76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78.xml"/><Relationship Id="rId2" Type="http://schemas.openxmlformats.org/officeDocument/2006/relationships/image" Target="../media/image3.sv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0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>
                <a:latin typeface="微软雅黑" panose="020B0503020204020204" pitchFamily="34" charset="-122"/>
              </a:rPr>
              <a:t>You don't know</a:t>
            </a:r>
            <a:endParaRPr lang="en-US" altLang="zh-CN">
              <a:latin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 sz="4000">
                <a:solidFill>
                  <a:schemeClr val="bg1"/>
                </a:solidFill>
                <a:latin typeface="+mn-ea"/>
                <a:ea typeface="+mn-ea"/>
              </a:rPr>
              <a:t>T</a:t>
            </a:r>
            <a:r>
              <a:rPr lang="zh-CN" altLang="en-US" sz="4000">
                <a:solidFill>
                  <a:schemeClr val="accent4">
                    <a:lumMod val="75000"/>
                  </a:schemeClr>
                </a:solidFill>
                <a:latin typeface="+mn-ea"/>
                <a:ea typeface="+mn-ea"/>
              </a:rPr>
              <a:t>h</a:t>
            </a:r>
            <a:r>
              <a:rPr lang="zh-CN" altLang="en-US" sz="4000">
                <a:solidFill>
                  <a:schemeClr val="bg1"/>
                </a:solidFill>
                <a:latin typeface="+mn-ea"/>
                <a:ea typeface="+mn-ea"/>
              </a:rPr>
              <a:t>r</a:t>
            </a:r>
            <a:r>
              <a:rPr lang="zh-CN" altLang="en-US" sz="4000">
                <a:solidFill>
                  <a:schemeClr val="accent4">
                    <a:lumMod val="75000"/>
                  </a:schemeClr>
                </a:solidFill>
                <a:latin typeface="+mn-ea"/>
                <a:ea typeface="+mn-ea"/>
              </a:rPr>
              <a:t>o</a:t>
            </a:r>
            <a:r>
              <a:rPr lang="zh-CN" altLang="en-US" sz="4000">
                <a:solidFill>
                  <a:schemeClr val="bg1"/>
                </a:solidFill>
                <a:latin typeface="+mn-ea"/>
                <a:ea typeface="+mn-ea"/>
              </a:rPr>
              <a:t>t</a:t>
            </a:r>
            <a:r>
              <a:rPr lang="zh-CN" altLang="en-US" sz="4000">
                <a:solidFill>
                  <a:schemeClr val="accent4">
                    <a:lumMod val="75000"/>
                  </a:schemeClr>
                </a:solidFill>
                <a:latin typeface="+mn-ea"/>
                <a:ea typeface="+mn-ea"/>
              </a:rPr>
              <a:t>t</a:t>
            </a:r>
            <a:r>
              <a:rPr lang="zh-CN" altLang="en-US" sz="4000">
                <a:solidFill>
                  <a:schemeClr val="bg1"/>
                </a:solidFill>
                <a:latin typeface="+mn-ea"/>
                <a:ea typeface="+mn-ea"/>
              </a:rPr>
              <a:t>l</a:t>
            </a:r>
            <a:r>
              <a:rPr lang="zh-CN" altLang="en-US" sz="4000">
                <a:solidFill>
                  <a:schemeClr val="accent4">
                    <a:lumMod val="75000"/>
                  </a:schemeClr>
                </a:solidFill>
                <a:latin typeface="+mn-ea"/>
                <a:ea typeface="+mn-ea"/>
              </a:rPr>
              <a:t>e</a:t>
            </a:r>
            <a:r>
              <a:rPr lang="zh-CN" altLang="en-US" sz="400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zh-CN" sz="4000">
                <a:solidFill>
                  <a:schemeClr val="bg1"/>
                </a:solidFill>
                <a:latin typeface="+mn-ea"/>
                <a:ea typeface="+mn-ea"/>
              </a:rPr>
              <a:t>&amp;</a:t>
            </a:r>
            <a:r>
              <a:rPr lang="en-US" altLang="zh-CN" sz="4000">
                <a:solidFill>
                  <a:schemeClr val="accent4">
                    <a:lumMod val="75000"/>
                  </a:schemeClr>
                </a:solidFill>
                <a:latin typeface="+mn-ea"/>
                <a:ea typeface="+mn-ea"/>
              </a:rPr>
              <a:t> D</a:t>
            </a:r>
            <a:r>
              <a:rPr lang="en-US" altLang="zh-CN" sz="4000">
                <a:solidFill>
                  <a:schemeClr val="bg1"/>
                </a:solidFill>
                <a:latin typeface="+mn-ea"/>
                <a:ea typeface="+mn-ea"/>
              </a:rPr>
              <a:t>ebounce</a:t>
            </a:r>
            <a:endParaRPr lang="en-US" altLang="zh-CN" sz="400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75760" y="885825"/>
            <a:ext cx="38404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4800">
                <a:solidFill>
                  <a:schemeClr val="bg1"/>
                </a:solidFill>
              </a:rPr>
              <a:t>应用场景辨析</a:t>
            </a:r>
            <a:endParaRPr lang="zh-CN" altLang="en-US" sz="4800">
              <a:solidFill>
                <a:schemeClr val="bg1"/>
              </a:solidFill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847850" y="2209800"/>
          <a:ext cx="8455025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7540"/>
                <a:gridCol w="2671445"/>
                <a:gridCol w="2606040"/>
              </a:tblGrid>
              <a:tr h="57912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>
                          <a:solidFill>
                            <a:schemeClr val="bg1"/>
                          </a:solidFill>
                          <a:sym typeface="+mn-ea"/>
                        </a:rPr>
                        <a:t>throttle</a:t>
                      </a:r>
                      <a:endParaRPr lang="en-US" altLang="zh-CN" sz="32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>
                          <a:solidFill>
                            <a:schemeClr val="bg1"/>
                          </a:solidFill>
                          <a:sym typeface="+mn-ea"/>
                        </a:rPr>
                        <a:t>debounce</a:t>
                      </a:r>
                      <a:endParaRPr lang="en-US" altLang="zh-CN" sz="32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</a:tr>
              <a:tr h="5791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>
                          <a:solidFill>
                            <a:schemeClr val="bg1"/>
                          </a:solidFill>
                        </a:rPr>
                        <a:t>click</a:t>
                      </a:r>
                      <a:endParaRPr lang="en-US" altLang="zh-C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5791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>
                          <a:solidFill>
                            <a:schemeClr val="bg1"/>
                          </a:solidFill>
                        </a:rPr>
                        <a:t>scroll</a:t>
                      </a:r>
                      <a:endParaRPr lang="en-US" altLang="zh-C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5791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>
                          <a:solidFill>
                            <a:schemeClr val="bg1"/>
                          </a:solidFill>
                        </a:rPr>
                        <a:t>resize</a:t>
                      </a:r>
                      <a:endParaRPr lang="en-US" altLang="zh-C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5791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>
                          <a:solidFill>
                            <a:schemeClr val="bg1"/>
                          </a:solidFill>
                        </a:rPr>
                        <a:t>mous</a:t>
                      </a:r>
                      <a:r>
                        <a:rPr lang="en-US" altLang="zh-CN" sz="3200">
                          <a:solidFill>
                            <a:schemeClr val="bg1"/>
                          </a:solidFill>
                        </a:rPr>
                        <a:t>emove</a:t>
                      </a:r>
                      <a:endParaRPr lang="en-US" altLang="zh-C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5791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>
                          <a:solidFill>
                            <a:schemeClr val="bg1"/>
                          </a:solidFill>
                          <a:sym typeface="+mn-ea"/>
                        </a:rPr>
                        <a:t>scroll &amp; load</a:t>
                      </a:r>
                      <a:endParaRPr lang="en-US" altLang="zh-CN" sz="32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5791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>
                          <a:solidFill>
                            <a:schemeClr val="bg1"/>
                          </a:solidFill>
                        </a:rPr>
                        <a:t>change &amp; seach</a:t>
                      </a:r>
                      <a:endParaRPr lang="en-US" altLang="zh-C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6" name="图片 5" descr="31393938393834313b31393939353233313bb2e6b4edcef3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56960" y="2903220"/>
            <a:ext cx="409575" cy="409575"/>
          </a:xfrm>
          <a:prstGeom prst="rect">
            <a:avLst/>
          </a:prstGeom>
        </p:spPr>
      </p:pic>
      <p:pic>
        <p:nvPicPr>
          <p:cNvPr id="7" name="图片 6" descr="31393938393834313b31393939353232383bb9b4d5fdc8b7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91575" y="2903220"/>
            <a:ext cx="409575" cy="409575"/>
          </a:xfrm>
          <a:prstGeom prst="rect">
            <a:avLst/>
          </a:prstGeom>
        </p:spPr>
      </p:pic>
      <p:pic>
        <p:nvPicPr>
          <p:cNvPr id="8" name="图片 7" descr="31393938393834313b31393939353232383bb9b4d5fdc8b7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56960" y="3427095"/>
            <a:ext cx="409575" cy="409575"/>
          </a:xfrm>
          <a:prstGeom prst="rect">
            <a:avLst/>
          </a:prstGeom>
        </p:spPr>
      </p:pic>
      <p:pic>
        <p:nvPicPr>
          <p:cNvPr id="9" name="图片 8" descr="31393938393834313b31393939353232383bb9b4d5fdc8b7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91575" y="3427095"/>
            <a:ext cx="409575" cy="409575"/>
          </a:xfrm>
          <a:prstGeom prst="rect">
            <a:avLst/>
          </a:prstGeom>
        </p:spPr>
      </p:pic>
      <p:pic>
        <p:nvPicPr>
          <p:cNvPr id="10" name="图片 9" descr="31393938393834313b31393939353232383bb9b4d5fdc8b7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91575" y="4031615"/>
            <a:ext cx="409575" cy="409575"/>
          </a:xfrm>
          <a:prstGeom prst="rect">
            <a:avLst/>
          </a:prstGeom>
        </p:spPr>
      </p:pic>
      <p:pic>
        <p:nvPicPr>
          <p:cNvPr id="11" name="图片 10" descr="31393938393834313b31393939353232383bb9b4d5fdc8b7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91575" y="5157470"/>
            <a:ext cx="409575" cy="409575"/>
          </a:xfrm>
          <a:prstGeom prst="rect">
            <a:avLst/>
          </a:prstGeom>
        </p:spPr>
      </p:pic>
      <p:pic>
        <p:nvPicPr>
          <p:cNvPr id="12" name="图片 11" descr="31393938393834313b31393939353232383bb9b4d5fdc8b7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56960" y="5786120"/>
            <a:ext cx="409575" cy="409575"/>
          </a:xfrm>
          <a:prstGeom prst="rect">
            <a:avLst/>
          </a:prstGeom>
        </p:spPr>
      </p:pic>
      <p:pic>
        <p:nvPicPr>
          <p:cNvPr id="13" name="图片 12" descr="31393938393834313b31393939353232383bb9b4d5fdc8b7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56960" y="4585970"/>
            <a:ext cx="409575" cy="409575"/>
          </a:xfrm>
          <a:prstGeom prst="rect">
            <a:avLst/>
          </a:prstGeom>
        </p:spPr>
      </p:pic>
      <p:pic>
        <p:nvPicPr>
          <p:cNvPr id="14" name="图片 13" descr="31393938393834313b31393939353233313bb2e6b4edcef3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56960" y="4032250"/>
            <a:ext cx="409575" cy="409575"/>
          </a:xfrm>
          <a:prstGeom prst="rect">
            <a:avLst/>
          </a:prstGeom>
        </p:spPr>
      </p:pic>
      <p:pic>
        <p:nvPicPr>
          <p:cNvPr id="15" name="图片 14" descr="31393938393834313b31393939353233313bb2e6b4edcef3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56960" y="5157470"/>
            <a:ext cx="409575" cy="409575"/>
          </a:xfrm>
          <a:prstGeom prst="rect">
            <a:avLst/>
          </a:prstGeom>
        </p:spPr>
      </p:pic>
      <p:pic>
        <p:nvPicPr>
          <p:cNvPr id="16" name="图片 15" descr="31393938393834313b31393939353233313bb2e6b4edcef3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1575" y="4585970"/>
            <a:ext cx="409575" cy="409575"/>
          </a:xfrm>
          <a:prstGeom prst="rect">
            <a:avLst/>
          </a:prstGeom>
        </p:spPr>
      </p:pic>
      <p:pic>
        <p:nvPicPr>
          <p:cNvPr id="17" name="图片 16" descr="31393938393834313b31393939353233313bb2e6b4edcef3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1575" y="5786120"/>
            <a:ext cx="409575" cy="40957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ransition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32303038313139323b32303038313134393bb4f3c4d4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291330" y="2247900"/>
            <a:ext cx="3609975" cy="36099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576195" y="1304925"/>
            <a:ext cx="7040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6000">
                <a:solidFill>
                  <a:schemeClr val="bg1"/>
                </a:solidFill>
              </a:rPr>
              <a:t>奇怪的知识又增加了</a:t>
            </a:r>
            <a:endParaRPr lang="zh-CN" altLang="en-US" sz="600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961005" y="1659890"/>
            <a:ext cx="6390640" cy="35382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没有用过 </a:t>
            </a:r>
            <a:r>
              <a:rPr lang="en-US" altLang="zh-CN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hrottle </a:t>
            </a:r>
            <a:r>
              <a:rPr lang="en-US" altLang="zh-CN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&amp; debounce</a:t>
            </a:r>
            <a:endParaRPr lang="en-US" altLang="zh-CN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只用过 </a:t>
            </a:r>
            <a:r>
              <a:rPr lang="en-US" altLang="zh-CN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hrottle 或者</a:t>
            </a:r>
            <a:r>
              <a:rPr lang="en-US" altLang="zh-CN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debounce</a:t>
            </a:r>
            <a:endParaRPr lang="en-US" altLang="zh-CN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320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分不清他们的区别</a:t>
            </a: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应用场景用错</a:t>
            </a:r>
            <a:endParaRPr lang="en-US" altLang="zh-CN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l"/>
            </a:pPr>
            <a:endParaRPr lang="en-US" altLang="zh-CN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>
        <p:pull/>
      </p:transition>
    </mc:Choice>
    <mc:Fallback>
      <p:transition>
        <p:pull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1408500"/>
            <a:ext cx="10969200" cy="705600"/>
          </a:xfrm>
        </p:spPr>
        <p:txBody>
          <a:bodyPr/>
          <a:p>
            <a:pPr algn="ctr"/>
            <a:r>
              <a:rPr lang="zh-CN" altLang="en-US"/>
              <a:t>场景一</a:t>
            </a:r>
            <a:endParaRPr lang="zh-CN" altLang="en-US"/>
          </a:p>
        </p:txBody>
      </p:sp>
      <p:sp>
        <p:nvSpPr>
          <p:cNvPr id="5" name="流程图: 可选过程 4"/>
          <p:cNvSpPr/>
          <p:nvPr/>
        </p:nvSpPr>
        <p:spPr>
          <a:xfrm>
            <a:off x="3816985" y="2757170"/>
            <a:ext cx="922655" cy="33845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265" y="2656205"/>
            <a:ext cx="9221470" cy="1544955"/>
          </a:xfrm>
        </p:spPr>
        <p:txBody>
          <a:bodyPr>
            <a:noAutofit/>
          </a:bodyPr>
          <a:p>
            <a:pPr marL="0" indent="0" algn="ctr">
              <a:buNone/>
            </a:pPr>
            <a:r>
              <a:rPr lang="zh-CN" altLang="en-US" sz="2000">
                <a:solidFill>
                  <a:schemeClr val="bg1"/>
                </a:solidFill>
                <a:latin typeface="+mn-lt"/>
                <a:cs typeface="+mn-lt"/>
              </a:rPr>
              <a:t>有一个   搜索  ，每次点击都会发送一次</a:t>
            </a:r>
            <a:r>
              <a:rPr lang="en-US" altLang="zh-CN" sz="2000">
                <a:solidFill>
                  <a:schemeClr val="bg1"/>
                </a:solidFill>
                <a:latin typeface="+mn-lt"/>
                <a:cs typeface="+mn-lt"/>
              </a:rPr>
              <a:t>AJAX</a:t>
            </a:r>
            <a:r>
              <a:rPr sz="2000">
                <a:solidFill>
                  <a:schemeClr val="bg1"/>
                </a:solidFill>
                <a:latin typeface="+mn-lt"/>
                <a:cs typeface="+mn-lt"/>
              </a:rPr>
              <a:t>请求。</a:t>
            </a:r>
            <a:endParaRPr sz="2000">
              <a:solidFill>
                <a:schemeClr val="bg1"/>
              </a:solidFill>
              <a:latin typeface="+mn-lt"/>
              <a:cs typeface="+mn-lt"/>
            </a:endParaRPr>
          </a:p>
          <a:p>
            <a:pPr marL="0" indent="0" algn="ctr">
              <a:buNone/>
            </a:pPr>
            <a:r>
              <a:rPr sz="2000">
                <a:solidFill>
                  <a:schemeClr val="bg1"/>
                </a:solidFill>
                <a:latin typeface="+mn-lt"/>
                <a:cs typeface="+mn-lt"/>
              </a:rPr>
              <a:t>如果用户连续大量的点击，必然会发送大量重复的请求，</a:t>
            </a:r>
            <a:r>
              <a:rPr sz="2000">
                <a:solidFill>
                  <a:srgbClr val="FF0000"/>
                </a:solidFill>
              </a:rPr>
              <a:t>浪费服务器资源</a:t>
            </a:r>
            <a:endParaRPr sz="20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1408500"/>
            <a:ext cx="10969200" cy="705600"/>
          </a:xfrm>
        </p:spPr>
        <p:txBody>
          <a:bodyPr/>
          <a:p>
            <a:pPr algn="ctr"/>
            <a:r>
              <a:rPr lang="zh-CN" altLang="en-US"/>
              <a:t>场景二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20850" y="2656205"/>
            <a:ext cx="8750300" cy="1149985"/>
          </a:xfrm>
        </p:spPr>
        <p:txBody>
          <a:bodyPr/>
          <a:p>
            <a:pPr marL="0" indent="0" algn="ctr">
              <a:buNone/>
            </a:pPr>
            <a:r>
              <a:rPr sz="2000">
                <a:solidFill>
                  <a:schemeClr val="bg1"/>
                </a:solidFill>
                <a:latin typeface="+mn-ea"/>
                <a:ea typeface="+mn-ea"/>
                <a:cs typeface="+mn-ea"/>
              </a:rPr>
              <a:t>页面上有大量的</a:t>
            </a:r>
            <a:r>
              <a:rPr lang="en-US" altLang="zh-CN" sz="2000">
                <a:solidFill>
                  <a:schemeClr val="bg1"/>
                </a:solidFill>
                <a:latin typeface="+mn-ea"/>
                <a:ea typeface="+mn-ea"/>
                <a:cs typeface="+mn-ea"/>
              </a:rPr>
              <a:t>echart</a:t>
            </a:r>
            <a:r>
              <a:rPr sz="2000">
                <a:solidFill>
                  <a:schemeClr val="bg1"/>
                </a:solidFill>
                <a:latin typeface="+mn-ea"/>
                <a:ea typeface="+mn-ea"/>
                <a:cs typeface="+mn-ea"/>
              </a:rPr>
              <a:t>图标，都监听了</a:t>
            </a:r>
            <a:r>
              <a:rPr lang="en-US" altLang="zh-CN" sz="2000">
                <a:solidFill>
                  <a:schemeClr val="bg1"/>
                </a:solidFill>
                <a:latin typeface="+mn-ea"/>
                <a:ea typeface="+mn-ea"/>
                <a:cs typeface="+mn-ea"/>
              </a:rPr>
              <a:t>resize</a:t>
            </a:r>
            <a:r>
              <a:rPr sz="2000">
                <a:solidFill>
                  <a:schemeClr val="bg1"/>
                </a:solidFill>
                <a:latin typeface="+mn-ea"/>
                <a:ea typeface="+mn-ea"/>
                <a:cs typeface="+mn-ea"/>
              </a:rPr>
              <a:t>事件，</a:t>
            </a:r>
            <a:endParaRPr sz="2000">
              <a:solidFill>
                <a:schemeClr val="bg1"/>
              </a:solidFill>
              <a:latin typeface="+mn-ea"/>
              <a:ea typeface="+mn-ea"/>
              <a:cs typeface="+mn-ea"/>
            </a:endParaRPr>
          </a:p>
          <a:p>
            <a:pPr marL="0" indent="0" algn="ctr">
              <a:buNone/>
            </a:pPr>
            <a:r>
              <a:rPr lang="en-US" altLang="zh-CN" sz="2000">
                <a:solidFill>
                  <a:schemeClr val="bg1"/>
                </a:solidFill>
                <a:latin typeface="+mn-ea"/>
                <a:ea typeface="+mn-ea"/>
                <a:cs typeface="+mn-ea"/>
              </a:rPr>
              <a:t>window resize </a:t>
            </a:r>
            <a:r>
              <a:rPr sz="2000">
                <a:solidFill>
                  <a:schemeClr val="bg1"/>
                </a:solidFill>
                <a:latin typeface="+mn-ea"/>
                <a:ea typeface="+mn-ea"/>
                <a:cs typeface="+mn-ea"/>
              </a:rPr>
              <a:t>的时候频繁触发</a:t>
            </a:r>
            <a:r>
              <a:rPr lang="en-US" altLang="zh-CN" sz="2000">
                <a:solidFill>
                  <a:schemeClr val="bg1"/>
                </a:solidFill>
                <a:latin typeface="+mn-ea"/>
                <a:ea typeface="+mn-ea"/>
                <a:cs typeface="+mn-ea"/>
                <a:sym typeface="+mn-ea"/>
              </a:rPr>
              <a:t>resize</a:t>
            </a:r>
            <a:r>
              <a:rPr sz="2000">
                <a:solidFill>
                  <a:schemeClr val="bg1"/>
                </a:solidFill>
                <a:latin typeface="+mn-ea"/>
                <a:ea typeface="+mn-ea"/>
                <a:cs typeface="+mn-ea"/>
                <a:sym typeface="+mn-ea"/>
              </a:rPr>
              <a:t>事件导致页面</a:t>
            </a:r>
            <a:r>
              <a:rPr sz="2000">
                <a:solidFill>
                  <a:srgbClr val="FF0000"/>
                </a:solidFill>
                <a:latin typeface="+mn-ea"/>
                <a:ea typeface="+mn-ea"/>
                <a:cs typeface="+mn-ea"/>
                <a:sym typeface="+mn-ea"/>
              </a:rPr>
              <a:t>性能下降</a:t>
            </a:r>
            <a:endParaRPr sz="2000">
              <a:solidFill>
                <a:srgbClr val="FF0000"/>
              </a:solidFill>
              <a:latin typeface="+mn-ea"/>
              <a:ea typeface="+mn-ea"/>
              <a:cs typeface="+mn-ea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824990" y="3729990"/>
            <a:ext cx="9003030" cy="1506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80000"/>
              </a:lnSpc>
            </a:pPr>
            <a:r>
              <a:rPr lang="en-US" altLang="zh-CN" sz="4000">
                <a:solidFill>
                  <a:schemeClr val="bg1"/>
                </a:solidFill>
              </a:rPr>
              <a:t>_.debounce(func, [wait=0], [options={}])</a:t>
            </a:r>
            <a:endParaRPr lang="en-US" altLang="zh-CN" sz="400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bg1"/>
                </a:solidFill>
              </a:rPr>
              <a:t>创建一个 debounced（防抖动）函数，该函数会从上一次被调用后，延迟</a:t>
            </a:r>
            <a:r>
              <a:rPr lang="en-US" altLang="zh-CN" sz="2000">
                <a:solidFill>
                  <a:schemeClr val="accent4"/>
                </a:solidFill>
              </a:rPr>
              <a:t> wait</a:t>
            </a:r>
            <a:r>
              <a:rPr lang="en-US" altLang="zh-CN" sz="2000">
                <a:solidFill>
                  <a:schemeClr val="bg1"/>
                </a:solidFill>
              </a:rPr>
              <a:t> 毫秒后调用 </a:t>
            </a:r>
            <a:r>
              <a:rPr lang="en-US" altLang="zh-CN" sz="2000">
                <a:solidFill>
                  <a:schemeClr val="accent4"/>
                </a:solidFill>
              </a:rPr>
              <a:t>func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24990" y="1649095"/>
            <a:ext cx="8763000" cy="1045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80000"/>
              </a:lnSpc>
            </a:pPr>
            <a:r>
              <a:rPr lang="en-US" altLang="zh-CN" sz="4000">
                <a:solidFill>
                  <a:schemeClr val="bg1"/>
                </a:solidFill>
              </a:rPr>
              <a:t>_.throttle(func, [wait=0], [options={}])</a:t>
            </a:r>
            <a:endParaRPr lang="en-US" altLang="zh-CN" sz="400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bg1"/>
                </a:solidFill>
              </a:rPr>
              <a:t>创建一个节流函数，在 </a:t>
            </a:r>
            <a:r>
              <a:rPr lang="en-US" altLang="zh-CN" sz="2000">
                <a:solidFill>
                  <a:schemeClr val="accent4"/>
                </a:solidFill>
              </a:rPr>
              <a:t>wait </a:t>
            </a:r>
            <a:r>
              <a:rPr lang="en-US" altLang="zh-CN" sz="2000">
                <a:solidFill>
                  <a:schemeClr val="bg1"/>
                </a:solidFill>
              </a:rPr>
              <a:t>秒内最多执行 </a:t>
            </a:r>
            <a:r>
              <a:rPr lang="en-US" altLang="zh-CN" sz="2000">
                <a:solidFill>
                  <a:schemeClr val="accent4"/>
                </a:solidFill>
              </a:rPr>
              <a:t>func</a:t>
            </a:r>
            <a:r>
              <a:rPr lang="en-US" altLang="zh-CN" sz="2000">
                <a:solidFill>
                  <a:schemeClr val="bg1"/>
                </a:solidFill>
              </a:rPr>
              <a:t> 一次的函数</a:t>
            </a:r>
            <a:endParaRPr lang="en-US" altLang="zh-CN" sz="20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微信图片_202101140022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3525" y="193675"/>
            <a:ext cx="6585585" cy="64706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12210" y="1304360"/>
            <a:ext cx="10969200" cy="705600"/>
          </a:xfrm>
        </p:spPr>
        <p:txBody>
          <a:bodyPr/>
          <a:lstStyle/>
          <a:p>
            <a:pPr algn="ctr"/>
            <a:r>
              <a:rPr lang="en-US" altLang="zh-CN">
                <a:sym typeface="+mn-ea"/>
              </a:rPr>
              <a:t>_.throttle</a:t>
            </a:r>
            <a:r>
              <a:rPr>
                <a:sym typeface="+mn-ea"/>
              </a:rPr>
              <a:t>高级用法（</a:t>
            </a:r>
            <a:r>
              <a:rPr lang="en-US" altLang="zh-CN">
                <a:sym typeface="+mn-ea"/>
              </a:rPr>
              <a:t>option</a:t>
            </a:r>
            <a:r>
              <a:rPr>
                <a:sym typeface="+mn-ea"/>
              </a:rPr>
              <a:t>）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549525" y="2157730"/>
            <a:ext cx="7093585" cy="2541905"/>
          </a:xfrm>
        </p:spPr>
        <p:txBody>
          <a:bodyPr/>
          <a:lstStyle/>
          <a:p>
            <a:r>
              <a:rPr lang="zh-CN" altLang="en-US" dirty="0"/>
              <a:t>func (Function): 要节流的函数。</a:t>
            </a:r>
            <a:endParaRPr lang="zh-CN" altLang="en-US" dirty="0"/>
          </a:p>
          <a:p>
            <a:r>
              <a:rPr lang="zh-CN" altLang="en-US" dirty="0"/>
              <a:t>[wait=0] (number): 需要节流的毫秒。</a:t>
            </a:r>
            <a:endParaRPr lang="zh-CN" altLang="en-US" dirty="0"/>
          </a:p>
          <a:p>
            <a:r>
              <a:rPr lang="zh-CN" altLang="en-US" dirty="0"/>
              <a:t>[options=] (Object): 选项对象。</a:t>
            </a:r>
            <a:endParaRPr lang="zh-CN" altLang="en-US" dirty="0"/>
          </a:p>
          <a:p>
            <a:r>
              <a:rPr lang="zh-CN" altLang="en-US" dirty="0"/>
              <a:t>[options.leading=true] (boolean): 指定调用在节流开始前。</a:t>
            </a:r>
            <a:endParaRPr lang="zh-CN" altLang="en-US" dirty="0"/>
          </a:p>
          <a:p>
            <a:r>
              <a:rPr lang="zh-CN" altLang="en-US" dirty="0"/>
              <a:t>[options.trailing=true] (boolean): 指定调用在节流结束后。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ransition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1321505"/>
            <a:ext cx="10969200" cy="705600"/>
          </a:xfrm>
        </p:spPr>
        <p:txBody>
          <a:bodyPr/>
          <a:p>
            <a:pPr algn="ctr"/>
            <a:r>
              <a:rPr lang="en-US" altLang="zh-CN">
                <a:sym typeface="+mn-ea"/>
              </a:rPr>
              <a:t>_.debounce</a:t>
            </a:r>
            <a:r>
              <a:rPr>
                <a:sym typeface="+mn-ea"/>
              </a:rPr>
              <a:t>高级用法（</a:t>
            </a:r>
            <a:r>
              <a:rPr lang="en-US" altLang="zh-CN">
                <a:sym typeface="+mn-ea"/>
              </a:rPr>
              <a:t>optio</a:t>
            </a:r>
            <a:r>
              <a:rPr lang="en-US" altLang="zh-CN">
                <a:sym typeface="+mn-ea"/>
              </a:rPr>
              <a:t>n</a:t>
            </a:r>
            <a:r>
              <a:rPr>
                <a:sym typeface="+mn-ea"/>
              </a:rPr>
              <a:t>）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13305" y="2219960"/>
            <a:ext cx="7565390" cy="3023235"/>
          </a:xfrm>
        </p:spPr>
        <p:txBody>
          <a:bodyPr/>
          <a:p>
            <a:r>
              <a:rPr lang="zh-CN" altLang="en-US"/>
              <a:t>func (Function): 要防抖动的函数。</a:t>
            </a:r>
            <a:endParaRPr lang="zh-CN" altLang="en-US"/>
          </a:p>
          <a:p>
            <a:r>
              <a:rPr lang="zh-CN" altLang="en-US"/>
              <a:t>[wait=0] (number): 需要延迟的毫秒数。</a:t>
            </a:r>
            <a:endParaRPr lang="zh-CN" altLang="en-US"/>
          </a:p>
          <a:p>
            <a:r>
              <a:rPr lang="zh-CN" altLang="en-US"/>
              <a:t>[options=] (Object): 选项对象。</a:t>
            </a:r>
            <a:endParaRPr lang="zh-CN" altLang="en-US"/>
          </a:p>
          <a:p>
            <a:r>
              <a:rPr lang="zh-CN" altLang="en-US"/>
              <a:t>[options.leading=false] (boolean): 指定在延迟开始前调用。</a:t>
            </a:r>
            <a:endParaRPr lang="zh-CN" altLang="en-US"/>
          </a:p>
          <a:p>
            <a:r>
              <a:rPr lang="zh-CN" altLang="en-US"/>
              <a:t>[options.maxWait] (number): 设置 func 允许被延迟的最大值。</a:t>
            </a:r>
            <a:endParaRPr lang="zh-CN" altLang="en-US"/>
          </a:p>
          <a:p>
            <a:r>
              <a:rPr lang="zh-CN" altLang="en-US"/>
              <a:t>[options.trailing=true] (boolean): 指定在延迟结束后调用。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52855" y="1724025"/>
            <a:ext cx="465391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>
                <a:solidFill>
                  <a:schemeClr val="bg1"/>
                </a:solidFill>
                <a:sym typeface="+mn-ea"/>
              </a:rPr>
              <a:t>throttle</a:t>
            </a:r>
            <a:endParaRPr lang="en-US" altLang="zh-CN" sz="6000">
              <a:solidFill>
                <a:schemeClr val="bg1"/>
              </a:solidFill>
              <a:sym typeface="+mn-ea"/>
            </a:endParaRPr>
          </a:p>
          <a:p>
            <a:pPr algn="ctr"/>
            <a:endParaRPr lang="en-US" altLang="zh-CN" sz="6000">
              <a:solidFill>
                <a:schemeClr val="bg1"/>
              </a:solidFill>
              <a:sym typeface="+mn-ea"/>
            </a:endParaRPr>
          </a:p>
          <a:p>
            <a:pPr algn="ctr"/>
            <a:r>
              <a:rPr lang="zh-CN" altLang="en-US" sz="6000">
                <a:solidFill>
                  <a:schemeClr val="bg1"/>
                </a:solidFill>
                <a:sym typeface="+mn-ea"/>
              </a:rPr>
              <a:t>地铁</a:t>
            </a:r>
            <a:endParaRPr lang="zh-CN" altLang="en-US" sz="6000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59220" y="1724025"/>
            <a:ext cx="490220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>
                <a:solidFill>
                  <a:schemeClr val="bg1"/>
                </a:solidFill>
                <a:sym typeface="+mn-ea"/>
              </a:rPr>
              <a:t>debounce</a:t>
            </a:r>
            <a:endParaRPr lang="en-US" altLang="zh-CN" sz="6000">
              <a:solidFill>
                <a:schemeClr val="bg1"/>
              </a:solidFill>
              <a:sym typeface="+mn-ea"/>
            </a:endParaRPr>
          </a:p>
          <a:p>
            <a:pPr algn="ctr"/>
            <a:endParaRPr lang="en-US" altLang="zh-CN" sz="6000">
              <a:solidFill>
                <a:schemeClr val="bg1"/>
              </a:solidFill>
              <a:sym typeface="+mn-ea"/>
            </a:endParaRPr>
          </a:p>
          <a:p>
            <a:pPr algn="ctr"/>
            <a:r>
              <a:rPr lang="zh-CN" altLang="en-US" sz="6000">
                <a:solidFill>
                  <a:schemeClr val="bg1"/>
                </a:solidFill>
                <a:sym typeface="+mn-ea"/>
              </a:rPr>
              <a:t>电梯</a:t>
            </a:r>
            <a:endParaRPr lang="zh-CN" altLang="en-US" sz="6000">
              <a:solidFill>
                <a:schemeClr val="bg1"/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>
    <p:pull/>
  </p:transition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5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5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5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5_1*a*1"/>
  <p:tag name="KSO_WM_TEMPLATE_CATEGORY" val="custom"/>
  <p:tag name="KSO_WM_TEMPLATE_INDEX" val="20205175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5_1*b*1"/>
  <p:tag name="KSO_WM_TEMPLATE_CATEGORY" val="custom"/>
  <p:tag name="KSO_WM_TEMPLATE_INDEX" val="20205175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5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5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175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5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5_13*a*1"/>
  <p:tag name="KSO_WM_TEMPLATE_CATEGORY" val="custom"/>
  <p:tag name="KSO_WM_TEMPLATE_INDEX" val="20205175"/>
  <p:tag name="KSO_WM_UNIT_LAYERLEVEL" val="1"/>
  <p:tag name="KSO_WM_TAG_VERSION" val="1.0"/>
  <p:tag name="KSO_WM_BEAUTIFY_FLAG" val="#wm#"/>
  <p:tag name="KSO_WM_UNIT_ISNUMDGMTITLE" val="0"/>
</p:tagLst>
</file>

<file path=ppt/tags/tag72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5_13*f*1"/>
  <p:tag name="KSO_WM_TEMPLATE_CATEGORY" val="custom"/>
  <p:tag name="KSO_WM_TEMPLATE_INDEX" val="20205175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  <p:tag name="KSO_WM_SLIDE_ID" val="custom20205175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  <p:tag name="KSO_WM_SLIDE_ID" val="custom20205175_15"/>
  <p:tag name="KSO_WM_TEMPLATE_SUBCATEGORY" val="19"/>
  <p:tag name="KSO_WM_TEMPLATE_MASTER_TYPE" val="0"/>
  <p:tag name="KSO_WM_TEMPLATE_COLOR_TYPE" val="1"/>
  <p:tag name="KSO_WM_SLIDE_ITEM_CNT" val="0"/>
  <p:tag name="KSO_WM_SLIDE_INDEX" val="15"/>
  <p:tag name="KSO_WM_TAG_VERSION" val="1.0"/>
  <p:tag name="KSO_WM_SLIDE_TYPE" val="text"/>
  <p:tag name="KSO_WM_SLIDE_SUBTYPE" val="pureTxt"/>
  <p:tag name="KSO_WM_SLIDE_SIZE" val="864*444"/>
  <p:tag name="KSO_WM_SLIDE_POSITION" val="47*47"/>
  <p:tag name="KSO_WM_SLIDE_LAYOUT" val="a_f"/>
  <p:tag name="KSO_WM_SLIDE_LAYOUT_CNT" val="1_2"/>
  <p:tag name="KSO_WM_UNIT_SHOW_EDIT_AREA_INDICATION" val="1"/>
</p:tagLst>
</file>

<file path=ppt/tags/tag76.xml><?xml version="1.0" encoding="utf-8"?>
<p:tagLst xmlns:p="http://schemas.openxmlformats.org/presentationml/2006/main">
  <p:tag name="KSO_WM_UNIT_TABLE_BEAUTIFY" val="smartTable{bca4ae8f-584d-46e9-8200-c19a3f42646c}"/>
  <p:tag name="TABLE_ENDDRAG_ORIGIN_RECT" val="671*312"/>
  <p:tag name="TABLE_ENDDRAG_RECT" val="145*174*671*312"/>
</p:tagLst>
</file>

<file path=ppt/tags/tag77.xml><?xml version="1.0" encoding="utf-8"?>
<p:tagLst xmlns:p="http://schemas.openxmlformats.org/presentationml/2006/main">
  <p:tag name="KSO_WM_SLIDE_ID" val="custom20205175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5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930</Words>
  <Application>WPS 演示</Application>
  <PresentationFormat>宽屏</PresentationFormat>
  <Paragraphs>71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You don't know</vt:lpstr>
      <vt:lpstr>PowerPoint 演示文稿</vt:lpstr>
      <vt:lpstr>场景一</vt:lpstr>
      <vt:lpstr>场景二</vt:lpstr>
      <vt:lpstr>PowerPoint 演示文稿</vt:lpstr>
      <vt:lpstr>PowerPoint 演示文稿</vt:lpstr>
      <vt:lpstr>单击此处添加标题</vt:lpstr>
      <vt:lpstr>PowerPoint 演示文稿</vt:lpstr>
      <vt:lpstr>单击此处添加标题</vt:lpstr>
      <vt:lpstr>空白演示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Ylimhs</cp:lastModifiedBy>
  <cp:revision>219</cp:revision>
  <dcterms:created xsi:type="dcterms:W3CDTF">2019-06-19T02:08:00Z</dcterms:created>
  <dcterms:modified xsi:type="dcterms:W3CDTF">2021-01-14T16:56:59Z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