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09" r:id="rId3"/>
    <p:sldId id="414" r:id="rId4"/>
    <p:sldId id="415" r:id="rId5"/>
    <p:sldId id="416" r:id="rId6"/>
    <p:sldId id="417" r:id="rId7"/>
    <p:sldId id="41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142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spc="150" baseline="0"/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pc="150" baseline="0"/>
            </a:lvl2pPr>
            <a:lvl3pPr marL="1143000" indent="-228600" eaLnBrk="1" fontAlgn="auto" latinLnBrk="0" hangingPunct="1">
              <a:lnSpc>
                <a:spcPct val="120000"/>
              </a:lnSpc>
              <a:defRPr spc="150" baseline="0"/>
            </a:lvl3pPr>
            <a:lvl4pPr marL="1600200" indent="-228600" eaLnBrk="1" fontAlgn="auto" latinLnBrk="0" hangingPunct="1">
              <a:lnSpc>
                <a:spcPct val="120000"/>
              </a:lnSpc>
              <a:defRPr sz="1400" spc="150" baseline="0"/>
            </a:lvl4pPr>
            <a:lvl5pPr marL="2057400" indent="-228600" eaLnBrk="1" fontAlgn="auto" latinLnBrk="0" hangingPunct="1">
              <a:lnSpc>
                <a:spcPct val="120000"/>
              </a:lnSpc>
              <a:defRPr sz="1400" spc="15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</a:defRPr>
            </a:lvl3pPr>
            <a:lvl4pPr eaLnBrk="1" fontAlgn="auto" latinLnBrk="0" hangingPunct="1">
              <a:defRPr sz="1400" u="none" strike="noStrike" kern="1200" cap="none" spc="150" normalizeH="0">
                <a:uFillTx/>
              </a:defRPr>
            </a:lvl4pPr>
            <a:lvl5pPr eaLnBrk="1" fontAlgn="auto" latinLnBrk="0" hangingPunct="1">
              <a:defRPr sz="1400" u="none" strike="noStrike" kern="1200" cap="none" spc="150" normalizeH="0">
                <a:uFillTx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spc="300" baseline="0"/>
            </a:lvl1pPr>
            <a:lvl2pPr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spc="300" baseline="0"/>
            </a:lvl2pPr>
            <a:lvl3pPr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spc="300" baseline="0"/>
            </a:lvl3pPr>
            <a:lvl4pPr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sz="1400" spc="300" baseline="0"/>
            </a:lvl4pPr>
            <a:lvl5pPr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sz="1400" spc="3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</a:rPr>
              <a:t>You don't know</a:t>
            </a:r>
            <a:endParaRPr lang="en-US" altLang="zh-CN">
              <a:latin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z="4000">
                <a:solidFill>
                  <a:schemeClr val="bg1"/>
                </a:solidFill>
                <a:latin typeface="+mn-ea"/>
                <a:ea typeface="+mn-ea"/>
              </a:rPr>
              <a:t>T</a:t>
            </a:r>
            <a:r>
              <a:rPr lang="zh-CN" altLang="en-US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h</a:t>
            </a:r>
            <a:r>
              <a:rPr lang="zh-CN" altLang="en-US" sz="4000">
                <a:solidFill>
                  <a:schemeClr val="bg1"/>
                </a:solidFill>
                <a:latin typeface="+mn-ea"/>
                <a:ea typeface="+mn-ea"/>
              </a:rPr>
              <a:t>r</a:t>
            </a:r>
            <a:r>
              <a:rPr lang="zh-CN" altLang="en-US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o</a:t>
            </a:r>
            <a:r>
              <a:rPr lang="zh-CN" altLang="en-US" sz="4000">
                <a:solidFill>
                  <a:schemeClr val="bg1"/>
                </a:solidFill>
                <a:latin typeface="+mn-ea"/>
                <a:ea typeface="+mn-ea"/>
              </a:rPr>
              <a:t>t</a:t>
            </a:r>
            <a:r>
              <a:rPr lang="zh-CN" altLang="en-US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t</a:t>
            </a:r>
            <a:r>
              <a:rPr lang="zh-CN" altLang="en-US" sz="4000">
                <a:solidFill>
                  <a:schemeClr val="bg1"/>
                </a:solidFill>
                <a:latin typeface="+mn-ea"/>
                <a:ea typeface="+mn-ea"/>
              </a:rPr>
              <a:t>l</a:t>
            </a:r>
            <a:r>
              <a:rPr lang="zh-CN" altLang="en-US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e</a:t>
            </a:r>
            <a:r>
              <a:rPr lang="zh-CN" altLang="en-US" sz="400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4000">
                <a:solidFill>
                  <a:schemeClr val="bg1"/>
                </a:solidFill>
                <a:latin typeface="+mn-ea"/>
                <a:ea typeface="+mn-ea"/>
              </a:rPr>
              <a:t>&amp;</a:t>
            </a:r>
            <a:r>
              <a:rPr lang="en-US" altLang="zh-CN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 D</a:t>
            </a:r>
            <a:r>
              <a:rPr lang="en-US" altLang="zh-CN" sz="4000">
                <a:solidFill>
                  <a:schemeClr val="bg1"/>
                </a:solidFill>
                <a:latin typeface="+mn-ea"/>
                <a:ea typeface="+mn-ea"/>
              </a:rPr>
              <a:t>ebounce</a:t>
            </a:r>
            <a:endParaRPr lang="en-US" altLang="zh-CN" sz="40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61005" y="1659890"/>
            <a:ext cx="639064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没有用过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hrottle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&amp; debounce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只用过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hrottle 或者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debounce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分不清他们的区别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应用场景用错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408500"/>
            <a:ext cx="10969200" cy="705600"/>
          </a:xfrm>
        </p:spPr>
        <p:txBody>
          <a:bodyPr/>
          <a:p>
            <a:pPr algn="ctr"/>
            <a:r>
              <a:rPr lang="zh-CN" altLang="en-US"/>
              <a:t>场景一</a:t>
            </a:r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3816985" y="2757170"/>
            <a:ext cx="922655" cy="3384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265" y="2656205"/>
            <a:ext cx="9221470" cy="1544955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zh-CN" altLang="en-US" sz="2000">
                <a:solidFill>
                  <a:schemeClr val="bg1"/>
                </a:solidFill>
                <a:latin typeface="+mn-lt"/>
                <a:cs typeface="+mn-lt"/>
              </a:rPr>
              <a:t>有一个   搜索  ，每次点击都会发送一次</a:t>
            </a:r>
            <a:r>
              <a:rPr lang="en-US" altLang="zh-CN" sz="2000">
                <a:solidFill>
                  <a:schemeClr val="bg1"/>
                </a:solidFill>
                <a:latin typeface="+mn-lt"/>
                <a:cs typeface="+mn-lt"/>
              </a:rPr>
              <a:t>AJAX</a:t>
            </a:r>
            <a:r>
              <a:rPr sz="2000">
                <a:solidFill>
                  <a:schemeClr val="bg1"/>
                </a:solidFill>
                <a:latin typeface="+mn-lt"/>
                <a:cs typeface="+mn-lt"/>
              </a:rPr>
              <a:t>请求。</a:t>
            </a:r>
            <a:endParaRPr sz="2000">
              <a:solidFill>
                <a:schemeClr val="bg1"/>
              </a:solidFill>
              <a:latin typeface="+mn-lt"/>
              <a:cs typeface="+mn-lt"/>
            </a:endParaRPr>
          </a:p>
          <a:p>
            <a:pPr marL="0" indent="0" algn="ctr">
              <a:buNone/>
            </a:pPr>
            <a:r>
              <a:rPr sz="2000">
                <a:solidFill>
                  <a:schemeClr val="bg1"/>
                </a:solidFill>
                <a:latin typeface="+mn-lt"/>
                <a:cs typeface="+mn-lt"/>
              </a:rPr>
              <a:t>如果用户连续大量的点击，必然会发送大量重复的请求，</a:t>
            </a:r>
            <a:r>
              <a:rPr sz="2000">
                <a:solidFill>
                  <a:srgbClr val="FF0000"/>
                </a:solidFill>
              </a:rPr>
              <a:t>浪费服务器资源</a:t>
            </a:r>
            <a:endParaRPr sz="2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408500"/>
            <a:ext cx="10969200" cy="705600"/>
          </a:xfrm>
        </p:spPr>
        <p:txBody>
          <a:bodyPr/>
          <a:p>
            <a:pPr algn="ctr"/>
            <a:r>
              <a:rPr lang="zh-CN" altLang="en-US"/>
              <a:t>场景二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0850" y="2656205"/>
            <a:ext cx="8750300" cy="1149985"/>
          </a:xfrm>
        </p:spPr>
        <p:txBody>
          <a:bodyPr/>
          <a:p>
            <a:pPr marL="0" indent="0" algn="ctr">
              <a:buNone/>
            </a:pPr>
            <a:r>
              <a:rPr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页面上有大量的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echart</a:t>
            </a:r>
            <a:r>
              <a:rPr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图标，都监听了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resize</a:t>
            </a:r>
            <a:r>
              <a:rPr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事件，</a:t>
            </a:r>
            <a:endParaRPr sz="2000"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marL="0" indent="0" algn="ctr">
              <a:buNone/>
            </a:pP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window resize </a:t>
            </a:r>
            <a:r>
              <a:rPr sz="20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的时候频繁触发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resize</a:t>
            </a:r>
            <a:r>
              <a:rPr sz="20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事件导致页面</a:t>
            </a:r>
            <a:r>
              <a:rPr sz="200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性能下降</a:t>
            </a:r>
            <a:endParaRPr sz="2000">
              <a:solidFill>
                <a:srgbClr val="FF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24990" y="3729990"/>
            <a:ext cx="900303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80000"/>
              </a:lnSpc>
            </a:pPr>
            <a:r>
              <a:rPr lang="en-US" altLang="zh-CN" sz="4000">
                <a:solidFill>
                  <a:schemeClr val="bg1"/>
                </a:solidFill>
              </a:rPr>
              <a:t>_.debounce(func, [wait=0], [options={}])</a:t>
            </a:r>
            <a:endParaRPr lang="en-US" altLang="zh-CN" sz="4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创建一个 debounced（防抖动）函数，该函数会从上一次被调用后，延迟</a:t>
            </a:r>
            <a:r>
              <a:rPr lang="en-US" altLang="zh-CN" sz="2000">
                <a:solidFill>
                  <a:schemeClr val="accent4"/>
                </a:solidFill>
              </a:rPr>
              <a:t> wait</a:t>
            </a:r>
            <a:r>
              <a:rPr lang="en-US" altLang="zh-CN" sz="2000">
                <a:solidFill>
                  <a:schemeClr val="bg1"/>
                </a:solidFill>
              </a:rPr>
              <a:t> 毫秒后调用 </a:t>
            </a:r>
            <a:r>
              <a:rPr lang="en-US" altLang="zh-CN" sz="2000">
                <a:solidFill>
                  <a:schemeClr val="accent4"/>
                </a:solidFill>
              </a:rPr>
              <a:t>func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4990" y="1649095"/>
            <a:ext cx="87630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80000"/>
              </a:lnSpc>
            </a:pPr>
            <a:r>
              <a:rPr lang="en-US" altLang="zh-CN" sz="4000">
                <a:solidFill>
                  <a:schemeClr val="bg1"/>
                </a:solidFill>
              </a:rPr>
              <a:t>_.throttle(func, [wait=0], [options={}])</a:t>
            </a:r>
            <a:endParaRPr lang="en-US" altLang="zh-CN" sz="4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创建一个节流函数，在 </a:t>
            </a:r>
            <a:r>
              <a:rPr lang="en-US" altLang="zh-CN" sz="2000">
                <a:solidFill>
                  <a:schemeClr val="accent4"/>
                </a:solidFill>
              </a:rPr>
              <a:t>wait </a:t>
            </a:r>
            <a:r>
              <a:rPr lang="en-US" altLang="zh-CN" sz="2000">
                <a:solidFill>
                  <a:schemeClr val="bg1"/>
                </a:solidFill>
              </a:rPr>
              <a:t>秒内最多执行 </a:t>
            </a:r>
            <a:r>
              <a:rPr lang="en-US" altLang="zh-CN" sz="2000">
                <a:solidFill>
                  <a:schemeClr val="accent4"/>
                </a:solidFill>
              </a:rPr>
              <a:t>func</a:t>
            </a:r>
            <a:r>
              <a:rPr lang="en-US" altLang="zh-CN" sz="2000">
                <a:solidFill>
                  <a:schemeClr val="bg1"/>
                </a:solidFill>
              </a:rPr>
              <a:t> 一次的函数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2101140022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6170" y="1021715"/>
            <a:ext cx="4899660" cy="4813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演示</Application>
  <PresentationFormat>宽屏</PresentationFormat>
  <Paragraphs>26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You don't know</vt:lpstr>
      <vt:lpstr>PowerPoint 演示文稿</vt:lpstr>
      <vt:lpstr>场景一</vt:lpstr>
      <vt:lpstr>场景二</vt:lpstr>
      <vt:lpstr>PowerPoint 演示文稿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Ylimhs</cp:lastModifiedBy>
  <cp:revision>216</cp:revision>
  <dcterms:created xsi:type="dcterms:W3CDTF">2019-06-19T02:08:00Z</dcterms:created>
  <dcterms:modified xsi:type="dcterms:W3CDTF">2021-01-13T16:28:35Z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