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5" r:id="rId6"/>
    <p:sldId id="268" r:id="rId7"/>
    <p:sldId id="258" r:id="rId8"/>
    <p:sldId id="259" r:id="rId9"/>
    <p:sldId id="264" r:id="rId10"/>
    <p:sldId id="25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84701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21156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03228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4063947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5379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206653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3186294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69082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244806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019B0-F1C0-4C90-953D-3350D02C54DA}"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393285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5019B0-F1C0-4C90-953D-3350D02C54DA}"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23833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5019B0-F1C0-4C90-953D-3350D02C54DA}"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344282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019B0-F1C0-4C90-953D-3350D02C54DA}"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390354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019B0-F1C0-4C90-953D-3350D02C54DA}"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86983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019B0-F1C0-4C90-953D-3350D02C54DA}"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96631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019B0-F1C0-4C90-953D-3350D02C54DA}"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53190-FD51-429F-AA44-04101E616369}" type="slidenum">
              <a:rPr lang="en-US" smtClean="0"/>
              <a:t>‹#›</a:t>
            </a:fld>
            <a:endParaRPr lang="en-US"/>
          </a:p>
        </p:txBody>
      </p:sp>
    </p:spTree>
    <p:extLst>
      <p:ext uri="{BB962C8B-B14F-4D97-AF65-F5344CB8AC3E}">
        <p14:creationId xmlns:p14="http://schemas.microsoft.com/office/powerpoint/2010/main" val="398763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5019B0-F1C0-4C90-953D-3350D02C54DA}" type="datetimeFigureOut">
              <a:rPr lang="en-US" smtClean="0"/>
              <a:t>11/9/2015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153190-FD51-429F-AA44-04101E616369}" type="slidenum">
              <a:rPr lang="en-US" smtClean="0"/>
              <a:t>‹#›</a:t>
            </a:fld>
            <a:endParaRPr lang="en-US"/>
          </a:p>
        </p:txBody>
      </p:sp>
    </p:spTree>
    <p:extLst>
      <p:ext uri="{BB962C8B-B14F-4D97-AF65-F5344CB8AC3E}">
        <p14:creationId xmlns:p14="http://schemas.microsoft.com/office/powerpoint/2010/main" val="1381746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814" y="1506610"/>
            <a:ext cx="9752254" cy="1646302"/>
          </a:xfrm>
        </p:spPr>
        <p:txBody>
          <a:bodyPr/>
          <a:lstStyle/>
          <a:p>
            <a:r>
              <a:rPr lang="en-US" dirty="0" smtClean="0"/>
              <a:t>The Factory Pattern, </a:t>
            </a:r>
            <a:br>
              <a:rPr lang="en-US" dirty="0" smtClean="0"/>
            </a:br>
            <a:r>
              <a:rPr lang="en-US" dirty="0" smtClean="0"/>
              <a:t>The Null Object Pattern,</a:t>
            </a:r>
            <a:br>
              <a:rPr lang="en-US" dirty="0" smtClean="0"/>
            </a:br>
            <a:r>
              <a:rPr lang="en-US" dirty="0" smtClean="0"/>
              <a:t>and the Strategy Pattern</a:t>
            </a:r>
            <a:endParaRPr lang="en-US" dirty="0"/>
          </a:p>
        </p:txBody>
      </p:sp>
      <p:sp>
        <p:nvSpPr>
          <p:cNvPr id="3" name="Subtitle 2"/>
          <p:cNvSpPr>
            <a:spLocks noGrp="1"/>
          </p:cNvSpPr>
          <p:nvPr>
            <p:ph type="subTitle" idx="1"/>
          </p:nvPr>
        </p:nvSpPr>
        <p:spPr>
          <a:xfrm>
            <a:off x="1288953" y="3362935"/>
            <a:ext cx="7766936" cy="1096899"/>
          </a:xfrm>
        </p:spPr>
        <p:txBody>
          <a:bodyPr/>
          <a:lstStyle/>
          <a:p>
            <a:pPr algn="l"/>
            <a:r>
              <a:rPr lang="en-US" dirty="0" smtClean="0"/>
              <a:t>A review of three design patterns </a:t>
            </a:r>
            <a:r>
              <a:rPr lang="en-US" dirty="0" smtClean="0"/>
              <a:t>and their uses</a:t>
            </a:r>
            <a:endParaRPr lang="en-US" dirty="0"/>
          </a:p>
        </p:txBody>
      </p:sp>
    </p:spTree>
    <p:extLst>
      <p:ext uri="{BB962C8B-B14F-4D97-AF65-F5344CB8AC3E}">
        <p14:creationId xmlns:p14="http://schemas.microsoft.com/office/powerpoint/2010/main" val="104332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30" y="255373"/>
            <a:ext cx="10515600" cy="831293"/>
          </a:xfrm>
        </p:spPr>
        <p:txBody>
          <a:bodyPr/>
          <a:lstStyle/>
          <a:p>
            <a:r>
              <a:rPr lang="en-US" dirty="0" smtClean="0">
                <a:solidFill>
                  <a:schemeClr val="tx2"/>
                </a:solidFill>
              </a:rPr>
              <a:t>Our approach</a:t>
            </a:r>
            <a:endParaRPr lang="en-US" dirty="0">
              <a:solidFill>
                <a:schemeClr val="tx2"/>
              </a:solidFill>
            </a:endParaRPr>
          </a:p>
        </p:txBody>
      </p:sp>
      <p:sp>
        <p:nvSpPr>
          <p:cNvPr id="4" name="Rectangle 3"/>
          <p:cNvSpPr/>
          <p:nvPr/>
        </p:nvSpPr>
        <p:spPr>
          <a:xfrm>
            <a:off x="115330" y="1680517"/>
            <a:ext cx="1330410" cy="110387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Front End</a:t>
            </a:r>
            <a:endParaRPr lang="en-US" dirty="0">
              <a:solidFill>
                <a:schemeClr val="tx1"/>
              </a:solidFill>
            </a:endParaRPr>
          </a:p>
        </p:txBody>
      </p:sp>
      <p:sp>
        <p:nvSpPr>
          <p:cNvPr id="5" name="Rectangle 4"/>
          <p:cNvSpPr/>
          <p:nvPr/>
        </p:nvSpPr>
        <p:spPr>
          <a:xfrm>
            <a:off x="3160240" y="1680517"/>
            <a:ext cx="1194486" cy="110387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Controller</a:t>
            </a:r>
            <a:endParaRPr lang="en-US" sz="1600" dirty="0">
              <a:solidFill>
                <a:schemeClr val="tx1"/>
              </a:solidFill>
            </a:endParaRPr>
          </a:p>
        </p:txBody>
      </p:sp>
      <p:sp>
        <p:nvSpPr>
          <p:cNvPr id="6" name="Rectangle 5"/>
          <p:cNvSpPr/>
          <p:nvPr/>
        </p:nvSpPr>
        <p:spPr>
          <a:xfrm>
            <a:off x="6069226" y="1680517"/>
            <a:ext cx="1194486" cy="110387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Repository</a:t>
            </a:r>
            <a:endParaRPr lang="en-US" sz="1600" dirty="0">
              <a:solidFill>
                <a:schemeClr val="tx1"/>
              </a:solidFill>
            </a:endParaRPr>
          </a:p>
        </p:txBody>
      </p:sp>
      <p:cxnSp>
        <p:nvCxnSpPr>
          <p:cNvPr id="8" name="Straight Arrow Connector 7"/>
          <p:cNvCxnSpPr>
            <a:stCxn id="4" idx="3"/>
          </p:cNvCxnSpPr>
          <p:nvPr/>
        </p:nvCxnSpPr>
        <p:spPr>
          <a:xfrm>
            <a:off x="1445740" y="2232453"/>
            <a:ext cx="1714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445741" y="1833489"/>
            <a:ext cx="1714500" cy="261610"/>
          </a:xfrm>
          <a:prstGeom prst="rect">
            <a:avLst/>
          </a:prstGeom>
          <a:noFill/>
        </p:spPr>
        <p:txBody>
          <a:bodyPr wrap="square" rtlCol="0">
            <a:spAutoFit/>
          </a:bodyPr>
          <a:lstStyle/>
          <a:p>
            <a:r>
              <a:rPr lang="en-US" sz="1100" dirty="0" smtClean="0"/>
              <a:t>Request for Events</a:t>
            </a:r>
            <a:endParaRPr lang="en-US" sz="1100" dirty="0"/>
          </a:p>
        </p:txBody>
      </p:sp>
      <p:sp>
        <p:nvSpPr>
          <p:cNvPr id="12" name="TextBox 11"/>
          <p:cNvSpPr txBox="1"/>
          <p:nvPr/>
        </p:nvSpPr>
        <p:spPr>
          <a:xfrm>
            <a:off x="1757236" y="1979401"/>
            <a:ext cx="1310845" cy="261610"/>
          </a:xfrm>
          <a:prstGeom prst="rect">
            <a:avLst/>
          </a:prstGeom>
          <a:noFill/>
        </p:spPr>
        <p:txBody>
          <a:bodyPr wrap="square" rtlCol="0">
            <a:spAutoFit/>
          </a:bodyPr>
          <a:lstStyle/>
          <a:p>
            <a:r>
              <a:rPr lang="en-US" sz="1100" dirty="0"/>
              <a:t>(</a:t>
            </a:r>
            <a:r>
              <a:rPr lang="en-US" sz="1100" dirty="0" smtClean="0"/>
              <a:t>Passes user id)</a:t>
            </a:r>
            <a:endParaRPr lang="en-US" sz="1100" dirty="0"/>
          </a:p>
        </p:txBody>
      </p:sp>
      <p:cxnSp>
        <p:nvCxnSpPr>
          <p:cNvPr id="13" name="Straight Arrow Connector 12"/>
          <p:cNvCxnSpPr/>
          <p:nvPr/>
        </p:nvCxnSpPr>
        <p:spPr>
          <a:xfrm>
            <a:off x="4354726" y="2266013"/>
            <a:ext cx="1714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605982" y="1817661"/>
            <a:ext cx="1463244" cy="261610"/>
          </a:xfrm>
          <a:prstGeom prst="rect">
            <a:avLst/>
          </a:prstGeom>
          <a:noFill/>
        </p:spPr>
        <p:txBody>
          <a:bodyPr wrap="square" rtlCol="0">
            <a:spAutoFit/>
          </a:bodyPr>
          <a:lstStyle/>
          <a:p>
            <a:r>
              <a:rPr lang="en-US" sz="1100" dirty="0" smtClean="0"/>
              <a:t>Queries Events</a:t>
            </a:r>
            <a:endParaRPr lang="en-US" sz="1100" dirty="0"/>
          </a:p>
        </p:txBody>
      </p:sp>
      <p:sp>
        <p:nvSpPr>
          <p:cNvPr id="15" name="TextBox 14"/>
          <p:cNvSpPr txBox="1"/>
          <p:nvPr/>
        </p:nvSpPr>
        <p:spPr>
          <a:xfrm>
            <a:off x="4605982" y="2001135"/>
            <a:ext cx="1310845" cy="261610"/>
          </a:xfrm>
          <a:prstGeom prst="rect">
            <a:avLst/>
          </a:prstGeom>
          <a:noFill/>
        </p:spPr>
        <p:txBody>
          <a:bodyPr wrap="square" rtlCol="0">
            <a:spAutoFit/>
          </a:bodyPr>
          <a:lstStyle/>
          <a:p>
            <a:r>
              <a:rPr lang="en-US" sz="1100" dirty="0" smtClean="0"/>
              <a:t>(passes user id)</a:t>
            </a:r>
            <a:endParaRPr lang="en-US" sz="1100" dirty="0"/>
          </a:p>
        </p:txBody>
      </p:sp>
      <p:sp>
        <p:nvSpPr>
          <p:cNvPr id="16" name="Can 15"/>
          <p:cNvSpPr/>
          <p:nvPr/>
        </p:nvSpPr>
        <p:spPr>
          <a:xfrm>
            <a:off x="9201665" y="713254"/>
            <a:ext cx="568411" cy="7468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cxnSp>
        <p:nvCxnSpPr>
          <p:cNvPr id="18" name="Straight Arrow Connector 17"/>
          <p:cNvCxnSpPr/>
          <p:nvPr/>
        </p:nvCxnSpPr>
        <p:spPr>
          <a:xfrm flipV="1">
            <a:off x="7331676" y="1086666"/>
            <a:ext cx="1869989" cy="972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355873" y="1342768"/>
            <a:ext cx="1845794" cy="948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43684" y="1016253"/>
            <a:ext cx="1245974" cy="338554"/>
          </a:xfrm>
          <a:prstGeom prst="rect">
            <a:avLst/>
          </a:prstGeom>
          <a:noFill/>
        </p:spPr>
        <p:txBody>
          <a:bodyPr wrap="square" rtlCol="0">
            <a:spAutoFit/>
          </a:bodyPr>
          <a:lstStyle/>
          <a:p>
            <a:r>
              <a:rPr lang="en-US" sz="1600" dirty="0" smtClean="0"/>
              <a:t>Gets Events</a:t>
            </a:r>
            <a:endParaRPr lang="en-US" sz="1600" dirty="0"/>
          </a:p>
        </p:txBody>
      </p:sp>
      <p:cxnSp>
        <p:nvCxnSpPr>
          <p:cNvPr id="28" name="Straight Arrow Connector 27"/>
          <p:cNvCxnSpPr/>
          <p:nvPr/>
        </p:nvCxnSpPr>
        <p:spPr>
          <a:xfrm flipH="1">
            <a:off x="6400799" y="2819513"/>
            <a:ext cx="1" cy="1194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6036273" y="3998861"/>
            <a:ext cx="1402493" cy="12651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StrategyFactory</a:t>
            </a:r>
            <a:endParaRPr lang="en-US" sz="1200" b="1" dirty="0">
              <a:solidFill>
                <a:schemeClr val="tx1"/>
              </a:solidFill>
            </a:endParaRPr>
          </a:p>
        </p:txBody>
      </p:sp>
      <p:sp>
        <p:nvSpPr>
          <p:cNvPr id="33" name="TextBox 32"/>
          <p:cNvSpPr txBox="1"/>
          <p:nvPr/>
        </p:nvSpPr>
        <p:spPr>
          <a:xfrm>
            <a:off x="7479957" y="4237759"/>
            <a:ext cx="2290119" cy="584775"/>
          </a:xfrm>
          <a:prstGeom prst="rect">
            <a:avLst/>
          </a:prstGeom>
          <a:noFill/>
        </p:spPr>
        <p:txBody>
          <a:bodyPr wrap="square" rtlCol="0">
            <a:spAutoFit/>
          </a:bodyPr>
          <a:lstStyle/>
          <a:p>
            <a:r>
              <a:rPr lang="en-US" sz="1600" dirty="0" smtClean="0"/>
              <a:t>Gets strategy based on a condition (user type)</a:t>
            </a:r>
            <a:endParaRPr lang="en-US" sz="1600" dirty="0"/>
          </a:p>
        </p:txBody>
      </p:sp>
      <p:cxnSp>
        <p:nvCxnSpPr>
          <p:cNvPr id="34" name="Straight Arrow Connector 33"/>
          <p:cNvCxnSpPr/>
          <p:nvPr/>
        </p:nvCxnSpPr>
        <p:spPr>
          <a:xfrm flipV="1">
            <a:off x="7018638" y="2804281"/>
            <a:ext cx="2" cy="1194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H="1">
            <a:off x="4354726" y="2487827"/>
            <a:ext cx="1681548" cy="16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H="1">
            <a:off x="1478692" y="2496065"/>
            <a:ext cx="1665072" cy="8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1952372" y="2873898"/>
            <a:ext cx="3438264" cy="430887"/>
          </a:xfrm>
          <a:prstGeom prst="rect">
            <a:avLst/>
          </a:prstGeom>
          <a:noFill/>
        </p:spPr>
        <p:txBody>
          <a:bodyPr wrap="square" rtlCol="0">
            <a:spAutoFit/>
          </a:bodyPr>
          <a:lstStyle/>
          <a:p>
            <a:r>
              <a:rPr lang="en-US" sz="1100" dirty="0" smtClean="0"/>
              <a:t>Repository passes data back up the chain to the front end, with the discounts applied</a:t>
            </a:r>
            <a:endParaRPr lang="en-US" sz="1100" dirty="0"/>
          </a:p>
        </p:txBody>
      </p:sp>
      <p:sp>
        <p:nvSpPr>
          <p:cNvPr id="52" name="Rectangle 51"/>
          <p:cNvSpPr/>
          <p:nvPr/>
        </p:nvSpPr>
        <p:spPr>
          <a:xfrm>
            <a:off x="1589391" y="5026117"/>
            <a:ext cx="823784" cy="807308"/>
          </a:xfrm>
          <a:prstGeom prst="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50000"/>
                  </a:schemeClr>
                </a:solidFill>
              </a:rPr>
              <a:t>S4</a:t>
            </a:r>
            <a:endParaRPr lang="en-US" b="1" dirty="0">
              <a:solidFill>
                <a:schemeClr val="accent2">
                  <a:lumMod val="50000"/>
                </a:schemeClr>
              </a:solidFill>
            </a:endParaRPr>
          </a:p>
        </p:txBody>
      </p:sp>
      <p:sp>
        <p:nvSpPr>
          <p:cNvPr id="53" name="Rectangle 52"/>
          <p:cNvSpPr/>
          <p:nvPr/>
        </p:nvSpPr>
        <p:spPr>
          <a:xfrm>
            <a:off x="535976" y="5034355"/>
            <a:ext cx="823784" cy="807308"/>
          </a:xfrm>
          <a:prstGeom prst="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50000"/>
                  </a:schemeClr>
                </a:solidFill>
              </a:rPr>
              <a:t>S3</a:t>
            </a:r>
            <a:endParaRPr lang="en-US" b="1" dirty="0">
              <a:solidFill>
                <a:schemeClr val="accent2">
                  <a:lumMod val="50000"/>
                </a:schemeClr>
              </a:solidFill>
            </a:endParaRPr>
          </a:p>
        </p:txBody>
      </p:sp>
      <p:sp>
        <p:nvSpPr>
          <p:cNvPr id="54" name="Rectangle 53"/>
          <p:cNvSpPr/>
          <p:nvPr/>
        </p:nvSpPr>
        <p:spPr>
          <a:xfrm>
            <a:off x="535976" y="4069809"/>
            <a:ext cx="823784" cy="807308"/>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50000"/>
                  </a:schemeClr>
                </a:solidFill>
              </a:rPr>
              <a:t>S1</a:t>
            </a:r>
            <a:endParaRPr lang="en-US" b="1" dirty="0">
              <a:solidFill>
                <a:schemeClr val="accent2">
                  <a:lumMod val="50000"/>
                </a:schemeClr>
              </a:solidFill>
            </a:endParaRPr>
          </a:p>
        </p:txBody>
      </p:sp>
      <p:sp>
        <p:nvSpPr>
          <p:cNvPr id="55" name="Rectangle 54"/>
          <p:cNvSpPr/>
          <p:nvPr/>
        </p:nvSpPr>
        <p:spPr>
          <a:xfrm>
            <a:off x="1589391" y="4069809"/>
            <a:ext cx="823784" cy="807308"/>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50000"/>
                  </a:schemeClr>
                </a:solidFill>
              </a:rPr>
              <a:t>S2</a:t>
            </a:r>
            <a:endParaRPr lang="en-US" b="1" dirty="0">
              <a:solidFill>
                <a:schemeClr val="accent2">
                  <a:lumMod val="50000"/>
                </a:schemeClr>
              </a:solidFill>
            </a:endParaRPr>
          </a:p>
        </p:txBody>
      </p:sp>
      <p:sp>
        <p:nvSpPr>
          <p:cNvPr id="56" name="Right Brace 55"/>
          <p:cNvSpPr/>
          <p:nvPr/>
        </p:nvSpPr>
        <p:spPr>
          <a:xfrm rot="5400000">
            <a:off x="1280983" y="5295145"/>
            <a:ext cx="395416" cy="1734785"/>
          </a:xfrm>
          <a:prstGeom prst="rightBrac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947868" y="6360246"/>
            <a:ext cx="1305698" cy="369332"/>
          </a:xfrm>
          <a:prstGeom prst="rect">
            <a:avLst/>
          </a:prstGeom>
          <a:noFill/>
        </p:spPr>
        <p:txBody>
          <a:bodyPr wrap="square" rtlCol="0">
            <a:spAutoFit/>
          </a:bodyPr>
          <a:lstStyle/>
          <a:p>
            <a:r>
              <a:rPr lang="en-US" dirty="0" smtClean="0"/>
              <a:t>Strategies</a:t>
            </a:r>
            <a:endParaRPr lang="en-US" dirty="0"/>
          </a:p>
        </p:txBody>
      </p:sp>
      <p:sp>
        <p:nvSpPr>
          <p:cNvPr id="65" name="Rectangle 64"/>
          <p:cNvSpPr/>
          <p:nvPr/>
        </p:nvSpPr>
        <p:spPr>
          <a:xfrm>
            <a:off x="3523477" y="3998860"/>
            <a:ext cx="1402493" cy="12651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Strategy Selection Service</a:t>
            </a:r>
            <a:endParaRPr lang="en-US" sz="1200" b="1" dirty="0">
              <a:solidFill>
                <a:schemeClr val="tx1"/>
              </a:solidFill>
            </a:endParaRPr>
          </a:p>
        </p:txBody>
      </p:sp>
      <p:cxnSp>
        <p:nvCxnSpPr>
          <p:cNvPr id="70" name="Straight Arrow Connector 69"/>
          <p:cNvCxnSpPr>
            <a:stCxn id="32" idx="1"/>
          </p:cNvCxnSpPr>
          <p:nvPr/>
        </p:nvCxnSpPr>
        <p:spPr>
          <a:xfrm flipH="1" flipV="1">
            <a:off x="4949650" y="4631418"/>
            <a:ext cx="108662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flipH="1" flipV="1">
            <a:off x="2436213" y="4619862"/>
            <a:ext cx="108662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V="1">
            <a:off x="2464822" y="4929563"/>
            <a:ext cx="1007008" cy="8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V="1">
            <a:off x="5009539" y="4921325"/>
            <a:ext cx="1007008" cy="8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952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p:txBody>
          <a:bodyPr/>
          <a:lstStyle/>
          <a:p>
            <a:r>
              <a:rPr lang="en-US" dirty="0" smtClean="0"/>
              <a:t>Let’s go through some code that demonstrates this.</a:t>
            </a:r>
            <a:endParaRPr lang="en-US" dirty="0"/>
          </a:p>
        </p:txBody>
      </p:sp>
    </p:spTree>
    <p:extLst>
      <p:ext uri="{BB962C8B-B14F-4D97-AF65-F5344CB8AC3E}">
        <p14:creationId xmlns:p14="http://schemas.microsoft.com/office/powerpoint/2010/main" val="153921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9845" y="214281"/>
            <a:ext cx="5281248" cy="83129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solidFill>
                  <a:schemeClr val="tx2"/>
                </a:solidFill>
              </a:rPr>
              <a:t>The Factory Pattern</a:t>
            </a:r>
            <a:endParaRPr lang="en-US" sz="3200" dirty="0">
              <a:solidFill>
                <a:schemeClr val="tx2"/>
              </a:solidFill>
            </a:endParaRPr>
          </a:p>
        </p:txBody>
      </p:sp>
      <p:sp>
        <p:nvSpPr>
          <p:cNvPr id="7" name="Rectangle 6"/>
          <p:cNvSpPr/>
          <p:nvPr/>
        </p:nvSpPr>
        <p:spPr>
          <a:xfrm>
            <a:off x="5034266" y="4502760"/>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Factory</a:t>
            </a:r>
            <a:endParaRPr lang="en-US" dirty="0">
              <a:solidFill>
                <a:schemeClr val="tx1"/>
              </a:solidFill>
            </a:endParaRPr>
          </a:p>
        </p:txBody>
      </p:sp>
      <p:sp>
        <p:nvSpPr>
          <p:cNvPr id="8" name="Rectangle 7"/>
          <p:cNvSpPr/>
          <p:nvPr/>
        </p:nvSpPr>
        <p:spPr>
          <a:xfrm>
            <a:off x="5034267" y="4882917"/>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80463" y="5233884"/>
            <a:ext cx="1151213" cy="307777"/>
          </a:xfrm>
          <a:prstGeom prst="rect">
            <a:avLst/>
          </a:prstGeom>
          <a:noFill/>
        </p:spPr>
        <p:txBody>
          <a:bodyPr wrap="none" rtlCol="0">
            <a:spAutoFit/>
          </a:bodyPr>
          <a:lstStyle/>
          <a:p>
            <a:r>
              <a:rPr lang="en-US" sz="1400" dirty="0" smtClean="0"/>
              <a:t>+create(): T</a:t>
            </a:r>
            <a:endParaRPr lang="en-US" sz="1400" dirty="0"/>
          </a:p>
        </p:txBody>
      </p:sp>
      <p:sp>
        <p:nvSpPr>
          <p:cNvPr id="10" name="Rectangle 9"/>
          <p:cNvSpPr/>
          <p:nvPr/>
        </p:nvSpPr>
        <p:spPr>
          <a:xfrm>
            <a:off x="1474305" y="4755671"/>
            <a:ext cx="1721708" cy="5570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59656" y="4849507"/>
            <a:ext cx="1351006" cy="369332"/>
          </a:xfrm>
          <a:prstGeom prst="rect">
            <a:avLst/>
          </a:prstGeom>
          <a:noFill/>
        </p:spPr>
        <p:txBody>
          <a:bodyPr wrap="square" rtlCol="0">
            <a:spAutoFit/>
          </a:bodyPr>
          <a:lstStyle/>
          <a:p>
            <a:r>
              <a:rPr lang="en-US" dirty="0" err="1" smtClean="0"/>
              <a:t>ConcreteT</a:t>
            </a:r>
            <a:endParaRPr lang="en-US" dirty="0"/>
          </a:p>
        </p:txBody>
      </p:sp>
      <p:cxnSp>
        <p:nvCxnSpPr>
          <p:cNvPr id="13" name="Straight Arrow Connector 12"/>
          <p:cNvCxnSpPr/>
          <p:nvPr/>
        </p:nvCxnSpPr>
        <p:spPr>
          <a:xfrm flipH="1">
            <a:off x="3406078" y="5016843"/>
            <a:ext cx="14498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53212" y="4571005"/>
            <a:ext cx="1202725" cy="369332"/>
          </a:xfrm>
          <a:prstGeom prst="rect">
            <a:avLst/>
          </a:prstGeom>
          <a:noFill/>
        </p:spPr>
        <p:txBody>
          <a:bodyPr wrap="square" rtlCol="0">
            <a:spAutoFit/>
          </a:bodyPr>
          <a:lstStyle/>
          <a:p>
            <a:r>
              <a:rPr lang="en-US" dirty="0" smtClean="0"/>
              <a:t>creates</a:t>
            </a:r>
            <a:endParaRPr lang="en-US" dirty="0"/>
          </a:p>
        </p:txBody>
      </p:sp>
      <p:sp>
        <p:nvSpPr>
          <p:cNvPr id="15" name="Rectangle 14"/>
          <p:cNvSpPr/>
          <p:nvPr/>
        </p:nvSpPr>
        <p:spPr>
          <a:xfrm>
            <a:off x="4764755" y="2763810"/>
            <a:ext cx="1570523" cy="44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cxnSp>
        <p:nvCxnSpPr>
          <p:cNvPr id="17" name="Straight Arrow Connector 16"/>
          <p:cNvCxnSpPr/>
          <p:nvPr/>
        </p:nvCxnSpPr>
        <p:spPr>
          <a:xfrm>
            <a:off x="5626638" y="3285159"/>
            <a:ext cx="16735" cy="1188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40597" y="3588810"/>
            <a:ext cx="4333103" cy="369332"/>
          </a:xfrm>
          <a:prstGeom prst="rect">
            <a:avLst/>
          </a:prstGeom>
          <a:noFill/>
        </p:spPr>
        <p:txBody>
          <a:bodyPr wrap="square" rtlCol="0">
            <a:spAutoFit/>
          </a:bodyPr>
          <a:lstStyle/>
          <a:p>
            <a:r>
              <a:rPr lang="en-US" dirty="0" smtClean="0"/>
              <a:t>Asks for a new T(), where t: constraint</a:t>
            </a:r>
            <a:endParaRPr lang="en-US" dirty="0"/>
          </a:p>
        </p:txBody>
      </p:sp>
      <p:sp>
        <p:nvSpPr>
          <p:cNvPr id="19" name="Rectangle 18"/>
          <p:cNvSpPr/>
          <p:nvPr/>
        </p:nvSpPr>
        <p:spPr>
          <a:xfrm>
            <a:off x="1445472" y="3525699"/>
            <a:ext cx="1779373" cy="70502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Interface</a:t>
            </a:r>
            <a:endParaRPr lang="en-US" dirty="0">
              <a:solidFill>
                <a:schemeClr val="tx2"/>
              </a:solidFill>
            </a:endParaRPr>
          </a:p>
        </p:txBody>
      </p:sp>
      <p:sp>
        <p:nvSpPr>
          <p:cNvPr id="20" name="Isosceles Triangle 19"/>
          <p:cNvSpPr/>
          <p:nvPr/>
        </p:nvSpPr>
        <p:spPr>
          <a:xfrm>
            <a:off x="2269170" y="4262941"/>
            <a:ext cx="131975" cy="13197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0" idx="3"/>
            <a:endCxn id="10" idx="0"/>
          </p:cNvCxnSpPr>
          <p:nvPr/>
        </p:nvCxnSpPr>
        <p:spPr>
          <a:xfrm>
            <a:off x="2335158" y="4394917"/>
            <a:ext cx="1" cy="36075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p:nvPr>
        </p:nvSpPr>
        <p:spPr>
          <a:xfrm>
            <a:off x="1445472" y="998791"/>
            <a:ext cx="7766936" cy="1096899"/>
          </a:xfrm>
        </p:spPr>
        <p:txBody>
          <a:bodyPr>
            <a:normAutofit fontScale="92500" lnSpcReduction="10000"/>
          </a:bodyPr>
          <a:lstStyle/>
          <a:p>
            <a:pPr algn="l"/>
            <a:r>
              <a:rPr lang="en-US" dirty="0" smtClean="0"/>
              <a:t>Used to create an object based on some context, and return it to the client. Each object implements an interface, and rather than return the concrete class back, the return type is the interface. Ultimately a concrete class is created, but the specific type is unknown to the client.</a:t>
            </a:r>
            <a:endParaRPr lang="en-US" dirty="0"/>
          </a:p>
        </p:txBody>
      </p:sp>
    </p:spTree>
    <p:extLst>
      <p:ext uri="{BB962C8B-B14F-4D97-AF65-F5344CB8AC3E}">
        <p14:creationId xmlns:p14="http://schemas.microsoft.com/office/powerpoint/2010/main" val="1597738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Example</a:t>
            </a:r>
            <a:endParaRPr lang="en-US" dirty="0">
              <a:solidFill>
                <a:schemeClr val="tx2"/>
              </a:solidFill>
            </a:endParaRPr>
          </a:p>
        </p:txBody>
      </p:sp>
      <p:sp>
        <p:nvSpPr>
          <p:cNvPr id="4" name="TextBox 3"/>
          <p:cNvSpPr txBox="1"/>
          <p:nvPr/>
        </p:nvSpPr>
        <p:spPr>
          <a:xfrm>
            <a:off x="3871784" y="1672280"/>
            <a:ext cx="3674076" cy="2031325"/>
          </a:xfrm>
          <a:prstGeom prst="rect">
            <a:avLst/>
          </a:prstGeom>
          <a:noFill/>
        </p:spPr>
        <p:txBody>
          <a:bodyPr wrap="square" rtlCol="0">
            <a:spAutoFit/>
          </a:bodyPr>
          <a:lstStyle/>
          <a:p>
            <a:r>
              <a:rPr lang="en-US" dirty="0" smtClean="0"/>
              <a:t>//Create a vehicle</a:t>
            </a:r>
          </a:p>
          <a:p>
            <a:r>
              <a:rPr lang="en-US" dirty="0" smtClean="0"/>
              <a:t>If (x == 1)</a:t>
            </a:r>
          </a:p>
          <a:p>
            <a:r>
              <a:rPr lang="en-US" dirty="0"/>
              <a:t> </a:t>
            </a:r>
            <a:r>
              <a:rPr lang="en-US" dirty="0" smtClean="0"/>
              <a:t>    return new Sedan()</a:t>
            </a:r>
          </a:p>
          <a:p>
            <a:r>
              <a:rPr lang="en-US" dirty="0" err="1" smtClean="0"/>
              <a:t>elseif</a:t>
            </a:r>
            <a:r>
              <a:rPr lang="en-US" dirty="0" smtClean="0"/>
              <a:t> (x == 2)</a:t>
            </a:r>
          </a:p>
          <a:p>
            <a:r>
              <a:rPr lang="en-US" dirty="0"/>
              <a:t> </a:t>
            </a:r>
            <a:r>
              <a:rPr lang="en-US" dirty="0" smtClean="0"/>
              <a:t>    return new Truck()</a:t>
            </a:r>
          </a:p>
          <a:p>
            <a:r>
              <a:rPr lang="en-US" dirty="0" err="1" smtClean="0"/>
              <a:t>elseif</a:t>
            </a:r>
            <a:r>
              <a:rPr lang="en-US" dirty="0" smtClean="0"/>
              <a:t> (x == 3)</a:t>
            </a:r>
          </a:p>
          <a:p>
            <a:r>
              <a:rPr lang="en-US" dirty="0"/>
              <a:t> </a:t>
            </a:r>
            <a:r>
              <a:rPr lang="en-US" dirty="0" smtClean="0"/>
              <a:t>    return new Minivan()</a:t>
            </a:r>
            <a:endParaRPr lang="en-US" dirty="0"/>
          </a:p>
        </p:txBody>
      </p:sp>
      <p:sp>
        <p:nvSpPr>
          <p:cNvPr id="5" name="TextBox 4"/>
          <p:cNvSpPr txBox="1"/>
          <p:nvPr/>
        </p:nvSpPr>
        <p:spPr>
          <a:xfrm>
            <a:off x="1103870" y="4308389"/>
            <a:ext cx="7496433" cy="1477328"/>
          </a:xfrm>
          <a:prstGeom prst="rect">
            <a:avLst/>
          </a:prstGeom>
          <a:noFill/>
        </p:spPr>
        <p:txBody>
          <a:bodyPr wrap="square" rtlCol="0">
            <a:spAutoFit/>
          </a:bodyPr>
          <a:lstStyle/>
          <a:p>
            <a:r>
              <a:rPr lang="en-US" dirty="0" smtClean="0"/>
              <a:t>If we have this code in a particular controller, then it means another controller would need the same code. It’s also creating dependencies on these entities directly. Also, what if we get x==4 later? Now we have to add one more area of code to this and potentially more controllers!</a:t>
            </a:r>
            <a:endParaRPr lang="en-US" dirty="0"/>
          </a:p>
        </p:txBody>
      </p:sp>
    </p:spTree>
    <p:extLst>
      <p:ext uri="{BB962C8B-B14F-4D97-AF65-F5344CB8AC3E}">
        <p14:creationId xmlns:p14="http://schemas.microsoft.com/office/powerpoint/2010/main" val="342265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..Instead, use the Factory Pattern</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Vehicle v = </a:t>
            </a:r>
            <a:r>
              <a:rPr lang="en-US" dirty="0" err="1" smtClean="0"/>
              <a:t>VehicleFactory.CreateVehicle</a:t>
            </a:r>
            <a:r>
              <a:rPr lang="en-US" dirty="0" smtClean="0"/>
              <a:t>(x);</a:t>
            </a:r>
          </a:p>
          <a:p>
            <a:r>
              <a:rPr lang="en-US" dirty="0" smtClean="0"/>
              <a:t>//Obviously, Sedan, Truck, Minivan : Vehicle</a:t>
            </a:r>
            <a:endParaRPr lang="en-US" dirty="0"/>
          </a:p>
          <a:p>
            <a:endParaRPr lang="en-US" dirty="0" smtClean="0"/>
          </a:p>
          <a:p>
            <a:endParaRPr lang="en-US" dirty="0"/>
          </a:p>
          <a:p>
            <a:r>
              <a:rPr lang="en-US" dirty="0" smtClean="0"/>
              <a:t>…And in a designated factory class, you can do:</a:t>
            </a:r>
          </a:p>
          <a:p>
            <a:endParaRPr lang="en-US" dirty="0"/>
          </a:p>
          <a:p>
            <a:endParaRPr lang="en-US" dirty="0" smtClean="0"/>
          </a:p>
        </p:txBody>
      </p:sp>
      <p:sp>
        <p:nvSpPr>
          <p:cNvPr id="4" name="TextBox 3"/>
          <p:cNvSpPr txBox="1"/>
          <p:nvPr/>
        </p:nvSpPr>
        <p:spPr>
          <a:xfrm>
            <a:off x="1161536" y="4240226"/>
            <a:ext cx="3674076" cy="2031325"/>
          </a:xfrm>
          <a:prstGeom prst="rect">
            <a:avLst/>
          </a:prstGeom>
          <a:noFill/>
        </p:spPr>
        <p:txBody>
          <a:bodyPr wrap="square" rtlCol="0">
            <a:spAutoFit/>
          </a:bodyPr>
          <a:lstStyle/>
          <a:p>
            <a:r>
              <a:rPr lang="en-US" dirty="0" smtClean="0"/>
              <a:t>//Create a vehicle</a:t>
            </a:r>
          </a:p>
          <a:p>
            <a:r>
              <a:rPr lang="en-US" dirty="0" smtClean="0"/>
              <a:t>If (x == 1)</a:t>
            </a:r>
          </a:p>
          <a:p>
            <a:r>
              <a:rPr lang="en-US" dirty="0"/>
              <a:t> </a:t>
            </a:r>
            <a:r>
              <a:rPr lang="en-US" dirty="0" smtClean="0"/>
              <a:t>    return new Sedan()</a:t>
            </a:r>
          </a:p>
          <a:p>
            <a:r>
              <a:rPr lang="en-US" dirty="0" err="1" smtClean="0"/>
              <a:t>elseif</a:t>
            </a:r>
            <a:r>
              <a:rPr lang="en-US" dirty="0" smtClean="0"/>
              <a:t> (x == 2)</a:t>
            </a:r>
          </a:p>
          <a:p>
            <a:r>
              <a:rPr lang="en-US" dirty="0"/>
              <a:t> </a:t>
            </a:r>
            <a:r>
              <a:rPr lang="en-US" dirty="0" smtClean="0"/>
              <a:t>    return new Truck()</a:t>
            </a:r>
          </a:p>
          <a:p>
            <a:r>
              <a:rPr lang="en-US" dirty="0" err="1" smtClean="0"/>
              <a:t>elseif</a:t>
            </a:r>
            <a:r>
              <a:rPr lang="en-US" dirty="0" smtClean="0"/>
              <a:t> (x == 3)</a:t>
            </a:r>
          </a:p>
          <a:p>
            <a:r>
              <a:rPr lang="en-US" dirty="0"/>
              <a:t> </a:t>
            </a:r>
            <a:r>
              <a:rPr lang="en-US" dirty="0" smtClean="0"/>
              <a:t>    return new Minivan()</a:t>
            </a:r>
            <a:endParaRPr lang="en-US" dirty="0"/>
          </a:p>
        </p:txBody>
      </p:sp>
      <p:sp>
        <p:nvSpPr>
          <p:cNvPr id="5" name="Right Brace 4"/>
          <p:cNvSpPr/>
          <p:nvPr/>
        </p:nvSpPr>
        <p:spPr>
          <a:xfrm>
            <a:off x="4160108" y="4440195"/>
            <a:ext cx="1227438" cy="1902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634681" y="4753232"/>
            <a:ext cx="2446638" cy="1200329"/>
          </a:xfrm>
          <a:prstGeom prst="rect">
            <a:avLst/>
          </a:prstGeom>
          <a:noFill/>
        </p:spPr>
        <p:txBody>
          <a:bodyPr wrap="square" rtlCol="0">
            <a:spAutoFit/>
          </a:bodyPr>
          <a:lstStyle/>
          <a:p>
            <a:r>
              <a:rPr lang="en-US" dirty="0" smtClean="0"/>
              <a:t>Now if we need to add additional code, we’re only doing it in one area.</a:t>
            </a:r>
            <a:endParaRPr lang="en-US" dirty="0"/>
          </a:p>
        </p:txBody>
      </p:sp>
    </p:spTree>
    <p:extLst>
      <p:ext uri="{BB962C8B-B14F-4D97-AF65-F5344CB8AC3E}">
        <p14:creationId xmlns:p14="http://schemas.microsoft.com/office/powerpoint/2010/main" val="97834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The Null Object Pattern</a:t>
            </a:r>
            <a:endParaRPr lang="en-US" dirty="0">
              <a:solidFill>
                <a:schemeClr val="tx2"/>
              </a:solidFill>
            </a:endParaRPr>
          </a:p>
        </p:txBody>
      </p:sp>
      <p:sp>
        <p:nvSpPr>
          <p:cNvPr id="3" name="Content Placeholder 2"/>
          <p:cNvSpPr>
            <a:spLocks noGrp="1"/>
          </p:cNvSpPr>
          <p:nvPr>
            <p:ph idx="1"/>
          </p:nvPr>
        </p:nvSpPr>
        <p:spPr/>
        <p:txBody>
          <a:bodyPr>
            <a:normAutofit lnSpcReduction="10000"/>
          </a:bodyPr>
          <a:lstStyle/>
          <a:p>
            <a:r>
              <a:rPr lang="en-US" dirty="0" smtClean="0"/>
              <a:t>Quite simply, the Null Object pattern is used to encapsulate the absence of an object. Whenever null would be returned, we instead return an object that would do nothing. This can prevent a crash when needed, and also provide default behavior to help drive preferred program control.</a:t>
            </a:r>
          </a:p>
          <a:p>
            <a:endParaRPr lang="en-US" dirty="0" smtClean="0"/>
          </a:p>
          <a:p>
            <a:r>
              <a:rPr lang="en-US" dirty="0" smtClean="0"/>
              <a:t>We’ll look at use of this in the upcoming code.</a:t>
            </a:r>
          </a:p>
          <a:p>
            <a:endParaRPr lang="en-US" dirty="0"/>
          </a:p>
          <a:p>
            <a:r>
              <a:rPr lang="en-US" dirty="0" smtClean="0"/>
              <a:t>Sometimes it’s better to throw exceptions, sometimes it’s better to have default behavior. For example, if each business unit has specific field validation, but someone didn’t configure any validation for a certain BU, then instead of crashing, maybe we just return no validation and log a warning message.</a:t>
            </a:r>
          </a:p>
          <a:p>
            <a:endParaRPr lang="en-US" dirty="0"/>
          </a:p>
        </p:txBody>
      </p:sp>
    </p:spTree>
    <p:extLst>
      <p:ext uri="{BB962C8B-B14F-4D97-AF65-F5344CB8AC3E}">
        <p14:creationId xmlns:p14="http://schemas.microsoft.com/office/powerpoint/2010/main" val="58429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The Strategy Pattern</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dirty="0"/>
              <a:t>The </a:t>
            </a:r>
            <a:r>
              <a:rPr lang="en-US" dirty="0" smtClean="0"/>
              <a:t>Strategy Pattern </a:t>
            </a:r>
            <a:r>
              <a:rPr lang="en-US" dirty="0"/>
              <a:t>allows you to define a group of algorithms and programmatically switch them out for solving business problems.</a:t>
            </a:r>
          </a:p>
          <a:p>
            <a:r>
              <a:rPr lang="en-US" dirty="0" smtClean="0"/>
              <a:t>Because </a:t>
            </a:r>
            <a:r>
              <a:rPr lang="en-US" dirty="0"/>
              <a:t>our solutions (concrete strategies) implement the same strategy interface, each one follows the same format while the underlying implementation details are </a:t>
            </a:r>
            <a:r>
              <a:rPr lang="en-US" dirty="0" smtClean="0"/>
              <a:t>different. By </a:t>
            </a:r>
            <a:r>
              <a:rPr lang="en-US" dirty="0"/>
              <a:t>taking advantage of this fact, we can dynamically apply our algorithms </a:t>
            </a:r>
            <a:r>
              <a:rPr lang="en-US" dirty="0" smtClean="0"/>
              <a:t>serve </a:t>
            </a:r>
            <a:r>
              <a:rPr lang="en-US" dirty="0"/>
              <a:t>our business needs while the implementation details are abstracted away. </a:t>
            </a:r>
          </a:p>
          <a:p>
            <a:r>
              <a:rPr lang="en-US" dirty="0" smtClean="0"/>
              <a:t>The </a:t>
            </a:r>
            <a:r>
              <a:rPr lang="en-US" dirty="0"/>
              <a:t>selection process is typically done using a Factory pattern. </a:t>
            </a:r>
            <a:endParaRPr lang="en-US" dirty="0" smtClean="0"/>
          </a:p>
          <a:p>
            <a:endParaRPr lang="en-US" dirty="0"/>
          </a:p>
        </p:txBody>
      </p:sp>
    </p:spTree>
    <p:extLst>
      <p:ext uri="{BB962C8B-B14F-4D97-AF65-F5344CB8AC3E}">
        <p14:creationId xmlns:p14="http://schemas.microsoft.com/office/powerpoint/2010/main" val="301474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6972" y="1522066"/>
            <a:ext cx="1184745" cy="6160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a:t>
            </a:r>
            <a:endParaRPr lang="en-US" dirty="0">
              <a:solidFill>
                <a:schemeClr val="tx1"/>
              </a:solidFill>
            </a:endParaRPr>
          </a:p>
        </p:txBody>
      </p:sp>
      <p:sp>
        <p:nvSpPr>
          <p:cNvPr id="9" name="Rectangle 8"/>
          <p:cNvSpPr/>
          <p:nvPr/>
        </p:nvSpPr>
        <p:spPr>
          <a:xfrm>
            <a:off x="3311717" y="4796212"/>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Strategy1</a:t>
            </a:r>
            <a:endParaRPr lang="en-US" dirty="0">
              <a:solidFill>
                <a:schemeClr val="tx1"/>
              </a:solidFill>
            </a:endParaRPr>
          </a:p>
        </p:txBody>
      </p:sp>
      <p:sp>
        <p:nvSpPr>
          <p:cNvPr id="11" name="Rectangle 10"/>
          <p:cNvSpPr/>
          <p:nvPr/>
        </p:nvSpPr>
        <p:spPr>
          <a:xfrm>
            <a:off x="2126972" y="3112495"/>
            <a:ext cx="1184745" cy="440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Context</a:t>
            </a:r>
            <a:endParaRPr lang="en-US" dirty="0">
              <a:solidFill>
                <a:schemeClr val="tx1"/>
              </a:solidFill>
            </a:endParaRPr>
          </a:p>
        </p:txBody>
      </p:sp>
      <p:sp>
        <p:nvSpPr>
          <p:cNvPr id="13" name="Rectangle 12"/>
          <p:cNvSpPr/>
          <p:nvPr/>
        </p:nvSpPr>
        <p:spPr>
          <a:xfrm>
            <a:off x="4782709" y="4796212"/>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Strategy2</a:t>
            </a:r>
            <a:endParaRPr lang="en-US" dirty="0">
              <a:solidFill>
                <a:schemeClr val="tx1"/>
              </a:solidFill>
            </a:endParaRPr>
          </a:p>
        </p:txBody>
      </p:sp>
      <p:sp>
        <p:nvSpPr>
          <p:cNvPr id="14" name="Rectangle 13"/>
          <p:cNvSpPr/>
          <p:nvPr/>
        </p:nvSpPr>
        <p:spPr>
          <a:xfrm>
            <a:off x="6253701" y="4796211"/>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Strategy3</a:t>
            </a:r>
            <a:endParaRPr lang="en-US" dirty="0">
              <a:solidFill>
                <a:schemeClr val="tx1"/>
              </a:solidFill>
            </a:endParaRPr>
          </a:p>
        </p:txBody>
      </p:sp>
      <p:sp>
        <p:nvSpPr>
          <p:cNvPr id="15" name="Rectangle 14"/>
          <p:cNvSpPr/>
          <p:nvPr/>
        </p:nvSpPr>
        <p:spPr>
          <a:xfrm>
            <a:off x="4766804" y="3096303"/>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IStrategy</a:t>
            </a:r>
            <a:endParaRPr lang="en-US" dirty="0">
              <a:solidFill>
                <a:schemeClr val="tx1"/>
              </a:solidFill>
            </a:endParaRPr>
          </a:p>
        </p:txBody>
      </p:sp>
      <p:sp>
        <p:nvSpPr>
          <p:cNvPr id="16" name="Rectangle 15"/>
          <p:cNvSpPr/>
          <p:nvPr/>
        </p:nvSpPr>
        <p:spPr>
          <a:xfrm>
            <a:off x="4766805" y="3476460"/>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11717" y="5164101"/>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782708" y="5164100"/>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53701" y="5165335"/>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26972" y="3553220"/>
            <a:ext cx="1184745" cy="3112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126972" y="3862674"/>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ecision 24"/>
          <p:cNvSpPr/>
          <p:nvPr/>
        </p:nvSpPr>
        <p:spPr>
          <a:xfrm>
            <a:off x="3330571" y="3556277"/>
            <a:ext cx="185644" cy="15805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a:endCxn id="15" idx="1"/>
          </p:cNvCxnSpPr>
          <p:nvPr/>
        </p:nvCxnSpPr>
        <p:spPr>
          <a:xfrm flipV="1">
            <a:off x="3516215" y="3627716"/>
            <a:ext cx="1250589" cy="7588"/>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04089" y="4525036"/>
            <a:ext cx="3018326" cy="1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9" idx="0"/>
          </p:cNvCxnSpPr>
          <p:nvPr/>
        </p:nvCxnSpPr>
        <p:spPr>
          <a:xfrm flipH="1" flipV="1">
            <a:off x="3904089" y="4525036"/>
            <a:ext cx="1" cy="271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5413252" y="4525036"/>
            <a:ext cx="1" cy="271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6931814" y="4525036"/>
            <a:ext cx="1" cy="271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13252" y="4308221"/>
            <a:ext cx="0" cy="2545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a:off x="5347262" y="4166966"/>
            <a:ext cx="131975" cy="13197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13001" y="3827427"/>
            <a:ext cx="1092350" cy="307777"/>
          </a:xfrm>
          <a:prstGeom prst="rect">
            <a:avLst/>
          </a:prstGeom>
          <a:noFill/>
        </p:spPr>
        <p:txBody>
          <a:bodyPr wrap="none" rtlCol="0">
            <a:spAutoFit/>
          </a:bodyPr>
          <a:lstStyle/>
          <a:p>
            <a:r>
              <a:rPr lang="en-US" sz="1400" dirty="0" smtClean="0"/>
              <a:t>+algorithm()</a:t>
            </a:r>
            <a:endParaRPr lang="en-US" sz="1400" dirty="0"/>
          </a:p>
        </p:txBody>
      </p:sp>
      <p:sp>
        <p:nvSpPr>
          <p:cNvPr id="44" name="TextBox 43"/>
          <p:cNvSpPr txBox="1"/>
          <p:nvPr/>
        </p:nvSpPr>
        <p:spPr>
          <a:xfrm>
            <a:off x="3359882" y="5526775"/>
            <a:ext cx="1092350" cy="307777"/>
          </a:xfrm>
          <a:prstGeom prst="rect">
            <a:avLst/>
          </a:prstGeom>
          <a:noFill/>
        </p:spPr>
        <p:txBody>
          <a:bodyPr wrap="none" rtlCol="0">
            <a:spAutoFit/>
          </a:bodyPr>
          <a:lstStyle/>
          <a:p>
            <a:r>
              <a:rPr lang="en-US" sz="1400" dirty="0" smtClean="0"/>
              <a:t>+algorithm()</a:t>
            </a:r>
            <a:endParaRPr lang="en-US" sz="1400" dirty="0"/>
          </a:p>
        </p:txBody>
      </p:sp>
      <p:sp>
        <p:nvSpPr>
          <p:cNvPr id="45" name="TextBox 44"/>
          <p:cNvSpPr txBox="1"/>
          <p:nvPr/>
        </p:nvSpPr>
        <p:spPr>
          <a:xfrm>
            <a:off x="4875103" y="5518047"/>
            <a:ext cx="1092350" cy="307777"/>
          </a:xfrm>
          <a:prstGeom prst="rect">
            <a:avLst/>
          </a:prstGeom>
          <a:noFill/>
        </p:spPr>
        <p:txBody>
          <a:bodyPr wrap="none" rtlCol="0">
            <a:spAutoFit/>
          </a:bodyPr>
          <a:lstStyle/>
          <a:p>
            <a:r>
              <a:rPr lang="en-US" sz="1400" dirty="0" smtClean="0"/>
              <a:t>+algorithm()</a:t>
            </a:r>
            <a:endParaRPr lang="en-US" sz="1400" dirty="0"/>
          </a:p>
        </p:txBody>
      </p:sp>
      <p:sp>
        <p:nvSpPr>
          <p:cNvPr id="46" name="TextBox 45"/>
          <p:cNvSpPr txBox="1"/>
          <p:nvPr/>
        </p:nvSpPr>
        <p:spPr>
          <a:xfrm>
            <a:off x="6299898" y="5521818"/>
            <a:ext cx="1092350" cy="307777"/>
          </a:xfrm>
          <a:prstGeom prst="rect">
            <a:avLst/>
          </a:prstGeom>
          <a:noFill/>
        </p:spPr>
        <p:txBody>
          <a:bodyPr wrap="none" rtlCol="0">
            <a:spAutoFit/>
          </a:bodyPr>
          <a:lstStyle/>
          <a:p>
            <a:r>
              <a:rPr lang="en-US" sz="1400" dirty="0" smtClean="0"/>
              <a:t>+algorithm()</a:t>
            </a:r>
            <a:endParaRPr lang="en-US" sz="1400" dirty="0"/>
          </a:p>
        </p:txBody>
      </p:sp>
      <p:cxnSp>
        <p:nvCxnSpPr>
          <p:cNvPr id="48" name="Straight Arrow Connector 47"/>
          <p:cNvCxnSpPr>
            <a:stCxn id="4" idx="2"/>
            <a:endCxn id="11" idx="0"/>
          </p:cNvCxnSpPr>
          <p:nvPr/>
        </p:nvCxnSpPr>
        <p:spPr>
          <a:xfrm>
            <a:off x="2719345" y="2138112"/>
            <a:ext cx="0" cy="974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86467" y="3560872"/>
            <a:ext cx="1595846" cy="246221"/>
          </a:xfrm>
          <a:prstGeom prst="rect">
            <a:avLst/>
          </a:prstGeom>
          <a:noFill/>
        </p:spPr>
        <p:txBody>
          <a:bodyPr wrap="square" rtlCol="0">
            <a:spAutoFit/>
          </a:bodyPr>
          <a:lstStyle/>
          <a:p>
            <a:r>
              <a:rPr lang="en-US" sz="1000" dirty="0" smtClean="0"/>
              <a:t>-strategy: IStrategy</a:t>
            </a:r>
            <a:endParaRPr lang="en-US" sz="1000" dirty="0"/>
          </a:p>
        </p:txBody>
      </p:sp>
      <p:sp>
        <p:nvSpPr>
          <p:cNvPr id="52" name="TextBox 51"/>
          <p:cNvSpPr txBox="1"/>
          <p:nvPr/>
        </p:nvSpPr>
        <p:spPr>
          <a:xfrm>
            <a:off x="2106719" y="3886393"/>
            <a:ext cx="1300666" cy="261610"/>
          </a:xfrm>
          <a:prstGeom prst="rect">
            <a:avLst/>
          </a:prstGeom>
          <a:noFill/>
        </p:spPr>
        <p:txBody>
          <a:bodyPr wrap="square" rtlCol="0">
            <a:spAutoFit/>
          </a:bodyPr>
          <a:lstStyle/>
          <a:p>
            <a:r>
              <a:rPr lang="en-US" sz="1100" dirty="0" smtClean="0"/>
              <a:t>+method()</a:t>
            </a:r>
            <a:endParaRPr lang="en-US" sz="1100" dirty="0"/>
          </a:p>
        </p:txBody>
      </p:sp>
      <p:sp>
        <p:nvSpPr>
          <p:cNvPr id="30" name="Title 1"/>
          <p:cNvSpPr txBox="1">
            <a:spLocks/>
          </p:cNvSpPr>
          <p:nvPr/>
        </p:nvSpPr>
        <p:spPr>
          <a:xfrm>
            <a:off x="1098958" y="197805"/>
            <a:ext cx="5281248" cy="83129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solidFill>
                  <a:schemeClr val="tx2"/>
                </a:solidFill>
              </a:rPr>
              <a:t>Generic Strategy Pattern</a:t>
            </a:r>
            <a:endParaRPr lang="en-US" sz="3200" dirty="0">
              <a:solidFill>
                <a:schemeClr val="tx2"/>
              </a:solidFill>
            </a:endParaRPr>
          </a:p>
        </p:txBody>
      </p:sp>
    </p:spTree>
    <p:extLst>
      <p:ext uri="{BB962C8B-B14F-4D97-AF65-F5344CB8AC3E}">
        <p14:creationId xmlns:p14="http://schemas.microsoft.com/office/powerpoint/2010/main" val="370067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7590" y="1324358"/>
            <a:ext cx="1184745" cy="6160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Upcoming Event</a:t>
            </a:r>
            <a:endParaRPr lang="en-US" sz="1200" dirty="0">
              <a:solidFill>
                <a:schemeClr val="tx1"/>
              </a:solidFill>
            </a:endParaRPr>
          </a:p>
        </p:txBody>
      </p:sp>
      <p:sp>
        <p:nvSpPr>
          <p:cNvPr id="9" name="Rectangle 8"/>
          <p:cNvSpPr/>
          <p:nvPr/>
        </p:nvSpPr>
        <p:spPr>
          <a:xfrm>
            <a:off x="2657617" y="4598504"/>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smtClean="0">
                <a:solidFill>
                  <a:schemeClr val="tx1"/>
                </a:solidFill>
              </a:rPr>
              <a:t>StudentDiscount</a:t>
            </a:r>
            <a:endParaRPr lang="en-US" sz="1050" dirty="0">
              <a:solidFill>
                <a:schemeClr val="tx1"/>
              </a:solidFill>
            </a:endParaRPr>
          </a:p>
        </p:txBody>
      </p:sp>
      <p:sp>
        <p:nvSpPr>
          <p:cNvPr id="11" name="Rectangle 10"/>
          <p:cNvSpPr/>
          <p:nvPr/>
        </p:nvSpPr>
        <p:spPr>
          <a:xfrm>
            <a:off x="2217590" y="2914787"/>
            <a:ext cx="1184745" cy="440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Price</a:t>
            </a:r>
            <a:endParaRPr lang="en-US" sz="1100" dirty="0">
              <a:solidFill>
                <a:schemeClr val="tx1"/>
              </a:solidFill>
            </a:endParaRPr>
          </a:p>
        </p:txBody>
      </p:sp>
      <p:sp>
        <p:nvSpPr>
          <p:cNvPr id="13" name="Rectangle 12"/>
          <p:cNvSpPr/>
          <p:nvPr/>
        </p:nvSpPr>
        <p:spPr>
          <a:xfrm>
            <a:off x="4128609" y="4598504"/>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smtClean="0">
                <a:solidFill>
                  <a:schemeClr val="tx1"/>
                </a:solidFill>
              </a:rPr>
              <a:t>GroupDiscount</a:t>
            </a:r>
            <a:endParaRPr lang="en-US" sz="1050" dirty="0">
              <a:solidFill>
                <a:schemeClr val="tx1"/>
              </a:solidFill>
            </a:endParaRPr>
          </a:p>
        </p:txBody>
      </p:sp>
      <p:sp>
        <p:nvSpPr>
          <p:cNvPr id="14" name="Rectangle 13"/>
          <p:cNvSpPr/>
          <p:nvPr/>
        </p:nvSpPr>
        <p:spPr>
          <a:xfrm>
            <a:off x="5599601" y="4598503"/>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smtClean="0">
                <a:solidFill>
                  <a:schemeClr val="tx1"/>
                </a:solidFill>
              </a:rPr>
              <a:t>NotForProfitDiscount</a:t>
            </a:r>
            <a:endParaRPr lang="en-US" sz="800" dirty="0">
              <a:solidFill>
                <a:schemeClr val="tx1"/>
              </a:solidFill>
            </a:endParaRPr>
          </a:p>
        </p:txBody>
      </p:sp>
      <p:sp>
        <p:nvSpPr>
          <p:cNvPr id="15" name="Rectangle 14"/>
          <p:cNvSpPr/>
          <p:nvPr/>
        </p:nvSpPr>
        <p:spPr>
          <a:xfrm>
            <a:off x="4857422" y="2898595"/>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smtClean="0">
                <a:solidFill>
                  <a:schemeClr val="tx1"/>
                </a:solidFill>
              </a:rPr>
              <a:t>IDiscountStrategy</a:t>
            </a:r>
            <a:endParaRPr lang="en-US" sz="1000" dirty="0">
              <a:solidFill>
                <a:schemeClr val="tx1"/>
              </a:solidFill>
            </a:endParaRPr>
          </a:p>
        </p:txBody>
      </p:sp>
      <p:sp>
        <p:nvSpPr>
          <p:cNvPr id="16" name="Rectangle 15"/>
          <p:cNvSpPr/>
          <p:nvPr/>
        </p:nvSpPr>
        <p:spPr>
          <a:xfrm>
            <a:off x="4857423" y="3278752"/>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57617" y="4966393"/>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128608" y="4966392"/>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99601" y="4967627"/>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17590" y="3355512"/>
            <a:ext cx="1184745" cy="3112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17590" y="3664966"/>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ecision 24"/>
          <p:cNvSpPr/>
          <p:nvPr/>
        </p:nvSpPr>
        <p:spPr>
          <a:xfrm>
            <a:off x="3421189" y="3358569"/>
            <a:ext cx="185644" cy="15805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a:endCxn id="15" idx="1"/>
          </p:cNvCxnSpPr>
          <p:nvPr/>
        </p:nvCxnSpPr>
        <p:spPr>
          <a:xfrm flipV="1">
            <a:off x="3606833" y="3430008"/>
            <a:ext cx="1250589" cy="7588"/>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240560" y="4312970"/>
            <a:ext cx="4404067" cy="14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9" idx="0"/>
          </p:cNvCxnSpPr>
          <p:nvPr/>
        </p:nvCxnSpPr>
        <p:spPr>
          <a:xfrm flipH="1" flipV="1">
            <a:off x="3249989" y="4327328"/>
            <a:ext cx="1" cy="271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4683736" y="4327328"/>
            <a:ext cx="1" cy="271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7022432" y="4327328"/>
            <a:ext cx="1" cy="271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503870" y="4110513"/>
            <a:ext cx="0" cy="2545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a:off x="5437880" y="3969258"/>
            <a:ext cx="131975" cy="13197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903619" y="3629719"/>
            <a:ext cx="1207382" cy="253916"/>
          </a:xfrm>
          <a:prstGeom prst="rect">
            <a:avLst/>
          </a:prstGeom>
          <a:noFill/>
        </p:spPr>
        <p:txBody>
          <a:bodyPr wrap="none" rtlCol="0">
            <a:spAutoFit/>
          </a:bodyPr>
          <a:lstStyle/>
          <a:p>
            <a:r>
              <a:rPr lang="en-US" sz="1050" dirty="0" smtClean="0"/>
              <a:t>+ApplyDiscount()</a:t>
            </a:r>
            <a:endParaRPr lang="en-US" sz="1050" dirty="0"/>
          </a:p>
        </p:txBody>
      </p:sp>
      <p:cxnSp>
        <p:nvCxnSpPr>
          <p:cNvPr id="48" name="Straight Arrow Connector 47"/>
          <p:cNvCxnSpPr>
            <a:stCxn id="4" idx="2"/>
            <a:endCxn id="11" idx="0"/>
          </p:cNvCxnSpPr>
          <p:nvPr/>
        </p:nvCxnSpPr>
        <p:spPr>
          <a:xfrm>
            <a:off x="2809963" y="1940404"/>
            <a:ext cx="0" cy="974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28955" y="3380150"/>
            <a:ext cx="1500669" cy="200055"/>
          </a:xfrm>
          <a:prstGeom prst="rect">
            <a:avLst/>
          </a:prstGeom>
          <a:noFill/>
        </p:spPr>
        <p:txBody>
          <a:bodyPr wrap="square" rtlCol="0">
            <a:spAutoFit/>
          </a:bodyPr>
          <a:lstStyle/>
          <a:p>
            <a:r>
              <a:rPr lang="en-US" sz="700" dirty="0" smtClean="0"/>
              <a:t>-strategy: IDiscountStrategy</a:t>
            </a:r>
            <a:endParaRPr lang="en-US" sz="700" dirty="0"/>
          </a:p>
        </p:txBody>
      </p:sp>
      <p:sp>
        <p:nvSpPr>
          <p:cNvPr id="52" name="TextBox 51"/>
          <p:cNvSpPr txBox="1"/>
          <p:nvPr/>
        </p:nvSpPr>
        <p:spPr>
          <a:xfrm>
            <a:off x="2197337" y="3688685"/>
            <a:ext cx="1300666" cy="261610"/>
          </a:xfrm>
          <a:prstGeom prst="rect">
            <a:avLst/>
          </a:prstGeom>
          <a:noFill/>
        </p:spPr>
        <p:txBody>
          <a:bodyPr wrap="square" rtlCol="0">
            <a:spAutoFit/>
          </a:bodyPr>
          <a:lstStyle/>
          <a:p>
            <a:r>
              <a:rPr lang="en-US" sz="1100" dirty="0" smtClean="0"/>
              <a:t>+ApplyDiscount ()</a:t>
            </a:r>
            <a:endParaRPr lang="en-US" sz="1100" dirty="0"/>
          </a:p>
        </p:txBody>
      </p:sp>
      <p:sp>
        <p:nvSpPr>
          <p:cNvPr id="29" name="TextBox 28"/>
          <p:cNvSpPr txBox="1"/>
          <p:nvPr/>
        </p:nvSpPr>
        <p:spPr>
          <a:xfrm>
            <a:off x="2657617" y="5357431"/>
            <a:ext cx="1167307" cy="261610"/>
          </a:xfrm>
          <a:prstGeom prst="rect">
            <a:avLst/>
          </a:prstGeom>
          <a:noFill/>
        </p:spPr>
        <p:txBody>
          <a:bodyPr wrap="none" rtlCol="0">
            <a:spAutoFit/>
          </a:bodyPr>
          <a:lstStyle/>
          <a:p>
            <a:r>
              <a:rPr lang="en-US" sz="1100" dirty="0" smtClean="0"/>
              <a:t>+ApplyDiscount()</a:t>
            </a:r>
            <a:endParaRPr lang="en-US" sz="1100" dirty="0"/>
          </a:p>
        </p:txBody>
      </p:sp>
      <p:sp>
        <p:nvSpPr>
          <p:cNvPr id="30" name="TextBox 29"/>
          <p:cNvSpPr txBox="1"/>
          <p:nvPr/>
        </p:nvSpPr>
        <p:spPr>
          <a:xfrm>
            <a:off x="4099156" y="5357213"/>
            <a:ext cx="1167307" cy="261610"/>
          </a:xfrm>
          <a:prstGeom prst="rect">
            <a:avLst/>
          </a:prstGeom>
          <a:noFill/>
        </p:spPr>
        <p:txBody>
          <a:bodyPr wrap="none" rtlCol="0">
            <a:spAutoFit/>
          </a:bodyPr>
          <a:lstStyle/>
          <a:p>
            <a:r>
              <a:rPr lang="en-US" sz="1100" dirty="0" smtClean="0"/>
              <a:t>+ApplyDiscount()</a:t>
            </a:r>
            <a:endParaRPr lang="en-US" sz="1100" dirty="0"/>
          </a:p>
        </p:txBody>
      </p:sp>
      <p:sp>
        <p:nvSpPr>
          <p:cNvPr id="31" name="TextBox 30"/>
          <p:cNvSpPr txBox="1"/>
          <p:nvPr/>
        </p:nvSpPr>
        <p:spPr>
          <a:xfrm>
            <a:off x="5599601" y="5357213"/>
            <a:ext cx="1167307" cy="261610"/>
          </a:xfrm>
          <a:prstGeom prst="rect">
            <a:avLst/>
          </a:prstGeom>
          <a:noFill/>
        </p:spPr>
        <p:txBody>
          <a:bodyPr wrap="none" rtlCol="0">
            <a:spAutoFit/>
          </a:bodyPr>
          <a:lstStyle/>
          <a:p>
            <a:r>
              <a:rPr lang="en-US" sz="1100" dirty="0" smtClean="0"/>
              <a:t>+ApplyDiscount()</a:t>
            </a:r>
            <a:endParaRPr lang="en-US" sz="1100" dirty="0"/>
          </a:p>
        </p:txBody>
      </p:sp>
      <p:sp>
        <p:nvSpPr>
          <p:cNvPr id="33" name="Rectangle 32"/>
          <p:cNvSpPr/>
          <p:nvPr/>
        </p:nvSpPr>
        <p:spPr>
          <a:xfrm>
            <a:off x="7032421" y="4598503"/>
            <a:ext cx="1184745" cy="1062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smtClean="0">
                <a:solidFill>
                  <a:schemeClr val="tx1"/>
                </a:solidFill>
              </a:rPr>
              <a:t>NullDiscount</a:t>
            </a:r>
            <a:endParaRPr lang="en-US" sz="900" dirty="0">
              <a:solidFill>
                <a:schemeClr val="tx1"/>
              </a:solidFill>
            </a:endParaRPr>
          </a:p>
        </p:txBody>
      </p:sp>
      <p:sp>
        <p:nvSpPr>
          <p:cNvPr id="34" name="Rectangle 33"/>
          <p:cNvSpPr/>
          <p:nvPr/>
        </p:nvSpPr>
        <p:spPr>
          <a:xfrm>
            <a:off x="7032421" y="4967627"/>
            <a:ext cx="1184745" cy="3270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032421" y="5357213"/>
            <a:ext cx="1167307" cy="261610"/>
          </a:xfrm>
          <a:prstGeom prst="rect">
            <a:avLst/>
          </a:prstGeom>
          <a:noFill/>
        </p:spPr>
        <p:txBody>
          <a:bodyPr wrap="none" rtlCol="0">
            <a:spAutoFit/>
          </a:bodyPr>
          <a:lstStyle/>
          <a:p>
            <a:r>
              <a:rPr lang="en-US" sz="1100" dirty="0" smtClean="0"/>
              <a:t>+ApplyDiscount()</a:t>
            </a:r>
            <a:endParaRPr lang="en-US" sz="1100" dirty="0"/>
          </a:p>
        </p:txBody>
      </p:sp>
      <p:cxnSp>
        <p:nvCxnSpPr>
          <p:cNvPr id="39" name="Straight Connector 38"/>
          <p:cNvCxnSpPr/>
          <p:nvPr/>
        </p:nvCxnSpPr>
        <p:spPr>
          <a:xfrm flipV="1">
            <a:off x="7654056" y="4312970"/>
            <a:ext cx="0" cy="306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6193595" y="4319471"/>
            <a:ext cx="1" cy="271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itle 1"/>
          <p:cNvSpPr txBox="1">
            <a:spLocks/>
          </p:cNvSpPr>
          <p:nvPr/>
        </p:nvSpPr>
        <p:spPr>
          <a:xfrm>
            <a:off x="1098958" y="197805"/>
            <a:ext cx="5281248" cy="83129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solidFill>
                  <a:schemeClr val="tx2"/>
                </a:solidFill>
              </a:rPr>
              <a:t>Concrete Strategy Pattern</a:t>
            </a:r>
            <a:endParaRPr lang="en-US" sz="3200" dirty="0">
              <a:solidFill>
                <a:schemeClr val="tx2"/>
              </a:solidFill>
            </a:endParaRPr>
          </a:p>
        </p:txBody>
      </p:sp>
    </p:spTree>
    <p:extLst>
      <p:ext uri="{BB962C8B-B14F-4D97-AF65-F5344CB8AC3E}">
        <p14:creationId xmlns:p14="http://schemas.microsoft.com/office/powerpoint/2010/main" val="217475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Example and Approach</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Event tickets / prices: we want to discount the prices for upcoming events based on the customer type. We’ll use the strategy pattern to do this, with a factory method choosing which strategy to apply, and we’ll use the null object pattern when there is no relevant strategy.</a:t>
            </a:r>
            <a:endParaRPr lang="en-US" dirty="0"/>
          </a:p>
        </p:txBody>
      </p:sp>
    </p:spTree>
    <p:extLst>
      <p:ext uri="{BB962C8B-B14F-4D97-AF65-F5344CB8AC3E}">
        <p14:creationId xmlns:p14="http://schemas.microsoft.com/office/powerpoint/2010/main" val="2396445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8885</TotalTime>
  <Words>672</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The Factory Pattern,  The Null Object Pattern, and the Strategy Pattern</vt:lpstr>
      <vt:lpstr>PowerPoint Presentation</vt:lpstr>
      <vt:lpstr>Example</vt:lpstr>
      <vt:lpstr>..Instead, use the Factory Pattern</vt:lpstr>
      <vt:lpstr>The Null Object Pattern</vt:lpstr>
      <vt:lpstr>The Strategy Pattern</vt:lpstr>
      <vt:lpstr>PowerPoint Presentation</vt:lpstr>
      <vt:lpstr>PowerPoint Presentation</vt:lpstr>
      <vt:lpstr>Example and Approach</vt:lpstr>
      <vt:lpstr>Our approach</vt:lpstr>
      <vt:lpstr>Code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Lumpp, Michael</dc:creator>
  <cp:lastModifiedBy>Windows User</cp:lastModifiedBy>
  <cp:revision>29</cp:revision>
  <dcterms:created xsi:type="dcterms:W3CDTF">2015-10-13T15:42:09Z</dcterms:created>
  <dcterms:modified xsi:type="dcterms:W3CDTF">2015-11-09T17:29:08Z</dcterms:modified>
</cp:coreProperties>
</file>