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>
        <p:scale>
          <a:sx n="125" d="100"/>
          <a:sy n="125" d="100"/>
        </p:scale>
        <p:origin x="-606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20191118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9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Mail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SMTP(Simple Mail Transfer </a:t>
            </a:r>
            <a:r>
              <a:rPr lang="en-US" altLang="zh-TW" dirty="0" smtClean="0"/>
              <a:t>Protocol)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Port </a:t>
            </a:r>
            <a:r>
              <a:rPr lang="en-US" altLang="zh-TW" b="1" dirty="0" smtClean="0"/>
              <a:t>25</a:t>
            </a:r>
            <a:r>
              <a:rPr lang="zh-TW" altLang="en-US" dirty="0" smtClean="0"/>
              <a:t>，主要處理</a:t>
            </a:r>
            <a:r>
              <a:rPr lang="zh-TW" altLang="en-US" b="1" dirty="0" smtClean="0"/>
              <a:t>外送</a:t>
            </a:r>
            <a:r>
              <a:rPr lang="zh-TW" altLang="en-US" dirty="0" smtClean="0"/>
              <a:t>的郵件。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POP3(Post </a:t>
            </a:r>
            <a:r>
              <a:rPr lang="en-US" altLang="zh-TW" dirty="0"/>
              <a:t>Office </a:t>
            </a:r>
            <a:r>
              <a:rPr lang="en-US" altLang="zh-TW" dirty="0" err="1" smtClean="0"/>
              <a:t>Protcol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en-US" altLang="zh-TW" dirty="0" smtClean="0"/>
              <a:t>Port </a:t>
            </a:r>
            <a:r>
              <a:rPr lang="en-US" altLang="zh-TW" b="1" dirty="0" smtClean="0"/>
              <a:t>110</a:t>
            </a:r>
            <a:r>
              <a:rPr lang="zh-TW" altLang="en-US" dirty="0" smtClean="0"/>
              <a:t>，主要處理</a:t>
            </a:r>
            <a:r>
              <a:rPr lang="zh-TW" altLang="en-US" b="1" dirty="0" smtClean="0"/>
              <a:t>內收</a:t>
            </a:r>
            <a:r>
              <a:rPr lang="zh-TW" altLang="en-US" dirty="0" smtClean="0"/>
              <a:t>的郵件。</a:t>
            </a:r>
            <a:endParaRPr lang="en-US" altLang="zh-TW" dirty="0" smtClean="0"/>
          </a:p>
          <a:p>
            <a:endParaRPr lang="en-US" altLang="zh-TW" b="1" dirty="0"/>
          </a:p>
          <a:p>
            <a:r>
              <a:rPr lang="en-US" altLang="zh-TW" dirty="0" smtClean="0"/>
              <a:t>IMAP 4 </a:t>
            </a:r>
            <a:r>
              <a:rPr lang="en-US" altLang="zh-TW" b="1" dirty="0" smtClean="0"/>
              <a:t>:Port 143</a:t>
            </a:r>
            <a:r>
              <a:rPr lang="zh-TW" altLang="en-US" dirty="0" smtClean="0"/>
              <a:t>，存取郵件，與</a:t>
            </a:r>
            <a:r>
              <a:rPr lang="en-US" altLang="zh-TW" dirty="0" smtClean="0"/>
              <a:t>POP3</a:t>
            </a:r>
            <a:r>
              <a:rPr lang="zh-TW" altLang="en-US" dirty="0" smtClean="0"/>
              <a:t>相同屬於</a:t>
            </a:r>
            <a:r>
              <a:rPr lang="zh-TW" altLang="en-US" b="1" dirty="0" smtClean="0"/>
              <a:t>收取</a:t>
            </a:r>
            <a:r>
              <a:rPr lang="zh-TW" altLang="en-US" dirty="0" smtClean="0"/>
              <a:t>郵件</a:t>
            </a:r>
            <a:r>
              <a:rPr lang="en-US" altLang="zh-TW" dirty="0" smtClean="0"/>
              <a:t> 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50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OSI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層 與 網路</a:t>
            </a:r>
            <a:r>
              <a:rPr lang="en-US" altLang="zh-TW" dirty="0" smtClean="0"/>
              <a:t>4</a:t>
            </a:r>
            <a:r>
              <a:rPr lang="zh-TW" altLang="en-US" dirty="0" smtClean="0"/>
              <a:t>層對應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74604"/>
              </p:ext>
            </p:extLst>
          </p:nvPr>
        </p:nvGraphicFramePr>
        <p:xfrm>
          <a:off x="1775228" y="2480734"/>
          <a:ext cx="3115734" cy="383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4">
                  <a:extLst>
                    <a:ext uri="{9D8B030D-6E8A-4147-A177-3AD203B41FA5}">
                      <a16:colId xmlns:a16="http://schemas.microsoft.com/office/drawing/2014/main" val="515589970"/>
                    </a:ext>
                  </a:extLst>
                </a:gridCol>
              </a:tblGrid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7.</a:t>
                      </a: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應用層 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Application Layer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36121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6.</a:t>
                      </a:r>
                      <a:r>
                        <a:rPr lang="zh-TW" altLang="en-US" dirty="0" smtClean="0"/>
                        <a:t>展示層 </a:t>
                      </a:r>
                      <a:r>
                        <a:rPr lang="en-US" altLang="zh-TW" dirty="0" smtClean="0"/>
                        <a:t>Presentation Layer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76688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5.</a:t>
                      </a:r>
                      <a:r>
                        <a:rPr lang="zh-TW" altLang="en-US" dirty="0" smtClean="0"/>
                        <a:t>會議層 </a:t>
                      </a:r>
                      <a:r>
                        <a:rPr lang="en-US" altLang="zh-TW" dirty="0" smtClean="0"/>
                        <a:t>Session Layer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3917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</a:t>
                      </a:r>
                      <a:r>
                        <a:rPr lang="zh-TW" altLang="en-US" dirty="0" smtClean="0"/>
                        <a:t>傳輸層 </a:t>
                      </a:r>
                      <a:r>
                        <a:rPr lang="en-US" altLang="zh-TW" dirty="0" smtClean="0"/>
                        <a:t>Transport Layer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30919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網路層 </a:t>
                      </a:r>
                      <a:r>
                        <a:rPr lang="en-US" altLang="zh-TW" dirty="0" smtClean="0"/>
                        <a:t>Network Layer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240197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資料連結層 </a:t>
                      </a:r>
                      <a:r>
                        <a:rPr lang="en-US" altLang="zh-TW" dirty="0" smtClean="0"/>
                        <a:t>Data Link</a:t>
                      </a:r>
                      <a:r>
                        <a:rPr lang="en-US" altLang="zh-TW" baseline="0" dirty="0" smtClean="0"/>
                        <a:t> Layer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888942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實體層 </a:t>
                      </a:r>
                      <a:r>
                        <a:rPr lang="en-US" altLang="zh-TW" dirty="0" smtClean="0"/>
                        <a:t>Physical Layer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D1B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7232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890"/>
              </p:ext>
            </p:extLst>
          </p:nvPr>
        </p:nvGraphicFramePr>
        <p:xfrm>
          <a:off x="7700664" y="2480734"/>
          <a:ext cx="2656994" cy="37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994">
                  <a:extLst>
                    <a:ext uri="{9D8B030D-6E8A-4147-A177-3AD203B41FA5}">
                      <a16:colId xmlns:a16="http://schemas.microsoft.com/office/drawing/2014/main" val="1424215353"/>
                    </a:ext>
                  </a:extLst>
                </a:gridCol>
              </a:tblGrid>
              <a:tr h="1634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應用層 </a:t>
                      </a:r>
                      <a:endParaRPr lang="en-US" altLang="zh-TW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Application Layer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808"/>
                  </a:ext>
                </a:extLst>
              </a:tr>
              <a:tr h="5544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傳輸層 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Transport Layer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14545"/>
                  </a:ext>
                </a:extLst>
              </a:tr>
              <a:tr h="5574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網路層 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Network Layer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6881"/>
                  </a:ext>
                </a:extLst>
              </a:tr>
              <a:tr h="100537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ysClr val="windowText" lastClr="000000"/>
                          </a:solidFill>
                        </a:rPr>
                        <a:t>鏈結層 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Link Layer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3413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890962" y="5228705"/>
            <a:ext cx="2809702" cy="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887718" y="4661265"/>
            <a:ext cx="2809702" cy="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887718" y="4132729"/>
            <a:ext cx="2809702" cy="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28955" y="2480734"/>
            <a:ext cx="73289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/>
                <a:solidFill>
                  <a:schemeClr val="accent3"/>
                </a:solidFill>
                <a:effectLst/>
              </a:rPr>
              <a:t>O</a:t>
            </a:r>
          </a:p>
          <a:p>
            <a:pPr algn="ctr"/>
            <a:r>
              <a:rPr lang="en-US" altLang="zh-TW" sz="5400" b="1" cap="none" spc="0" dirty="0" smtClean="0">
                <a:ln/>
                <a:solidFill>
                  <a:schemeClr val="accent3"/>
                </a:solidFill>
                <a:effectLst/>
              </a:rPr>
              <a:t>S</a:t>
            </a:r>
          </a:p>
          <a:p>
            <a:pPr algn="ctr"/>
            <a:r>
              <a:rPr lang="en-US" altLang="zh-TW" sz="5400" b="1" cap="none" spc="0" dirty="0" smtClean="0">
                <a:ln/>
                <a:solidFill>
                  <a:schemeClr val="accent3"/>
                </a:solidFill>
                <a:effectLst/>
              </a:rPr>
              <a:t>I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23613" y="2364220"/>
            <a:ext cx="572593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TW" sz="4400" b="1" dirty="0" smtClean="0">
                <a:ln/>
                <a:solidFill>
                  <a:schemeClr val="accent3"/>
                </a:solidFill>
              </a:rPr>
              <a:t>T</a:t>
            </a:r>
          </a:p>
          <a:p>
            <a:pPr algn="ctr"/>
            <a:r>
              <a:rPr lang="en-US" altLang="zh-TW" sz="4400" b="1" dirty="0" smtClean="0">
                <a:ln/>
                <a:solidFill>
                  <a:schemeClr val="accent3"/>
                </a:solidFill>
              </a:rPr>
              <a:t>C</a:t>
            </a:r>
          </a:p>
          <a:p>
            <a:pPr algn="ctr"/>
            <a:r>
              <a:rPr lang="en-US" altLang="zh-TW" sz="4400" b="1" dirty="0" smtClean="0">
                <a:ln/>
                <a:solidFill>
                  <a:schemeClr val="accent3"/>
                </a:solidFill>
              </a:rPr>
              <a:t>P</a:t>
            </a:r>
          </a:p>
          <a:p>
            <a:pPr algn="ctr"/>
            <a:r>
              <a:rPr lang="en-US" altLang="zh-TW" sz="4400" b="1" dirty="0" smtClean="0">
                <a:ln/>
                <a:solidFill>
                  <a:schemeClr val="accent3"/>
                </a:solidFill>
              </a:rPr>
              <a:t>/</a:t>
            </a:r>
          </a:p>
          <a:p>
            <a:pPr algn="ctr"/>
            <a:r>
              <a:rPr lang="en-US" altLang="zh-TW" sz="4400" b="1" dirty="0" smtClean="0">
                <a:ln/>
                <a:solidFill>
                  <a:schemeClr val="accent3"/>
                </a:solidFill>
              </a:rPr>
              <a:t>I</a:t>
            </a:r>
          </a:p>
          <a:p>
            <a:pPr algn="ctr"/>
            <a:r>
              <a:rPr lang="en-US" altLang="zh-TW" sz="4400" b="1" dirty="0" smtClean="0">
                <a:ln/>
                <a:solidFill>
                  <a:schemeClr val="accent3"/>
                </a:solidFill>
              </a:rPr>
              <a:t>P</a:t>
            </a:r>
            <a:endParaRPr lang="en-US" altLang="zh-TW" sz="4400" b="1" cap="none" spc="0" dirty="0" smtClean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64551" y="419288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L4 SWITCH</a:t>
            </a:r>
            <a:r>
              <a:rPr lang="zh-TW" altLang="en-US" dirty="0" smtClean="0"/>
              <a:t>→</a:t>
            </a:r>
            <a:r>
              <a:rPr lang="en-US" altLang="zh-TW" dirty="0" smtClean="0"/>
              <a:t>ASIC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964550" y="477392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Ip</a:t>
            </a:r>
            <a:r>
              <a:rPr lang="en-US" altLang="zh-TW" dirty="0" smtClean="0"/>
              <a:t> ICMP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64551" y="5322309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Bridge Switch</a:t>
            </a:r>
            <a:endParaRPr lang="zh-TW" altLang="en-US" dirty="0"/>
          </a:p>
        </p:txBody>
      </p:sp>
      <p:sp>
        <p:nvSpPr>
          <p:cNvPr id="17" name="右大括弧 16"/>
          <p:cNvSpPr/>
          <p:nvPr/>
        </p:nvSpPr>
        <p:spPr>
          <a:xfrm>
            <a:off x="5048655" y="2636196"/>
            <a:ext cx="418290" cy="120623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460038" y="305464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 ] </a:t>
            </a:r>
            <a:r>
              <a:rPr lang="en-US" altLang="zh-TW" dirty="0" err="1" smtClean="0"/>
              <a:t>clejure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48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IEEE 802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IEEE802.3</a:t>
            </a:r>
            <a:r>
              <a:rPr lang="zh-TW" altLang="en-US" dirty="0" smtClean="0"/>
              <a:t>：乙太網路</a:t>
            </a:r>
            <a:r>
              <a:rPr lang="en-US" altLang="zh-TW" dirty="0" smtClean="0"/>
              <a:t>(Ethernet)</a:t>
            </a:r>
          </a:p>
          <a:p>
            <a:r>
              <a:rPr lang="en-US" altLang="zh-TW" dirty="0" smtClean="0"/>
              <a:t>IEEE802.4</a:t>
            </a:r>
            <a:r>
              <a:rPr lang="zh-TW" altLang="en-US" dirty="0" smtClean="0"/>
              <a:t> ：權杖匯流排</a:t>
            </a:r>
            <a:r>
              <a:rPr lang="en-US" altLang="zh-TW" dirty="0" smtClean="0"/>
              <a:t>(Token bus)</a:t>
            </a:r>
          </a:p>
          <a:p>
            <a:r>
              <a:rPr lang="en-US" altLang="zh-TW" dirty="0" smtClean="0"/>
              <a:t>IEEE802.5</a:t>
            </a:r>
            <a:r>
              <a:rPr lang="zh-TW" altLang="en-US" dirty="0" smtClean="0"/>
              <a:t> ：權杖環 </a:t>
            </a:r>
            <a:r>
              <a:rPr lang="en-US" altLang="zh-TW" dirty="0" smtClean="0"/>
              <a:t>(Token-Ring)</a:t>
            </a:r>
          </a:p>
          <a:p>
            <a:r>
              <a:rPr lang="en-US" altLang="zh-TW" dirty="0" smtClean="0"/>
              <a:t>IEEE802.11</a:t>
            </a:r>
            <a:r>
              <a:rPr lang="zh-TW" altLang="en-US" dirty="0" smtClean="0"/>
              <a:t> ：無線區域網路</a:t>
            </a:r>
            <a:r>
              <a:rPr lang="en-US" altLang="zh-TW" dirty="0" smtClean="0"/>
              <a:t>(Wireless LAN &amp; Mesh)</a:t>
            </a:r>
          </a:p>
          <a:p>
            <a:r>
              <a:rPr lang="en-US" altLang="zh-TW" dirty="0" smtClean="0"/>
              <a:t>IEEE802.15</a:t>
            </a:r>
            <a:r>
              <a:rPr lang="zh-TW" altLang="en-US" dirty="0" smtClean="0"/>
              <a:t> ：無限個人區域網路</a:t>
            </a:r>
            <a:r>
              <a:rPr lang="en-US" altLang="zh-TW" dirty="0" smtClean="0"/>
              <a:t>(Wireless PAN)</a:t>
            </a:r>
            <a:endParaRPr lang="en-US" altLang="zh-TW" dirty="0"/>
          </a:p>
          <a:p>
            <a:pPr lvl="1"/>
            <a:r>
              <a:rPr lang="en-US" altLang="zh-TW" dirty="0" smtClean="0"/>
              <a:t>IEEE802.15.1</a:t>
            </a:r>
            <a:r>
              <a:rPr lang="zh-TW" altLang="en-US" dirty="0" smtClean="0"/>
              <a:t>：無限個人區域網路絡</a:t>
            </a:r>
            <a:r>
              <a:rPr lang="en-US" altLang="zh-TW" dirty="0" smtClean="0"/>
              <a:t>(WPAN)</a:t>
            </a:r>
            <a:endParaRPr lang="en-US" altLang="zh-TW" dirty="0"/>
          </a:p>
          <a:p>
            <a:pPr lvl="1"/>
            <a:r>
              <a:rPr lang="en-US" altLang="zh-TW" dirty="0" smtClean="0"/>
              <a:t>IEEE802.15.4</a:t>
            </a:r>
            <a:r>
              <a:rPr lang="zh-TW" altLang="en-US" dirty="0" smtClean="0"/>
              <a:t>：低速無限個人區域網路絡</a:t>
            </a:r>
            <a:r>
              <a:rPr lang="en-US" altLang="zh-TW" dirty="0" smtClean="0"/>
              <a:t>(LR-WPAN)</a:t>
            </a:r>
          </a:p>
        </p:txBody>
      </p:sp>
    </p:spTree>
    <p:extLst>
      <p:ext uri="{BB962C8B-B14F-4D97-AF65-F5344CB8AC3E}">
        <p14:creationId xmlns:p14="http://schemas.microsoft.com/office/powerpoint/2010/main" val="33007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Cacpi</a:t>
            </a:r>
            <a:r>
              <a:rPr lang="zh-TW" altLang="en-US" dirty="0"/>
              <a:t>、</a:t>
            </a:r>
            <a:r>
              <a:rPr lang="en-US" altLang="zh-TW" dirty="0" err="1" smtClean="0"/>
              <a:t>Snmp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網路監控</a:t>
            </a:r>
            <a:r>
              <a:rPr lang="zh-TW" altLang="en-US" smtClean="0"/>
              <a:t>軟體：</a:t>
            </a:r>
            <a:r>
              <a:rPr lang="zh-TW" altLang="en-US" b="1"/>
              <a:t>簡單網路管理協定</a:t>
            </a:r>
            <a:r>
              <a:rPr lang="en-US" altLang="zh-TW" smtClean="0"/>
              <a:t>Snmp</a:t>
            </a:r>
            <a:r>
              <a:rPr lang="en-US" altLang="zh-TW" dirty="0" smtClean="0"/>
              <a:t>(Simple </a:t>
            </a:r>
            <a:r>
              <a:rPr lang="en-US" altLang="zh-TW" dirty="0"/>
              <a:t>Network Management Protocol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996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219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20191118</vt:lpstr>
      <vt:lpstr>Mail Server</vt:lpstr>
      <vt:lpstr>OSI 7層 與 網路4層對應</vt:lpstr>
      <vt:lpstr>IEEE 802</vt:lpstr>
      <vt:lpstr>Cacpi、Snmp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20191118</dc:title>
  <dc:creator>owner</dc:creator>
  <cp:lastModifiedBy>owner</cp:lastModifiedBy>
  <cp:revision>7</cp:revision>
  <dcterms:created xsi:type="dcterms:W3CDTF">2019-11-18T07:04:50Z</dcterms:created>
  <dcterms:modified xsi:type="dcterms:W3CDTF">2019-11-18T08:30:43Z</dcterms:modified>
</cp:coreProperties>
</file>