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EA5F1-2883-4A3E-B936-92445212BC21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D49F3-BDA3-40C6-8B2F-C751305BC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88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D49F3-BDA3-40C6-8B2F-C751305BCC9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6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DE773-34D4-AF0B-C876-A85755792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FD240B-BA6C-1296-96FD-441B1D383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E6D57-FBD2-75B4-8582-0EC5394A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F444-3B58-4FC2-BC0A-0400ED073F8A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64BA71-E43E-DD27-B1D7-FA9B6622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A83811-BDC3-740C-BDFC-471621DDE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1567-91F8-4279-8EC9-082F8383C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8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2CCAF-CFC7-98A9-3F4C-78100197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703CAA-685B-7803-6F96-9D94B6BB1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74651-0888-E04B-3018-5D7F0195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F444-3B58-4FC2-BC0A-0400ED073F8A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FD44E0-C6E0-B56D-C9C7-711C4CDD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1BF6C0-8243-4450-4C09-D087FF23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1567-91F8-4279-8EC9-082F8383C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59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C99A4B-4AB3-6743-F67A-5A6815C12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F27EC9-2E20-18DD-D83E-7354234F9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9F09F-5D9A-A6AC-5098-C34E3476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F444-3B58-4FC2-BC0A-0400ED073F8A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4FD018-7463-68F0-7D8C-1FD98CCD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326FDC-EDAE-95D5-295B-5AF65F5C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1567-91F8-4279-8EC9-082F8383C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53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4C9EC-9ADF-72A3-07CD-07DCA00F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D920D-9A4F-2293-28D9-124498EF3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50E29-6F05-57F9-79C9-9937E40A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F444-3B58-4FC2-BC0A-0400ED073F8A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B6B48F-956B-CFA3-946F-8844DCF6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F31C5-EFC7-1101-ACFE-F4265B01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1567-91F8-4279-8EC9-082F8383C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67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1AC43-286A-D13B-E605-28AC152EF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10089-5CB1-B93C-4CC6-5AD0FD689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DF708-C8E7-C2FE-777C-46BD8DFF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F444-3B58-4FC2-BC0A-0400ED073F8A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1E10C1-401C-06E9-5058-F1380C75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F303B0-3E28-21A3-9A0F-A0D770D7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1567-91F8-4279-8EC9-082F8383C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96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35A76-E26B-D162-646D-0F24B4E2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1A09B4-58AE-375D-D8D0-54EAE6092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970BC3-6C0A-378C-0FC7-0D8967C11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C9FE9A-CE23-D9B5-9731-0F97648ED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F444-3B58-4FC2-BC0A-0400ED073F8A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5E370D-6E94-DA7F-73D0-7632533A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2B0443-482F-BC77-7C7A-97B969AD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1567-91F8-4279-8EC9-082F8383C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61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F8B6B-77F7-D4C0-C404-0D7104C7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A22B7C-6982-9A88-AA20-643B74966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71A166-2540-22A5-B953-70FAD279F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C691D6-ACC5-CEB2-2B4C-F5D3CB5F7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793960-3C8F-B7B3-F4A7-3C9BA7B3D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6A4D58-9F15-1344-005E-15B256B7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F444-3B58-4FC2-BC0A-0400ED073F8A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FB8CD2-8E7B-85E3-E3FB-6B274442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C74863-97BD-5556-D884-8F412F8B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1567-91F8-4279-8EC9-082F8383C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63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757BE-9910-A538-D985-A63763E3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6F2B90-ED69-0661-6702-CD60E1DE9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F444-3B58-4FC2-BC0A-0400ED073F8A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159A97-B460-1422-C5DE-E0F3CF2D5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550C18-92E7-6F36-836E-0EC76F12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1567-91F8-4279-8EC9-082F8383C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8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C60C5B-02BF-D5BE-4310-A0837AE5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F444-3B58-4FC2-BC0A-0400ED073F8A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B29577-2EF8-4F5B-BE9A-1FDE141E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4EBC39-FD5F-720F-30C9-AD8DB84D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1567-91F8-4279-8EC9-082F8383C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96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4D6C3-74A0-72F9-D441-D5414B5E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79A9ED-0A63-AFA3-3649-6FF51E51A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185D9C-6701-356E-2597-D8FF1B6AC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677767-DF8F-E979-4064-4D0144FA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F444-3B58-4FC2-BC0A-0400ED073F8A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13AEA2-0035-D27E-EC98-DC113F84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8B1515-CB33-D62C-3DF6-1C217541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1567-91F8-4279-8EC9-082F8383C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6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FA29F-349D-74DE-2DCA-E2E90B79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65AB2E-7101-6BE9-9194-0DF0A37B0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0BCE3A-2E47-C546-5877-111AE96CE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F4D59E-C9EC-C252-E44D-508FE625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F444-3B58-4FC2-BC0A-0400ED073F8A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44D210-A211-23EB-3693-974616D7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47990F-8E70-36AA-4B33-A6D7DBD4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1567-91F8-4279-8EC9-082F8383C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59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224282-9EC8-F568-2BD1-2E6C08417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DA5FB4-F830-8CE1-AFB5-76194FF7D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88FC6B-F439-C6E8-A928-D1A2C88FF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8F444-3B58-4FC2-BC0A-0400ED073F8A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F08C37-9F11-1D0D-5D5B-73E84615C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248231-106E-6B0F-0E0F-B139748A7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51567-91F8-4279-8EC9-082F8383C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00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ust.hk/courses/55407/pages/l7-l8-yueping-wu" TargetMode="External"/><Relationship Id="rId2" Type="http://schemas.openxmlformats.org/officeDocument/2006/relationships/hyperlink" Target="mailto:yliqh@connect.ust.h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yixintsa.github.io/MATH1014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7D0F0-A784-09F0-E4A2-BDFE34897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b="0" i="0" dirty="0">
                <a:effectLst/>
                <a:latin typeface="Arial" panose="020B0604020202020204" pitchFamily="34" charset="0"/>
              </a:rPr>
              <a:t>MATH 1014 – Calculus II (Tutorial 1)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AD62FB-1552-4300-03FB-B06F08614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0" i="0" dirty="0">
                <a:effectLst/>
                <a:latin typeface="Arial" panose="020B0604020202020204" pitchFamily="34" charset="0"/>
              </a:rPr>
              <a:t>Department of Mathematics, HKUST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269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F66B1-275C-CEB2-4C45-F0C687212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图片包含 图表&#10;&#10;描述已自动生成">
            <a:extLst>
              <a:ext uri="{FF2B5EF4-FFF2-40B4-BE49-F238E27FC236}">
                <a16:creationId xmlns:a16="http://schemas.microsoft.com/office/drawing/2014/main" id="{09A643E7-19C8-BBBF-5796-08AEB32BB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401" y="2068975"/>
            <a:ext cx="2666405" cy="2591715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2FD34C4-3F08-52B7-C322-5867087DE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408495"/>
            <a:ext cx="10780941" cy="810705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94EB2742-42D8-0D38-12DF-00A481D53B6F}"/>
              </a:ext>
            </a:extLst>
          </p:cNvPr>
          <p:cNvGrpSpPr/>
          <p:nvPr/>
        </p:nvGrpSpPr>
        <p:grpSpPr>
          <a:xfrm>
            <a:off x="838200" y="2068975"/>
            <a:ext cx="6708864" cy="3024946"/>
            <a:chOff x="846729" y="1854181"/>
            <a:chExt cx="6708864" cy="3024946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A8CC5E7-0A94-EE8F-839B-D3DF21B7A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6729" y="1854181"/>
              <a:ext cx="6708864" cy="496296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F1B49956-19D3-1A40-F4BE-EFE3E422C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19303" y="2586334"/>
              <a:ext cx="2908768" cy="22927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795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5EF91-0C9B-938E-DCA3-52B50D36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图表&#10;&#10;描述已自动生成">
            <a:extLst>
              <a:ext uri="{FF2B5EF4-FFF2-40B4-BE49-F238E27FC236}">
                <a16:creationId xmlns:a16="http://schemas.microsoft.com/office/drawing/2014/main" id="{BFED78C1-95E9-5D85-8F19-40C6C3146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08" y="1027906"/>
            <a:ext cx="2668891" cy="2713373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CDF397E-3032-5C7E-2C24-B7C806E55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10011861" cy="768106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D8127A5C-A00D-5016-9751-922FBD92CA03}"/>
              </a:ext>
            </a:extLst>
          </p:cNvPr>
          <p:cNvGrpSpPr/>
          <p:nvPr/>
        </p:nvGrpSpPr>
        <p:grpSpPr>
          <a:xfrm>
            <a:off x="1000369" y="2256026"/>
            <a:ext cx="10823335" cy="4482673"/>
            <a:chOff x="844061" y="1794919"/>
            <a:chExt cx="10823335" cy="4482673"/>
          </a:xfrm>
        </p:grpSpPr>
        <p:pic>
          <p:nvPicPr>
            <p:cNvPr id="15" name="图片 14" descr="图表&#10;&#10;描述已自动生成">
              <a:extLst>
                <a:ext uri="{FF2B5EF4-FFF2-40B4-BE49-F238E27FC236}">
                  <a16:creationId xmlns:a16="http://schemas.microsoft.com/office/drawing/2014/main" id="{7F132DA8-3F44-A0E8-5D3D-3CD897A4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9896" y="3372467"/>
              <a:ext cx="2857500" cy="2905125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3CD00ACB-E923-D318-3039-43E1340D3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24541" y="2915267"/>
              <a:ext cx="2974520" cy="2137379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EE24AA73-6024-2271-EA78-848E86603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4061" y="1794919"/>
              <a:ext cx="6787899" cy="10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952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A29B2-676F-9796-ACC0-24244BB7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A506EBF-CE3D-D018-8DF0-59678C0A6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32916"/>
            <a:ext cx="10515600" cy="1685470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D9B347-CEB3-B509-B2F5-8032EE929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74" y="365125"/>
            <a:ext cx="4438878" cy="234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92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6E5E3-35A4-8069-0E25-B2058FBF8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 descr="图表, 折线图&#10;&#10;描述已自动生成">
            <a:extLst>
              <a:ext uri="{FF2B5EF4-FFF2-40B4-BE49-F238E27FC236}">
                <a16:creationId xmlns:a16="http://schemas.microsoft.com/office/drawing/2014/main" id="{AF5F5EE9-0384-975E-EF0B-890C30089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492" y="2483959"/>
            <a:ext cx="3429000" cy="2381250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E9A4285-6E57-2FFD-DCA9-6B93B10EB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59" y="402367"/>
            <a:ext cx="10317441" cy="766282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0C97F6CB-34B7-DEFB-072C-3A64A50DEB70}"/>
              </a:ext>
            </a:extLst>
          </p:cNvPr>
          <p:cNvGrpSpPr/>
          <p:nvPr/>
        </p:nvGrpSpPr>
        <p:grpSpPr>
          <a:xfrm>
            <a:off x="830639" y="1824843"/>
            <a:ext cx="7796830" cy="3878122"/>
            <a:chOff x="830639" y="1824843"/>
            <a:chExt cx="7796830" cy="3878122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448AD560-DB04-CA7D-8FBC-DF8982FD5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0639" y="1824843"/>
              <a:ext cx="6704503" cy="56237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278A9888-E312-B612-1412-F074544CF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5148" y="2483959"/>
              <a:ext cx="7722321" cy="3219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664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7D0F0-A784-09F0-E4A2-BDFE34897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b="0" i="0" dirty="0">
                <a:effectLst/>
                <a:latin typeface="Arial" panose="020B0604020202020204" pitchFamily="34" charset="0"/>
              </a:rPr>
              <a:t>Thanks!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4CA5AA6-249B-9275-091E-25733FC99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90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F5134-76A2-7914-66C5-E3C5BD9C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Arrangements of MATH1014-T8A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DDD85-EE11-1924-B9BE-896D4A8DB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7446"/>
            <a:ext cx="11353801" cy="510344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3300" b="1" dirty="0"/>
              <a:t>Teaching Assistant: </a:t>
            </a:r>
            <a:r>
              <a:rPr lang="en-US" altLang="zh-CN" sz="3300" dirty="0"/>
              <a:t>LI </a:t>
            </a:r>
            <a:r>
              <a:rPr lang="en-US" altLang="zh-CN" sz="3300" dirty="0" err="1"/>
              <a:t>Yixin</a:t>
            </a:r>
            <a:r>
              <a:rPr lang="en-US" altLang="zh-CN" sz="3300" dirty="0"/>
              <a:t> (</a:t>
            </a:r>
            <a:r>
              <a:rPr lang="en-US" altLang="zh-CN" sz="3300" dirty="0">
                <a:hlinkClick r:id="rId2"/>
              </a:rPr>
              <a:t>yliqh@connect.ust.hk</a:t>
            </a:r>
            <a:r>
              <a:rPr lang="en-US" altLang="zh-CN" sz="33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3300" b="1" dirty="0"/>
              <a:t>Time and Venue: </a:t>
            </a:r>
            <a:r>
              <a:rPr lang="en-US" altLang="zh-CN" sz="3300" dirty="0"/>
              <a:t>Th 06:00PM - 06:50PM, Rm 1034, LSK </a:t>
            </a:r>
            <a:r>
              <a:rPr lang="en-US" altLang="zh-CN" sz="3300" dirty="0" err="1"/>
              <a:t>Bldg</a:t>
            </a:r>
            <a:endParaRPr lang="en-US" altLang="zh-CN" sz="3300" dirty="0"/>
          </a:p>
          <a:p>
            <a:pPr>
              <a:lnSpc>
                <a:spcPct val="150000"/>
              </a:lnSpc>
            </a:pPr>
            <a:r>
              <a:rPr lang="en-US" altLang="zh-CN" sz="3300" b="1" dirty="0"/>
              <a:t>Tutorial Notes </a:t>
            </a:r>
            <a:r>
              <a:rPr lang="en-US" altLang="zh-CN" dirty="0"/>
              <a:t>(Prepared by the TA Team of Professor WU)</a:t>
            </a:r>
            <a:r>
              <a:rPr lang="en-US" altLang="zh-CN" sz="3300" b="1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CN" sz="2800" b="1" dirty="0"/>
              <a:t>Before Tutorials: </a:t>
            </a:r>
            <a:r>
              <a:rPr lang="en-US" altLang="zh-CN" sz="2800" dirty="0">
                <a:hlinkClick r:id="rId3"/>
              </a:rPr>
              <a:t>Homepage on Canvas</a:t>
            </a:r>
            <a:r>
              <a:rPr lang="en-US" altLang="zh-CN" sz="2800" dirty="0"/>
              <a:t> (Available on Mondays)</a:t>
            </a:r>
          </a:p>
          <a:p>
            <a:pPr lvl="1">
              <a:lnSpc>
                <a:spcPct val="150000"/>
              </a:lnSpc>
            </a:pPr>
            <a:r>
              <a:rPr lang="en-US" altLang="zh-CN" sz="2800" b="1" dirty="0"/>
              <a:t>After Tutorials: </a:t>
            </a:r>
            <a:r>
              <a:rPr lang="en-US" altLang="zh-CN" sz="2800" dirty="0">
                <a:hlinkClick r:id="rId4"/>
              </a:rPr>
              <a:t>My homepage</a:t>
            </a:r>
            <a:r>
              <a:rPr lang="en-US" altLang="zh-CN" sz="2800" dirty="0"/>
              <a:t> (Available on Fridays)</a:t>
            </a:r>
          </a:p>
          <a:p>
            <a:pPr lvl="2">
              <a:lnSpc>
                <a:spcPct val="150000"/>
              </a:lnSpc>
            </a:pPr>
            <a:r>
              <a:rPr lang="en-US" altLang="zh-CN" sz="2100" dirty="0"/>
              <a:t>Handwritten notes and Photos during the tutorials </a:t>
            </a:r>
          </a:p>
          <a:p>
            <a:pPr lvl="1">
              <a:lnSpc>
                <a:spcPct val="150000"/>
              </a:lnSpc>
            </a:pPr>
            <a:r>
              <a:rPr lang="en-US" altLang="zh-CN" sz="2800" b="1" dirty="0"/>
              <a:t>NO need to download before or during the tutorials</a:t>
            </a:r>
          </a:p>
          <a:p>
            <a:pPr>
              <a:lnSpc>
                <a:spcPct val="150000"/>
              </a:lnSpc>
            </a:pPr>
            <a:r>
              <a:rPr lang="en-US" altLang="zh-CN" sz="3300" b="1" dirty="0"/>
              <a:t>Procedure: </a:t>
            </a:r>
            <a:r>
              <a:rPr lang="en-US" altLang="zh-CN" dirty="0"/>
              <a:t>Review -&gt; Do exercise by yourself (3 min) -&gt; Share my methods -&gt; …</a:t>
            </a:r>
          </a:p>
          <a:p>
            <a:pPr>
              <a:lnSpc>
                <a:spcPct val="150000"/>
              </a:lnSpc>
            </a:pPr>
            <a:r>
              <a:rPr lang="en-US" altLang="zh-CN" sz="3300" b="1" dirty="0"/>
              <a:t>Any questions or suggestions, feel free to contact!</a:t>
            </a:r>
          </a:p>
          <a:p>
            <a:pPr lvl="1">
              <a:lnSpc>
                <a:spcPct val="150000"/>
              </a:lnSpc>
            </a:pPr>
            <a:endParaRPr lang="en-US" altLang="zh-CN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71186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60520-ACC5-C65E-8BBD-B238DE92F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3600" b="1" dirty="0"/>
          </a:p>
          <a:p>
            <a:pPr marL="0" indent="0" algn="ctr">
              <a:buNone/>
            </a:pPr>
            <a:r>
              <a:rPr lang="en-US" altLang="zh-CN" sz="3600" b="1" dirty="0"/>
              <a:t>Know what you understand and what you do not.</a:t>
            </a:r>
          </a:p>
          <a:p>
            <a:pPr marL="0" indent="0" algn="ctr">
              <a:buNone/>
            </a:pPr>
            <a:endParaRPr lang="en-US" altLang="zh-CN" sz="3600" b="1" dirty="0"/>
          </a:p>
          <a:p>
            <a:pPr marL="0" indent="0" algn="ctr">
              <a:buNone/>
            </a:pPr>
            <a:r>
              <a:rPr lang="en-US" altLang="zh-CN" sz="3600" b="1" dirty="0"/>
              <a:t>Then, Practice!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5984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67762-8574-8805-FB12-7BE0CA431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5B9D3B6-2D6D-ADE3-E947-389306961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097" y="3090597"/>
            <a:ext cx="8841256" cy="1160972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D5B5C5-A747-5E32-C6C0-DFFAA2ABF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10884459" cy="253378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FBFA73B-2B80-4325-A672-19C5C2D76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683" y="4372707"/>
            <a:ext cx="9528938" cy="184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8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7BBCD-CB2F-BC60-D821-9EA2CD1E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57CF087-D208-BD43-5E00-8F1919FB8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3778" y="3762235"/>
            <a:ext cx="6461860" cy="1842827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67CDE1-ECC1-1366-F41F-EC72A876E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898" y="288925"/>
            <a:ext cx="5220086" cy="32779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B21421-C092-0774-FC64-CCD8C0D2F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5125"/>
            <a:ext cx="4611446" cy="555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3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566AB-B799-5805-1750-7C0269E1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5CC86F-3071-7A33-CB7C-35354AE97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BF8505-9C5B-BE33-E989-542333F81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60" y="378913"/>
            <a:ext cx="5366418" cy="25987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349E85-DFB0-AD05-5E78-4DE9CBA07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9252"/>
            <a:ext cx="5958513" cy="45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A47F7-0377-AE3C-6503-EF5A5602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A971104-9C01-87AB-AF1F-FBDE50836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10630"/>
            <a:ext cx="9436585" cy="2058891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F26B1E-B5F2-5494-A8FB-6C41E4645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7953"/>
            <a:ext cx="9495692" cy="224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0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48E51-8FC7-052C-5405-7FDA3E6F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48614-630D-84BC-4787-6FF882481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9BC722-F100-E392-9F37-6990DEA0D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13" y="358647"/>
            <a:ext cx="5974927" cy="30019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00E4FF-03B8-69DB-4D95-7F5307477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408" y="365125"/>
            <a:ext cx="5221607" cy="57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7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F0AA8-4897-72EE-C935-8DDB1909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719E955-41C9-54BE-7070-56D5DE4AC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780" y="589824"/>
            <a:ext cx="4579147" cy="2901745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81DB111-7CD4-9F8A-E44A-AF6623750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16986"/>
            <a:ext cx="9022302" cy="230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3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139</Words>
  <Application>Microsoft Office PowerPoint</Application>
  <PresentationFormat>宽屏</PresentationFormat>
  <Paragraphs>19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MATH 1014 – Calculus II (Tutorial 1)</vt:lpstr>
      <vt:lpstr>Arrangements of MATH1014-T8A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1014 – Calculus II (Tutorial 1)</dc:title>
  <dc:creator>CHEN Yuxuan</dc:creator>
  <cp:lastModifiedBy>奕新 李</cp:lastModifiedBy>
  <cp:revision>9</cp:revision>
  <dcterms:created xsi:type="dcterms:W3CDTF">2024-02-02T11:46:42Z</dcterms:created>
  <dcterms:modified xsi:type="dcterms:W3CDTF">2024-02-07T16:17:42Z</dcterms:modified>
</cp:coreProperties>
</file>