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272" r:id="rId2"/>
    <p:sldId id="273" r:id="rId3"/>
    <p:sldId id="256" r:id="rId4"/>
    <p:sldId id="258" r:id="rId5"/>
    <p:sldId id="264" r:id="rId6"/>
    <p:sldId id="257" r:id="rId7"/>
    <p:sldId id="278" r:id="rId8"/>
    <p:sldId id="259" r:id="rId9"/>
    <p:sldId id="260" r:id="rId10"/>
    <p:sldId id="277" r:id="rId11"/>
    <p:sldId id="261" r:id="rId12"/>
    <p:sldId id="262" r:id="rId13"/>
    <p:sldId id="266" r:id="rId14"/>
    <p:sldId id="281" r:id="rId15"/>
    <p:sldId id="263" r:id="rId16"/>
    <p:sldId id="274" r:id="rId17"/>
    <p:sldId id="275" r:id="rId18"/>
    <p:sldId id="276" r:id="rId19"/>
    <p:sldId id="280" r:id="rId20"/>
  </p:sldIdLst>
  <p:sldSz cx="20104100" cy="11309350"/>
  <p:notesSz cx="20104100" cy="113093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43" d="100"/>
          <a:sy n="43" d="100"/>
        </p:scale>
        <p:origin x="466" y="2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11387138" y="0"/>
            <a:ext cx="8712200" cy="5667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CED828-0ABE-4DC1-BB8A-FB7380642F10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659563" y="1414463"/>
            <a:ext cx="6784975" cy="38163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2009775" y="5441950"/>
            <a:ext cx="16084550" cy="44545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11387138" y="10742613"/>
            <a:ext cx="8712200" cy="56673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2810D9-E0C8-4669-ADFF-E0163E710BC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3094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10D9-E0C8-4669-ADFF-E0163E710BC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0448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A2810D9-E0C8-4669-ADFF-E0163E710BC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228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507807" y="3505898"/>
            <a:ext cx="17088486" cy="237496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3015615" y="6333236"/>
            <a:ext cx="14072870" cy="28273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1005205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10353611" y="2601150"/>
            <a:ext cx="8745284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1DE773-34D4-AF0B-C876-A85755792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3013" y="2742996"/>
            <a:ext cx="15078075" cy="3045193"/>
          </a:xfrm>
        </p:spPr>
        <p:txBody>
          <a:bodyPr anchor="b"/>
          <a:lstStyle>
            <a:lvl1pPr algn="ctr">
              <a:defRPr sz="9894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8FD240B-BA6C-1296-96FD-441B1D383B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513013" y="5940028"/>
            <a:ext cx="15078075" cy="609077"/>
          </a:xfrm>
        </p:spPr>
        <p:txBody>
          <a:bodyPr/>
          <a:lstStyle>
            <a:lvl1pPr marL="0" indent="0" algn="ctr">
              <a:buNone/>
              <a:defRPr sz="3958"/>
            </a:lvl1pPr>
            <a:lvl2pPr marL="753923" indent="0" algn="ctr">
              <a:buNone/>
              <a:defRPr sz="3298"/>
            </a:lvl2pPr>
            <a:lvl3pPr marL="1507846" indent="0" algn="ctr">
              <a:buNone/>
              <a:defRPr sz="2968"/>
            </a:lvl3pPr>
            <a:lvl4pPr marL="2261768" indent="0" algn="ctr">
              <a:buNone/>
              <a:defRPr sz="2638"/>
            </a:lvl4pPr>
            <a:lvl5pPr marL="3015691" indent="0" algn="ctr">
              <a:buNone/>
              <a:defRPr sz="2638"/>
            </a:lvl5pPr>
            <a:lvl6pPr marL="3769614" indent="0" algn="ctr">
              <a:buNone/>
              <a:defRPr sz="2638"/>
            </a:lvl6pPr>
            <a:lvl7pPr marL="4523537" indent="0" algn="ctr">
              <a:buNone/>
              <a:defRPr sz="2638"/>
            </a:lvl7pPr>
            <a:lvl8pPr marL="5277460" indent="0" algn="ctr">
              <a:buNone/>
              <a:defRPr sz="2638"/>
            </a:lvl8pPr>
            <a:lvl9pPr marL="6031382" indent="0" algn="ctr">
              <a:buNone/>
              <a:defRPr sz="2638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AE6D57-FBD2-75B4-8582-0EC5394AB0A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05205" y="10517696"/>
            <a:ext cx="4623943" cy="276999"/>
          </a:xfrm>
        </p:spPr>
        <p:txBody>
          <a:bodyPr/>
          <a:lstStyle/>
          <a:p>
            <a:fld id="{79C8F444-3B58-4FC2-BC0A-0400ED073F8A}" type="datetimeFigureOut">
              <a:rPr lang="zh-CN" altLang="en-US" smtClean="0"/>
              <a:t>2024/2/22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64BA71-E43E-DD27-B1D7-FA9B662205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35394" y="10517696"/>
            <a:ext cx="6433312" cy="276999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A83811-BDC3-740C-BDFC-471621DD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4474953" y="10517696"/>
            <a:ext cx="4623943" cy="276999"/>
          </a:xfrm>
        </p:spPr>
        <p:txBody>
          <a:bodyPr/>
          <a:lstStyle/>
          <a:p>
            <a:fld id="{76551567-91F8-4279-8EC9-082F8383C73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488395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05205" y="452374"/>
            <a:ext cx="18093690" cy="18094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005205" y="2601150"/>
            <a:ext cx="18093690" cy="746417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835394" y="10517696"/>
            <a:ext cx="6433312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005205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4474953" y="10517696"/>
            <a:ext cx="4623943" cy="56546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2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jpg"/><Relationship Id="rId4" Type="http://schemas.openxmlformats.org/officeDocument/2006/relationships/image" Target="../media/image25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g"/><Relationship Id="rId2" Type="http://schemas.openxmlformats.org/officeDocument/2006/relationships/image" Target="../media/image27.jp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32.jpg"/><Relationship Id="rId4" Type="http://schemas.openxmlformats.org/officeDocument/2006/relationships/image" Target="../media/image31.jp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g"/><Relationship Id="rId2" Type="http://schemas.openxmlformats.org/officeDocument/2006/relationships/image" Target="../media/image33.jp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jp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jpg"/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g"/><Relationship Id="rId2" Type="http://schemas.openxmlformats.org/officeDocument/2006/relationships/image" Target="../media/image39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jp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eogebra.org/calculator/vzfwfydt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geogebra.org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smos.com/3d/5ecd6d92e9" TargetMode="External"/><Relationship Id="rId5" Type="http://schemas.openxmlformats.org/officeDocument/2006/relationships/hyperlink" Target="https://www.desmos.com/" TargetMode="External"/><Relationship Id="rId4" Type="http://schemas.openxmlformats.org/officeDocument/2006/relationships/image" Target="../media/image2.png"/><Relationship Id="rId9" Type="http://schemas.openxmlformats.org/officeDocument/2006/relationships/hyperlink" Target="https://www.geogebra.org/calculator/dttemum8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7D0F0-A784-09F0-E4A2-BDFE34897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596" dirty="0">
                <a:latin typeface="Arial" panose="020B0604020202020204" pitchFamily="34" charset="0"/>
              </a:rPr>
              <a:t>MATH 1014 – Calculus II (Tutorial 3)</a:t>
            </a:r>
            <a:endParaRPr lang="zh-CN" altLang="en-US" sz="6596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95AD62FB-1552-4300-03FB-B06F08614F3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CN" sz="3298" dirty="0">
                <a:latin typeface="Arial" panose="020B0604020202020204" pitchFamily="34" charset="0"/>
              </a:rPr>
              <a:t>Department of Mathematics, HKUST</a:t>
            </a:r>
            <a:endParaRPr lang="zh-CN" altLang="en-US" sz="3298" dirty="0"/>
          </a:p>
        </p:txBody>
      </p:sp>
    </p:spTree>
    <p:extLst>
      <p:ext uri="{BB962C8B-B14F-4D97-AF65-F5344CB8AC3E}">
        <p14:creationId xmlns:p14="http://schemas.microsoft.com/office/powerpoint/2010/main" val="1602692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95563" y="4359275"/>
            <a:ext cx="5237659" cy="466809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822450" y="1463675"/>
            <a:ext cx="16162345" cy="276622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79450" y="5197475"/>
            <a:ext cx="11277600" cy="3602366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282114CC-A214-9DA1-0F07-E46E19BEDE91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T03-Exercise 2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3850" y="7170544"/>
            <a:ext cx="11117356" cy="312420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93850" y="5135369"/>
            <a:ext cx="8718695" cy="1586106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593850" y="168275"/>
            <a:ext cx="10866000" cy="44958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3709650" y="5502275"/>
            <a:ext cx="5205850" cy="511561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9727" y="1463675"/>
            <a:ext cx="16284646" cy="1953827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09727" y="4054475"/>
            <a:ext cx="16366250" cy="6629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C8DC295-99EC-2601-624D-31351184FA6D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T03-Exercise 4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860069" y="1501959"/>
            <a:ext cx="16383962" cy="2128220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3050" y="4800791"/>
            <a:ext cx="7021771" cy="55390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0052051" y="3837480"/>
            <a:ext cx="7021770" cy="338465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09250" y="7677318"/>
            <a:ext cx="6411924" cy="338755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0AFC4312-2436-3AB5-A6AD-31A92A4F174F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T03-Exercise 5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9986157-1E2F-AFEC-821F-20A8151B63DC}"/>
              </a:ext>
            </a:extLst>
          </p:cNvPr>
          <p:cNvSpPr txBox="1"/>
          <p:nvPr/>
        </p:nvSpPr>
        <p:spPr>
          <a:xfrm>
            <a:off x="15767050" y="832167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/>
              <a:t>g</a:t>
            </a:r>
            <a:endParaRPr lang="zh-CN" altLang="en-US" i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1356C18-2BE6-D9E8-E084-65B6B2004D81}"/>
              </a:ext>
            </a:extLst>
          </p:cNvPr>
          <p:cNvSpPr txBox="1"/>
          <p:nvPr/>
        </p:nvSpPr>
        <p:spPr>
          <a:xfrm>
            <a:off x="16251757" y="9047930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/>
              <a:t>g</a:t>
            </a:r>
            <a:endParaRPr lang="zh-CN" altLang="en-US" i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5C97B4A-78B3-5B74-2205-4FE7F208A2F4}"/>
              </a:ext>
            </a:extLst>
          </p:cNvPr>
          <p:cNvSpPr txBox="1"/>
          <p:nvPr/>
        </p:nvSpPr>
        <p:spPr>
          <a:xfrm>
            <a:off x="16773704" y="10074275"/>
            <a:ext cx="44114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i="1" dirty="0"/>
              <a:t>g</a:t>
            </a:r>
            <a:endParaRPr lang="zh-CN" altLang="en-US" i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8001F4-37C6-280D-6274-2A7A442E71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3BB700-A87C-0058-1BA4-67FF26B3B2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596" dirty="0">
                <a:latin typeface="Arial" panose="020B0604020202020204" pitchFamily="34" charset="0"/>
              </a:rPr>
              <a:t>Skipped Questions</a:t>
            </a:r>
            <a:endParaRPr lang="zh-CN" altLang="en-US" sz="6596" dirty="0"/>
          </a:p>
        </p:txBody>
      </p:sp>
    </p:spTree>
    <p:extLst>
      <p:ext uri="{BB962C8B-B14F-4D97-AF65-F5344CB8AC3E}">
        <p14:creationId xmlns:p14="http://schemas.microsoft.com/office/powerpoint/2010/main" val="12784742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45683" y="1006475"/>
            <a:ext cx="18812734" cy="2604022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 rotWithShape="1">
          <a:blip r:embed="rId3" cstate="print"/>
          <a:srcRect r="13987"/>
          <a:stretch/>
        </p:blipFill>
        <p:spPr>
          <a:xfrm>
            <a:off x="778861" y="3825875"/>
            <a:ext cx="18546378" cy="5001532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0F0C15DC-6D6C-A580-4D84-0EA0CB813F13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T02-Exercise 5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41450" y="1800186"/>
            <a:ext cx="16802284" cy="1060953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 rotWithShape="1">
          <a:blip r:embed="rId3" cstate="print"/>
          <a:srcRect l="1086" t="4187" r="11655"/>
          <a:stretch/>
        </p:blipFill>
        <p:spPr>
          <a:xfrm>
            <a:off x="860379" y="3825875"/>
            <a:ext cx="18383342" cy="5232363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1CEAD78B-7678-DAF9-1D7A-3FC335610CE3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T02-Exercise 6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051" y="1844675"/>
            <a:ext cx="18747998" cy="2578766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 rotWithShape="1">
          <a:blip r:embed="rId3" cstate="print"/>
          <a:srcRect l="1934" t="5149" r="5423" b="6942"/>
          <a:stretch/>
        </p:blipFill>
        <p:spPr>
          <a:xfrm>
            <a:off x="377031" y="5121275"/>
            <a:ext cx="19350038" cy="3886199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25E03CA-25DD-560D-68D4-D1565037E7D9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T02-Exercise 7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2732" y="1235075"/>
            <a:ext cx="17478635" cy="2213263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12850" y="4438301"/>
            <a:ext cx="9866402" cy="51221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871450" y="4670019"/>
            <a:ext cx="4724439" cy="4845513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153E244F-528C-23D1-653D-0FC716F4BF02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T03-Exercise 1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67D0F0-A784-09F0-E4A2-BDFE3489717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6596" dirty="0">
                <a:latin typeface="Arial" panose="020B0604020202020204" pitchFamily="34" charset="0"/>
              </a:rPr>
              <a:t>Thanks!</a:t>
            </a:r>
            <a:endParaRPr lang="zh-CN" altLang="en-US" sz="6596" dirty="0"/>
          </a:p>
        </p:txBody>
      </p:sp>
    </p:spTree>
    <p:extLst>
      <p:ext uri="{BB962C8B-B14F-4D97-AF65-F5344CB8AC3E}">
        <p14:creationId xmlns:p14="http://schemas.microsoft.com/office/powerpoint/2010/main" val="3140901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1F5134-76A2-7914-66C5-E3C5BD9C2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5205" y="701675"/>
            <a:ext cx="18093690" cy="1231106"/>
          </a:xfrm>
        </p:spPr>
        <p:txBody>
          <a:bodyPr/>
          <a:lstStyle/>
          <a:p>
            <a:r>
              <a:rPr lang="en-US" altLang="zh-CN" sz="8000" b="1" dirty="0"/>
              <a:t>Things Before the Tutorial</a:t>
            </a:r>
            <a:endParaRPr lang="zh-CN" altLang="en-US" sz="8000" b="1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9DDD85-EE11-1924-B9BE-896D4A8DB8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5204" y="2633734"/>
            <a:ext cx="18419445" cy="8415370"/>
          </a:xfrm>
        </p:spPr>
        <p:txBody>
          <a:bodyPr>
            <a:normAutofit/>
          </a:bodyPr>
          <a:lstStyle/>
          <a:p>
            <a:pPr marL="914400" indent="-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5442" b="1" dirty="0"/>
              <a:t>Calculator in the Midterm</a:t>
            </a:r>
          </a:p>
          <a:p>
            <a:pPr marL="1371600" lvl="1" indent="-9144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4000" b="1" dirty="0"/>
              <a:t>No Calculator is allowed in the examination.</a:t>
            </a:r>
          </a:p>
          <a:p>
            <a:pPr marL="1371600" lvl="1" indent="-9144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4000" b="1" dirty="0"/>
              <a:t>No question requires the use of a calculator.</a:t>
            </a:r>
          </a:p>
          <a:p>
            <a:pPr marL="914400" indent="-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5442" b="1" dirty="0"/>
              <a:t>Suggestion from POON Wing Yin: More Visualization</a:t>
            </a:r>
          </a:p>
          <a:p>
            <a:pPr lvl="1">
              <a:lnSpc>
                <a:spcPct val="150000"/>
              </a:lnSpc>
            </a:pPr>
            <a:endParaRPr lang="en-US" altLang="zh-CN" b="1" dirty="0"/>
          </a:p>
          <a:p>
            <a:pPr marL="753923" lvl="1">
              <a:lnSpc>
                <a:spcPct val="150000"/>
              </a:lnSpc>
            </a:pPr>
            <a:endParaRPr lang="en-US" altLang="zh-CN" b="1" dirty="0"/>
          </a:p>
          <a:p>
            <a:pPr marL="753923" lvl="1">
              <a:lnSpc>
                <a:spcPct val="150000"/>
              </a:lnSpc>
            </a:pPr>
            <a:endParaRPr lang="en-US" altLang="zh-CN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9EE4F99-8114-0709-ADD1-72324B3C5D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65450" y="7361166"/>
            <a:ext cx="3810000" cy="131445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485C735-4B4E-38BC-9459-9D337E30F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5450" y="9617075"/>
            <a:ext cx="4472849" cy="669131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1C12B714-CAF8-A03E-17F7-5CC008B95560}"/>
              </a:ext>
            </a:extLst>
          </p:cNvPr>
          <p:cNvSpPr/>
          <p:nvPr/>
        </p:nvSpPr>
        <p:spPr>
          <a:xfrm>
            <a:off x="8451850" y="7664448"/>
            <a:ext cx="5716630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5"/>
              </a:rPr>
              <a:t>Link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    [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6"/>
              </a:rPr>
              <a:t>T02-Exercise1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466690C-DB47-4C28-ED02-2B93673B5316}"/>
              </a:ext>
            </a:extLst>
          </p:cNvPr>
          <p:cNvSpPr/>
          <p:nvPr/>
        </p:nvSpPr>
        <p:spPr>
          <a:xfrm>
            <a:off x="8483600" y="9578320"/>
            <a:ext cx="10022294" cy="70788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7"/>
              </a:rPr>
              <a:t>Link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     [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8"/>
              </a:rPr>
              <a:t>T02-Exercise1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r>
              <a:rPr lang="en-US" altLang="zh-CN" sz="4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    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[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linkClick r:id="rId9"/>
              </a:rPr>
              <a:t>T02-Exercise2</a:t>
            </a:r>
            <a:r>
              <a:rPr lang="en-US" altLang="zh-CN" sz="40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]</a:t>
            </a:r>
            <a:endParaRPr lang="zh-CN" altLang="en-US" sz="40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118659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212850" y="168275"/>
            <a:ext cx="22005785" cy="2798834"/>
            <a:chOff x="1627154" y="2657835"/>
            <a:chExt cx="15613712" cy="198585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627154" y="3107343"/>
              <a:ext cx="12439985" cy="1536342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358611" y="2657835"/>
              <a:ext cx="7882255" cy="1047115"/>
            </a:xfrm>
            <a:custGeom>
              <a:avLst/>
              <a:gdLst/>
              <a:ahLst/>
              <a:cxnLst/>
              <a:rect l="l" t="t" r="r" b="b"/>
              <a:pathLst>
                <a:path w="7882255" h="1047114">
                  <a:moveTo>
                    <a:pt x="7881774" y="0"/>
                  </a:moveTo>
                  <a:lnTo>
                    <a:pt x="0" y="0"/>
                  </a:lnTo>
                  <a:lnTo>
                    <a:pt x="0" y="1047088"/>
                  </a:lnTo>
                  <a:lnTo>
                    <a:pt x="7881774" y="1047088"/>
                  </a:lnTo>
                  <a:lnTo>
                    <a:pt x="788177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5" name="object 2"/>
          <p:cNvPicPr/>
          <p:nvPr/>
        </p:nvPicPr>
        <p:blipFill rotWithShape="1">
          <a:blip r:embed="rId3" cstate="print"/>
          <a:srcRect l="942" r="33339" b="3894"/>
          <a:stretch/>
        </p:blipFill>
        <p:spPr>
          <a:xfrm>
            <a:off x="2279650" y="3350823"/>
            <a:ext cx="15240000" cy="794750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5329A8EB-FC7F-F82F-8350-F0DB9776CE91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T02-Exercise 1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06936" y="2301875"/>
            <a:ext cx="17690228" cy="1737987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339242" y="5426075"/>
            <a:ext cx="17425616" cy="3899518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5489BF2E-0597-C841-3DA0-CE912CFA6E4C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T02-Exercise 2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>
            <a:extLst>
              <a:ext uri="{FF2B5EF4-FFF2-40B4-BE49-F238E27FC236}">
                <a16:creationId xmlns:a16="http://schemas.microsoft.com/office/drawing/2014/main" id="{60C31FDA-654D-1203-00D7-0D5FC1C39388}"/>
              </a:ext>
            </a:extLst>
          </p:cNvPr>
          <p:cNvSpPr>
            <a:spLocks noGrp="1"/>
          </p:cNvSpPr>
          <p:nvPr>
            <p:ph type="subTitle" idx="4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C95E96C-4B23-200A-25B1-4BF13172D5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413" r="8721"/>
          <a:stretch/>
        </p:blipFill>
        <p:spPr>
          <a:xfrm>
            <a:off x="2546349" y="3175"/>
            <a:ext cx="15011401" cy="11322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83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3850" y="6100465"/>
            <a:ext cx="4267200" cy="448667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078620" y="5883275"/>
            <a:ext cx="11271547" cy="313618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212850" y="854075"/>
            <a:ext cx="5428703" cy="4504402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01988718-B5ED-9B1D-039B-AF08B5022DEA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4257" b="11090"/>
          <a:stretch/>
        </p:blipFill>
        <p:spPr>
          <a:xfrm>
            <a:off x="8050661" y="9184883"/>
            <a:ext cx="11299506" cy="1573952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5383E64-8748-8D43-8BA5-84A6F84FA240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99" t="1714" r="589"/>
          <a:stretch/>
        </p:blipFill>
        <p:spPr>
          <a:xfrm>
            <a:off x="8097670" y="0"/>
            <a:ext cx="9098737" cy="581700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28093" y="1823070"/>
            <a:ext cx="18276126" cy="2283238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27250" y="4902014"/>
            <a:ext cx="7798025" cy="562946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957050" y="4856491"/>
            <a:ext cx="5410200" cy="567498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4847A0DF-6451-EBFF-FB0E-F9E3248F9E9A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T03-Exercise 3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02349" y="1023706"/>
            <a:ext cx="17899401" cy="2099137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 rotWithShape="1">
          <a:blip r:embed="rId3" cstate="print"/>
          <a:srcRect t="1369"/>
          <a:stretch/>
        </p:blipFill>
        <p:spPr>
          <a:xfrm>
            <a:off x="1070599" y="3749675"/>
            <a:ext cx="18318933" cy="54864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47B6EF09-0EE5-3C4B-CE4C-BA3B08722E07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T02-Exercise 3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99515" y="2225675"/>
            <a:ext cx="17705070" cy="1600200"/>
          </a:xfrm>
          <a:prstGeom prst="rect">
            <a:avLst/>
          </a:prstGeom>
        </p:spPr>
      </p:pic>
      <p:pic>
        <p:nvPicPr>
          <p:cNvPr id="3" name="object 2"/>
          <p:cNvPicPr/>
          <p:nvPr/>
        </p:nvPicPr>
        <p:blipFill rotWithShape="1">
          <a:blip r:embed="rId3" cstate="print"/>
          <a:srcRect t="3712" b="5312"/>
          <a:stretch/>
        </p:blipFill>
        <p:spPr>
          <a:xfrm>
            <a:off x="736541" y="4968876"/>
            <a:ext cx="18631017" cy="3733800"/>
          </a:xfrm>
          <a:prstGeom prst="rect">
            <a:avLst/>
          </a:prstGeom>
        </p:spPr>
      </p:pic>
      <p:sp>
        <p:nvSpPr>
          <p:cNvPr id="4" name="矩形 3">
            <a:extLst>
              <a:ext uri="{FF2B5EF4-FFF2-40B4-BE49-F238E27FC236}">
                <a16:creationId xmlns:a16="http://schemas.microsoft.com/office/drawing/2014/main" id="{E10B84DF-6BE4-CEC0-94F5-FB7B3269E9D4}"/>
              </a:ext>
            </a:extLst>
          </p:cNvPr>
          <p:cNvSpPr/>
          <p:nvPr/>
        </p:nvSpPr>
        <p:spPr>
          <a:xfrm>
            <a:off x="-6350" y="0"/>
            <a:ext cx="4328429" cy="83099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4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T02-Exercise 4</a:t>
            </a:r>
            <a:endParaRPr lang="zh-CN" altLang="en-US" sz="4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685</TotalTime>
  <Words>95</Words>
  <Application>Microsoft Office PowerPoint</Application>
  <PresentationFormat>自定义</PresentationFormat>
  <Paragraphs>29</Paragraphs>
  <Slides>19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24" baseType="lpstr">
      <vt:lpstr>等线</vt:lpstr>
      <vt:lpstr>Arial</vt:lpstr>
      <vt:lpstr>Calibri</vt:lpstr>
      <vt:lpstr>Wingdings</vt:lpstr>
      <vt:lpstr>Office Theme</vt:lpstr>
      <vt:lpstr>MATH 1014 – Calculus II (Tutorial 3)</vt:lpstr>
      <vt:lpstr>Things Before the Tutorial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Skipped Questions</vt:lpstr>
      <vt:lpstr>PowerPoint 演示文稿</vt:lpstr>
      <vt:lpstr>PowerPoint 演示文稿</vt:lpstr>
      <vt:lpstr>PowerPoint 演示文稿</vt:lpstr>
      <vt:lpstr>PowerPoint 演示文稿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t2</dc:title>
  <cp:lastModifiedBy>奕新 李</cp:lastModifiedBy>
  <cp:revision>13</cp:revision>
  <dcterms:created xsi:type="dcterms:W3CDTF">2024-02-14T07:20:41Z</dcterms:created>
  <dcterms:modified xsi:type="dcterms:W3CDTF">2024-02-22T09:36:38Z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2024-02-13T00:00:00Z</vt:filetime>
  </property>
  <property fmtid="{D5CDD505-2E9C-101B-9397-08002B2CF9AE}" pid="3" name="Creator">
    <vt:lpwstr>Keynote 讲演</vt:lpwstr>
  </property>
  <property fmtid="{D5CDD505-2E9C-101B-9397-08002B2CF9AE}" pid="4" name="LastSaved">
    <vt:filetime>2024-02-14T00:00:00Z</vt:filetime>
  </property>
  <property fmtid="{D5CDD505-2E9C-101B-9397-08002B2CF9AE}" pid="5" name="Producer">
    <vt:lpwstr>macOS Version 12.7.1 (Build 21G920) Quartz PDFContext, AppendMode 1.1</vt:lpwstr>
  </property>
</Properties>
</file>