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331" r:id="rId6"/>
    <p:sldId id="332" r:id="rId7"/>
    <p:sldId id="333" r:id="rId8"/>
    <p:sldId id="321" r:id="rId9"/>
    <p:sldId id="322" r:id="rId10"/>
    <p:sldId id="324" r:id="rId11"/>
    <p:sldId id="323" r:id="rId12"/>
    <p:sldId id="334" r:id="rId13"/>
    <p:sldId id="326" r:id="rId14"/>
    <p:sldId id="327" r:id="rId15"/>
    <p:sldId id="328" r:id="rId16"/>
    <p:sldId id="330" r:id="rId17"/>
    <p:sldId id="288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0312" autoAdjust="0"/>
  </p:normalViewPr>
  <p:slideViewPr>
    <p:cSldViewPr snapToGrid="0" showGuides="1">
      <p:cViewPr varScale="1">
        <p:scale>
          <a:sx n="59" d="100"/>
          <a:sy n="59" d="100"/>
        </p:scale>
        <p:origin x="1448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ADD72-4C72-4954-8E2E-374FAA08C7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52206-99CD-4EDA-8C5E-47D2AF0D1E9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52206-99CD-4EDA-8C5E-47D2AF0D1E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324D-A556-4E1E-8B16-087316CE66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360D-75BE-44E8-8C7B-9E0088E984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324D-A556-4E1E-8B16-087316CE66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360D-75BE-44E8-8C7B-9E0088E984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324D-A556-4E1E-8B16-087316CE66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360D-75BE-44E8-8C7B-9E0088E984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755578" y="833864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251520" y="277343"/>
            <a:ext cx="432048" cy="559375"/>
            <a:chOff x="298460" y="987574"/>
            <a:chExt cx="288032" cy="279687"/>
          </a:xfrm>
        </p:grpSpPr>
        <p:sp>
          <p:nvSpPr>
            <p:cNvPr id="5" name="矩形 4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" name="矩形 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4"/>
            <a:ext cx="3008313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7"/>
            <a:ext cx="5111750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5"/>
            <a:ext cx="54864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324D-A556-4E1E-8B16-087316CE66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360D-75BE-44E8-8C7B-9E0088E984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324D-A556-4E1E-8B16-087316CE66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360D-75BE-44E8-8C7B-9E0088E984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324D-A556-4E1E-8B16-087316CE66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360D-75BE-44E8-8C7B-9E0088E984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324D-A556-4E1E-8B16-087316CE66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360D-75BE-44E8-8C7B-9E0088E984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324D-A556-4E1E-8B16-087316CE66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360D-75BE-44E8-8C7B-9E0088E984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324D-A556-4E1E-8B16-087316CE66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360D-75BE-44E8-8C7B-9E0088E984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324D-A556-4E1E-8B16-087316CE66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360D-75BE-44E8-8C7B-9E0088E984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324D-A556-4E1E-8B16-087316CE66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360D-75BE-44E8-8C7B-9E0088E984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E324D-A556-4E1E-8B16-087316CE66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B360D-75BE-44E8-8C7B-9E0088E984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0" y="3717036"/>
            <a:ext cx="9144000" cy="220824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7" name="Text Box 2"/>
          <p:cNvSpPr txBox="1">
            <a:spLocks noChangeArrowheads="1"/>
          </p:cNvSpPr>
          <p:nvPr/>
        </p:nvSpPr>
        <p:spPr bwMode="auto">
          <a:xfrm>
            <a:off x="324314" y="4206412"/>
            <a:ext cx="8508437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defTabSz="1219200"/>
            <a:r>
              <a:rPr lang="zh-CN" altLang="en-US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卓工班工程设计实践与生产实习动员</a:t>
            </a:r>
            <a:endParaRPr lang="en-US" altLang="zh-CN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Oval 53"/>
          <p:cNvSpPr>
            <a:spLocks noChangeArrowheads="1"/>
          </p:cNvSpPr>
          <p:nvPr/>
        </p:nvSpPr>
        <p:spPr bwMode="auto">
          <a:xfrm>
            <a:off x="3001978" y="740705"/>
            <a:ext cx="3161825" cy="3162611"/>
          </a:xfrm>
          <a:prstGeom prst="ellipse">
            <a:avLst/>
          </a:prstGeom>
          <a:gradFill>
            <a:gsLst>
              <a:gs pos="92000">
                <a:srgbClr val="FFFFFF"/>
              </a:gs>
              <a:gs pos="0">
                <a:schemeClr val="bg1">
                  <a:lumMod val="85000"/>
                </a:schemeClr>
              </a:gs>
            </a:gsLst>
            <a:lin ang="2400000" scaled="0"/>
          </a:gradFill>
          <a:ln w="50800">
            <a:gradFill flip="none" rotWithShape="1">
              <a:gsLst>
                <a:gs pos="0">
                  <a:srgbClr val="FFFFFF"/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  <a:tileRect/>
            </a:gradFill>
          </a:ln>
          <a:effectLst>
            <a:outerShdw blurRad="330200" dist="152400" dir="4200000" sx="103000" sy="103000" algn="tl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1219200">
              <a:defRPr/>
            </a:pPr>
            <a:endParaRPr lang="zh-CN" altLang="en-US" sz="2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 Box 58"/>
          <p:cNvSpPr txBox="1">
            <a:spLocks noChangeArrowheads="1"/>
          </p:cNvSpPr>
          <p:nvPr/>
        </p:nvSpPr>
        <p:spPr bwMode="auto">
          <a:xfrm>
            <a:off x="2856871" y="1557697"/>
            <a:ext cx="344332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/>
          <a:p>
            <a:pPr algn="ctr" defTabSz="1219200"/>
            <a:r>
              <a:rPr lang="en-US" altLang="zh-CN" sz="10000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2022</a:t>
            </a:r>
            <a:endParaRPr lang="en-US" altLang="zh-CN" sz="10000" dirty="0">
              <a:solidFill>
                <a:srgbClr val="0070C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 txBox="1"/>
          <p:nvPr/>
        </p:nvSpPr>
        <p:spPr>
          <a:xfrm>
            <a:off x="815823" y="274458"/>
            <a:ext cx="4650632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200"/>
            <a:r>
              <a:rPr lang="zh-CN" altLang="en-US" sz="26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实习纪律</a:t>
            </a:r>
            <a:r>
              <a:rPr lang="en-US" altLang="zh-CN" sz="26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6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校外安全注意事项</a:t>
            </a:r>
            <a:endParaRPr lang="zh-CN" altLang="en-US" sz="2665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25602"/>
          <p:cNvSpPr txBox="1">
            <a:spLocks noChangeArrowheads="1"/>
          </p:cNvSpPr>
          <p:nvPr/>
        </p:nvSpPr>
        <p:spPr>
          <a:xfrm>
            <a:off x="419100" y="925513"/>
            <a:ext cx="8566151" cy="5716587"/>
          </a:xfrm>
          <a:prstGeom prst="rect">
            <a:avLst/>
          </a:prstGeom>
        </p:spPr>
        <p:txBody>
          <a:bodyPr/>
          <a:lstStyle>
            <a:lvl1pPr marL="457200" indent="-4572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一、树立安全第一的意识，加强安全知识学习，不断提高自身安全意识和防范能力，确保人身和财物安全。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二、实习生应主动自觉接受安全生产教育，严格执行岗位安全规定，杜绝各种事故发生。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三、实习期间请假，必须严格履行请销假手续，因病请假还应有医生证明。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四、外出实习时，谨慎保管好随身携带的个人财物和各种证件，途中时刻注意，提高警惕，不轻信陌生人，不将手机、银行卡、家庭电话号码等随意交给不熟悉的人，避免出现意外损失和损伤。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五、注意交通安全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遵守交通规则。马路上切勿打闹；横穿马路要按交通信号灯指示，并在确定安全的情况下通行；在路边候车时注意不要占道；乘坐交通工具时遵守秩序，切勿拥挤，确定车辆停稳后再上下车。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禁止搭乘无牌、无证、超载车辆，不随意搭乘陌生人车辆。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雨、雪、雾路面湿滑易发生交通事故，更应注意安全。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外出的同学尽量结伴而行，特别是女同学，更加要注意安全。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六、注意饮食安全，预防各类传染病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不在无证经营的饮食小摊及其他不卫生的场所就餐，不吃过期变质的食物，预防食物中毒。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在传染病多发季节，尽量不去人群密集的场所，避免接触疾病传染源。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一旦发现感染症状或其他身体不适的情况应立即在就近的医院诊治。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七、在实习的过程中要增强安全防范意识，提高自我保护能力，明辨是非，防范传销组织的诱骗，谨防上当受骗。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八、实习生应保持信息渠道顺畅，对确保学校留有正确的手机号码和手机随时畅通。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九、其他注意事项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实习生应自尊、自重、自爱、自强，举止文明，遵守社会公德和公共场所的有关规定，不做与学生身份不相符合的行为。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遇到违法事件，要量力而行，能制止的制止，不能制止的记住犯罪分子特征，为公安机关破案提供重要线索，一定要确保自身生命安全不受到侵害。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防止发生溺水事件，做到“四不游泳”，不私自下水游泳，不擅自与同学结伴游泳，不到无安全设施、无救护人员、无安全保障水域游泳，不到不熟悉的水域游泳。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坚持正常作息时间，做好自我心理调整。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4578"/>
          <p:cNvSpPr txBox="1">
            <a:spLocks noChangeArrowheads="1"/>
          </p:cNvSpPr>
          <p:nvPr/>
        </p:nvSpPr>
        <p:spPr>
          <a:xfrm>
            <a:off x="127000" y="1022351"/>
            <a:ext cx="8585200" cy="4692650"/>
          </a:xfrm>
          <a:prstGeom prst="rect">
            <a:avLst/>
          </a:prstGeom>
        </p:spPr>
        <p:txBody>
          <a:bodyPr/>
          <a:lstStyle>
            <a:lvl1pPr marL="457200" indent="-4572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第一条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明确实习任务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遵守安全操作规程，注意保密工作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严格遵守劳动纪律、操作纪律、工作纪律。 禁止与实习无关的一切活动。       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第二条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的好坏很大程度取决于每个学生的实习态度，学生应在短时间内与自己的实习指导人建立起较好的师生关系，工作中要积极主动，遵守纪律，服从实习指导人的工作安排，对重大问题应事先向实习指导人反映，共同协商解决，学生不得擅自处理。要认真执行安全操作细则，防止刀伤、碰伤、棒伤、砸伤、烫伤、 踩膜跌倒及身体被卷入转动设备等人身事故和设备事故的发生。       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第三条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严格遵守特种设备管理制度，发现不安全因素隐患（特别对因泄漏而易引起火灾的危险部位）应及时处理及上报。及时清理杂物、油污及物料，切实做到安全消防通道畅通无阻。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7"/>
          <p:cNvSpPr txBox="1"/>
          <p:nvPr/>
        </p:nvSpPr>
        <p:spPr>
          <a:xfrm>
            <a:off x="815823" y="274458"/>
            <a:ext cx="396775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200"/>
            <a:r>
              <a:rPr lang="zh-CN" altLang="en-US" sz="26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实习纪律</a:t>
            </a:r>
            <a:r>
              <a:rPr lang="en-US" altLang="zh-CN" sz="26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6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公司注意事项</a:t>
            </a:r>
            <a:endParaRPr lang="zh-CN" altLang="en-US" sz="2665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6626"/>
          <p:cNvSpPr txBox="1">
            <a:spLocks noChangeArrowheads="1"/>
          </p:cNvSpPr>
          <p:nvPr/>
        </p:nvSpPr>
        <p:spPr>
          <a:xfrm>
            <a:off x="88900" y="1035050"/>
            <a:ext cx="8616950" cy="4114800"/>
          </a:xfrm>
          <a:prstGeom prst="rect">
            <a:avLst/>
          </a:prstGeom>
        </p:spPr>
        <p:txBody>
          <a:bodyPr/>
          <a:lstStyle>
            <a:lvl1pPr marL="457200" indent="-4572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实行“</a:t>
            </a:r>
            <a:r>
              <a:rPr lang="zh-CN" altLang="en-US" sz="2400" u="sng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指导教师</a:t>
            </a:r>
            <a:r>
              <a:rPr lang="en-US" altLang="zh-CN" sz="2400" u="sng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u="sng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班长</a:t>
            </a:r>
            <a:r>
              <a:rPr lang="en-US" altLang="zh-CN" sz="2400" u="sng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u="sng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同学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”三级联系制，负责维护各自班级的良好秩序，并及时向指导教师汇总情况。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进厂后，首次课会安排安全规范教育，向大家介绍在工厂期间的安全知识，请同学们务必遵守并做好安全防范。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这次实习的详细时间安排及内容已全部告知给大家，请遵照执行。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7"/>
          <p:cNvSpPr txBox="1"/>
          <p:nvPr/>
        </p:nvSpPr>
        <p:spPr>
          <a:xfrm>
            <a:off x="815823" y="274458"/>
            <a:ext cx="362631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200"/>
            <a:r>
              <a:rPr lang="zh-CN" altLang="en-US" sz="26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实习纪律</a:t>
            </a:r>
            <a:r>
              <a:rPr lang="en-US" altLang="zh-CN" sz="26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6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采取的措施</a:t>
            </a:r>
            <a:endParaRPr lang="zh-CN" altLang="en-US" sz="2665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>
          <a:xfrm>
            <a:off x="815823" y="274458"/>
            <a:ext cx="396775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200"/>
            <a:r>
              <a:rPr lang="zh-CN" altLang="en-US" sz="26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实习纪律</a:t>
            </a:r>
            <a:r>
              <a:rPr lang="en-US" altLang="zh-CN" sz="26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6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各方联系方式</a:t>
            </a:r>
            <a:endParaRPr lang="zh-CN" altLang="en-US" sz="2665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8300" y="1084766"/>
            <a:ext cx="8153400" cy="3567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申昊科技</a:t>
            </a:r>
            <a:r>
              <a:rPr lang="zh-CN" altLang="zh-CN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</a:t>
            </a:r>
            <a:r>
              <a:rPr lang="zh-CN" altLang="en-US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</a:t>
            </a:r>
            <a:r>
              <a:rPr lang="zh-CN" altLang="zh-CN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</a:t>
            </a:r>
            <a:endParaRPr lang="zh-CN" altLang="zh-CN" kern="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3400"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技术负责：姜晓勇所长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138 5713 9523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kern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3400"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日常负责：王婉芬副总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135 7579 2234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kern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学校</a:t>
            </a:r>
            <a:r>
              <a:rPr lang="zh-CN" altLang="zh-CN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实习带队老师：</a:t>
            </a:r>
            <a:endParaRPr lang="zh-CN" altLang="zh-CN" kern="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3400"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杨将新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137 0571 9021</a:t>
            </a:r>
            <a:r>
              <a:rPr lang="zh-CN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u="sng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yangjx@zju.edu.cn</a:t>
            </a:r>
            <a:endParaRPr lang="zh-CN" altLang="zh-CN" kern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、实习</a:t>
            </a:r>
            <a:r>
              <a:rPr lang="zh-CN" altLang="en-US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班长</a:t>
            </a:r>
            <a:r>
              <a:rPr lang="zh-CN" altLang="zh-CN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endParaRPr lang="zh-CN" altLang="zh-CN" kern="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3400"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孔伟杰（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13625829199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      </a:t>
            </a:r>
            <a:endParaRPr lang="zh-CN" altLang="zh-CN" kern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矩形 172"/>
          <p:cNvSpPr/>
          <p:nvPr/>
        </p:nvSpPr>
        <p:spPr>
          <a:xfrm>
            <a:off x="0" y="3717036"/>
            <a:ext cx="9144000" cy="220824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81" name="Oval 53"/>
          <p:cNvSpPr>
            <a:spLocks noChangeArrowheads="1"/>
          </p:cNvSpPr>
          <p:nvPr/>
        </p:nvSpPr>
        <p:spPr bwMode="auto">
          <a:xfrm>
            <a:off x="3001978" y="740705"/>
            <a:ext cx="3161825" cy="3162611"/>
          </a:xfrm>
          <a:prstGeom prst="ellipse">
            <a:avLst/>
          </a:prstGeom>
          <a:gradFill>
            <a:gsLst>
              <a:gs pos="92000">
                <a:srgbClr val="FFFFFF"/>
              </a:gs>
              <a:gs pos="0">
                <a:schemeClr val="bg1">
                  <a:lumMod val="85000"/>
                </a:schemeClr>
              </a:gs>
            </a:gsLst>
            <a:lin ang="2400000" scaled="0"/>
          </a:gradFill>
          <a:ln w="50800">
            <a:gradFill flip="none" rotWithShape="1">
              <a:gsLst>
                <a:gs pos="0">
                  <a:srgbClr val="FFFFFF"/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  <a:tileRect/>
            </a:gradFill>
          </a:ln>
          <a:effectLst>
            <a:outerShdw blurRad="330200" dist="152400" dir="4200000" sx="103000" sy="103000" algn="tl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1219200">
              <a:defRPr/>
            </a:pPr>
            <a:endParaRPr lang="zh-CN" altLang="en-US" sz="2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Text Box 58"/>
          <p:cNvSpPr txBox="1">
            <a:spLocks noChangeArrowheads="1"/>
          </p:cNvSpPr>
          <p:nvPr/>
        </p:nvSpPr>
        <p:spPr bwMode="auto">
          <a:xfrm>
            <a:off x="2856871" y="1557697"/>
            <a:ext cx="344332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/>
          <a:p>
            <a:pPr algn="ctr" defTabSz="1219200"/>
            <a:r>
              <a:rPr lang="en-US" altLang="zh-CN" sz="10000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2022</a:t>
            </a:r>
            <a:endParaRPr lang="en-US" altLang="zh-CN" sz="10000" dirty="0">
              <a:solidFill>
                <a:srgbClr val="0070C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5" name="Text Box 2"/>
          <p:cNvSpPr txBox="1">
            <a:spLocks noChangeArrowheads="1"/>
          </p:cNvSpPr>
          <p:nvPr/>
        </p:nvSpPr>
        <p:spPr bwMode="auto">
          <a:xfrm>
            <a:off x="2790763" y="4491623"/>
            <a:ext cx="355239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defTabSz="1219200"/>
            <a:r>
              <a:rPr lang="en-US" altLang="zh-CN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en-US" altLang="zh-CN" sz="4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6" name="组合 225"/>
          <p:cNvGrpSpPr/>
          <p:nvPr/>
        </p:nvGrpSpPr>
        <p:grpSpPr>
          <a:xfrm>
            <a:off x="2333778" y="5219033"/>
            <a:ext cx="4466367" cy="83112"/>
            <a:chOff x="2768751" y="4109175"/>
            <a:chExt cx="3349775" cy="62334"/>
          </a:xfrm>
        </p:grpSpPr>
        <p:cxnSp>
          <p:nvCxnSpPr>
            <p:cNvPr id="227" name="直接连接符 226"/>
            <p:cNvCxnSpPr/>
            <p:nvPr/>
          </p:nvCxnSpPr>
          <p:spPr>
            <a:xfrm>
              <a:off x="2799918" y="4140342"/>
              <a:ext cx="328744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椭圆 227"/>
            <p:cNvSpPr/>
            <p:nvPr/>
          </p:nvSpPr>
          <p:spPr>
            <a:xfrm>
              <a:off x="2768751" y="4109175"/>
              <a:ext cx="62334" cy="62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9" name="椭圆 228"/>
            <p:cNvSpPr/>
            <p:nvPr/>
          </p:nvSpPr>
          <p:spPr>
            <a:xfrm>
              <a:off x="6056192" y="4109175"/>
              <a:ext cx="62334" cy="62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30" name="Text Box 2"/>
          <p:cNvSpPr txBox="1">
            <a:spLocks noChangeArrowheads="1"/>
          </p:cNvSpPr>
          <p:nvPr/>
        </p:nvSpPr>
        <p:spPr bwMode="auto">
          <a:xfrm>
            <a:off x="3323865" y="5331886"/>
            <a:ext cx="2454045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dist" defTabSz="1219200">
              <a:defRPr/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  <a:endParaRPr lang="zh-CN" altLang="en-US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11894" y="4050995"/>
            <a:ext cx="38779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卓工班暑期生产实习动员会</a:t>
            </a:r>
            <a:endParaRPr lang="en-US" altLang="zh-CN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31900" y="674891"/>
            <a:ext cx="8159750" cy="6224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lain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课程项目分为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人为一组，自由组合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lain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项目名称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基于磁耦合水下高性能推进器的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ROV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2000" kern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双轮巡检机器人</a:t>
            </a:r>
            <a:endParaRPr lang="en-US" altLang="zh-CN" sz="2000" kern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爬壁机器人</a:t>
            </a:r>
            <a:endParaRPr lang="en-US" altLang="zh-CN" sz="2000" kern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背包式巡检机器人</a:t>
            </a:r>
            <a:endParaRPr lang="en-US" altLang="zh-CN" sz="2000" kern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带电作业工具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000" kern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带电作业工具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000" kern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 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主动隔振多自由度平台</a:t>
            </a:r>
            <a:endParaRPr lang="en-US" altLang="zh-CN" sz="2000" kern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应用于四足机器人的电机控制系统</a:t>
            </a:r>
            <a:endParaRPr lang="en-US" altLang="zh-CN" sz="2000" kern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 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水下变直径柔性机器人</a:t>
            </a:r>
            <a:endParaRPr lang="en-US" altLang="zh-CN" sz="2000" kern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协作式多自由度机械臂的结构设计</a:t>
            </a:r>
            <a:endParaRPr lang="en-US" altLang="zh-CN" sz="2000" kern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 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协作式多自由度机械臂的控制软件设计</a:t>
            </a:r>
            <a:endParaRPr lang="en-US" altLang="zh-CN" sz="1800" u="sng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2125" y="1317148"/>
            <a:ext cx="8159750" cy="198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lain" startAt="3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     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14960" algn="l">
              <a:lnSpc>
                <a:spcPct val="125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2022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23~5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日：工程设计实践（夏学期第六周）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14960" algn="l">
              <a:lnSpc>
                <a:spcPct val="125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日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~6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26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日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零件加工与采购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14960" algn="l">
              <a:lnSpc>
                <a:spcPct val="125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2022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27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日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~~7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日：生产实习</a:t>
            </a:r>
            <a:endParaRPr lang="en-US" altLang="zh-CN" sz="2400" u="sng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64557" y="859948"/>
            <a:ext cx="8159750" cy="6490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 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考核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721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为了保证和提高实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践实习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质量，取得较好的效果，学生必须按时完成以下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内容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buSzPts val="1050"/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工程设计实践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：设计方案（图纸）、工程设计实践报告（设计书）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266700" algn="just"/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每二周递交一份工作进展报告（不少于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500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字）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266700" algn="just"/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成绩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000" kern="100" dirty="0">
                <a:latin typeface="Times New Roman" panose="02020603050405020304" pitchFamily="18" charset="0"/>
              </a:rPr>
              <a:t>实践报告（方案、图纸）、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进展报告、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答辩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266700" algn="just"/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266700" algn="just"/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生产实习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：作品、生产实习报告（试制工作报告）、实习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记录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buSzPts val="1050"/>
            </a:pP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SzPts val="1050"/>
              <a:buFont typeface="Arial" panose="020B0604020202020204" pitchFamily="34" charset="0"/>
              <a:buChar char="•"/>
            </a:pP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在实习中，学生应将每天的收集的有关技术文献资料，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工作过程等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的内容认真记入日记中作为编写实习报告的主要依据。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（流水账）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SzPts val="1050"/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项目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报告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学生应完成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每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份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不少于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5000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字的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书面报告，报告必须如实反映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设计制作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内容，而且要包括自己的体会小结与建议设想（不少于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1500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字）。不允许相互抄袭。报告要求目录层次分明、逻辑清晰、语句通顺、绘图正确。报告使用统一的封面（附件三），请参考规范的论文书写格式，保存为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Microsoft Word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兼容文件。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u="sng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endParaRPr lang="en-US" altLang="zh-CN" sz="1800" u="sng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>
          <a:xfrm>
            <a:off x="815823" y="274458"/>
            <a:ext cx="328487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200"/>
            <a:r>
              <a:rPr lang="zh-CN" altLang="en-US" sz="26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实习考核</a:t>
            </a:r>
            <a:r>
              <a:rPr lang="en-US" altLang="zh-CN" sz="26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6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成绩评定</a:t>
            </a:r>
            <a:endParaRPr lang="zh-CN" altLang="en-US" sz="2665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8150" y="1084293"/>
            <a:ext cx="8439150" cy="393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依据下列几个方面对学生的生产实习进行考核，并评定其成绩，成绩评定分为优秀、良好、中等、及格、不及格五等，说明如下：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实习出勤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累计缺勤实习时间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1/3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者按“不及格”论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实习表现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包括考勤、实习态度和遵规守纪情况。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实习记录本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实习期间指导教师会进行分批不定期抽查。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实习报告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对整个实习内容的整理和总结，不少于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5000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 ，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实习结束时，申昊科技和学院共同组织答辩，考核项目完成情况。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实习结束后，每位学生均需上交实习记录本、实习报告电子版与纸质版，凡缺交者，视为不及格。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348" y="1416624"/>
            <a:ext cx="7560000" cy="5291431"/>
          </a:xfrm>
          <a:prstGeom prst="rect">
            <a:avLst/>
          </a:prstGeom>
        </p:spPr>
      </p:pic>
      <p:sp>
        <p:nvSpPr>
          <p:cNvPr id="4" name="TextBox 7"/>
          <p:cNvSpPr txBox="1"/>
          <p:nvPr/>
        </p:nvSpPr>
        <p:spPr>
          <a:xfrm>
            <a:off x="815823" y="274458"/>
            <a:ext cx="223330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200"/>
            <a:r>
              <a:rPr lang="zh-CN" altLang="en-US" sz="26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实习报告模板</a:t>
            </a:r>
            <a:endParaRPr lang="zh-CN" altLang="en-US" sz="2665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3723" y="94083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封面、目录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073" y="1411766"/>
            <a:ext cx="7560000" cy="5297989"/>
          </a:xfrm>
          <a:prstGeom prst="rect">
            <a:avLst/>
          </a:prstGeom>
        </p:spPr>
      </p:pic>
      <p:sp>
        <p:nvSpPr>
          <p:cNvPr id="3" name="TextBox 7"/>
          <p:cNvSpPr txBox="1"/>
          <p:nvPr/>
        </p:nvSpPr>
        <p:spPr>
          <a:xfrm>
            <a:off x="815823" y="274458"/>
            <a:ext cx="328487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200"/>
            <a:r>
              <a:rPr lang="zh-CN" altLang="en-US" sz="26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实习考核</a:t>
            </a:r>
            <a:r>
              <a:rPr lang="en-US" altLang="zh-CN" sz="26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6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报告模板</a:t>
            </a:r>
            <a:endParaRPr lang="zh-CN" altLang="en-US" sz="2665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3723" y="940833"/>
            <a:ext cx="676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标题层次清晰，如有需要，附图、表说明（图表标题、引用）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/>
        </p:nvSpPr>
        <p:spPr>
          <a:xfrm>
            <a:off x="815823" y="274458"/>
            <a:ext cx="328487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200"/>
            <a:r>
              <a:rPr lang="zh-CN" altLang="en-US" sz="26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实习考核</a:t>
            </a:r>
            <a:r>
              <a:rPr lang="en-US" altLang="zh-CN" sz="26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6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报告模板</a:t>
            </a:r>
            <a:endParaRPr lang="zh-CN" altLang="en-US" sz="2665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076" y="1364348"/>
            <a:ext cx="7560000" cy="530582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3723" y="940833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实习心得，参考文献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>
          <a:xfrm>
            <a:off x="815823" y="274458"/>
            <a:ext cx="223330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200"/>
            <a:r>
              <a:rPr lang="zh-CN" altLang="en-US" sz="26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实习期间通勤</a:t>
            </a:r>
            <a:endParaRPr lang="zh-CN" altLang="en-US" sz="2665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8300" y="1084766"/>
            <a:ext cx="8153400" cy="4459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AutoNum type="arabicPlain"/>
            </a:pPr>
            <a:r>
              <a:rPr lang="zh-CN" altLang="en-US" sz="2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申昊科技没有住宿条件，且学校规定同城不能住宾馆，这样需要每天同学往返学校与公司间；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Tx/>
              <a:buAutoNum type="arabicPlain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原则要求上下班路上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人或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人成组一起行动，建议同学拼车打的上下班；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Tx/>
              <a:buAutoNum type="arabicPlain"/>
            </a:pPr>
            <a:r>
              <a:rPr lang="zh-CN" altLang="en-US" sz="2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实习期间按照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申昊科技公司的上下班时间；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Tx/>
              <a:buAutoNum type="arabicPlain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申昊科技提供早、中餐补贴和晚上加班餐费补贴（补贴是后补的，人事会根据出勤情况统计计算发放）；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Tx/>
              <a:buAutoNum type="arabicPlain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申昊科技根据工作表现提供一定的补助。</a:t>
            </a:r>
            <a:endParaRPr lang="zh-CN" altLang="zh-CN" sz="2400" kern="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7F7F7F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2605</Words>
  <Application>WPS 演示</Application>
  <PresentationFormat>全屏显示(4:3)</PresentationFormat>
  <Paragraphs>124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微软雅黑</vt:lpstr>
      <vt:lpstr>Impact</vt:lpstr>
      <vt:lpstr>Times New Roman</vt:lpstr>
      <vt:lpstr>华文楷体</vt:lpstr>
      <vt:lpstr>Arial Unicode MS</vt:lpstr>
      <vt:lpstr>等线 Light</vt:lpstr>
      <vt:lpstr>等线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高萌</cp:lastModifiedBy>
  <cp:revision>107</cp:revision>
  <dcterms:created xsi:type="dcterms:W3CDTF">2017-02-15T15:40:00Z</dcterms:created>
  <dcterms:modified xsi:type="dcterms:W3CDTF">2022-03-10T07:59:42Z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08137FCC99BD4BD1BD289AAA253ACCF5</vt:lpwstr>
  </property>
  <property fmtid="{D5CDD505-2E9C-101B-9397-08002B2CF9AE}" pid="3" name="KSOProductBuildVer">
    <vt:lpwstr>2052-11.1.0.11365</vt:lpwstr>
  </property>
</Properties>
</file>