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0" r:id="rId6"/>
    <p:sldId id="259" r:id="rId7"/>
    <p:sldId id="367" r:id="rId8"/>
    <p:sldId id="291" r:id="rId9"/>
    <p:sldId id="260" r:id="rId10"/>
    <p:sldId id="325" r:id="rId11"/>
    <p:sldId id="295" r:id="rId12"/>
    <p:sldId id="296" r:id="rId13"/>
    <p:sldId id="350" r:id="rId14"/>
    <p:sldId id="293" r:id="rId15"/>
    <p:sldId id="319" r:id="rId16"/>
    <p:sldId id="320" r:id="rId17"/>
    <p:sldId id="292" r:id="rId18"/>
    <p:sldId id="322" r:id="rId19"/>
    <p:sldId id="321" r:id="rId20"/>
    <p:sldId id="324" r:id="rId21"/>
    <p:sldId id="323" r:id="rId22"/>
    <p:sldId id="294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L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0FE"/>
    <a:srgbClr val="21A3D0"/>
    <a:srgbClr val="2B2E30"/>
    <a:srgbClr val="E8E8E6"/>
    <a:srgbClr val="C3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/>
    <p:restoredTop sz="90546"/>
  </p:normalViewPr>
  <p:slideViewPr>
    <p:cSldViewPr showGuides="1">
      <p:cViewPr>
        <p:scale>
          <a:sx n="100" d="100"/>
          <a:sy n="100" d="100"/>
        </p:scale>
        <p:origin x="1038" y="630"/>
      </p:cViewPr>
      <p:guideLst>
        <p:guide orient="horz" pos="210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D4021-094B-4A66-ABF6-CA18480DCFD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DFD9B9-D9FA-471C-AAB0-04E85B0A77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并非如此容易 职业选手日常作息</a:t>
            </a:r>
            <a:r>
              <a:rPr lang="en-US" altLang="zh-CN" dirty="0"/>
              <a:t>/ </a:t>
            </a:r>
            <a:r>
              <a:rPr lang="zh-CN" altLang="en-US" dirty="0"/>
              <a:t>想要成为他们的几千万人还要更努力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影响、决定未来的因素 同学答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郎平问队员打排球的原因  </a:t>
            </a:r>
            <a:r>
              <a:rPr lang="en-US" altLang="zh-CN" dirty="0"/>
              <a:t>8541-8649</a:t>
            </a:r>
            <a:endParaRPr lang="en-US" altLang="zh-CN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是否对自己有清醒的认识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（成功和幸福的关系）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>
                <a:sym typeface="+mn-ea"/>
              </a:rPr>
              <a:t>认知对于职业、人生的重要意义  </a:t>
            </a:r>
            <a:endParaRPr lang="zh-CN" altLang="en-US"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en-US">
                <a:sym typeface="+mn-ea"/>
              </a:rPr>
              <a:t>每个人的价值观不同 幸福也会不同 找到属于自己的热爱和幸福就可以</a:t>
            </a:r>
            <a:endParaRPr lang="zh-CN" altLang="en-US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感想。 </a:t>
            </a:r>
            <a:r>
              <a:rPr lang="en-US" altLang="zh-CN" dirty="0"/>
              <a:t>bgm</a:t>
            </a:r>
            <a:endParaRPr lang="en-US" altLang="zh-CN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小组介绍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情景剧 超链接未加</a:t>
            </a:r>
            <a:endParaRPr lang="en-US" altLang="zh-CN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对未来职业的预期和规划 同学答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激动人心 让人改变认知  视频：</a:t>
            </a:r>
            <a:r>
              <a:rPr lang="en-US" altLang="zh-CN" dirty="0"/>
              <a:t>31-55</a:t>
            </a:r>
            <a:r>
              <a:rPr lang="zh-CN" altLang="en-US" dirty="0"/>
              <a:t>秒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电竞梦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并非如此容易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bilibili.com/bangumi/play/ep366580?theme=movie%3Ffrom%3Dsearch&amp;seid=7415204827875715" TargetMode="Externa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hyperlink" Target="&#29976;&#20181;&#33391;%20_%20Blue%20Sky%20-%20&#24320;&#19981;&#20102;&#21475;%20(Instrumental).mgg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hyperlink" Target="&#23567;&#34003;&#34174;&#32452;&#21512;%20-%20&#21171;&#21160;&#26368;&#20809;&#33635;.mp3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1532;&#22235;&#32452;%20&#25171;&#24037;&#20154;1.mp4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bilibili.com/video/BV1Fb411A7ic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Freeform 37      (向天歌演示原创作品：www.TopPPT.cn)"/>
          <p:cNvSpPr/>
          <p:nvPr/>
        </p:nvSpPr>
        <p:spPr>
          <a:xfrm rot="19177476">
            <a:off x="7836535" y="277813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18935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320" y="-1270"/>
            <a:ext cx="3619500" cy="950595"/>
            <a:chOff x="842" y="1551"/>
            <a:chExt cx="5700" cy="1497"/>
          </a:xfrm>
        </p:grpSpPr>
        <p:sp>
          <p:nvSpPr>
            <p:cNvPr id="3076" name="TextBox 18      (向天歌演示原创作品：www.TopPPT.cn)"/>
            <p:cNvSpPr txBox="1"/>
            <p:nvPr/>
          </p:nvSpPr>
          <p:spPr>
            <a:xfrm>
              <a:off x="842" y="1551"/>
              <a:ext cx="5701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4800" b="1" dirty="0">
                  <a:solidFill>
                    <a:srgbClr val="2B2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你の</a:t>
              </a:r>
              <a:endParaRPr lang="zh-CN" altLang="en-US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181" y="2858"/>
              <a:ext cx="1615" cy="190"/>
              <a:chOff x="3339" y="2255"/>
              <a:chExt cx="1615" cy="190"/>
            </a:xfrm>
          </p:grpSpPr>
          <p:grpSp>
            <p:nvGrpSpPr>
              <p:cNvPr id="3078" name="Group 3      (向天歌演示原创作品：www.TopPPT.cn)"/>
              <p:cNvGrpSpPr/>
              <p:nvPr/>
            </p:nvGrpSpPr>
            <p:grpSpPr>
              <a:xfrm rot="0">
                <a:off x="3339" y="2255"/>
                <a:ext cx="565" cy="190"/>
                <a:chOff x="1622500" y="4356850"/>
                <a:chExt cx="1748306" cy="121200"/>
              </a:xfrm>
            </p:grpSpPr>
            <p:cxnSp>
              <p:nvCxnSpPr>
                <p:cNvPr id="24" name="Straight Connector 23      (向天歌演示原创作品：www.TopPPT.cn)"/>
                <p:cNvCxnSpPr/>
                <p:nvPr/>
              </p:nvCxnSpPr>
              <p:spPr>
                <a:xfrm flipH="1">
                  <a:off x="1622500" y="4412735"/>
                  <a:ext cx="1656184" cy="0"/>
                </a:xfrm>
                <a:prstGeom prst="line">
                  <a:avLst/>
                </a:prstGeom>
                <a:ln w="19050">
                  <a:gradFill flip="none" rotWithShape="1">
                    <a:gsLst>
                      <a:gs pos="0">
                        <a:srgbClr val="21A3D0"/>
                      </a:gs>
                      <a:gs pos="89000">
                        <a:schemeClr val="bg1"/>
                      </a:gs>
                      <a:gs pos="83000">
                        <a:srgbClr val="E8E8E6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      (向天歌演示原创作品：www.TopPPT.cn)"/>
                <p:cNvSpPr/>
                <p:nvPr/>
              </p:nvSpPr>
              <p:spPr>
                <a:xfrm>
                  <a:off x="3249606" y="4356850"/>
                  <a:ext cx="121200" cy="121200"/>
                </a:xfrm>
                <a:prstGeom prst="ellipse">
                  <a:avLst/>
                </a:prstGeom>
                <a:solidFill>
                  <a:srgbClr val="21A3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079" name="Group 4      (向天歌演示原创作品：www.TopPPT.cn)"/>
              <p:cNvGrpSpPr/>
              <p:nvPr/>
            </p:nvGrpSpPr>
            <p:grpSpPr>
              <a:xfrm rot="0">
                <a:off x="4298" y="2255"/>
                <a:ext cx="656" cy="190"/>
                <a:chOff x="4050658" y="4356850"/>
                <a:chExt cx="1869506" cy="121200"/>
              </a:xfrm>
            </p:grpSpPr>
            <p:cxnSp>
              <p:nvCxnSpPr>
                <p:cNvPr id="25" name="Straight Connector 24      (向天歌演示原创作品：www.TopPPT.cn)"/>
                <p:cNvCxnSpPr/>
                <p:nvPr/>
              </p:nvCxnSpPr>
              <p:spPr>
                <a:xfrm flipV="1">
                  <a:off x="4171858" y="4414006"/>
                  <a:ext cx="1748306" cy="3444"/>
                </a:xfrm>
                <a:prstGeom prst="line">
                  <a:avLst/>
                </a:prstGeom>
                <a:ln w="19050">
                  <a:gradFill flip="none" rotWithShape="1">
                    <a:gsLst>
                      <a:gs pos="0">
                        <a:srgbClr val="21A3D0"/>
                      </a:gs>
                      <a:gs pos="89000">
                        <a:schemeClr val="bg1"/>
                      </a:gs>
                      <a:gs pos="83000">
                        <a:srgbClr val="E8E8E6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      (向天歌演示原创作品：www.TopPPT.cn)"/>
                <p:cNvSpPr/>
                <p:nvPr/>
              </p:nvSpPr>
              <p:spPr>
                <a:xfrm>
                  <a:off x="4050658" y="4356850"/>
                  <a:ext cx="121200" cy="121200"/>
                </a:xfrm>
                <a:prstGeom prst="ellipse">
                  <a:avLst/>
                </a:prstGeom>
                <a:solidFill>
                  <a:srgbClr val="21A3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084" name="Group 11      (向天歌演示原创作品：www.TopPPT.cn)"/>
          <p:cNvGrpSpPr/>
          <p:nvPr/>
        </p:nvGrpSpPr>
        <p:grpSpPr>
          <a:xfrm>
            <a:off x="10160" y="6424930"/>
            <a:ext cx="3460116" cy="403225"/>
            <a:chOff x="3147050" y="4898862"/>
            <a:chExt cx="1765642" cy="402345"/>
          </a:xfrm>
        </p:grpSpPr>
        <p:sp>
          <p:nvSpPr>
            <p:cNvPr id="34" name="Rectangle 33      (向天歌演示原创作品：www.TopPPT.cn)"/>
            <p:cNvSpPr/>
            <p:nvPr/>
          </p:nvSpPr>
          <p:spPr>
            <a:xfrm flipV="1">
              <a:off x="3147050" y="4898862"/>
              <a:ext cx="1620152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86" name="TextBox 35      (向天歌演示原创作品：www.TopPPT.cn)"/>
            <p:cNvSpPr txBox="1"/>
            <p:nvPr/>
          </p:nvSpPr>
          <p:spPr>
            <a:xfrm>
              <a:off x="3317166" y="4929275"/>
              <a:ext cx="1595526" cy="3364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Presented by Group 4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34490" y="1050925"/>
            <a:ext cx="1315720" cy="1315720"/>
            <a:chOff x="4578" y="3763"/>
            <a:chExt cx="2072" cy="2072"/>
          </a:xfrm>
        </p:grpSpPr>
        <p:sp>
          <p:nvSpPr>
            <p:cNvPr id="20" name="Rectangle 19      (向天歌演示原创作品：www.TopPPT.cn)"/>
            <p:cNvSpPr/>
            <p:nvPr/>
          </p:nvSpPr>
          <p:spPr>
            <a:xfrm rot="2289162">
              <a:off x="4578" y="3763"/>
              <a:ext cx="2072" cy="2072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09" y="3927"/>
              <a:ext cx="1608" cy="17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职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48890" y="2165350"/>
            <a:ext cx="1315720" cy="1315720"/>
            <a:chOff x="7128" y="3021"/>
            <a:chExt cx="2072" cy="2072"/>
          </a:xfrm>
        </p:grpSpPr>
        <p:sp>
          <p:nvSpPr>
            <p:cNvPr id="3" name="Rectangle 19      (向天歌演示原创作品：www.TopPPT.cn)"/>
            <p:cNvSpPr/>
            <p:nvPr/>
          </p:nvSpPr>
          <p:spPr>
            <a:xfrm rot="2289162">
              <a:off x="7128" y="3021"/>
              <a:ext cx="2072" cy="2072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60" y="3185"/>
              <a:ext cx="1608" cy="17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业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81705" y="3322320"/>
            <a:ext cx="1315720" cy="1315720"/>
            <a:chOff x="9387" y="5248"/>
            <a:chExt cx="2072" cy="2072"/>
          </a:xfrm>
        </p:grpSpPr>
        <p:sp>
          <p:nvSpPr>
            <p:cNvPr id="11" name="Rectangle 19      (向天歌演示原创作品：www.TopPPT.cn)"/>
            <p:cNvSpPr/>
            <p:nvPr/>
          </p:nvSpPr>
          <p:spPr>
            <a:xfrm rot="2289162">
              <a:off x="9387" y="5248"/>
              <a:ext cx="2072" cy="2072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19" y="5412"/>
              <a:ext cx="1608" cy="17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规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96105" y="4448175"/>
            <a:ext cx="1315720" cy="1315720"/>
            <a:chOff x="10968" y="7774"/>
            <a:chExt cx="2072" cy="2072"/>
          </a:xfrm>
        </p:grpSpPr>
        <p:sp>
          <p:nvSpPr>
            <p:cNvPr id="14" name="Rectangle 19      (向天歌演示原创作品：www.TopPPT.cn)"/>
            <p:cNvSpPr/>
            <p:nvPr/>
          </p:nvSpPr>
          <p:spPr>
            <a:xfrm rot="2289162">
              <a:off x="10968" y="7774"/>
              <a:ext cx="2072" cy="2072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00" y="7938"/>
              <a:ext cx="1608" cy="17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划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3" name="图片 2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1725" y="6057900"/>
            <a:ext cx="873125" cy="734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0" y="260350"/>
            <a:ext cx="2639695" cy="504190"/>
            <a:chOff x="0" y="410"/>
            <a:chExt cx="4157" cy="794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你的态度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01570" y="243205"/>
            <a:ext cx="3768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打游戏而已，有多难？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09445" y="10033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时间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安排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7</a:t>
                      </a:r>
                      <a:r>
                        <a:rPr lang="zh-CN" altLang="en-US" sz="2800"/>
                        <a:t>：</a:t>
                      </a:r>
                      <a:r>
                        <a:rPr lang="en-US" altLang="zh-CN" sz="2800"/>
                        <a:t>30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起床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8:00 - 13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单人排位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13:00 - 14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午饭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14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00 - 20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训练赛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20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00 - 23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30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看录像，分析战术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23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30 - 1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30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单排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</a:t>
                      </a:r>
                      <a:r>
                        <a:rPr lang="en-US" altLang="zh-CN" sz="2800">
                          <a:sym typeface="+mn-ea"/>
                        </a:rPr>
                        <a:t>:</a:t>
                      </a:r>
                      <a:r>
                        <a:rPr lang="en-US" altLang="zh-CN" sz="2800"/>
                        <a:t>30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睡觉</a:t>
                      </a: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828800" y="5386070"/>
            <a:ext cx="37680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电脑前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16.5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天 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你 真的可以吗？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180840" y="1476375"/>
            <a:ext cx="4094480" cy="3743960"/>
            <a:chOff x="4015" y="1836"/>
            <a:chExt cx="6448" cy="5896"/>
          </a:xfrm>
        </p:grpSpPr>
        <p:sp>
          <p:nvSpPr>
            <p:cNvPr id="9" name="椭圆 8"/>
            <p:cNvSpPr/>
            <p:nvPr/>
          </p:nvSpPr>
          <p:spPr>
            <a:xfrm>
              <a:off x="4015" y="1836"/>
              <a:ext cx="5896" cy="5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1" name="TextBox 21      (向天歌演示原创作品：www.TopPPT.cn)"/>
            <p:cNvSpPr txBox="1"/>
            <p:nvPr/>
          </p:nvSpPr>
          <p:spPr>
            <a:xfrm>
              <a:off x="4730" y="4436"/>
              <a:ext cx="5733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你的选择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1      (向天歌演示原创作品：www.TopPPT.cn)"/>
            <p:cNvSpPr txBox="1"/>
            <p:nvPr/>
          </p:nvSpPr>
          <p:spPr>
            <a:xfrm>
              <a:off x="6237" y="1836"/>
              <a:ext cx="271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248910" y="2679700"/>
            <a:ext cx="4533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的指导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眼下社会热点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高薪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公务员（铁饭碗）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 ...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60350"/>
            <a:ext cx="2640330" cy="504825"/>
            <a:chOff x="0" y="410"/>
            <a:chExt cx="4158" cy="795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你的选择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6575" y="1558290"/>
            <a:ext cx="2842260" cy="3982085"/>
            <a:chOff x="790" y="2983"/>
            <a:chExt cx="4476" cy="6271"/>
          </a:xfrm>
        </p:grpSpPr>
        <p:sp>
          <p:nvSpPr>
            <p:cNvPr id="16" name="Rectangle 4      (向天歌演示原创作品：www.TopPPT.cn)"/>
            <p:cNvSpPr/>
            <p:nvPr/>
          </p:nvSpPr>
          <p:spPr>
            <a:xfrm>
              <a:off x="1095" y="2983"/>
              <a:ext cx="1815" cy="181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Rectangle 6      (向天歌演示原创作品：www.TopPPT.cn)"/>
            <p:cNvSpPr/>
            <p:nvPr/>
          </p:nvSpPr>
          <p:spPr>
            <a:xfrm>
              <a:off x="2230" y="4223"/>
              <a:ext cx="1148" cy="1148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Rectangle 7      (向天歌演示原创作品：www.TopPPT.cn)"/>
            <p:cNvSpPr/>
            <p:nvPr/>
          </p:nvSpPr>
          <p:spPr>
            <a:xfrm>
              <a:off x="1620" y="5313"/>
              <a:ext cx="1335" cy="1273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Rectangle 8      (向天歌演示原创作品：www.TopPPT.cn)"/>
            <p:cNvSpPr/>
            <p:nvPr/>
          </p:nvSpPr>
          <p:spPr>
            <a:xfrm>
              <a:off x="1323" y="6210"/>
              <a:ext cx="748" cy="748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Rectangle 9      (向天歌演示原创作品：www.TopPPT.cn)"/>
            <p:cNvSpPr/>
            <p:nvPr/>
          </p:nvSpPr>
          <p:spPr>
            <a:xfrm>
              <a:off x="2288" y="6613"/>
              <a:ext cx="1815" cy="1813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Rectangle 10      (向天歌演示原创作品：www.TopPPT.cn)"/>
            <p:cNvSpPr/>
            <p:nvPr/>
          </p:nvSpPr>
          <p:spPr>
            <a:xfrm>
              <a:off x="3818" y="5585"/>
              <a:ext cx="1448" cy="138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Rectangle 11      (向天歌演示原创作品：www.TopPPT.cn)"/>
            <p:cNvSpPr/>
            <p:nvPr/>
          </p:nvSpPr>
          <p:spPr>
            <a:xfrm>
              <a:off x="790" y="7440"/>
              <a:ext cx="1813" cy="181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85565" y="1241425"/>
            <a:ext cx="7284085" cy="819150"/>
            <a:chOff x="1548" y="8757"/>
            <a:chExt cx="16779" cy="1290"/>
          </a:xfrm>
        </p:grpSpPr>
        <p:sp>
          <p:nvSpPr>
            <p:cNvPr id="35" name="Rectangle 31      (向天歌演示原创作品：www.TopPPT.cn)"/>
            <p:cNvSpPr/>
            <p:nvPr/>
          </p:nvSpPr>
          <p:spPr>
            <a:xfrm>
              <a:off x="1548" y="8757"/>
              <a:ext cx="16445" cy="1290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8" name="TextBox 43      (向天歌演示原创作品：www.TopPPT.cn)"/>
            <p:cNvSpPr txBox="1"/>
            <p:nvPr/>
          </p:nvSpPr>
          <p:spPr>
            <a:xfrm>
              <a:off x="2156" y="8797"/>
              <a:ext cx="16171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你的未来真的在你手中吗？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08305" y="1219835"/>
            <a:ext cx="549148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即使已经在某个领域做了很多，但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终究不是自己所爱，无法做到极致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60350"/>
            <a:ext cx="2640330" cy="504825"/>
            <a:chOff x="0" y="410"/>
            <a:chExt cx="4158" cy="795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你的选择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动作按钮: 声音 3">
            <a:hlinkClick r:id="rId2" action="ppaction://hlinkfile"/>
          </p:cNvPr>
          <p:cNvSpPr/>
          <p:nvPr/>
        </p:nvSpPr>
        <p:spPr>
          <a:xfrm>
            <a:off x="6479540" y="1555115"/>
            <a:ext cx="480060" cy="37909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161155" y="1476375"/>
            <a:ext cx="4094480" cy="3743960"/>
            <a:chOff x="4015" y="1836"/>
            <a:chExt cx="6448" cy="5896"/>
          </a:xfrm>
        </p:grpSpPr>
        <p:sp>
          <p:nvSpPr>
            <p:cNvPr id="9" name="椭圆 8"/>
            <p:cNvSpPr/>
            <p:nvPr/>
          </p:nvSpPr>
          <p:spPr>
            <a:xfrm>
              <a:off x="4015" y="1836"/>
              <a:ext cx="5896" cy="5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1" name="TextBox 21      (向天歌演示原创作品：www.TopPPT.cn)"/>
            <p:cNvSpPr txBox="1"/>
            <p:nvPr/>
          </p:nvSpPr>
          <p:spPr>
            <a:xfrm>
              <a:off x="4730" y="4436"/>
              <a:ext cx="5733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1      (向天歌演示原创作品：www.TopPPT.cn)"/>
            <p:cNvSpPr txBox="1"/>
            <p:nvPr/>
          </p:nvSpPr>
          <p:spPr>
            <a:xfrm>
              <a:off x="6237" y="1836"/>
              <a:ext cx="271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778250" y="2605405"/>
            <a:ext cx="8288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列出五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个词汇描述自己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60350"/>
            <a:ext cx="2640330" cy="504825"/>
            <a:chOff x="0" y="410"/>
            <a:chExt cx="4158" cy="795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如何规划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075180" y="1809115"/>
            <a:ext cx="85540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列出三个最让你激动、感到成就感的事情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60350"/>
            <a:ext cx="2640330" cy="504825"/>
            <a:chOff x="0" y="410"/>
            <a:chExt cx="4158" cy="795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如何规划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576060" y="4655185"/>
            <a:ext cx="5617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人各有志 </a:t>
            </a:r>
            <a:endParaRPr lang="zh-CN" altLang="en-US" sz="2800" b="1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 sz="2800" b="1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每个人价值观不同，除了高薪 </a:t>
            </a:r>
            <a:endParaRPr lang="zh-CN" altLang="en-US" sz="2800" b="1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 sz="2800" b="1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还有很多值得追求的事情</a:t>
            </a:r>
            <a:endParaRPr lang="zh-CN" altLang="en-US" sz="2800" b="1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470" y="5128260"/>
            <a:ext cx="3612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霍兰德职业偏好表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70815" y="1486535"/>
            <a:ext cx="94107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大学生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围栏中做学问？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时刻关注社会接触社会 ✔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40330" y="5059045"/>
            <a:ext cx="6977380" cy="922020"/>
            <a:chOff x="4158" y="7967"/>
            <a:chExt cx="10988" cy="1452"/>
          </a:xfrm>
        </p:grpSpPr>
        <p:grpSp>
          <p:nvGrpSpPr>
            <p:cNvPr id="8" name="Group 11      (向天歌演示原创作品：www.TopPPT.cn)"/>
            <p:cNvGrpSpPr/>
            <p:nvPr/>
          </p:nvGrpSpPr>
          <p:grpSpPr bwMode="auto">
            <a:xfrm>
              <a:off x="4158" y="8088"/>
              <a:ext cx="10988" cy="1211"/>
              <a:chOff x="0" y="0"/>
              <a:chExt cx="4354" cy="809"/>
            </a:xfrm>
            <a:solidFill>
              <a:srgbClr val="2B2E30"/>
            </a:solidFill>
          </p:grpSpPr>
          <p:sp>
            <p:nvSpPr>
              <p:cNvPr id="9" name="Rectangle 12      (向天歌演示原创作品：www.TopPPT.cn)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54" cy="809"/>
              </a:xfrm>
              <a:prstGeom prst="rect">
                <a:avLst/>
              </a:prstGeom>
              <a:grpFill/>
              <a:ln w="3175" cmpd="sng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Line 13      (向天歌演示原创作品：www.TopPPT.cn)"/>
              <p:cNvSpPr>
                <a:spLocks noChangeShapeType="1"/>
              </p:cNvSpPr>
              <p:nvPr/>
            </p:nvSpPr>
            <p:spPr bwMode="auto">
              <a:xfrm>
                <a:off x="0" y="809"/>
                <a:ext cx="4354" cy="0"/>
              </a:xfrm>
              <a:prstGeom prst="line">
                <a:avLst/>
              </a:prstGeom>
              <a:grpFill/>
              <a:ln w="19050" cmpd="sng">
                <a:solidFill>
                  <a:srgbClr val="FFFF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4586" y="7967"/>
              <a:ext cx="1002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兴趣 </a:t>
              </a:r>
              <a:r>
                <a:rPr lang="en-US" altLang="zh-CN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+ </a:t>
              </a:r>
              <a:r>
                <a:rPr lang="zh-CN" altLang="en-US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擅长 </a:t>
              </a:r>
              <a:r>
                <a:rPr lang="en-US" altLang="zh-CN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= </a:t>
              </a:r>
              <a:r>
                <a:rPr lang="zh-CN" altLang="en-US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适合 </a:t>
              </a:r>
              <a:endPara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60350"/>
            <a:ext cx="2640330" cy="504825"/>
            <a:chOff x="0" y="410"/>
            <a:chExt cx="4158" cy="795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如何规划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32550" y="963295"/>
            <a:ext cx="48202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大学：并不能让你成为某个领域的绝对精英，但会让你形成自我学习、自适应这个社会的能力。无人清晰知道未来热点走向，但适应能力可以适用一生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0" y="260350"/>
            <a:ext cx="2640330" cy="504825"/>
            <a:chOff x="0" y="410"/>
            <a:chExt cx="4158" cy="795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如何规划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10      (向天歌演示原创作品：www.TopPPT.cn)"/>
          <p:cNvSpPr/>
          <p:nvPr/>
        </p:nvSpPr>
        <p:spPr>
          <a:xfrm>
            <a:off x="4440238" y="2343150"/>
            <a:ext cx="3168650" cy="309721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0150" y="3914775"/>
            <a:ext cx="3167380" cy="1507490"/>
            <a:chOff x="1890" y="6165"/>
            <a:chExt cx="4988" cy="2374"/>
          </a:xfrm>
        </p:grpSpPr>
        <p:sp>
          <p:nvSpPr>
            <p:cNvPr id="15" name="Rectangle 14      (向天歌演示原创作品：www.TopPPT.cn)"/>
            <p:cNvSpPr/>
            <p:nvPr/>
          </p:nvSpPr>
          <p:spPr>
            <a:xfrm>
              <a:off x="1890" y="6165"/>
              <a:ext cx="4988" cy="237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97" name="TextBox 18      (向天歌演示原创作品：www.TopPPT.cn)"/>
            <p:cNvSpPr txBox="1"/>
            <p:nvPr/>
          </p:nvSpPr>
          <p:spPr>
            <a:xfrm>
              <a:off x="2545" y="7058"/>
              <a:ext cx="40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职场奋战 月入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高薪？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80325" y="2343150"/>
            <a:ext cx="3168650" cy="1507490"/>
            <a:chOff x="12095" y="3690"/>
            <a:chExt cx="4990" cy="2374"/>
          </a:xfrm>
        </p:grpSpPr>
        <p:sp>
          <p:nvSpPr>
            <p:cNvPr id="13" name="Rectangle 12      (向天歌演示原创作品：www.TopPPT.cn)"/>
            <p:cNvSpPr/>
            <p:nvPr/>
          </p:nvSpPr>
          <p:spPr>
            <a:xfrm>
              <a:off x="12095" y="3690"/>
              <a:ext cx="4990" cy="237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98" name="TextBox 19      (向天歌演示原创作品：www.TopPPT.cn)"/>
            <p:cNvSpPr txBox="1"/>
            <p:nvPr/>
          </p:nvSpPr>
          <p:spPr>
            <a:xfrm>
              <a:off x="12553" y="4563"/>
              <a:ext cx="40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举世瞩目 舞台明星？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80325" y="3937635"/>
            <a:ext cx="3168650" cy="1508125"/>
            <a:chOff x="12095" y="6185"/>
            <a:chExt cx="4990" cy="2375"/>
          </a:xfrm>
        </p:grpSpPr>
        <p:sp>
          <p:nvSpPr>
            <p:cNvPr id="12" name="Rectangle 11      (向天歌演示原创作品：www.TopPPT.cn)"/>
            <p:cNvSpPr/>
            <p:nvPr/>
          </p:nvSpPr>
          <p:spPr>
            <a:xfrm>
              <a:off x="12095" y="6185"/>
              <a:ext cx="4990" cy="237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99" name="TextBox 20      (向天歌演示原创作品：www.TopPPT.cn)"/>
            <p:cNvSpPr txBox="1"/>
            <p:nvPr/>
          </p:nvSpPr>
          <p:spPr>
            <a:xfrm>
              <a:off x="12553" y="7059"/>
              <a:ext cx="40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投身科研 报效祖国？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04" name="TextBox 21      (向天歌演示原创作品：www.TopPPT.cn)"/>
          <p:cNvSpPr txBox="1"/>
          <p:nvPr/>
        </p:nvSpPr>
        <p:spPr>
          <a:xfrm>
            <a:off x="4775200" y="3538538"/>
            <a:ext cx="249713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什么是幸福的生活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00150" y="2343150"/>
            <a:ext cx="3167380" cy="1507490"/>
            <a:chOff x="1890" y="3690"/>
            <a:chExt cx="4988" cy="2374"/>
          </a:xfrm>
        </p:grpSpPr>
        <p:sp>
          <p:nvSpPr>
            <p:cNvPr id="14" name="Rectangle 13      (向天歌演示原创作品：www.TopPPT.cn)"/>
            <p:cNvSpPr/>
            <p:nvPr/>
          </p:nvSpPr>
          <p:spPr>
            <a:xfrm>
              <a:off x="1890" y="3690"/>
              <a:ext cx="4988" cy="237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TextBox 19      (向天歌演示原创作品：www.TopPPT.cn)"/>
            <p:cNvSpPr txBox="1"/>
            <p:nvPr/>
          </p:nvSpPr>
          <p:spPr>
            <a:xfrm>
              <a:off x="2545" y="4564"/>
              <a:ext cx="40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儿女成双 生活安定？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180840" y="1476375"/>
            <a:ext cx="4094480" cy="3743960"/>
            <a:chOff x="4015" y="1836"/>
            <a:chExt cx="6448" cy="5896"/>
          </a:xfrm>
        </p:grpSpPr>
        <p:sp>
          <p:nvSpPr>
            <p:cNvPr id="9" name="椭圆 8"/>
            <p:cNvSpPr/>
            <p:nvPr/>
          </p:nvSpPr>
          <p:spPr>
            <a:xfrm>
              <a:off x="4015" y="1836"/>
              <a:ext cx="5896" cy="5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1" name="TextBox 21      (向天歌演示原创作品：www.TopPPT.cn)"/>
            <p:cNvSpPr txBox="1"/>
            <p:nvPr/>
          </p:nvSpPr>
          <p:spPr>
            <a:xfrm>
              <a:off x="4730" y="4436"/>
              <a:ext cx="5733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个人感想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1      (向天歌演示原创作品：www.TopPPT.cn)"/>
            <p:cNvSpPr txBox="1"/>
            <p:nvPr/>
          </p:nvSpPr>
          <p:spPr>
            <a:xfrm>
              <a:off x="6237" y="1836"/>
              <a:ext cx="271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动作按钮: 声音 1">
            <a:hlinkClick r:id="rId2" action="ppaction://hlinkfile"/>
          </p:cNvPr>
          <p:cNvSpPr/>
          <p:nvPr/>
        </p:nvSpPr>
        <p:spPr>
          <a:xfrm>
            <a:off x="9330690" y="5380990"/>
            <a:ext cx="443230" cy="40576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6      (向天歌演示原创作品：www.TopPPT.cn)"/>
          <p:cNvSpPr txBox="1"/>
          <p:nvPr/>
        </p:nvSpPr>
        <p:spPr>
          <a:xfrm>
            <a:off x="681355" y="304800"/>
            <a:ext cx="1784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      (向天歌演示原创作品：www.TopPPT.cn)"/>
          <p:cNvSpPr txBox="1"/>
          <p:nvPr/>
        </p:nvSpPr>
        <p:spPr>
          <a:xfrm>
            <a:off x="3159760" y="503555"/>
            <a:ext cx="6075045" cy="5851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24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组名：</a:t>
            </a:r>
            <a:r>
              <a:rPr lang="zh-CN" alt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打工人 </a:t>
            </a:r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WoRKers</a:t>
            </a:r>
            <a:endParaRPr lang="en-US" altLang="zh-CN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4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成员：木克德斯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艾尼瓦，李昀哲，甘思璐，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4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娄方琴，马涛，徐泽鑫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4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组歌：劳动最光荣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40000"/>
              </a:lnSpc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4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组徽：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4918710"/>
            <a:ext cx="2452370" cy="206375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3" name="图片 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2" name="动作按钮: 声音 1">
            <a:hlinkClick r:id="rId2" action="ppaction://hlinkfile"/>
          </p:cNvPr>
          <p:cNvSpPr/>
          <p:nvPr/>
        </p:nvSpPr>
        <p:spPr>
          <a:xfrm>
            <a:off x="6139815" y="4018280"/>
            <a:ext cx="504190" cy="43243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6      (向天歌演示原创作品：www.TopPPT.cn)"/>
          <p:cNvSpPr txBox="1"/>
          <p:nvPr/>
        </p:nvSpPr>
        <p:spPr>
          <a:xfrm>
            <a:off x="681038" y="304800"/>
            <a:ext cx="877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15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8" y="1628775"/>
            <a:ext cx="6024562" cy="425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      (向天歌演示原创作品：www.TopPPT.cn)"/>
          <p:cNvSpPr/>
          <p:nvPr/>
        </p:nvSpPr>
        <p:spPr>
          <a:xfrm>
            <a:off x="7159625" y="16287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7170738" y="50942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      (向天歌演示原创作品：www.TopPPT.cn)"/>
          <p:cNvSpPr/>
          <p:nvPr/>
        </p:nvSpPr>
        <p:spPr>
          <a:xfrm>
            <a:off x="7154863" y="16287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7164388" y="5081588"/>
            <a:ext cx="869950" cy="80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8725535" y="1794510"/>
            <a:ext cx="1725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你的态度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      (向天歌演示原创作品：www.TopPPT.cn)"/>
          <p:cNvGrpSpPr/>
          <p:nvPr/>
        </p:nvGrpSpPr>
        <p:grpSpPr>
          <a:xfrm>
            <a:off x="7383848" y="1926952"/>
            <a:ext cx="409549" cy="273035"/>
            <a:chOff x="4296048" y="568056"/>
            <a:chExt cx="204787" cy="136526"/>
          </a:xfrm>
          <a:solidFill>
            <a:srgbClr val="21A3D0"/>
          </a:solidFill>
        </p:grpSpPr>
        <p:sp>
          <p:nvSpPr>
            <p:cNvPr id="27" name="Freeform 352      (向天歌演示原创作品：www.TopPPT.cn)"/>
            <p:cNvSpPr/>
            <p:nvPr/>
          </p:nvSpPr>
          <p:spPr bwMode="auto">
            <a:xfrm>
              <a:off x="4432573" y="575994"/>
              <a:ext cx="68262" cy="120650"/>
            </a:xfrm>
            <a:custGeom>
              <a:avLst/>
              <a:gdLst>
                <a:gd name="T0" fmla="*/ 94 w 95"/>
                <a:gd name="T1" fmla="*/ 171 h 171"/>
                <a:gd name="T2" fmla="*/ 95 w 95"/>
                <a:gd name="T3" fmla="*/ 166 h 171"/>
                <a:gd name="T4" fmla="*/ 95 w 95"/>
                <a:gd name="T5" fmla="*/ 6 h 171"/>
                <a:gd name="T6" fmla="*/ 94 w 95"/>
                <a:gd name="T7" fmla="*/ 0 h 171"/>
                <a:gd name="T8" fmla="*/ 0 w 95"/>
                <a:gd name="T9" fmla="*/ 81 h 171"/>
                <a:gd name="T10" fmla="*/ 94 w 95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94" y="171"/>
                  </a:moveTo>
                  <a:cubicBezTo>
                    <a:pt x="95" y="170"/>
                    <a:pt x="95" y="168"/>
                    <a:pt x="95" y="16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4"/>
                    <a:pt x="95" y="2"/>
                    <a:pt x="94" y="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9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353      (向天歌演示原创作品：www.TopPPT.cn)"/>
            <p:cNvSpPr/>
            <p:nvPr/>
          </p:nvSpPr>
          <p:spPr bwMode="auto">
            <a:xfrm>
              <a:off x="4305573" y="568056"/>
              <a:ext cx="185737" cy="77788"/>
            </a:xfrm>
            <a:custGeom>
              <a:avLst/>
              <a:gdLst>
                <a:gd name="T0" fmla="*/ 132 w 264"/>
                <a:gd name="T1" fmla="*/ 112 h 112"/>
                <a:gd name="T2" fmla="*/ 156 w 264"/>
                <a:gd name="T3" fmla="*/ 92 h 112"/>
                <a:gd name="T4" fmla="*/ 169 w 264"/>
                <a:gd name="T5" fmla="*/ 82 h 112"/>
                <a:gd name="T6" fmla="*/ 264 w 264"/>
                <a:gd name="T7" fmla="*/ 1 h 112"/>
                <a:gd name="T8" fmla="*/ 259 w 264"/>
                <a:gd name="T9" fmla="*/ 0 h 112"/>
                <a:gd name="T10" fmla="*/ 5 w 264"/>
                <a:gd name="T11" fmla="*/ 0 h 112"/>
                <a:gd name="T12" fmla="*/ 0 w 264"/>
                <a:gd name="T13" fmla="*/ 1 h 112"/>
                <a:gd name="T14" fmla="*/ 94 w 264"/>
                <a:gd name="T15" fmla="*/ 82 h 112"/>
                <a:gd name="T16" fmla="*/ 107 w 264"/>
                <a:gd name="T17" fmla="*/ 92 h 112"/>
                <a:gd name="T18" fmla="*/ 132 w 2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32" y="112"/>
                  </a:moveTo>
                  <a:cubicBezTo>
                    <a:pt x="156" y="92"/>
                    <a:pt x="156" y="92"/>
                    <a:pt x="156" y="92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2" y="1"/>
                    <a:pt x="260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07" y="92"/>
                    <a:pt x="107" y="92"/>
                    <a:pt x="107" y="92"/>
                  </a:cubicBezTo>
                  <a:lnTo>
                    <a:pt x="1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54      (向天歌演示原创作品：www.TopPPT.cn)"/>
            <p:cNvSpPr/>
            <p:nvPr/>
          </p:nvSpPr>
          <p:spPr bwMode="auto">
            <a:xfrm>
              <a:off x="4305573" y="639494"/>
              <a:ext cx="185737" cy="65088"/>
            </a:xfrm>
            <a:custGeom>
              <a:avLst/>
              <a:gdLst>
                <a:gd name="T0" fmla="*/ 259 w 263"/>
                <a:gd name="T1" fmla="*/ 92 h 92"/>
                <a:gd name="T2" fmla="*/ 263 w 263"/>
                <a:gd name="T3" fmla="*/ 91 h 92"/>
                <a:gd name="T4" fmla="*/ 168 w 263"/>
                <a:gd name="T5" fmla="*/ 0 h 92"/>
                <a:gd name="T6" fmla="*/ 132 w 263"/>
                <a:gd name="T7" fmla="*/ 30 h 92"/>
                <a:gd name="T8" fmla="*/ 95 w 263"/>
                <a:gd name="T9" fmla="*/ 0 h 92"/>
                <a:gd name="T10" fmla="*/ 0 w 263"/>
                <a:gd name="T11" fmla="*/ 91 h 92"/>
                <a:gd name="T12" fmla="*/ 5 w 263"/>
                <a:gd name="T13" fmla="*/ 92 h 92"/>
                <a:gd name="T14" fmla="*/ 259 w 26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92">
                  <a:moveTo>
                    <a:pt x="259" y="92"/>
                  </a:moveTo>
                  <a:cubicBezTo>
                    <a:pt x="260" y="92"/>
                    <a:pt x="262" y="92"/>
                    <a:pt x="263" y="9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" y="92"/>
                    <a:pt x="3" y="92"/>
                    <a:pt x="5" y="92"/>
                  </a:cubicBezTo>
                  <a:lnTo>
                    <a:pt x="25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55      (向天歌演示原创作品：www.TopPPT.cn)"/>
            <p:cNvSpPr/>
            <p:nvPr/>
          </p:nvSpPr>
          <p:spPr bwMode="auto">
            <a:xfrm>
              <a:off x="4296048" y="575994"/>
              <a:ext cx="66675" cy="120650"/>
            </a:xfrm>
            <a:custGeom>
              <a:avLst/>
              <a:gdLst>
                <a:gd name="T0" fmla="*/ 1 w 95"/>
                <a:gd name="T1" fmla="*/ 0 h 171"/>
                <a:gd name="T2" fmla="*/ 0 w 95"/>
                <a:gd name="T3" fmla="*/ 6 h 171"/>
                <a:gd name="T4" fmla="*/ 0 w 95"/>
                <a:gd name="T5" fmla="*/ 166 h 171"/>
                <a:gd name="T6" fmla="*/ 1 w 95"/>
                <a:gd name="T7" fmla="*/ 171 h 171"/>
                <a:gd name="T8" fmla="*/ 95 w 95"/>
                <a:gd name="T9" fmla="*/ 81 h 171"/>
                <a:gd name="T10" fmla="*/ 1 w 9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8"/>
                    <a:pt x="1" y="170"/>
                    <a:pt x="1" y="17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" name="Group 40      (向天歌演示原创作品：www.TopPPT.cn)"/>
          <p:cNvGrpSpPr/>
          <p:nvPr/>
        </p:nvGrpSpPr>
        <p:grpSpPr>
          <a:xfrm>
            <a:off x="7475114" y="5318208"/>
            <a:ext cx="316785" cy="385521"/>
            <a:chOff x="8985250" y="6772276"/>
            <a:chExt cx="168275" cy="204787"/>
          </a:xfrm>
          <a:solidFill>
            <a:srgbClr val="21A3D0"/>
          </a:solidFill>
        </p:grpSpPr>
        <p:sp>
          <p:nvSpPr>
            <p:cNvPr id="39" name="Freeform 599      (向天歌演示原创作品：www.TopPPT.cn)"/>
            <p:cNvSpPr/>
            <p:nvPr/>
          </p:nvSpPr>
          <p:spPr bwMode="auto">
            <a:xfrm>
              <a:off x="9017000" y="6772276"/>
              <a:ext cx="136525" cy="131763"/>
            </a:xfrm>
            <a:custGeom>
              <a:avLst/>
              <a:gdLst>
                <a:gd name="T0" fmla="*/ 185 w 192"/>
                <a:gd name="T1" fmla="*/ 46 h 187"/>
                <a:gd name="T2" fmla="*/ 120 w 192"/>
                <a:gd name="T3" fmla="*/ 50 h 187"/>
                <a:gd name="T4" fmla="*/ 116 w 192"/>
                <a:gd name="T5" fmla="*/ 22 h 187"/>
                <a:gd name="T6" fmla="*/ 0 w 192"/>
                <a:gd name="T7" fmla="*/ 32 h 187"/>
                <a:gd name="T8" fmla="*/ 0 w 192"/>
                <a:gd name="T9" fmla="*/ 165 h 187"/>
                <a:gd name="T10" fmla="*/ 21 w 192"/>
                <a:gd name="T11" fmla="*/ 165 h 187"/>
                <a:gd name="T12" fmla="*/ 98 w 192"/>
                <a:gd name="T13" fmla="*/ 164 h 187"/>
                <a:gd name="T14" fmla="*/ 182 w 192"/>
                <a:gd name="T15" fmla="*/ 168 h 187"/>
                <a:gd name="T16" fmla="*/ 184 w 192"/>
                <a:gd name="T17" fmla="*/ 90 h 187"/>
                <a:gd name="T18" fmla="*/ 185 w 192"/>
                <a:gd name="T19" fmla="*/ 4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87">
                  <a:moveTo>
                    <a:pt x="185" y="46"/>
                  </a:moveTo>
                  <a:cubicBezTo>
                    <a:pt x="185" y="46"/>
                    <a:pt x="143" y="48"/>
                    <a:pt x="120" y="50"/>
                  </a:cubicBezTo>
                  <a:cubicBezTo>
                    <a:pt x="108" y="52"/>
                    <a:pt x="116" y="27"/>
                    <a:pt x="116" y="22"/>
                  </a:cubicBezTo>
                  <a:cubicBezTo>
                    <a:pt x="116" y="0"/>
                    <a:pt x="0" y="32"/>
                    <a:pt x="0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9" y="169"/>
                    <a:pt x="21" y="165"/>
                  </a:cubicBezTo>
                  <a:cubicBezTo>
                    <a:pt x="52" y="153"/>
                    <a:pt x="106" y="136"/>
                    <a:pt x="98" y="164"/>
                  </a:cubicBezTo>
                  <a:cubicBezTo>
                    <a:pt x="90" y="187"/>
                    <a:pt x="182" y="168"/>
                    <a:pt x="182" y="168"/>
                  </a:cubicBezTo>
                  <a:cubicBezTo>
                    <a:pt x="182" y="168"/>
                    <a:pt x="176" y="119"/>
                    <a:pt x="184" y="90"/>
                  </a:cubicBezTo>
                  <a:cubicBezTo>
                    <a:pt x="192" y="62"/>
                    <a:pt x="185" y="46"/>
                    <a:pt x="18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600      (向天歌演示原创作品：www.TopPPT.cn)"/>
            <p:cNvSpPr/>
            <p:nvPr/>
          </p:nvSpPr>
          <p:spPr bwMode="auto">
            <a:xfrm>
              <a:off x="8985250" y="6773863"/>
              <a:ext cx="20637" cy="203200"/>
            </a:xfrm>
            <a:custGeom>
              <a:avLst/>
              <a:gdLst>
                <a:gd name="T0" fmla="*/ 29 w 29"/>
                <a:gd name="T1" fmla="*/ 14 h 287"/>
                <a:gd name="T2" fmla="*/ 14 w 29"/>
                <a:gd name="T3" fmla="*/ 0 h 287"/>
                <a:gd name="T4" fmla="*/ 0 w 29"/>
                <a:gd name="T5" fmla="*/ 14 h 287"/>
                <a:gd name="T6" fmla="*/ 0 w 29"/>
                <a:gd name="T7" fmla="*/ 287 h 287"/>
                <a:gd name="T8" fmla="*/ 29 w 29"/>
                <a:gd name="T9" fmla="*/ 287 h 287"/>
                <a:gd name="T10" fmla="*/ 29 w 29"/>
                <a:gd name="T11" fmla="*/ 1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7">
                  <a:moveTo>
                    <a:pt x="29" y="14"/>
                  </a:moveTo>
                  <a:cubicBezTo>
                    <a:pt x="29" y="7"/>
                    <a:pt x="22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9" y="287"/>
                    <a:pt x="29" y="287"/>
                    <a:pt x="29" y="287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46925" y="2868930"/>
            <a:ext cx="3890645" cy="792480"/>
            <a:chOff x="11270" y="3925"/>
            <a:chExt cx="6127" cy="1248"/>
          </a:xfrm>
        </p:grpSpPr>
        <p:sp>
          <p:nvSpPr>
            <p:cNvPr id="18" name="Rectangle 17      (向天歌演示原创作品：www.TopPPT.cn)"/>
            <p:cNvSpPr/>
            <p:nvPr/>
          </p:nvSpPr>
          <p:spPr>
            <a:xfrm>
              <a:off x="11275" y="3925"/>
              <a:ext cx="6123" cy="1248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Rectangle 12      (向天歌演示原创作品：www.TopPPT.cn)"/>
            <p:cNvSpPr/>
            <p:nvPr/>
          </p:nvSpPr>
          <p:spPr>
            <a:xfrm>
              <a:off x="11270" y="3925"/>
              <a:ext cx="1368" cy="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6" name="Group 35      (向天歌演示原创作品：www.TopPPT.cn)"/>
            <p:cNvGrpSpPr/>
            <p:nvPr/>
          </p:nvGrpSpPr>
          <p:grpSpPr>
            <a:xfrm>
              <a:off x="11679" y="4185"/>
              <a:ext cx="577" cy="697"/>
              <a:chOff x="4721498" y="533131"/>
              <a:chExt cx="168274" cy="203201"/>
            </a:xfrm>
            <a:solidFill>
              <a:srgbClr val="21A3D0"/>
            </a:solidFill>
          </p:grpSpPr>
          <p:sp>
            <p:nvSpPr>
              <p:cNvPr id="31" name="Freeform 356      (向天歌演示原创作品：www.TopPPT.cn)"/>
              <p:cNvSpPr/>
              <p:nvPr/>
            </p:nvSpPr>
            <p:spPr bwMode="auto">
              <a:xfrm>
                <a:off x="4834210" y="629969"/>
                <a:ext cx="55562" cy="100013"/>
              </a:xfrm>
              <a:custGeom>
                <a:avLst/>
                <a:gdLst>
                  <a:gd name="T0" fmla="*/ 77 w 78"/>
                  <a:gd name="T1" fmla="*/ 0 h 141"/>
                  <a:gd name="T2" fmla="*/ 0 w 78"/>
                  <a:gd name="T3" fmla="*/ 67 h 141"/>
                  <a:gd name="T4" fmla="*/ 77 w 78"/>
                  <a:gd name="T5" fmla="*/ 141 h 141"/>
                  <a:gd name="T6" fmla="*/ 78 w 78"/>
                  <a:gd name="T7" fmla="*/ 137 h 141"/>
                  <a:gd name="T8" fmla="*/ 78 w 78"/>
                  <a:gd name="T9" fmla="*/ 5 h 141"/>
                  <a:gd name="T10" fmla="*/ 77 w 78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1">
                    <a:moveTo>
                      <a:pt x="77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8" y="140"/>
                      <a:pt x="78" y="138"/>
                      <a:pt x="78" y="13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3"/>
                      <a:pt x="78" y="2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357      (向天歌演示原创作品：www.TopPPT.cn)"/>
              <p:cNvSpPr/>
              <p:nvPr/>
            </p:nvSpPr>
            <p:spPr bwMode="auto">
              <a:xfrm>
                <a:off x="4727848" y="623619"/>
                <a:ext cx="153987" cy="65088"/>
              </a:xfrm>
              <a:custGeom>
                <a:avLst/>
                <a:gdLst>
                  <a:gd name="T0" fmla="*/ 89 w 218"/>
                  <a:gd name="T1" fmla="*/ 76 h 93"/>
                  <a:gd name="T2" fmla="*/ 109 w 218"/>
                  <a:gd name="T3" fmla="*/ 93 h 93"/>
                  <a:gd name="T4" fmla="*/ 130 w 218"/>
                  <a:gd name="T5" fmla="*/ 76 h 93"/>
                  <a:gd name="T6" fmla="*/ 140 w 218"/>
                  <a:gd name="T7" fmla="*/ 68 h 93"/>
                  <a:gd name="T8" fmla="*/ 218 w 218"/>
                  <a:gd name="T9" fmla="*/ 1 h 93"/>
                  <a:gd name="T10" fmla="*/ 214 w 218"/>
                  <a:gd name="T11" fmla="*/ 0 h 93"/>
                  <a:gd name="T12" fmla="*/ 157 w 218"/>
                  <a:gd name="T13" fmla="*/ 0 h 93"/>
                  <a:gd name="T14" fmla="*/ 127 w 218"/>
                  <a:gd name="T15" fmla="*/ 36 h 93"/>
                  <a:gd name="T16" fmla="*/ 109 w 218"/>
                  <a:gd name="T17" fmla="*/ 45 h 93"/>
                  <a:gd name="T18" fmla="*/ 92 w 218"/>
                  <a:gd name="T19" fmla="*/ 36 h 93"/>
                  <a:gd name="T20" fmla="*/ 61 w 218"/>
                  <a:gd name="T21" fmla="*/ 0 h 93"/>
                  <a:gd name="T22" fmla="*/ 4 w 218"/>
                  <a:gd name="T23" fmla="*/ 0 h 93"/>
                  <a:gd name="T24" fmla="*/ 0 w 218"/>
                  <a:gd name="T25" fmla="*/ 1 h 93"/>
                  <a:gd name="T26" fmla="*/ 78 w 218"/>
                  <a:gd name="T27" fmla="*/ 68 h 93"/>
                  <a:gd name="T28" fmla="*/ 89 w 218"/>
                  <a:gd name="T29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93">
                    <a:moveTo>
                      <a:pt x="89" y="76"/>
                    </a:moveTo>
                    <a:cubicBezTo>
                      <a:pt x="109" y="93"/>
                      <a:pt x="109" y="93"/>
                      <a:pt x="109" y="93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1"/>
                      <a:pt x="215" y="0"/>
                      <a:pt x="214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27" y="36"/>
                      <a:pt x="127" y="36"/>
                      <a:pt x="127" y="36"/>
                    </a:cubicBezTo>
                    <a:cubicBezTo>
                      <a:pt x="123" y="42"/>
                      <a:pt x="116" y="45"/>
                      <a:pt x="109" y="45"/>
                    </a:cubicBezTo>
                    <a:cubicBezTo>
                      <a:pt x="103" y="45"/>
                      <a:pt x="96" y="42"/>
                      <a:pt x="92" y="36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1"/>
                    </a:cubicBezTo>
                    <a:cubicBezTo>
                      <a:pt x="78" y="68"/>
                      <a:pt x="78" y="68"/>
                      <a:pt x="78" y="68"/>
                    </a:cubicBezTo>
                    <a:lnTo>
                      <a:pt x="89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358      (向天歌演示原创作品：www.TopPPT.cn)"/>
              <p:cNvSpPr/>
              <p:nvPr/>
            </p:nvSpPr>
            <p:spPr bwMode="auto">
              <a:xfrm>
                <a:off x="4727848" y="683944"/>
                <a:ext cx="153987" cy="52388"/>
              </a:xfrm>
              <a:custGeom>
                <a:avLst/>
                <a:gdLst>
                  <a:gd name="T0" fmla="*/ 109 w 218"/>
                  <a:gd name="T1" fmla="*/ 25 h 76"/>
                  <a:gd name="T2" fmla="*/ 79 w 218"/>
                  <a:gd name="T3" fmla="*/ 0 h 76"/>
                  <a:gd name="T4" fmla="*/ 0 w 218"/>
                  <a:gd name="T5" fmla="*/ 76 h 76"/>
                  <a:gd name="T6" fmla="*/ 4 w 218"/>
                  <a:gd name="T7" fmla="*/ 76 h 76"/>
                  <a:gd name="T8" fmla="*/ 214 w 218"/>
                  <a:gd name="T9" fmla="*/ 76 h 76"/>
                  <a:gd name="T10" fmla="*/ 218 w 218"/>
                  <a:gd name="T11" fmla="*/ 76 h 76"/>
                  <a:gd name="T12" fmla="*/ 139 w 218"/>
                  <a:gd name="T13" fmla="*/ 0 h 76"/>
                  <a:gd name="T14" fmla="*/ 109 w 218"/>
                  <a:gd name="T15" fmla="*/ 2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" h="76">
                    <a:moveTo>
                      <a:pt x="109" y="25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214" y="76"/>
                      <a:pt x="214" y="76"/>
                      <a:pt x="214" y="76"/>
                    </a:cubicBezTo>
                    <a:cubicBezTo>
                      <a:pt x="215" y="76"/>
                      <a:pt x="217" y="76"/>
                      <a:pt x="218" y="76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109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359      (向天歌演示原创作品：www.TopPPT.cn)"/>
              <p:cNvSpPr/>
              <p:nvPr/>
            </p:nvSpPr>
            <p:spPr bwMode="auto">
              <a:xfrm>
                <a:off x="4721498" y="629969"/>
                <a:ext cx="53975" cy="100013"/>
              </a:xfrm>
              <a:custGeom>
                <a:avLst/>
                <a:gdLst>
                  <a:gd name="T0" fmla="*/ 1 w 78"/>
                  <a:gd name="T1" fmla="*/ 0 h 141"/>
                  <a:gd name="T2" fmla="*/ 0 w 78"/>
                  <a:gd name="T3" fmla="*/ 5 h 141"/>
                  <a:gd name="T4" fmla="*/ 0 w 78"/>
                  <a:gd name="T5" fmla="*/ 137 h 141"/>
                  <a:gd name="T6" fmla="*/ 1 w 78"/>
                  <a:gd name="T7" fmla="*/ 141 h 141"/>
                  <a:gd name="T8" fmla="*/ 78 w 78"/>
                  <a:gd name="T9" fmla="*/ 67 h 141"/>
                  <a:gd name="T10" fmla="*/ 1 w 78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1">
                    <a:moveTo>
                      <a:pt x="1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38"/>
                      <a:pt x="0" y="140"/>
                      <a:pt x="1" y="141"/>
                    </a:cubicBezTo>
                    <a:cubicBezTo>
                      <a:pt x="78" y="67"/>
                      <a:pt x="78" y="67"/>
                      <a:pt x="78" y="67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360      (向天歌演示原创作品：www.TopPPT.cn)"/>
              <p:cNvSpPr/>
              <p:nvPr/>
            </p:nvSpPr>
            <p:spPr bwMode="auto">
              <a:xfrm>
                <a:off x="4756423" y="533131"/>
                <a:ext cx="98425" cy="112713"/>
              </a:xfrm>
              <a:custGeom>
                <a:avLst/>
                <a:gdLst>
                  <a:gd name="T0" fmla="*/ 62 w 139"/>
                  <a:gd name="T1" fmla="*/ 155 h 159"/>
                  <a:gd name="T2" fmla="*/ 69 w 139"/>
                  <a:gd name="T3" fmla="*/ 159 h 159"/>
                  <a:gd name="T4" fmla="*/ 77 w 139"/>
                  <a:gd name="T5" fmla="*/ 155 h 159"/>
                  <a:gd name="T6" fmla="*/ 135 w 139"/>
                  <a:gd name="T7" fmla="*/ 86 h 159"/>
                  <a:gd name="T8" fmla="*/ 130 w 139"/>
                  <a:gd name="T9" fmla="*/ 77 h 159"/>
                  <a:gd name="T10" fmla="*/ 100 w 139"/>
                  <a:gd name="T11" fmla="*/ 77 h 159"/>
                  <a:gd name="T12" fmla="*/ 88 w 139"/>
                  <a:gd name="T13" fmla="*/ 77 h 159"/>
                  <a:gd name="T14" fmla="*/ 88 w 139"/>
                  <a:gd name="T15" fmla="*/ 12 h 159"/>
                  <a:gd name="T16" fmla="*/ 76 w 139"/>
                  <a:gd name="T17" fmla="*/ 0 h 159"/>
                  <a:gd name="T18" fmla="*/ 62 w 139"/>
                  <a:gd name="T19" fmla="*/ 0 h 159"/>
                  <a:gd name="T20" fmla="*/ 51 w 139"/>
                  <a:gd name="T21" fmla="*/ 12 h 159"/>
                  <a:gd name="T22" fmla="*/ 51 w 139"/>
                  <a:gd name="T23" fmla="*/ 77 h 159"/>
                  <a:gd name="T24" fmla="*/ 39 w 139"/>
                  <a:gd name="T25" fmla="*/ 77 h 159"/>
                  <a:gd name="T26" fmla="*/ 8 w 139"/>
                  <a:gd name="T27" fmla="*/ 77 h 159"/>
                  <a:gd name="T28" fmla="*/ 4 w 139"/>
                  <a:gd name="T29" fmla="*/ 86 h 159"/>
                  <a:gd name="T30" fmla="*/ 62 w 139"/>
                  <a:gd name="T31" fmla="*/ 1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59">
                    <a:moveTo>
                      <a:pt x="62" y="155"/>
                    </a:moveTo>
                    <a:cubicBezTo>
                      <a:pt x="64" y="157"/>
                      <a:pt x="67" y="159"/>
                      <a:pt x="69" y="159"/>
                    </a:cubicBezTo>
                    <a:cubicBezTo>
                      <a:pt x="72" y="159"/>
                      <a:pt x="75" y="157"/>
                      <a:pt x="77" y="155"/>
                    </a:cubicBezTo>
                    <a:cubicBezTo>
                      <a:pt x="135" y="86"/>
                      <a:pt x="135" y="86"/>
                      <a:pt x="135" y="86"/>
                    </a:cubicBezTo>
                    <a:cubicBezTo>
                      <a:pt x="139" y="81"/>
                      <a:pt x="137" y="77"/>
                      <a:pt x="130" y="77"/>
                    </a:cubicBezTo>
                    <a:cubicBezTo>
                      <a:pt x="100" y="77"/>
                      <a:pt x="100" y="77"/>
                      <a:pt x="100" y="77"/>
                    </a:cubicBezTo>
                    <a:cubicBezTo>
                      <a:pt x="97" y="77"/>
                      <a:pt x="93" y="77"/>
                      <a:pt x="88" y="77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1" y="5"/>
                      <a:pt x="51" y="1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46" y="77"/>
                      <a:pt x="42" y="77"/>
                      <a:pt x="3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2" y="77"/>
                      <a:pt x="0" y="81"/>
                      <a:pt x="4" y="86"/>
                    </a:cubicBezTo>
                    <a:lnTo>
                      <a:pt x="62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167" name="TextBox 42      (向天歌演示原创作品：www.TopPPT.cn)"/>
            <p:cNvSpPr txBox="1"/>
            <p:nvPr/>
          </p:nvSpPr>
          <p:spPr>
            <a:xfrm>
              <a:off x="13741" y="4187"/>
              <a:ext cx="329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你的选择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70" name="TextBox 45      (向天歌演示原创作品：www.TopPPT.cn)"/>
          <p:cNvSpPr txBox="1"/>
          <p:nvPr/>
        </p:nvSpPr>
        <p:spPr>
          <a:xfrm>
            <a:off x="8725535" y="524319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个人感想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64388" y="3975418"/>
            <a:ext cx="3889375" cy="792163"/>
            <a:chOff x="11283" y="6663"/>
            <a:chExt cx="6125" cy="1248"/>
          </a:xfrm>
        </p:grpSpPr>
        <p:sp>
          <p:nvSpPr>
            <p:cNvPr id="10" name="Rectangle 9      (向天歌演示原创作品：www.TopPPT.cn)"/>
            <p:cNvSpPr/>
            <p:nvPr/>
          </p:nvSpPr>
          <p:spPr>
            <a:xfrm>
              <a:off x="11283" y="6663"/>
              <a:ext cx="6125" cy="1248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Rectangle 14      (向天歌演示原创作品：www.TopPPT.cn)"/>
            <p:cNvSpPr/>
            <p:nvPr/>
          </p:nvSpPr>
          <p:spPr>
            <a:xfrm>
              <a:off x="11283" y="6663"/>
              <a:ext cx="1370" cy="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64" name="Freeform 372      (向天歌演示原创作品：www.TopPPT.cn)"/>
            <p:cNvSpPr/>
            <p:nvPr/>
          </p:nvSpPr>
          <p:spPr>
            <a:xfrm>
              <a:off x="11700" y="7005"/>
              <a:ext cx="620" cy="620"/>
            </a:xfrm>
            <a:custGeom>
              <a:avLst/>
              <a:gdLst/>
              <a:ahLst/>
              <a:cxnLst>
                <a:cxn ang="0">
                  <a:pos x="384749" y="73675"/>
                </a:cxn>
                <a:cxn ang="0">
                  <a:pos x="331539" y="107784"/>
                </a:cxn>
                <a:cxn ang="0">
                  <a:pos x="285151" y="61396"/>
                </a:cxn>
                <a:cxn ang="0">
                  <a:pos x="317895" y="8186"/>
                </a:cxn>
                <a:cxn ang="0">
                  <a:pos x="309709" y="0"/>
                </a:cxn>
                <a:cxn ang="0">
                  <a:pos x="221026" y="88683"/>
                </a:cxn>
                <a:cxn ang="0">
                  <a:pos x="227848" y="115970"/>
                </a:cxn>
                <a:cxn ang="0">
                  <a:pos x="114606" y="229212"/>
                </a:cxn>
                <a:cxn ang="0">
                  <a:pos x="88683" y="221026"/>
                </a:cxn>
                <a:cxn ang="0">
                  <a:pos x="0" y="311074"/>
                </a:cxn>
                <a:cxn ang="0">
                  <a:pos x="8186" y="319260"/>
                </a:cxn>
                <a:cxn ang="0">
                  <a:pos x="61396" y="285151"/>
                </a:cxn>
                <a:cxn ang="0">
                  <a:pos x="107784" y="331539"/>
                </a:cxn>
                <a:cxn ang="0">
                  <a:pos x="73675" y="384749"/>
                </a:cxn>
                <a:cxn ang="0">
                  <a:pos x="81861" y="392935"/>
                </a:cxn>
                <a:cxn ang="0">
                  <a:pos x="170545" y="304252"/>
                </a:cxn>
                <a:cxn ang="0">
                  <a:pos x="163723" y="278329"/>
                </a:cxn>
                <a:cxn ang="0">
                  <a:pos x="278329" y="163723"/>
                </a:cxn>
                <a:cxn ang="0">
                  <a:pos x="302887" y="171909"/>
                </a:cxn>
                <a:cxn ang="0">
                  <a:pos x="391571" y="81861"/>
                </a:cxn>
                <a:cxn ang="0">
                  <a:pos x="384749" y="73675"/>
                </a:cxn>
              </a:cxnLst>
              <a:pathLst>
                <a:path w="288" h="288">
                  <a:moveTo>
                    <a:pt x="282" y="54"/>
                  </a:moveTo>
                  <a:cubicBezTo>
                    <a:pt x="255" y="81"/>
                    <a:pt x="259" y="79"/>
                    <a:pt x="243" y="79"/>
                  </a:cubicBezTo>
                  <a:cubicBezTo>
                    <a:pt x="230" y="79"/>
                    <a:pt x="209" y="58"/>
                    <a:pt x="209" y="45"/>
                  </a:cubicBezTo>
                  <a:cubicBezTo>
                    <a:pt x="209" y="28"/>
                    <a:pt x="206" y="33"/>
                    <a:pt x="233" y="6"/>
                  </a:cubicBezTo>
                  <a:cubicBezTo>
                    <a:pt x="231" y="4"/>
                    <a:pt x="227" y="0"/>
                    <a:pt x="227" y="0"/>
                  </a:cubicBezTo>
                  <a:cubicBezTo>
                    <a:pt x="194" y="1"/>
                    <a:pt x="162" y="32"/>
                    <a:pt x="162" y="65"/>
                  </a:cubicBezTo>
                  <a:cubicBezTo>
                    <a:pt x="162" y="71"/>
                    <a:pt x="164" y="78"/>
                    <a:pt x="167" y="85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78" y="164"/>
                    <a:pt x="71" y="162"/>
                    <a:pt x="65" y="162"/>
                  </a:cubicBezTo>
                  <a:cubicBezTo>
                    <a:pt x="32" y="162"/>
                    <a:pt x="0" y="194"/>
                    <a:pt x="0" y="228"/>
                  </a:cubicBezTo>
                  <a:cubicBezTo>
                    <a:pt x="0" y="228"/>
                    <a:pt x="4" y="231"/>
                    <a:pt x="6" y="234"/>
                  </a:cubicBezTo>
                  <a:cubicBezTo>
                    <a:pt x="33" y="207"/>
                    <a:pt x="28" y="209"/>
                    <a:pt x="45" y="209"/>
                  </a:cubicBezTo>
                  <a:cubicBezTo>
                    <a:pt x="58" y="209"/>
                    <a:pt x="79" y="230"/>
                    <a:pt x="79" y="243"/>
                  </a:cubicBezTo>
                  <a:cubicBezTo>
                    <a:pt x="79" y="260"/>
                    <a:pt x="82" y="255"/>
                    <a:pt x="54" y="282"/>
                  </a:cubicBezTo>
                  <a:cubicBezTo>
                    <a:pt x="56" y="284"/>
                    <a:pt x="60" y="288"/>
                    <a:pt x="60" y="288"/>
                  </a:cubicBezTo>
                  <a:cubicBezTo>
                    <a:pt x="94" y="287"/>
                    <a:pt x="125" y="256"/>
                    <a:pt x="125" y="223"/>
                  </a:cubicBezTo>
                  <a:cubicBezTo>
                    <a:pt x="125" y="217"/>
                    <a:pt x="123" y="210"/>
                    <a:pt x="120" y="204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210" y="124"/>
                    <a:pt x="216" y="126"/>
                    <a:pt x="222" y="126"/>
                  </a:cubicBezTo>
                  <a:cubicBezTo>
                    <a:pt x="256" y="126"/>
                    <a:pt x="288" y="94"/>
                    <a:pt x="287" y="60"/>
                  </a:cubicBezTo>
                  <a:cubicBezTo>
                    <a:pt x="287" y="60"/>
                    <a:pt x="284" y="56"/>
                    <a:pt x="282" y="54"/>
                  </a:cubicBezTo>
                  <a:close/>
                </a:path>
              </a:pathLst>
            </a:custGeom>
            <a:solidFill>
              <a:srgbClr val="21A3D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" name="TextBox 43      (向天歌演示原创作品：www.TopPPT.cn)"/>
            <p:cNvSpPr txBox="1"/>
            <p:nvPr/>
          </p:nvSpPr>
          <p:spPr>
            <a:xfrm>
              <a:off x="13741" y="6900"/>
              <a:ext cx="329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082921" y="1476375"/>
            <a:ext cx="3922346" cy="3844925"/>
            <a:chOff x="3896" y="1836"/>
            <a:chExt cx="6015" cy="5896"/>
          </a:xfrm>
        </p:grpSpPr>
        <p:sp>
          <p:nvSpPr>
            <p:cNvPr id="9" name="椭圆 8"/>
            <p:cNvSpPr/>
            <p:nvPr/>
          </p:nvSpPr>
          <p:spPr>
            <a:xfrm>
              <a:off x="4015" y="1836"/>
              <a:ext cx="5896" cy="5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1" name="TextBox 21      (向天歌演示原创作品：www.TopPPT.cn)"/>
            <p:cNvSpPr txBox="1"/>
            <p:nvPr/>
          </p:nvSpPr>
          <p:spPr>
            <a:xfrm>
              <a:off x="3896" y="4054"/>
              <a:ext cx="60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不合格的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职业规划师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1      (向天歌演示原创作品：www.TopPPT.cn)"/>
            <p:cNvSpPr txBox="1"/>
            <p:nvPr/>
          </p:nvSpPr>
          <p:spPr>
            <a:xfrm>
              <a:off x="6237" y="1836"/>
              <a:ext cx="2718" cy="2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动作按钮: 前进或下一项 1">
            <a:hlinkClick r:id="rId2" action="ppaction://hlinkfile"/>
          </p:cNvPr>
          <p:cNvSpPr/>
          <p:nvPr/>
        </p:nvSpPr>
        <p:spPr>
          <a:xfrm>
            <a:off x="9048115" y="4581525"/>
            <a:ext cx="360045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161155" y="1476375"/>
            <a:ext cx="4093845" cy="3743960"/>
            <a:chOff x="4015" y="1836"/>
            <a:chExt cx="6447" cy="5896"/>
          </a:xfrm>
        </p:grpSpPr>
        <p:sp>
          <p:nvSpPr>
            <p:cNvPr id="9" name="椭圆 8"/>
            <p:cNvSpPr/>
            <p:nvPr/>
          </p:nvSpPr>
          <p:spPr>
            <a:xfrm>
              <a:off x="4015" y="1836"/>
              <a:ext cx="5896" cy="5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1" name="TextBox 21      (向天歌演示原创作品：www.TopPPT.cn)"/>
            <p:cNvSpPr txBox="1"/>
            <p:nvPr/>
          </p:nvSpPr>
          <p:spPr>
            <a:xfrm>
              <a:off x="4730" y="4436"/>
              <a:ext cx="5733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你的态度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1      (向天歌演示原创作品：www.TopPPT.cn)"/>
            <p:cNvSpPr txBox="1"/>
            <p:nvPr/>
          </p:nvSpPr>
          <p:spPr>
            <a:xfrm>
              <a:off x="6237" y="1836"/>
              <a:ext cx="271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0" y="260350"/>
            <a:ext cx="2639695" cy="504190"/>
            <a:chOff x="0" y="410"/>
            <a:chExt cx="4157" cy="794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你的态度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1038" y="1369695"/>
            <a:ext cx="10639108" cy="819150"/>
            <a:chOff x="1548" y="8757"/>
            <a:chExt cx="16755" cy="1290"/>
          </a:xfrm>
        </p:grpSpPr>
        <p:sp>
          <p:nvSpPr>
            <p:cNvPr id="32" name="Rectangle 31      (向天歌演示原创作品：www.TopPPT.cn)"/>
            <p:cNvSpPr/>
            <p:nvPr/>
          </p:nvSpPr>
          <p:spPr>
            <a:xfrm>
              <a:off x="1548" y="8757"/>
              <a:ext cx="16445" cy="1290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8" name="TextBox 43      (向天歌演示原创作品：www.TopPPT.cn)"/>
            <p:cNvSpPr txBox="1"/>
            <p:nvPr/>
          </p:nvSpPr>
          <p:spPr>
            <a:xfrm>
              <a:off x="2131" y="8797"/>
              <a:ext cx="16171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你对未来自己的职业有什么预期和规划？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3" name="图片 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pic>
        <p:nvPicPr>
          <p:cNvPr id="7" name="图片 6" descr="C:/Users/JONASL~1/AppData/Local/Temp/kaimatting_20210112181513/output_20210112181540..pngoutput_20210112181540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439160"/>
            <a:ext cx="1746885" cy="154305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38100"/>
          </a:effectLst>
        </p:spPr>
      </p:pic>
      <p:pic>
        <p:nvPicPr>
          <p:cNvPr id="8" name="图片 7" descr="C:/Users/JONASL~1/AppData/Local/Temp/kaimatting_20210112183034/output_20210112183041..pngoutput_2021011218304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5" y="3439160"/>
            <a:ext cx="2517140" cy="1670685"/>
          </a:xfrm>
          <a:prstGeom prst="rect">
            <a:avLst/>
          </a:prstGeom>
        </p:spPr>
      </p:pic>
      <p:pic>
        <p:nvPicPr>
          <p:cNvPr id="11" name="图片 10" descr="C:/Users/JONASL~1/AppData/Local/Temp/kaimatting_20210112183147/output_20210112183204..pngoutput_20210112183204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905" y="3193415"/>
            <a:ext cx="1482090" cy="2035175"/>
          </a:xfrm>
          <a:prstGeom prst="rect">
            <a:avLst/>
          </a:prstGeom>
        </p:spPr>
      </p:pic>
      <p:pic>
        <p:nvPicPr>
          <p:cNvPr id="16" name="图片 15" descr="C:/Users/JONASL~1/AppData/Local/Temp/kaimatting_20210112193003/output_20210112193017..pngoutput_20210112193017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95" y="3244850"/>
            <a:ext cx="2472690" cy="19342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0" y="260350"/>
            <a:ext cx="2639695" cy="504190"/>
            <a:chOff x="0" y="410"/>
            <a:chExt cx="4157" cy="794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你的态度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动作按钮: 声音 2">
            <a:hlinkClick r:id="rId2" action="ppaction://hlinkfile"/>
          </p:cNvPr>
          <p:cNvSpPr/>
          <p:nvPr/>
        </p:nvSpPr>
        <p:spPr>
          <a:xfrm>
            <a:off x="7326630" y="1414780"/>
            <a:ext cx="480060" cy="37909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1355" y="1264285"/>
            <a:ext cx="647065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（英雄联盟中国战队）在韩国夺冠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50" y="2533650"/>
            <a:ext cx="779907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你的心中是否荡漾过要立志成为职业选手的信念？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你是否想过天不生我，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LPL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上单又将万古如长夜？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pic>
        <p:nvPicPr>
          <p:cNvPr id="2" name="图片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839470"/>
            <a:ext cx="6602730" cy="4280535"/>
          </a:xfrm>
          <a:prstGeom prst="rect">
            <a:avLst/>
          </a:prstGeom>
        </p:spPr>
      </p:pic>
      <p:pic>
        <p:nvPicPr>
          <p:cNvPr id="13" name="图片 12" descr="C:/Users/JONASL~1/AppData/Local/Temp/kaimatting_20210112182220/output_20210112182230..pngoutput_2021011218223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05" y="1691640"/>
            <a:ext cx="4222750" cy="31108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85030" y="5460365"/>
            <a:ext cx="5253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Your Plan</a:t>
            </a:r>
            <a:endParaRPr lang="en-US" altLang="zh-CN"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260350"/>
            <a:ext cx="2639695" cy="504190"/>
            <a:chOff x="0" y="410"/>
            <a:chExt cx="4157" cy="794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你的态度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8162925" y="-45720"/>
            <a:ext cx="4029710" cy="884555"/>
            <a:chOff x="12855" y="-72"/>
            <a:chExt cx="6346" cy="1393"/>
          </a:xfrm>
        </p:grpSpPr>
        <p:pic>
          <p:nvPicPr>
            <p:cNvPr id="23" name="图片 22" descr="图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27" y="-72"/>
              <a:ext cx="1375" cy="1004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12855" y="231"/>
              <a:ext cx="5998" cy="1090"/>
              <a:chOff x="12855" y="231"/>
              <a:chExt cx="5998" cy="109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2855" y="963"/>
                <a:ext cx="5998" cy="359"/>
                <a:chOff x="13080" y="1090"/>
                <a:chExt cx="5998" cy="359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3080" y="1090"/>
                  <a:ext cx="5998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7634" y="1449"/>
                  <a:ext cx="1444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15898" y="231"/>
                <a:ext cx="1692" cy="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3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行楷" panose="02010800040101010101" charset="-122"/>
                    <a:ea typeface="华文行楷" panose="02010800040101010101" charset="-122"/>
                  </a:rPr>
                  <a:t>打工人</a:t>
                </a:r>
                <a:endParaRPr lang="zh-CN" altLang="en-US" sz="23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</p:grpSp>
      <p:sp>
        <p:nvSpPr>
          <p:cNvPr id="4" name="右箭头 3"/>
          <p:cNvSpPr/>
          <p:nvPr/>
        </p:nvSpPr>
        <p:spPr>
          <a:xfrm>
            <a:off x="4665980" y="2958465"/>
            <a:ext cx="252031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2090420"/>
            <a:ext cx="3048000" cy="2240280"/>
          </a:xfrm>
          <a:prstGeom prst="rect">
            <a:avLst/>
          </a:prstGeom>
        </p:spPr>
      </p:pic>
      <p:pic>
        <p:nvPicPr>
          <p:cNvPr id="7" name="图片 6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1911350"/>
            <a:ext cx="2598420" cy="2598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15180" y="2233930"/>
            <a:ext cx="2962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</a:rPr>
              <a:t>✔✔</a:t>
            </a:r>
            <a:r>
              <a:rPr lang="zh-CN" altLang="en-US" sz="3200">
                <a:solidFill>
                  <a:srgbClr val="FF0000"/>
                </a:solidFill>
              </a:rPr>
              <a:t>❌ ❌ 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2760" y="3546475"/>
            <a:ext cx="3749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One Night Later</a:t>
            </a:r>
            <a:endParaRPr lang="en-US" altLang="zh-CN" sz="4000"/>
          </a:p>
        </p:txBody>
      </p:sp>
      <p:sp>
        <p:nvSpPr>
          <p:cNvPr id="10" name="文本框 9"/>
          <p:cNvSpPr txBox="1"/>
          <p:nvPr/>
        </p:nvSpPr>
        <p:spPr>
          <a:xfrm>
            <a:off x="5033645" y="5198110"/>
            <a:ext cx="5253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en-US" altLang="zh-CN"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260350"/>
            <a:ext cx="2639695" cy="504190"/>
            <a:chOff x="0" y="410"/>
            <a:chExt cx="4157" cy="794"/>
          </a:xfrm>
        </p:grpSpPr>
        <p:sp>
          <p:nvSpPr>
            <p:cNvPr id="30" name="Rectangle 29      (向天歌演示原创作品：www.TopPPT.cn)"/>
            <p:cNvSpPr/>
            <p:nvPr/>
          </p:nvSpPr>
          <p:spPr>
            <a:xfrm>
              <a:off x="0" y="410"/>
              <a:ext cx="64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Rectangle 30      (向天歌演示原创作品：www.TopPPT.cn)"/>
            <p:cNvSpPr/>
            <p:nvPr/>
          </p:nvSpPr>
          <p:spPr>
            <a:xfrm>
              <a:off x="755" y="410"/>
              <a:ext cx="113" cy="68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Rectangle 32      (向天歌演示原创作品：www.TopPPT.cn)"/>
            <p:cNvSpPr/>
            <p:nvPr/>
          </p:nvSpPr>
          <p:spPr>
            <a:xfrm>
              <a:off x="970" y="730"/>
              <a:ext cx="103" cy="35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17" name="TextBox 42      (向天歌演示原创作品：www.TopPPT.cn)"/>
            <p:cNvSpPr txBox="1"/>
            <p:nvPr/>
          </p:nvSpPr>
          <p:spPr>
            <a:xfrm>
              <a:off x="1073" y="480"/>
              <a:ext cx="30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你的态度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205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华文行楷</vt:lpstr>
      <vt:lpstr>Arial Unicode MS</vt:lpstr>
      <vt:lpstr>新浪微博：@注龙</vt:lpstr>
      <vt:lpstr>1_新浪微博：@注龙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李昀哲</dc:creator>
  <cp:lastModifiedBy>WPS_1601540415</cp:lastModifiedBy>
  <cp:revision>6</cp:revision>
  <dcterms:created xsi:type="dcterms:W3CDTF">2013-10-08T09:05:00Z</dcterms:created>
  <dcterms:modified xsi:type="dcterms:W3CDTF">2021-03-01T03:38:21Z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向天歌官方免费模板01：蓝灰配色年终工作总结模板.ppt</vt:lpwstr>
  </property>
  <property fmtid="{D5CDD505-2E9C-101B-9397-08002B2CF9AE}" pid="3" name="fileid">
    <vt:lpwstr>719222</vt:lpwstr>
  </property>
  <property fmtid="{D5CDD505-2E9C-101B-9397-08002B2CF9AE}" pid="4" name="KSOProductBuildVer">
    <vt:lpwstr>2052-11.1.0.9192</vt:lpwstr>
  </property>
</Properties>
</file>