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1" r:id="rId5"/>
    <p:sldId id="257" r:id="rId6"/>
    <p:sldId id="259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文本框 32"/>
          <p:cNvSpPr txBox="1"/>
          <p:nvPr/>
        </p:nvSpPr>
        <p:spPr>
          <a:xfrm>
            <a:off x="5991225" y="889635"/>
            <a:ext cx="619188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思路：参考拓扑排序</a:t>
            </a:r>
            <a:endParaRPr lang="zh-CN" altLang="en-US"/>
          </a:p>
          <a:p>
            <a:r>
              <a:rPr lang="zh-CN" altLang="en-US"/>
              <a:t>将所有入度为0的点入队；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每次从队列中pop一个顶点，直至为空，计数器</a:t>
            </a:r>
            <a:r>
              <a:rPr lang="en-US" altLang="zh-CN"/>
              <a:t>cnt++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遍历所有与pop出来这个顶点相连的顶点，并将相连顶点入度减</a:t>
            </a:r>
            <a:r>
              <a:rPr lang="en-US" altLang="zh-CN"/>
              <a:t>1</a:t>
            </a:r>
            <a:r>
              <a:rPr lang="zh-CN" altLang="en-US"/>
              <a:t>；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若减</a:t>
            </a:r>
            <a:r>
              <a:rPr lang="en-US" altLang="zh-CN"/>
              <a:t>1</a:t>
            </a:r>
            <a:r>
              <a:rPr lang="zh-CN" altLang="en-US"/>
              <a:t>后入度为0，入队；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若最终cnt == 顶点个数，说明所有顶点都被访问到，说明没cycle，否则说明有顶点入度不为1.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时间复杂度：O(n*n), 对每一个顶点都要找与之相连的顶点</a:t>
            </a:r>
            <a:endParaRPr lang="zh-CN" altLang="en-US"/>
          </a:p>
          <a:p>
            <a:r>
              <a:rPr lang="zh-CN" altLang="en-US"/>
              <a:t>空间复杂度：O(</a:t>
            </a:r>
            <a:r>
              <a:rPr lang="en-US" altLang="zh-CN"/>
              <a:t>n</a:t>
            </a:r>
            <a:r>
              <a:rPr lang="zh-CN" altLang="en-US"/>
              <a:t>)       需要一个数组记录每个顶点的入度</a:t>
            </a:r>
            <a:endParaRPr lang="zh-CN" altLang="en-US"/>
          </a:p>
        </p:txBody>
      </p:sp>
      <p:pic>
        <p:nvPicPr>
          <p:cNvPr id="81" name="图片 80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920" y="2907030"/>
            <a:ext cx="2149475" cy="1892300"/>
          </a:xfrm>
          <a:prstGeom prst="rect">
            <a:avLst/>
          </a:prstGeom>
        </p:spPr>
      </p:pic>
      <p:pic>
        <p:nvPicPr>
          <p:cNvPr id="83" name="图片 82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165" y="2954020"/>
            <a:ext cx="2095500" cy="1845310"/>
          </a:xfrm>
          <a:prstGeom prst="rect">
            <a:avLst/>
          </a:prstGeom>
        </p:spPr>
      </p:pic>
      <p:sp>
        <p:nvSpPr>
          <p:cNvPr id="84" name="文本框 83"/>
          <p:cNvSpPr txBox="1"/>
          <p:nvPr/>
        </p:nvSpPr>
        <p:spPr>
          <a:xfrm>
            <a:off x="384810" y="331470"/>
            <a:ext cx="2030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有环情况</a:t>
            </a:r>
            <a:endParaRPr lang="zh-CN" altLang="en-US" sz="2800" b="1"/>
          </a:p>
        </p:txBody>
      </p:sp>
      <p:sp>
        <p:nvSpPr>
          <p:cNvPr id="131" name="文本框 130"/>
          <p:cNvSpPr txBox="1"/>
          <p:nvPr/>
        </p:nvSpPr>
        <p:spPr>
          <a:xfrm>
            <a:off x="9735185" y="6391275"/>
            <a:ext cx="2514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判断是否有环，方法</a:t>
            </a:r>
            <a:r>
              <a:rPr lang="en-US" altLang="zh-CN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endParaRPr lang="en-US" altLang="zh-CN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4054475" y="2183130"/>
            <a:ext cx="2727960" cy="929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7521575" y="474345"/>
            <a:ext cx="358838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①</a:t>
            </a:r>
            <a:endParaRPr lang="zh-CN" altLang="en-US" sz="1600"/>
          </a:p>
          <a:p>
            <a:r>
              <a:rPr lang="en-US" altLang="zh-CN" sz="1600"/>
              <a:t>A</a:t>
            </a:r>
            <a:r>
              <a:rPr lang="zh-CN" altLang="en-US" sz="1600"/>
              <a:t>入队；</a:t>
            </a:r>
            <a:endParaRPr lang="zh-CN" altLang="en-US" sz="1600"/>
          </a:p>
          <a:p>
            <a:r>
              <a:rPr lang="en-US" altLang="zh-CN" sz="1600"/>
              <a:t>A</a:t>
            </a:r>
            <a:r>
              <a:rPr lang="zh-CN" altLang="en-US" sz="1600"/>
              <a:t>出队，删去与</a:t>
            </a:r>
            <a:r>
              <a:rPr lang="en-US" altLang="zh-CN" sz="1600"/>
              <a:t>A</a:t>
            </a:r>
            <a:r>
              <a:rPr lang="zh-CN" altLang="en-US" sz="1600"/>
              <a:t>相连的顶点的边；</a:t>
            </a:r>
            <a:endParaRPr lang="zh-CN" altLang="en-US" sz="1600"/>
          </a:p>
          <a:p>
            <a:r>
              <a:rPr lang="en-US" altLang="zh-CN" sz="1600">
                <a:sym typeface="+mn-ea"/>
              </a:rPr>
              <a:t>++cnt                    // cnt = 1</a:t>
            </a:r>
            <a:endParaRPr lang="zh-CN" altLang="en-US" sz="1600"/>
          </a:p>
          <a:p>
            <a:r>
              <a:rPr lang="en-US" altLang="zh-CN" sz="1600">
                <a:sym typeface="+mn-ea"/>
              </a:rPr>
              <a:t>B</a:t>
            </a:r>
            <a:r>
              <a:rPr lang="zh-CN" altLang="en-US" sz="1600">
                <a:sym typeface="+mn-ea"/>
              </a:rPr>
              <a:t>的入度为</a:t>
            </a:r>
            <a:r>
              <a:rPr lang="en-US" altLang="zh-CN" sz="1600">
                <a:sym typeface="+mn-ea"/>
              </a:rPr>
              <a:t>0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B</a:t>
            </a:r>
            <a:r>
              <a:rPr lang="zh-CN" altLang="en-US" sz="1600">
                <a:sym typeface="+mn-ea"/>
              </a:rPr>
              <a:t>入队；</a:t>
            </a:r>
            <a:endParaRPr lang="zh-CN" altLang="en-US" sz="1600">
              <a:sym typeface="+mn-ea"/>
            </a:endParaRPr>
          </a:p>
          <a:p>
            <a:endParaRPr lang="zh-CN" altLang="en-US" sz="1600"/>
          </a:p>
          <a:p>
            <a:endParaRPr lang="zh-CN" altLang="en-US" sz="1600"/>
          </a:p>
          <a:p>
            <a:r>
              <a:rPr lang="zh-CN" altLang="en-US" sz="1600" b="1"/>
              <a:t>②</a:t>
            </a:r>
            <a:endParaRPr lang="zh-CN" altLang="en-US" sz="1600"/>
          </a:p>
          <a:p>
            <a:r>
              <a:rPr lang="en-US" altLang="zh-CN" sz="1600"/>
              <a:t>B</a:t>
            </a:r>
            <a:r>
              <a:rPr lang="zh-CN" altLang="en-US" sz="1600"/>
              <a:t>出队，</a:t>
            </a:r>
            <a:r>
              <a:rPr lang="zh-CN" altLang="en-US" sz="1600">
                <a:sym typeface="+mn-ea"/>
              </a:rPr>
              <a:t>删去与</a:t>
            </a:r>
            <a:r>
              <a:rPr lang="en-US" altLang="zh-CN" sz="1600">
                <a:sym typeface="+mn-ea"/>
              </a:rPr>
              <a:t>B</a:t>
            </a:r>
            <a:r>
              <a:rPr lang="zh-CN" altLang="en-US" sz="1600">
                <a:sym typeface="+mn-ea"/>
              </a:rPr>
              <a:t>相连的顶点的边；</a:t>
            </a:r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++cnt                    // cnt = 2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C</a:t>
            </a:r>
            <a:r>
              <a:rPr lang="zh-CN" altLang="en-US" sz="1600">
                <a:sym typeface="+mn-ea"/>
              </a:rPr>
              <a:t>的入度为</a:t>
            </a:r>
            <a:r>
              <a:rPr lang="en-US" altLang="zh-CN" sz="1600">
                <a:sym typeface="+mn-ea"/>
              </a:rPr>
              <a:t>0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C</a:t>
            </a:r>
            <a:r>
              <a:rPr lang="zh-CN" altLang="en-US" sz="1600">
                <a:sym typeface="+mn-ea"/>
              </a:rPr>
              <a:t>入队；</a:t>
            </a:r>
            <a:endParaRPr lang="zh-CN" altLang="en-US" sz="1600">
              <a:sym typeface="+mn-ea"/>
            </a:endParaRPr>
          </a:p>
          <a:p>
            <a:endParaRPr lang="zh-CN" altLang="en-US" sz="1600"/>
          </a:p>
          <a:p>
            <a:endParaRPr lang="zh-CN" altLang="en-US" sz="1600"/>
          </a:p>
          <a:p>
            <a:r>
              <a:rPr lang="zh-CN" altLang="en-US" sz="1600" b="1"/>
              <a:t>③</a:t>
            </a:r>
            <a:endParaRPr lang="zh-CN" altLang="en-US" sz="1600" b="1"/>
          </a:p>
          <a:p>
            <a:r>
              <a:rPr lang="en-US" altLang="zh-CN" sz="1600">
                <a:sym typeface="+mn-ea"/>
              </a:rPr>
              <a:t>C</a:t>
            </a:r>
            <a:r>
              <a:rPr lang="zh-CN" altLang="en-US" sz="1600">
                <a:sym typeface="+mn-ea"/>
              </a:rPr>
              <a:t>出队，删去与</a:t>
            </a:r>
            <a:r>
              <a:rPr lang="en-US" altLang="zh-CN" sz="1600">
                <a:sym typeface="+mn-ea"/>
              </a:rPr>
              <a:t>C</a:t>
            </a:r>
            <a:r>
              <a:rPr lang="zh-CN" altLang="en-US" sz="1600">
                <a:sym typeface="+mn-ea"/>
              </a:rPr>
              <a:t>相连的顶点的边；</a:t>
            </a:r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++cnt                    // cnt = 3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D</a:t>
            </a:r>
            <a:r>
              <a:rPr lang="zh-CN" altLang="en-US" sz="1600">
                <a:sym typeface="+mn-ea"/>
              </a:rPr>
              <a:t>的入度为</a:t>
            </a:r>
            <a:r>
              <a:rPr lang="en-US" altLang="zh-CN" sz="1600">
                <a:sym typeface="+mn-ea"/>
              </a:rPr>
              <a:t>0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D</a:t>
            </a:r>
            <a:r>
              <a:rPr lang="zh-CN" altLang="en-US" sz="1600">
                <a:sym typeface="+mn-ea"/>
              </a:rPr>
              <a:t>入队；</a:t>
            </a:r>
            <a:endParaRPr lang="zh-CN" altLang="en-US" sz="1600">
              <a:sym typeface="+mn-ea"/>
            </a:endParaRPr>
          </a:p>
          <a:p>
            <a:endParaRPr lang="en-US" altLang="zh-CN" sz="1600" b="1">
              <a:sym typeface="+mn-ea"/>
            </a:endParaRPr>
          </a:p>
          <a:p>
            <a:r>
              <a:rPr lang="zh-CN" altLang="en-US" sz="1600" b="1"/>
              <a:t>④</a:t>
            </a:r>
            <a:endParaRPr lang="zh-CN" altLang="en-US" sz="1600" b="1"/>
          </a:p>
          <a:p>
            <a:r>
              <a:rPr lang="en-US" altLang="zh-CN" sz="1600">
                <a:sym typeface="+mn-ea"/>
              </a:rPr>
              <a:t>D</a:t>
            </a:r>
            <a:r>
              <a:rPr lang="zh-CN" altLang="en-US" sz="1600">
                <a:sym typeface="+mn-ea"/>
              </a:rPr>
              <a:t>出队，无边相连</a:t>
            </a:r>
            <a:r>
              <a:rPr lang="en-US" altLang="zh-CN" sz="1600">
                <a:sym typeface="+mn-ea"/>
              </a:rPr>
              <a:t>;</a:t>
            </a:r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++cnt                    // cnt = 4</a:t>
            </a:r>
            <a:endParaRPr lang="en-US" altLang="zh-CN" sz="1600" b="1">
              <a:sym typeface="+mn-ea"/>
            </a:endParaRPr>
          </a:p>
        </p:txBody>
      </p:sp>
      <p:pic>
        <p:nvPicPr>
          <p:cNvPr id="123" name="图片 122" descr="图片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0" y="795655"/>
            <a:ext cx="2310130" cy="1208405"/>
          </a:xfrm>
          <a:prstGeom prst="rect">
            <a:avLst/>
          </a:prstGeom>
        </p:spPr>
      </p:pic>
      <p:pic>
        <p:nvPicPr>
          <p:cNvPr id="126" name="图片 125" descr="图片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390" y="796290"/>
            <a:ext cx="2309495" cy="1207770"/>
          </a:xfrm>
          <a:prstGeom prst="rect">
            <a:avLst/>
          </a:prstGeom>
        </p:spPr>
      </p:pic>
      <p:pic>
        <p:nvPicPr>
          <p:cNvPr id="128" name="图片 127" descr="图片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581400"/>
            <a:ext cx="2234565" cy="1168400"/>
          </a:xfrm>
          <a:prstGeom prst="rect">
            <a:avLst/>
          </a:prstGeom>
        </p:spPr>
      </p:pic>
      <p:pic>
        <p:nvPicPr>
          <p:cNvPr id="130" name="图片 129" descr="图片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0" y="3505200"/>
            <a:ext cx="2762885" cy="14446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20490" y="47434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①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9285" y="337248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70020" y="337248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③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4936490" y="2402205"/>
            <a:ext cx="1455420" cy="76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936490" y="2859405"/>
            <a:ext cx="1455420" cy="76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332605" y="2436495"/>
            <a:ext cx="422910" cy="422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452745" y="2409825"/>
            <a:ext cx="422910" cy="422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040765" y="2190750"/>
            <a:ext cx="2727960" cy="929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922780" y="2409825"/>
            <a:ext cx="1455420" cy="76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922780" y="2867025"/>
            <a:ext cx="1455420" cy="76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2439035" y="2417445"/>
            <a:ext cx="422910" cy="422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895985" y="5026025"/>
            <a:ext cx="2727960" cy="929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1778000" y="5245100"/>
            <a:ext cx="1455420" cy="76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1778000" y="5702300"/>
            <a:ext cx="1455420" cy="76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1174115" y="5279390"/>
            <a:ext cx="422910" cy="422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2294255" y="5252720"/>
            <a:ext cx="422910" cy="422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4263390" y="5026025"/>
            <a:ext cx="2727960" cy="929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5145405" y="5245100"/>
            <a:ext cx="1455420" cy="76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5145405" y="5702300"/>
            <a:ext cx="1455420" cy="76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4541520" y="5279390"/>
            <a:ext cx="422910" cy="422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7" name="椭圆 26"/>
          <p:cNvSpPr/>
          <p:nvPr/>
        </p:nvSpPr>
        <p:spPr>
          <a:xfrm>
            <a:off x="5661660" y="5252720"/>
            <a:ext cx="422910" cy="422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264160" y="83820"/>
            <a:ext cx="2030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无</a:t>
            </a:r>
            <a:r>
              <a:rPr lang="zh-CN" altLang="en-US" sz="2800" b="1"/>
              <a:t>环情况</a:t>
            </a:r>
            <a:endParaRPr lang="zh-CN" altLang="en-US" sz="2800" b="1"/>
          </a:p>
        </p:txBody>
      </p:sp>
      <p:sp>
        <p:nvSpPr>
          <p:cNvPr id="131" name="文本框 130"/>
          <p:cNvSpPr txBox="1"/>
          <p:nvPr/>
        </p:nvSpPr>
        <p:spPr>
          <a:xfrm>
            <a:off x="9735185" y="6391275"/>
            <a:ext cx="2514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判断是否有环，方法</a:t>
            </a:r>
            <a:r>
              <a:rPr lang="en-US" altLang="zh-CN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endParaRPr lang="en-US" altLang="zh-CN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95" y="892810"/>
            <a:ext cx="5915660" cy="48748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555" y="893445"/>
            <a:ext cx="6211570" cy="487426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87345" y="2713990"/>
            <a:ext cx="699770" cy="1854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O(n)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0" name="组合 79"/>
          <p:cNvGrpSpPr/>
          <p:nvPr/>
        </p:nvGrpSpPr>
        <p:grpSpPr>
          <a:xfrm>
            <a:off x="951230" y="1311910"/>
            <a:ext cx="3702685" cy="3256915"/>
            <a:chOff x="2107" y="1121"/>
            <a:chExt cx="5831" cy="5129"/>
          </a:xfrm>
        </p:grpSpPr>
        <p:sp>
          <p:nvSpPr>
            <p:cNvPr id="4" name="椭圆 3"/>
            <p:cNvSpPr/>
            <p:nvPr/>
          </p:nvSpPr>
          <p:spPr>
            <a:xfrm>
              <a:off x="4533" y="3203"/>
              <a:ext cx="953" cy="9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5" name="椭圆 4"/>
            <p:cNvSpPr/>
            <p:nvPr/>
          </p:nvSpPr>
          <p:spPr>
            <a:xfrm>
              <a:off x="4533" y="1121"/>
              <a:ext cx="953" cy="9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6986" y="3203"/>
              <a:ext cx="953" cy="9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2107" y="1121"/>
              <a:ext cx="953" cy="9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3847" y="5298"/>
              <a:ext cx="953" cy="9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E</a:t>
              </a:r>
              <a:endParaRPr lang="en-US" altLang="zh-CN"/>
            </a:p>
          </p:txBody>
        </p:sp>
        <p:cxnSp>
          <p:nvCxnSpPr>
            <p:cNvPr id="9" name="直接箭头连接符 8"/>
            <p:cNvCxnSpPr>
              <a:stCxn id="4" idx="6"/>
              <a:endCxn id="6" idx="2"/>
            </p:cNvCxnSpPr>
            <p:nvPr/>
          </p:nvCxnSpPr>
          <p:spPr>
            <a:xfrm>
              <a:off x="5486" y="3680"/>
              <a:ext cx="1500" cy="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6" idx="1"/>
              <a:endCxn id="5" idx="5"/>
            </p:cNvCxnSpPr>
            <p:nvPr/>
          </p:nvCxnSpPr>
          <p:spPr>
            <a:xfrm flipH="1" flipV="1">
              <a:off x="5346" y="1934"/>
              <a:ext cx="1780" cy="1409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4" idx="0"/>
              <a:endCxn id="5" idx="4"/>
            </p:cNvCxnSpPr>
            <p:nvPr/>
          </p:nvCxnSpPr>
          <p:spPr>
            <a:xfrm flipV="1">
              <a:off x="5010" y="2074"/>
              <a:ext cx="0" cy="1129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4" idx="4"/>
              <a:endCxn id="8" idx="0"/>
            </p:cNvCxnSpPr>
            <p:nvPr/>
          </p:nvCxnSpPr>
          <p:spPr>
            <a:xfrm flipH="1">
              <a:off x="4324" y="4156"/>
              <a:ext cx="686" cy="1142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2"/>
              <a:endCxn id="7" idx="6"/>
            </p:cNvCxnSpPr>
            <p:nvPr/>
          </p:nvCxnSpPr>
          <p:spPr>
            <a:xfrm flipH="1">
              <a:off x="3060" y="1598"/>
              <a:ext cx="1473" cy="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4"/>
              <a:endCxn id="8" idx="2"/>
            </p:cNvCxnSpPr>
            <p:nvPr/>
          </p:nvCxnSpPr>
          <p:spPr>
            <a:xfrm>
              <a:off x="2584" y="2074"/>
              <a:ext cx="1263" cy="3701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6088" y="2348"/>
              <a:ext cx="12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100</a:t>
              </a:r>
              <a:endParaRPr lang="en-US" altLang="zh-CN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23" y="1121"/>
              <a:ext cx="5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791" y="3397"/>
              <a:ext cx="5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000" y="2549"/>
              <a:ext cx="5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777" y="2928"/>
              <a:ext cx="5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513" y="3343"/>
              <a:ext cx="5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324" y="4335"/>
              <a:ext cx="6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cxnSp>
          <p:nvCxnSpPr>
            <p:cNvPr id="27" name="直接箭头连接符 26"/>
            <p:cNvCxnSpPr>
              <a:stCxn id="6" idx="4"/>
              <a:endCxn id="8" idx="6"/>
            </p:cNvCxnSpPr>
            <p:nvPr/>
          </p:nvCxnSpPr>
          <p:spPr>
            <a:xfrm flipH="1">
              <a:off x="4800" y="4156"/>
              <a:ext cx="2663" cy="1619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6088" y="4807"/>
              <a:ext cx="5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cxnSp>
          <p:nvCxnSpPr>
            <p:cNvPr id="29" name="直接箭头连接符 28"/>
            <p:cNvCxnSpPr>
              <a:stCxn id="8" idx="7"/>
              <a:endCxn id="6" idx="3"/>
            </p:cNvCxnSpPr>
            <p:nvPr/>
          </p:nvCxnSpPr>
          <p:spPr>
            <a:xfrm flipV="1">
              <a:off x="4660" y="4016"/>
              <a:ext cx="2466" cy="1422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5541" y="4335"/>
              <a:ext cx="5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32" name="曲线连接符 31"/>
            <p:cNvCxnSpPr>
              <a:stCxn id="5" idx="2"/>
              <a:endCxn id="8" idx="1"/>
            </p:cNvCxnSpPr>
            <p:nvPr/>
          </p:nvCxnSpPr>
          <p:spPr>
            <a:xfrm rot="10800000" flipV="1">
              <a:off x="3987" y="1598"/>
              <a:ext cx="546" cy="3840"/>
            </a:xfrm>
            <a:prstGeom prst="curvedConnector2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文本框 130"/>
          <p:cNvSpPr txBox="1"/>
          <p:nvPr/>
        </p:nvSpPr>
        <p:spPr>
          <a:xfrm>
            <a:off x="9735185" y="6391275"/>
            <a:ext cx="2514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判断是否有环，方法</a:t>
            </a:r>
            <a:r>
              <a:rPr lang="en-US" altLang="zh-CN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endParaRPr lang="en-US" altLang="zh-CN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05145" y="862330"/>
            <a:ext cx="609282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思路：深度优先遍历（</a:t>
            </a:r>
            <a:r>
              <a:rPr lang="en-US" altLang="zh-CN" b="1"/>
              <a:t>DFS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从v顶点开始，依次访问并DFS与之相连的顶点；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访问到的顶点对其tag进行标记；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当再次即将访问到已被访问到的顶点时，即：有环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若DFS整个图后，未发现，则无环。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对于删除顶点后的图，只能处理删除最后一个顶点的情况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时间复杂度：O(n),   中心一个点，与其他点相连的发散网</a:t>
            </a:r>
            <a:endParaRPr lang="zh-CN" altLang="en-US"/>
          </a:p>
          <a:p>
            <a:r>
              <a:rPr lang="zh-CN" altLang="en-US"/>
              <a:t>空间复杂度：O(n)，递归调用栈最坏要</a:t>
            </a:r>
            <a:r>
              <a:rPr lang="en-US" altLang="zh-CN"/>
              <a:t>n</a:t>
            </a:r>
            <a:r>
              <a:rPr lang="zh-CN" altLang="en-US"/>
              <a:t>次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8" name="图片 177" descr="图片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525" y="421005"/>
            <a:ext cx="2702560" cy="2315210"/>
          </a:xfrm>
          <a:prstGeom prst="rect">
            <a:avLst/>
          </a:prstGeom>
        </p:spPr>
      </p:pic>
      <p:pic>
        <p:nvPicPr>
          <p:cNvPr id="179" name="图片 178" descr="图片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805" y="273685"/>
            <a:ext cx="2812415" cy="2453640"/>
          </a:xfrm>
          <a:prstGeom prst="rect">
            <a:avLst/>
          </a:prstGeom>
        </p:spPr>
      </p:pic>
      <p:pic>
        <p:nvPicPr>
          <p:cNvPr id="180" name="图片 179" descr="图片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950" y="518160"/>
            <a:ext cx="2727325" cy="2427605"/>
          </a:xfrm>
          <a:prstGeom prst="rect">
            <a:avLst/>
          </a:prstGeom>
        </p:spPr>
      </p:pic>
      <p:pic>
        <p:nvPicPr>
          <p:cNvPr id="182" name="图片 181" descr="图片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375" y="3031490"/>
            <a:ext cx="3035300" cy="2701925"/>
          </a:xfrm>
          <a:prstGeom prst="rect">
            <a:avLst/>
          </a:prstGeom>
        </p:spPr>
      </p:pic>
      <p:pic>
        <p:nvPicPr>
          <p:cNvPr id="183" name="图片 182" descr="图片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935" y="2962910"/>
            <a:ext cx="3205480" cy="2839720"/>
          </a:xfrm>
          <a:prstGeom prst="rect">
            <a:avLst/>
          </a:prstGeom>
        </p:spPr>
      </p:pic>
      <p:sp>
        <p:nvSpPr>
          <p:cNvPr id="184" name="文本框 183"/>
          <p:cNvSpPr txBox="1"/>
          <p:nvPr/>
        </p:nvSpPr>
        <p:spPr>
          <a:xfrm>
            <a:off x="9735185" y="6391275"/>
            <a:ext cx="2514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判断是否有环，方法</a:t>
            </a:r>
            <a:r>
              <a:rPr lang="en-US" altLang="zh-CN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endParaRPr lang="en-US" altLang="zh-CN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38100"/>
            <a:ext cx="9877425" cy="67818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15970" y="1578610"/>
            <a:ext cx="137795" cy="1676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</Words>
  <Application>WPS 演示</Application>
  <PresentationFormat>宽屏</PresentationFormat>
  <Paragraphs>114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华文楷体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李昀哲</dc:creator>
  <cp:lastModifiedBy>WPS_1601540415</cp:lastModifiedBy>
  <cp:revision>7</cp:revision>
  <dcterms:created xsi:type="dcterms:W3CDTF">2022-03-22T04:05:00Z</dcterms:created>
  <dcterms:modified xsi:type="dcterms:W3CDTF">2022-03-22T09:55:40Z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