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82"/>
        <p:guide pos="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基于自然语言有监督的信号训练视觉模型，实现图像分类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研究论文是Learning Transferable Visual Models From Natural Language Supervision</a:t>
            </a:r>
            <a:endParaRPr lang="zh-CN" altLang="en-US"/>
          </a:p>
          <a:p>
            <a:r>
              <a:rPr lang="zh-CN" altLang="en-US"/>
              <a:t>作者是OpenAI团队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过去几年中，NLP领域的发展很显著，右图中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使用了将目标函数</a:t>
            </a:r>
            <a:r>
              <a:rPr lang="zh-CN" altLang="en-US"/>
              <a:t>和下游任务分离的模式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使得模型只需要极少量的下游数据、或不需要下游数据就可以处理任务。</a:t>
            </a:r>
            <a:endParaRPr lang="zh-CN" altLang="en-US"/>
          </a:p>
          <a:p>
            <a:r>
              <a:rPr lang="zh-CN" altLang="en-US"/>
              <a:t>我们称为........</a:t>
            </a:r>
            <a:endParaRPr lang="zh-CN" altLang="en-US"/>
          </a:p>
          <a:p>
            <a:r>
              <a:rPr lang="zh-CN" altLang="en-US"/>
              <a:t>这也是衡量模型好坏的一大指标。也是泛化性的体现。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那</a:t>
            </a:r>
            <a:r>
              <a:rPr lang="zh-CN" altLang="en-US"/>
              <a:t>能不能把这种方法用在视觉领域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过去20年对于这种方法的迁移一直有所研究，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在几篇研究中，N-Grams和本篇论文采用的方法类似，发表于</a:t>
            </a:r>
            <a:r>
              <a:rPr lang="en-US" altLang="zh-CN"/>
              <a:t>2017</a:t>
            </a:r>
            <a:r>
              <a:rPr lang="zh-CN" altLang="en-US"/>
              <a:t>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这种方法简单来说，</a:t>
            </a:r>
            <a:endParaRPr lang="zh-CN" altLang="en-US"/>
          </a:p>
          <a:p>
            <a:r>
              <a:rPr lang="zh-CN" altLang="en-US"/>
              <a:t>给一张图片 以及 </a:t>
            </a:r>
            <a:r>
              <a:rPr lang="zh-CN" altLang="en-US"/>
              <a:t>若干个自定义的类</a:t>
            </a:r>
            <a:endParaRPr lang="zh-CN" altLang="en-US"/>
          </a:p>
          <a:p>
            <a:r>
              <a:rPr lang="zh-CN" altLang="en-US"/>
              <a:t>分别提取特征进行相似度计算。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但由于没有Transformer和大数据集，因此这个方法在ImageNet上的效果并不好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因此，本篇研究中就以上两点问题进行改进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首先预训练一个对比学习的模型，对比文本和图像的特征，这个矩阵中的对角线上就是一些正样本</a:t>
            </a:r>
            <a:r>
              <a:rPr lang="zh-CN" altLang="en-US"/>
              <a:t>，因此该模型命名为CLIP。中文释义描述了这个模型的方法）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文本方面训练了一个文本的</a:t>
            </a:r>
            <a:r>
              <a:rPr lang="zh-CN" altLang="en-US"/>
              <a:t> Transformer</a:t>
            </a:r>
            <a:endParaRPr lang="zh-CN" altLang="en-US"/>
          </a:p>
          <a:p>
            <a:r>
              <a:rPr lang="zh-CN" altLang="en-US"/>
              <a:t>视觉方面训练了ResNet 和 Vitsion Transformer。解决了模型性能不好的问题。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同时，该团队还</a:t>
            </a:r>
            <a:r>
              <a:rPr lang="zh-CN" altLang="en-US"/>
              <a:t>创建了一个有四个亿 图片-文本 对 的数据集 用来预训练，解决了没有大数据集的问题。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先输入一些类别的</a:t>
            </a:r>
            <a:r>
              <a:rPr lang="zh-CN" altLang="en-US"/>
              <a:t>句子或单词，编码后提取出文本特征；</a:t>
            </a:r>
            <a:endParaRPr lang="zh-CN" altLang="en-US"/>
          </a:p>
          <a:p>
            <a:r>
              <a:rPr lang="zh-CN" altLang="en-US"/>
              <a:t>输入图片，提取图片特征，和每个文本特征进行相似度计算，找到相似度最高的文本。就把它看作是这个图片的解释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作者做了特别多的实验，分别测试了27个数据集的各种shot下的性能，</a:t>
            </a:r>
            <a:endParaRPr lang="zh-CN" altLang="en-US"/>
          </a:p>
          <a:p>
            <a:r>
              <a:rPr lang="zh-CN" altLang="en-US"/>
              <a:t>前文提到zero-shot，是左上角的这个五角星。不用一张有标签的训练样本，就可以达到甚至超过</a:t>
            </a:r>
            <a:r>
              <a:rPr lang="zh-CN" altLang="en-US"/>
              <a:t>其他模型用上万个有标签的训练样本</a:t>
            </a:r>
            <a:r>
              <a:rPr lang="zh-CN" altLang="en-US"/>
              <a:t>的效果。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这篇研究的价值在于</a:t>
            </a:r>
            <a:endParaRPr lang="zh-CN" altLang="en-US"/>
          </a:p>
          <a:p>
            <a:r>
              <a:rPr lang="zh-CN" altLang="en-US"/>
              <a:t>1. 新颖度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打通了NLP和CV的方法壁垒</a:t>
            </a:r>
            <a:endParaRPr lang="zh-CN" altLang="en-US"/>
          </a:p>
          <a:p>
            <a:r>
              <a:rPr lang="zh-CN" altLang="en-US"/>
              <a:t>2. 有效性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用出奇简单的方法得到了出奇号的结果。</a:t>
            </a:r>
            <a:endParaRPr lang="zh-CN" altLang="en-US"/>
          </a:p>
          <a:p>
            <a:r>
              <a:rPr lang="zh-CN" altLang="en-US"/>
              <a:t>3. 解决了 图像数据分类这样本身规模就比较大的问题。因此以上三个角度的表现都很好。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同时</a:t>
            </a:r>
            <a:r>
              <a:rPr lang="zh-CN" altLang="en-US">
                <a:sym typeface="+mn-ea"/>
              </a:rPr>
              <a:t>此篇文章一出，各类由CLIP引发的应用接踵而至。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同时还写了些代码进行</a:t>
            </a:r>
            <a:r>
              <a:rPr lang="zh-CN" altLang="en-US"/>
              <a:t>验证，对于小笼包这样一张图片，预定义馄饨馒头等容易混淆的类，</a:t>
            </a:r>
            <a:endParaRPr lang="zh-CN" altLang="en-US"/>
          </a:p>
          <a:p>
            <a:r>
              <a:rPr lang="zh-CN" altLang="en-US"/>
              <a:t>计算过后，小笼包的相似度是最高的，另外二者易混淆的类相似度在合理范围内，</a:t>
            </a:r>
            <a:endParaRPr lang="zh-CN" altLang="en-US"/>
          </a:p>
          <a:p>
            <a:r>
              <a:rPr lang="zh-CN" altLang="en-US"/>
              <a:t>而两个不着边际的类，相似度就近乎为</a:t>
            </a:r>
            <a:r>
              <a:rPr lang="en-US" altLang="zh-CN"/>
              <a:t>0.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再来看一个例子，紫薯馒头 红包</a:t>
            </a:r>
            <a:endParaRPr lang="zh-CN" altLang="en-US"/>
          </a:p>
          <a:p>
            <a:r>
              <a:rPr lang="zh-CN" altLang="en-US"/>
              <a:t>如果在预定义的类中如果没有出现完全准确的类，就是说没有</a:t>
            </a:r>
            <a:r>
              <a:rPr lang="en-US" altLang="zh-CN"/>
              <a:t>......</a:t>
            </a:r>
            <a:endParaRPr lang="zh-CN" altLang="en-US"/>
          </a:p>
          <a:p>
            <a:r>
              <a:rPr lang="zh-CN" altLang="en-US"/>
              <a:t>该如何分类？</a:t>
            </a:r>
            <a:endParaRPr lang="zh-CN" altLang="en-US"/>
          </a:p>
          <a:p>
            <a:r>
              <a:rPr lang="zh-CN" altLang="en-US"/>
              <a:t>人的想法会倾向于</a:t>
            </a:r>
            <a:endParaRPr lang="zh-CN" altLang="en-US"/>
          </a:p>
          <a:p>
            <a:r>
              <a:rPr lang="zh-CN" altLang="en-US"/>
              <a:t>我猜想</a:t>
            </a:r>
            <a:r>
              <a:rPr lang="en-US" altLang="zh-CN"/>
              <a:t>CLIP</a:t>
            </a:r>
            <a:r>
              <a:rPr lang="zh-CN" altLang="en-US"/>
              <a:t>会对颜色更敏感。</a:t>
            </a:r>
            <a:endParaRPr lang="zh-CN" altLang="en-US"/>
          </a:p>
          <a:p>
            <a:r>
              <a:rPr lang="zh-CN" altLang="en-US"/>
              <a:t>同时在论文中也提到：</a:t>
            </a:r>
            <a:r>
              <a:rPr lang="zh-CN" altLang="en-US"/>
              <a:t>对于一些比较复杂的任务，</a:t>
            </a:r>
            <a:r>
              <a:rPr lang="en-US" altLang="zh-CN"/>
              <a:t>CLIP</a:t>
            </a:r>
            <a:r>
              <a:rPr lang="zh-CN" altLang="en-US"/>
              <a:t>的效果也不是很好。</a:t>
            </a:r>
            <a:endParaRPr lang="zh-CN" altLang="en-US"/>
          </a:p>
          <a:p>
            <a:r>
              <a:rPr lang="zh-CN" altLang="en-US"/>
              <a:t>这些局限性也给后续的研究留下了提升的空间。</a:t>
            </a:r>
            <a:endParaRPr lang="zh-CN" altLang="en-US"/>
          </a:p>
          <a:p>
            <a:r>
              <a:rPr lang="zh-CN" altLang="en-US"/>
              <a:t>有机会的话，希望大家也可以研读一下这篇高价值的论文。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56690" y="2249170"/>
            <a:ext cx="92252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3600" b="1">
                <a:solidFill>
                  <a:schemeClr val="bg1"/>
                </a:solidFill>
                <a:latin typeface="+mj-ea"/>
                <a:ea typeface="+mj-ea"/>
              </a:rPr>
              <a:t>Learning Transferable Visual Models From Natural Language Supervision</a:t>
            </a:r>
            <a:endParaRPr lang="en-US" altLang="zh-CN" sz="3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6535" y="4041140"/>
            <a:ext cx="438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+mn-ea"/>
              </a:rPr>
              <a:t>Presented By: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 20123101 </a:t>
            </a:r>
            <a:r>
              <a:rPr lang="zh-CN" altLang="en-US" b="1">
                <a:solidFill>
                  <a:schemeClr val="bg1"/>
                </a:solidFill>
                <a:latin typeface="+mn-ea"/>
              </a:rPr>
              <a:t>李昀哲</a:t>
            </a:r>
            <a:endParaRPr lang="zh-CN" altLang="en-US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5135" y="6186170"/>
            <a:ext cx="438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+mn-ea"/>
              </a:rPr>
              <a:t>May 31 2022</a:t>
            </a:r>
            <a:endParaRPr lang="en-US" altLang="zh-CN" b="1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748030" y="1515110"/>
            <a:ext cx="5248275" cy="2676525"/>
            <a:chOff x="1058" y="5"/>
            <a:chExt cx="8265" cy="4215"/>
          </a:xfrm>
        </p:grpSpPr>
        <p:sp>
          <p:nvSpPr>
            <p:cNvPr id="6" name="矩形 5"/>
            <p:cNvSpPr/>
            <p:nvPr/>
          </p:nvSpPr>
          <p:spPr>
            <a:xfrm>
              <a:off x="1058" y="2176"/>
              <a:ext cx="8265" cy="2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684" y="2639"/>
              <a:ext cx="379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600">
                  <a:solidFill>
                    <a:schemeClr val="tx2"/>
                  </a:solidFill>
                </a:rPr>
                <a:t>目标函数</a:t>
              </a:r>
              <a:endParaRPr lang="zh-CN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429" y="2639"/>
              <a:ext cx="355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600">
                  <a:solidFill>
                    <a:schemeClr val="tx2"/>
                  </a:solidFill>
                </a:rPr>
                <a:t>下游任务</a:t>
              </a:r>
              <a:endParaRPr lang="zh-CN" altLang="en-US" sz="3600">
                <a:solidFill>
                  <a:schemeClr val="tx2"/>
                </a:solidFill>
              </a:endParaRPr>
            </a:p>
          </p:txBody>
        </p:sp>
        <p:pic>
          <p:nvPicPr>
            <p:cNvPr id="5" name="图片 4" descr="C:/Users/16690/AppData/Local/Temp/kaimatting_20220529212330/output_20220529212336..pngoutput_20220529212336.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9120000">
              <a:off x="3388" y="5"/>
              <a:ext cx="1494" cy="2892"/>
            </a:xfrm>
            <a:prstGeom prst="rect">
              <a:avLst/>
            </a:prstGeom>
          </p:spPr>
        </p:pic>
        <p:sp>
          <p:nvSpPr>
            <p:cNvPr id="12" name="任意多边形 11"/>
            <p:cNvSpPr/>
            <p:nvPr/>
          </p:nvSpPr>
          <p:spPr>
            <a:xfrm>
              <a:off x="4952" y="2176"/>
              <a:ext cx="477" cy="2014"/>
            </a:xfrm>
            <a:custGeom>
              <a:avLst/>
              <a:gdLst>
                <a:gd name="connisteX0" fmla="*/ 217805 w 302895"/>
                <a:gd name="connsiteY0" fmla="*/ 0 h 1278890"/>
                <a:gd name="connisteX1" fmla="*/ 9525 w 302895"/>
                <a:gd name="connsiteY1" fmla="*/ 265430 h 1278890"/>
                <a:gd name="connisteX2" fmla="*/ 217805 w 302895"/>
                <a:gd name="connsiteY2" fmla="*/ 340995 h 1278890"/>
                <a:gd name="connisteX3" fmla="*/ 18415 w 302895"/>
                <a:gd name="connsiteY3" fmla="*/ 539750 h 1278890"/>
                <a:gd name="connisteX4" fmla="*/ 208280 w 302895"/>
                <a:gd name="connsiteY4" fmla="*/ 662940 h 1278890"/>
                <a:gd name="connisteX5" fmla="*/ 56515 w 302895"/>
                <a:gd name="connsiteY5" fmla="*/ 814705 h 1278890"/>
                <a:gd name="connisteX6" fmla="*/ 302895 w 302895"/>
                <a:gd name="connsiteY6" fmla="*/ 956945 h 1278890"/>
                <a:gd name="connisteX7" fmla="*/ 0 w 302895"/>
                <a:gd name="connsiteY7" fmla="*/ 1061085 h 1278890"/>
                <a:gd name="connisteX8" fmla="*/ 236855 w 302895"/>
                <a:gd name="connsiteY8" fmla="*/ 1278890 h 1278890"/>
                <a:gd name="connisteX9" fmla="*/ 426085 w 302895"/>
                <a:gd name="connsiteY9" fmla="*/ 1297940 h 127889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</a:cxnLst>
              <a:rect l="l" t="t" r="r" b="b"/>
              <a:pathLst>
                <a:path w="302895" h="1278890">
                  <a:moveTo>
                    <a:pt x="217805" y="0"/>
                  </a:moveTo>
                  <a:cubicBezTo>
                    <a:pt x="172085" y="51435"/>
                    <a:pt x="9525" y="197485"/>
                    <a:pt x="9525" y="265430"/>
                  </a:cubicBezTo>
                  <a:lnTo>
                    <a:pt x="217805" y="340995"/>
                  </a:lnTo>
                  <a:lnTo>
                    <a:pt x="18415" y="539750"/>
                  </a:lnTo>
                  <a:lnTo>
                    <a:pt x="208280" y="662940"/>
                  </a:lnTo>
                  <a:lnTo>
                    <a:pt x="56515" y="814705"/>
                  </a:lnTo>
                  <a:lnTo>
                    <a:pt x="302895" y="956945"/>
                  </a:lnTo>
                  <a:lnTo>
                    <a:pt x="0" y="1061085"/>
                  </a:lnTo>
                  <a:lnTo>
                    <a:pt x="236855" y="1278890"/>
                  </a:lnTo>
                </a:path>
              </a:pathLst>
            </a:custGeom>
            <a:noFill/>
            <a:ln w="7620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 descr="C:/Users/16690/AppData/Local/Temp/kaimatting_20220529212829/output_20220529212835..pngoutput_20220529212835."/>
          <p:cNvPicPr>
            <a:picLocks noChangeAspect="1"/>
          </p:cNvPicPr>
          <p:nvPr/>
        </p:nvPicPr>
        <p:blipFill>
          <a:blip r:embed="rId2"/>
          <a:srcRect l="2038" b="1672"/>
          <a:stretch>
            <a:fillRect/>
          </a:stretch>
        </p:blipFill>
        <p:spPr>
          <a:xfrm>
            <a:off x="6525895" y="368935"/>
            <a:ext cx="3968750" cy="2016760"/>
          </a:xfrm>
          <a:prstGeom prst="rect">
            <a:avLst/>
          </a:prstGeom>
        </p:spPr>
      </p:pic>
      <p:pic>
        <p:nvPicPr>
          <p:cNvPr id="14" name="图片 13" descr="C:/Users/16690/AppData/Local/Temp/kaimatting_20220529212957/output_20220529213001..pngoutput_20220529213001."/>
          <p:cNvPicPr>
            <a:picLocks noChangeAspect="1"/>
          </p:cNvPicPr>
          <p:nvPr/>
        </p:nvPicPr>
        <p:blipFill>
          <a:blip r:embed="rId3"/>
          <a:srcRect l="17839" r="758" b="46"/>
          <a:stretch>
            <a:fillRect/>
          </a:stretch>
        </p:blipFill>
        <p:spPr>
          <a:xfrm>
            <a:off x="7843520" y="2781300"/>
            <a:ext cx="1250315" cy="36258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45135" y="325755"/>
            <a:ext cx="6243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+mj-ea"/>
                <a:ea typeface="+mj-ea"/>
              </a:rPr>
              <a:t>NLP ' s Revolutionary Results</a:t>
            </a:r>
            <a:endParaRPr lang="en-US" altLang="zh-CN" sz="2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7035" y="368935"/>
            <a:ext cx="76200" cy="434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513205" y="5165725"/>
            <a:ext cx="4331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effectLst/>
                <a:latin typeface="方正姚体" panose="02010601030101010101" charset="-122"/>
                <a:ea typeface="方正姚体" panose="02010601030101010101" charset="-122"/>
              </a:rPr>
              <a:t>Zero Shot &amp; Few Shots</a:t>
            </a:r>
            <a:endParaRPr lang="en-US" altLang="zh-CN" sz="3200" b="1">
              <a:solidFill>
                <a:schemeClr val="bg1"/>
              </a:solidFill>
              <a:effectLst/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云形标注 9"/>
          <p:cNvSpPr/>
          <p:nvPr/>
        </p:nvSpPr>
        <p:spPr>
          <a:xfrm>
            <a:off x="722630" y="1631950"/>
            <a:ext cx="2160270" cy="1260475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sym typeface="+mn-ea"/>
              </a:rPr>
              <a:t> ConVIRT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415" y="325755"/>
            <a:ext cx="6243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+mj-ea"/>
                <a:ea typeface="+mj-ea"/>
              </a:rPr>
              <a:t>Transfer it to CV ?</a:t>
            </a:r>
            <a:endParaRPr lang="en-US" altLang="zh-CN" sz="2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947420" y="3047365"/>
            <a:ext cx="2160270" cy="1260475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VirTex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7035" y="368935"/>
            <a:ext cx="76200" cy="434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云形标注 8"/>
          <p:cNvSpPr/>
          <p:nvPr/>
        </p:nvSpPr>
        <p:spPr>
          <a:xfrm>
            <a:off x="2823845" y="3532505"/>
            <a:ext cx="2160270" cy="1260475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sym typeface="+mn-ea"/>
              </a:rPr>
              <a:t>ICMLM 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2424430" y="2118360"/>
            <a:ext cx="2160270" cy="1260475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N-GRAMS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85075" y="4990465"/>
            <a:ext cx="46069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u="sng">
                <a:solidFill>
                  <a:schemeClr val="bg1"/>
                </a:solidFill>
                <a:latin typeface="+mn-ea"/>
              </a:rPr>
              <a:t>Low Scores  ! !</a:t>
            </a:r>
            <a:endParaRPr lang="en-US" altLang="zh-CN" sz="2400" b="1">
              <a:solidFill>
                <a:schemeClr val="bg1"/>
              </a:solidFill>
              <a:latin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</a:rPr>
              <a:t>on  </a:t>
            </a:r>
            <a:r>
              <a:rPr lang="en-US" altLang="zh-CN" sz="3200" b="1" i="1">
                <a:solidFill>
                  <a:schemeClr val="bg1"/>
                </a:solidFill>
                <a:latin typeface="+mn-ea"/>
              </a:rPr>
              <a:t>ImageNet</a:t>
            </a:r>
            <a:endParaRPr lang="en-US" altLang="zh-CN" sz="3200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337560" y="3047365"/>
            <a:ext cx="2440305" cy="3695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C00000"/>
                </a:solidFill>
                <a:latin typeface="+mn-ea"/>
                <a:sym typeface="+mn-ea"/>
              </a:rPr>
              <a:t>Published by Li et al. in 2017</a:t>
            </a:r>
            <a:endParaRPr lang="en-US" altLang="zh-CN" sz="1000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86990" y="5087620"/>
            <a:ext cx="283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effectLst>
                  <a:glow rad="127000">
                    <a:schemeClr val="bg1">
                      <a:alpha val="40000"/>
                    </a:schemeClr>
                  </a:glow>
                </a:effectLst>
                <a:latin typeface="方正姚体" panose="02010601030101010101" charset="-122"/>
                <a:ea typeface="方正姚体" panose="02010601030101010101" charset="-122"/>
              </a:rPr>
              <a:t>No Transformer</a:t>
            </a:r>
            <a:endParaRPr lang="en-US" altLang="zh-CN" sz="2400" b="1">
              <a:solidFill>
                <a:schemeClr val="bg1"/>
              </a:solidFill>
              <a:effectLst>
                <a:glow rad="127000">
                  <a:schemeClr val="bg1">
                    <a:alpha val="40000"/>
                  </a:schemeClr>
                </a:glow>
              </a:effectLst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86990" y="5707380"/>
            <a:ext cx="283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effectLst>
                  <a:glow rad="127000">
                    <a:schemeClr val="bg1">
                      <a:alpha val="40000"/>
                    </a:schemeClr>
                  </a:glow>
                </a:effectLst>
                <a:latin typeface="方正姚体" panose="02010601030101010101" charset="-122"/>
                <a:ea typeface="方正姚体" panose="02010601030101010101" charset="-122"/>
              </a:rPr>
              <a:t>No Large Dataset</a:t>
            </a:r>
            <a:endParaRPr lang="en-US" altLang="zh-CN" sz="2400" b="1">
              <a:solidFill>
                <a:schemeClr val="bg1"/>
              </a:solidFill>
              <a:effectLst>
                <a:glow rad="127000">
                  <a:schemeClr val="bg1">
                    <a:alpha val="40000"/>
                  </a:schemeClr>
                </a:glow>
              </a:effectLst>
              <a:latin typeface="方正姚体" panose="02010601030101010101" charset="-122"/>
              <a:ea typeface="方正姚体" panose="0201060103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730375" y="1503045"/>
            <a:ext cx="10142220" cy="3028315"/>
            <a:chOff x="2810" y="1944"/>
            <a:chExt cx="15972" cy="4769"/>
          </a:xfrm>
        </p:grpSpPr>
        <p:pic>
          <p:nvPicPr>
            <p:cNvPr id="27" name="图片 26" descr="shanghai dumpli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10" y="1944"/>
              <a:ext cx="7154" cy="4769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10806" y="2064"/>
              <a:ext cx="7976" cy="4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2400" b="1">
                  <a:solidFill>
                    <a:schemeClr val="accent2"/>
                  </a:solidFill>
                  <a:latin typeface="+mn-ea"/>
                </a:rPr>
                <a:t>5 Classifications I want to get</a:t>
              </a:r>
              <a:endParaRPr lang="en-US" altLang="zh-CN" b="1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  <a:latin typeface="+mn-ea"/>
                </a:rPr>
                <a:t>“Steamed Bun”</a:t>
              </a:r>
              <a:endParaRPr lang="en-US" altLang="zh-CN" b="1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  <a:latin typeface="+mn-ea"/>
                </a:rPr>
                <a:t>“Wanton”</a:t>
              </a:r>
              <a:endParaRPr lang="en-US" altLang="zh-CN" b="1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  <a:latin typeface="+mn-ea"/>
                </a:rPr>
                <a:t>“</a:t>
              </a:r>
              <a:r>
                <a:rPr lang="en-US" altLang="zh-CN" b="1">
                  <a:solidFill>
                    <a:schemeClr val="bg1"/>
                  </a:solidFill>
                  <a:latin typeface="+mn-ea"/>
                  <a:sym typeface="+mn-ea"/>
                </a:rPr>
                <a:t>Shanghai Dumpling</a:t>
              </a:r>
              <a:r>
                <a:rPr lang="en-US" altLang="zh-CN" b="1">
                  <a:solidFill>
                    <a:schemeClr val="bg1"/>
                  </a:solidFill>
                  <a:latin typeface="+mn-ea"/>
                </a:rPr>
                <a:t>”</a:t>
              </a:r>
              <a:endParaRPr lang="en-US" altLang="zh-CN" b="1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  <a:latin typeface="+mn-ea"/>
                </a:rPr>
                <a:t>“Shanghai”</a:t>
              </a:r>
              <a:endParaRPr lang="en-US" altLang="zh-CN" b="1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  <a:latin typeface="+mn-ea"/>
                </a:rPr>
                <a:t>“Flour”</a:t>
              </a:r>
              <a:endParaRPr lang="en-US" altLang="zh-CN" b="1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9" name="右箭头 28"/>
          <p:cNvSpPr/>
          <p:nvPr/>
        </p:nvSpPr>
        <p:spPr>
          <a:xfrm>
            <a:off x="5387975" y="5393690"/>
            <a:ext cx="2050415" cy="254000"/>
          </a:xfrm>
          <a:prstGeom prst="rightArrow">
            <a:avLst>
              <a:gd name="adj1" fmla="val 50000"/>
              <a:gd name="adj2" fmla="val 346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  <p:bldP spid="23" grpId="0" bldLvl="0" animBg="1"/>
      <p:bldP spid="24" grpId="0"/>
      <p:bldP spid="25" grpId="0"/>
      <p:bldP spid="20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445135" y="965200"/>
            <a:ext cx="11400790" cy="5124450"/>
            <a:chOff x="701" y="910"/>
            <a:chExt cx="17954" cy="807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01" y="1515"/>
              <a:ext cx="17955" cy="6550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>
              <a:off x="9391" y="910"/>
              <a:ext cx="0" cy="8070"/>
            </a:xfrm>
            <a:prstGeom prst="line">
              <a:avLst/>
            </a:prstGeom>
            <a:ln w="508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653415" y="325755"/>
            <a:ext cx="8896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+mj-ea"/>
                <a:ea typeface="+mj-ea"/>
              </a:rPr>
              <a:t>Approach of CLIP(</a:t>
            </a:r>
            <a:r>
              <a:rPr lang="en-US" altLang="zh-CN" sz="2000" b="1">
                <a:solidFill>
                  <a:srgbClr val="FFC000"/>
                </a:solidFill>
                <a:latin typeface="+mj-ea"/>
                <a:ea typeface="+mj-ea"/>
              </a:rPr>
              <a:t>C</a:t>
            </a:r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</a:rPr>
              <a:t>ontrastive </a:t>
            </a:r>
            <a:r>
              <a:rPr lang="en-US" altLang="zh-CN" b="1">
                <a:solidFill>
                  <a:srgbClr val="FFC000"/>
                </a:solidFill>
                <a:latin typeface="+mj-ea"/>
                <a:ea typeface="+mj-ea"/>
              </a:rPr>
              <a:t>L</a:t>
            </a:r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</a:rPr>
              <a:t>anguage-</a:t>
            </a:r>
            <a:r>
              <a:rPr lang="en-US" altLang="zh-CN" b="1">
                <a:solidFill>
                  <a:srgbClr val="FFC000"/>
                </a:solidFill>
                <a:latin typeface="+mj-ea"/>
                <a:ea typeface="+mj-ea"/>
              </a:rPr>
              <a:t>I</a:t>
            </a:r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</a:rPr>
              <a:t>mage </a:t>
            </a:r>
            <a:r>
              <a:rPr lang="en-US" altLang="zh-CN" b="1">
                <a:solidFill>
                  <a:srgbClr val="FFC000"/>
                </a:solidFill>
                <a:latin typeface="+mj-ea"/>
                <a:ea typeface="+mj-ea"/>
              </a:rPr>
              <a:t>P</a:t>
            </a:r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</a:rPr>
              <a:t>re-training</a:t>
            </a:r>
            <a:r>
              <a:rPr lang="en-US" altLang="zh-CN" sz="2800" b="1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en-US" altLang="zh-CN" sz="2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035" y="368935"/>
            <a:ext cx="76200" cy="434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3235" y="1407795"/>
            <a:ext cx="238506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4870" y="5848350"/>
            <a:ext cx="570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400 million &lt;text, image&gt; pair</a:t>
            </a:r>
            <a:endParaRPr lang="en-US" altLang="zh-CN" sz="2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62650" y="897255"/>
            <a:ext cx="6261735" cy="50634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545" y="1108075"/>
            <a:ext cx="5502910" cy="4838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14531 0.000000 " pathEditMode="relative" ptsTypes="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" grpId="0" bldLvl="0" animBg="1"/>
      <p:bldP spid="3" grpId="1" animBg="1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653415" y="325755"/>
            <a:ext cx="6243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+mj-ea"/>
                <a:ea typeface="+mj-ea"/>
              </a:rPr>
              <a:t>Value of this paper</a:t>
            </a:r>
            <a:endParaRPr lang="en-US" altLang="zh-CN" sz="2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035" y="368935"/>
            <a:ext cx="76200" cy="434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935" y="1134745"/>
            <a:ext cx="3644900" cy="38239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95615" y="5278120"/>
            <a:ext cx="2103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AI Painting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3205" y="1746250"/>
            <a:ext cx="47218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1"/>
                </a:solidFill>
              </a:rPr>
              <a:t>新颖度</a:t>
            </a:r>
            <a:endParaRPr lang="zh-CN" altLang="en-US" sz="3200" b="1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1"/>
                </a:solidFill>
              </a:rPr>
              <a:t>有效性</a:t>
            </a:r>
            <a:endParaRPr lang="zh-CN" altLang="en-US" sz="3200" b="1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1"/>
                </a:solidFill>
              </a:rPr>
              <a:t>解决的问题规模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235" y="935990"/>
            <a:ext cx="6686550" cy="465518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3415" y="325755"/>
            <a:ext cx="6243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+mj-ea"/>
                <a:ea typeface="+mj-ea"/>
              </a:rPr>
              <a:t>Coding verification</a:t>
            </a:r>
            <a:endParaRPr lang="en-US" altLang="zh-CN" sz="2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035" y="368935"/>
            <a:ext cx="76200" cy="434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" name="图片 26" descr="shanghai dumpl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760" y="935990"/>
            <a:ext cx="4150360" cy="276669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532380" y="5495925"/>
            <a:ext cx="0" cy="679450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033270" y="2693035"/>
            <a:ext cx="4037965" cy="2000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164205" y="5495925"/>
            <a:ext cx="0" cy="679450"/>
          </a:xfrm>
          <a:prstGeom prst="straightConnector1">
            <a:avLst/>
          </a:prstGeom>
          <a:ln w="44450">
            <a:solidFill>
              <a:schemeClr val="accent4"/>
            </a:solidFill>
            <a:prstDash val="sysDot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833880" y="5495925"/>
            <a:ext cx="0" cy="679450"/>
          </a:xfrm>
          <a:prstGeom prst="straightConnector1">
            <a:avLst/>
          </a:prstGeom>
          <a:ln w="44450">
            <a:solidFill>
              <a:schemeClr val="accent4"/>
            </a:solidFill>
            <a:prstDash val="sysDot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268980" y="2924175"/>
            <a:ext cx="0" cy="679450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646680" y="2924175"/>
            <a:ext cx="0" cy="679450"/>
          </a:xfrm>
          <a:prstGeom prst="straightConnector1">
            <a:avLst/>
          </a:prstGeom>
          <a:ln w="44450">
            <a:solidFill>
              <a:schemeClr val="accent4"/>
            </a:solidFill>
            <a:prstDash val="sysDot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326255" y="2893060"/>
            <a:ext cx="0" cy="679450"/>
          </a:xfrm>
          <a:prstGeom prst="straightConnector1">
            <a:avLst/>
          </a:prstGeom>
          <a:ln w="44450">
            <a:solidFill>
              <a:schemeClr val="accent4"/>
            </a:solidFill>
            <a:prstDash val="sysDot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402080" y="6175375"/>
            <a:ext cx="352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/>
                </a:solidFill>
              </a:rPr>
              <a:t>2.04%    </a:t>
            </a:r>
            <a:r>
              <a:rPr lang="en-US" altLang="zh-CN" b="1">
                <a:solidFill>
                  <a:schemeClr val="accent2"/>
                </a:solidFill>
              </a:rPr>
              <a:t>92.68%   </a:t>
            </a:r>
            <a:r>
              <a:rPr lang="en-US" altLang="zh-CN" sz="1600" b="1">
                <a:solidFill>
                  <a:schemeClr val="bg1"/>
                </a:solidFill>
              </a:rPr>
              <a:t>5.22%</a:t>
            </a:r>
            <a:endParaRPr lang="en-US" altLang="zh-CN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653415" y="325755"/>
            <a:ext cx="6243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+mj-ea"/>
                <a:ea typeface="+mj-ea"/>
              </a:rPr>
              <a:t>Limits</a:t>
            </a:r>
            <a:endParaRPr lang="en-US" altLang="zh-CN" sz="2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035" y="368935"/>
            <a:ext cx="76200" cy="434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purple bu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870" y="1135380"/>
            <a:ext cx="3481705" cy="2329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39890" y="2069465"/>
            <a:ext cx="3710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n-ea"/>
              </a:rPr>
              <a:t>“Purple” or  “Bun” ?</a:t>
            </a:r>
            <a:endParaRPr lang="en-US" altLang="zh-CN" sz="2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8315" y="3063240"/>
            <a:ext cx="428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n-ea"/>
              </a:rPr>
              <a:t>“Red”   or  “Envelope” ?</a:t>
            </a:r>
            <a:endParaRPr lang="en-US" altLang="zh-CN" sz="2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34175" y="1562100"/>
            <a:ext cx="1667510" cy="23723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04300" y="1562100"/>
            <a:ext cx="1667510" cy="2372360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38925" y="943610"/>
            <a:ext cx="2079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C000"/>
                </a:solidFill>
              </a:rPr>
              <a:t>CLIP Prefer</a:t>
            </a:r>
            <a:endParaRPr lang="en-US" altLang="zh-CN" sz="2800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55685" y="943610"/>
            <a:ext cx="2364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C000"/>
                </a:solidFill>
              </a:rPr>
              <a:t>Human Prefer</a:t>
            </a:r>
            <a:endParaRPr lang="en-US" altLang="zh-CN" sz="2800">
              <a:solidFill>
                <a:srgbClr val="FFC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90" y="3523615"/>
            <a:ext cx="2968625" cy="3027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2" grpId="0" animBg="1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WPS 演示</Application>
  <PresentationFormat>宽屏</PresentationFormat>
  <Paragraphs>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方正姚体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李昀哲</dc:creator>
  <cp:lastModifiedBy>WPS_1601540415</cp:lastModifiedBy>
  <cp:revision>5</cp:revision>
  <dcterms:created xsi:type="dcterms:W3CDTF">2022-05-28T02:33:00Z</dcterms:created>
  <dcterms:modified xsi:type="dcterms:W3CDTF">2022-05-31T12:19:49Z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