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
  </p:notesMasterIdLst>
  <p:handoutMasterIdLst>
    <p:handoutMasterId r:id="rId27"/>
  </p:handoutMasterIdLst>
  <p:sldIdLst>
    <p:sldId id="256" r:id="rId3"/>
    <p:sldId id="342" r:id="rId4"/>
    <p:sldId id="344" r:id="rId5"/>
    <p:sldId id="343" r:id="rId7"/>
    <p:sldId id="345" r:id="rId8"/>
    <p:sldId id="349" r:id="rId9"/>
    <p:sldId id="358" r:id="rId10"/>
    <p:sldId id="361" r:id="rId11"/>
    <p:sldId id="362" r:id="rId12"/>
    <p:sldId id="353" r:id="rId13"/>
    <p:sldId id="359" r:id="rId14"/>
    <p:sldId id="363" r:id="rId15"/>
    <p:sldId id="354" r:id="rId16"/>
    <p:sldId id="360" r:id="rId17"/>
    <p:sldId id="347" r:id="rId18"/>
    <p:sldId id="352" r:id="rId19"/>
    <p:sldId id="364" r:id="rId20"/>
    <p:sldId id="366" r:id="rId21"/>
    <p:sldId id="367" r:id="rId22"/>
    <p:sldId id="368" r:id="rId23"/>
    <p:sldId id="369" r:id="rId24"/>
    <p:sldId id="370" r:id="rId25"/>
    <p:sldId id="348" r:id="rId26"/>
  </p:sldIdLst>
  <p:sldSz cx="9906000" cy="6858000" type="A4"/>
  <p:notesSz cx="67437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99"/>
    <a:srgbClr val="FFCC00"/>
    <a:srgbClr val="6699FF"/>
    <a:srgbClr val="CCFFFF"/>
    <a:srgbClr val="CCCCFF"/>
    <a:srgbClr val="339933"/>
    <a:srgbClr val="27736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0856" autoAdjust="0"/>
  </p:normalViewPr>
  <p:slideViewPr>
    <p:cSldViewPr>
      <p:cViewPr varScale="1">
        <p:scale>
          <a:sx n="75" d="100"/>
          <a:sy n="75" d="100"/>
        </p:scale>
        <p:origin x="811" y="43"/>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1986" y="-108"/>
      </p:cViewPr>
      <p:guideLst>
        <p:guide orient="horz" pos="3119"/>
        <p:guide pos="21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54338" cy="533400"/>
          </a:xfrm>
          <a:prstGeom prst="rect">
            <a:avLst/>
          </a:prstGeom>
          <a:noFill/>
          <a:ln w="9525">
            <a:noFill/>
            <a:miter lim="800000"/>
          </a:ln>
          <a:effectLst/>
        </p:spPr>
        <p:txBody>
          <a:bodyPr vert="horz" wrap="square" lIns="91376" tIns="45688" rIns="91376" bIns="45688" numCol="1" anchor="t" anchorCtr="0" compatLnSpc="1"/>
          <a:lstStyle>
            <a:lvl1pPr algn="l">
              <a:spcBef>
                <a:spcPct val="0"/>
              </a:spcBef>
              <a:buFontTx/>
              <a:buNone/>
              <a:defRPr sz="1200" i="0" u="none"/>
            </a:lvl1pPr>
          </a:lstStyle>
          <a:p>
            <a:pPr>
              <a:defRPr/>
            </a:pPr>
            <a:endParaRPr lang="zh-CN" altLang="en-US"/>
          </a:p>
        </p:txBody>
      </p:sp>
      <p:sp>
        <p:nvSpPr>
          <p:cNvPr id="15363" name="Rectangle 3"/>
          <p:cNvSpPr>
            <a:spLocks noGrp="1" noChangeArrowheads="1"/>
          </p:cNvSpPr>
          <p:nvPr>
            <p:ph type="dt" sz="quarter" idx="1"/>
          </p:nvPr>
        </p:nvSpPr>
        <p:spPr bwMode="auto">
          <a:xfrm>
            <a:off x="3789363" y="0"/>
            <a:ext cx="2954337" cy="533400"/>
          </a:xfrm>
          <a:prstGeom prst="rect">
            <a:avLst/>
          </a:prstGeom>
          <a:noFill/>
          <a:ln w="9525">
            <a:noFill/>
            <a:miter lim="800000"/>
          </a:ln>
          <a:effectLst/>
        </p:spPr>
        <p:txBody>
          <a:bodyPr vert="horz" wrap="square" lIns="91376" tIns="45688" rIns="91376" bIns="45688" numCol="1" anchor="t" anchorCtr="0" compatLnSpc="1"/>
          <a:lstStyle>
            <a:lvl1pPr algn="r">
              <a:spcBef>
                <a:spcPct val="0"/>
              </a:spcBef>
              <a:buFontTx/>
              <a:buNone/>
              <a:defRPr sz="1200" i="0" u="none"/>
            </a:lvl1pPr>
          </a:lstStyle>
          <a:p>
            <a:pPr>
              <a:defRPr/>
            </a:pPr>
            <a:endParaRPr lang="en-US" altLang="zh-CN"/>
          </a:p>
        </p:txBody>
      </p:sp>
      <p:sp>
        <p:nvSpPr>
          <p:cNvPr id="15364" name="Rectangle 4"/>
          <p:cNvSpPr>
            <a:spLocks noGrp="1" noChangeArrowheads="1"/>
          </p:cNvSpPr>
          <p:nvPr>
            <p:ph type="ftr" sz="quarter" idx="2"/>
          </p:nvPr>
        </p:nvSpPr>
        <p:spPr bwMode="auto">
          <a:xfrm>
            <a:off x="0" y="9442450"/>
            <a:ext cx="2954338" cy="457200"/>
          </a:xfrm>
          <a:prstGeom prst="rect">
            <a:avLst/>
          </a:prstGeom>
          <a:noFill/>
          <a:ln w="9525">
            <a:noFill/>
            <a:miter lim="800000"/>
          </a:ln>
          <a:effectLst/>
        </p:spPr>
        <p:txBody>
          <a:bodyPr vert="horz" wrap="square" lIns="91376" tIns="45688" rIns="91376" bIns="45688" numCol="1" anchor="b" anchorCtr="0" compatLnSpc="1"/>
          <a:lstStyle>
            <a:lvl1pPr algn="l">
              <a:spcBef>
                <a:spcPct val="0"/>
              </a:spcBef>
              <a:buFontTx/>
              <a:buNone/>
              <a:defRPr sz="1200" i="0" u="none"/>
            </a:lvl1pPr>
          </a:lstStyle>
          <a:p>
            <a:pPr>
              <a:defRPr/>
            </a:pPr>
            <a:endParaRPr lang="en-US" altLang="zh-CN"/>
          </a:p>
        </p:txBody>
      </p:sp>
      <p:sp>
        <p:nvSpPr>
          <p:cNvPr id="15365" name="Rectangle 5"/>
          <p:cNvSpPr>
            <a:spLocks noGrp="1" noChangeArrowheads="1"/>
          </p:cNvSpPr>
          <p:nvPr>
            <p:ph type="sldNum" sz="quarter" idx="3"/>
          </p:nvPr>
        </p:nvSpPr>
        <p:spPr bwMode="auto">
          <a:xfrm>
            <a:off x="3789363" y="9442450"/>
            <a:ext cx="2954337" cy="457200"/>
          </a:xfrm>
          <a:prstGeom prst="rect">
            <a:avLst/>
          </a:prstGeom>
          <a:noFill/>
          <a:ln w="9525">
            <a:noFill/>
            <a:miter lim="800000"/>
          </a:ln>
          <a:effectLst/>
        </p:spPr>
        <p:txBody>
          <a:bodyPr vert="horz" wrap="square" lIns="91376" tIns="45688" rIns="91376" bIns="45688" numCol="1" anchor="b" anchorCtr="0" compatLnSpc="1"/>
          <a:lstStyle>
            <a:lvl1pPr algn="r">
              <a:defRPr sz="1200" i="0" u="none" smtClean="0"/>
            </a:lvl1pPr>
          </a:lstStyle>
          <a:p>
            <a:pPr>
              <a:defRPr/>
            </a:pPr>
            <a:fld id="{F77ED07A-CA91-4628-AB4C-E3ED16423FB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54338" cy="533400"/>
          </a:xfrm>
          <a:prstGeom prst="rect">
            <a:avLst/>
          </a:prstGeom>
          <a:noFill/>
          <a:ln w="9525">
            <a:noFill/>
            <a:miter lim="800000"/>
          </a:ln>
          <a:effectLst/>
        </p:spPr>
        <p:txBody>
          <a:bodyPr vert="horz" wrap="square" lIns="91376" tIns="45688" rIns="91376" bIns="45688" numCol="1" anchor="t" anchorCtr="0" compatLnSpc="1"/>
          <a:lstStyle>
            <a:lvl1pPr algn="l">
              <a:spcBef>
                <a:spcPct val="0"/>
              </a:spcBef>
              <a:buFontTx/>
              <a:buNone/>
              <a:defRPr sz="1200" i="0" u="none"/>
            </a:lvl1pPr>
          </a:lstStyle>
          <a:p>
            <a:pPr>
              <a:defRPr/>
            </a:pPr>
            <a:endParaRPr lang="zh-CN" altLang="en-US"/>
          </a:p>
        </p:txBody>
      </p:sp>
      <p:sp>
        <p:nvSpPr>
          <p:cNvPr id="14339" name="Rectangle 3"/>
          <p:cNvSpPr>
            <a:spLocks noGrp="1" noChangeArrowheads="1"/>
          </p:cNvSpPr>
          <p:nvPr>
            <p:ph type="dt" idx="1"/>
          </p:nvPr>
        </p:nvSpPr>
        <p:spPr bwMode="auto">
          <a:xfrm>
            <a:off x="3789363" y="0"/>
            <a:ext cx="2954337" cy="533400"/>
          </a:xfrm>
          <a:prstGeom prst="rect">
            <a:avLst/>
          </a:prstGeom>
          <a:noFill/>
          <a:ln w="9525">
            <a:noFill/>
            <a:miter lim="800000"/>
          </a:ln>
          <a:effectLst/>
        </p:spPr>
        <p:txBody>
          <a:bodyPr vert="horz" wrap="square" lIns="91376" tIns="45688" rIns="91376" bIns="45688" numCol="1" anchor="t" anchorCtr="0" compatLnSpc="1"/>
          <a:lstStyle>
            <a:lvl1pPr algn="r">
              <a:spcBef>
                <a:spcPct val="0"/>
              </a:spcBef>
              <a:buFontTx/>
              <a:buNone/>
              <a:defRPr sz="1200" i="0" u="none"/>
            </a:lvl1pPr>
          </a:lstStyle>
          <a:p>
            <a:pPr>
              <a:defRPr/>
            </a:pPr>
            <a:endParaRPr lang="en-US" altLang="zh-CN"/>
          </a:p>
        </p:txBody>
      </p:sp>
      <p:sp>
        <p:nvSpPr>
          <p:cNvPr id="2052" name="Rectangle 4"/>
          <p:cNvSpPr>
            <a:spLocks noChangeArrowheads="1" noTextEdit="1"/>
          </p:cNvSpPr>
          <p:nvPr>
            <p:ph type="sldImg" idx="2"/>
          </p:nvPr>
        </p:nvSpPr>
        <p:spPr bwMode="auto">
          <a:xfrm>
            <a:off x="677863" y="762000"/>
            <a:ext cx="5387975" cy="37306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909638" y="4721225"/>
            <a:ext cx="4924425" cy="4416425"/>
          </a:xfrm>
          <a:prstGeom prst="rect">
            <a:avLst/>
          </a:prstGeom>
          <a:noFill/>
          <a:ln w="9525">
            <a:noFill/>
            <a:miter lim="800000"/>
          </a:ln>
          <a:effectLst/>
        </p:spPr>
        <p:txBody>
          <a:bodyPr vert="horz" wrap="square" lIns="91376" tIns="45688" rIns="91376" bIns="45688"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4342" name="Rectangle 6"/>
          <p:cNvSpPr>
            <a:spLocks noGrp="1" noChangeArrowheads="1"/>
          </p:cNvSpPr>
          <p:nvPr>
            <p:ph type="ftr" sz="quarter" idx="4"/>
          </p:nvPr>
        </p:nvSpPr>
        <p:spPr bwMode="auto">
          <a:xfrm>
            <a:off x="0" y="9442450"/>
            <a:ext cx="2954338" cy="457200"/>
          </a:xfrm>
          <a:prstGeom prst="rect">
            <a:avLst/>
          </a:prstGeom>
          <a:noFill/>
          <a:ln w="9525">
            <a:noFill/>
            <a:miter lim="800000"/>
          </a:ln>
          <a:effectLst/>
        </p:spPr>
        <p:txBody>
          <a:bodyPr vert="horz" wrap="square" lIns="91376" tIns="45688" rIns="91376" bIns="45688" numCol="1" anchor="b" anchorCtr="0" compatLnSpc="1"/>
          <a:lstStyle>
            <a:lvl1pPr algn="l">
              <a:spcBef>
                <a:spcPct val="0"/>
              </a:spcBef>
              <a:buFontTx/>
              <a:buNone/>
              <a:defRPr sz="1200" i="0" u="none"/>
            </a:lvl1pPr>
          </a:lstStyle>
          <a:p>
            <a:pPr>
              <a:defRPr/>
            </a:pPr>
            <a:endParaRPr lang="en-US" altLang="zh-CN"/>
          </a:p>
        </p:txBody>
      </p:sp>
      <p:sp>
        <p:nvSpPr>
          <p:cNvPr id="14343" name="Rectangle 7"/>
          <p:cNvSpPr>
            <a:spLocks noGrp="1" noChangeArrowheads="1"/>
          </p:cNvSpPr>
          <p:nvPr>
            <p:ph type="sldNum" sz="quarter" idx="5"/>
          </p:nvPr>
        </p:nvSpPr>
        <p:spPr bwMode="auto">
          <a:xfrm>
            <a:off x="3789363" y="9442450"/>
            <a:ext cx="2954337" cy="457200"/>
          </a:xfrm>
          <a:prstGeom prst="rect">
            <a:avLst/>
          </a:prstGeom>
          <a:noFill/>
          <a:ln w="9525">
            <a:noFill/>
            <a:miter lim="800000"/>
          </a:ln>
          <a:effectLst/>
        </p:spPr>
        <p:txBody>
          <a:bodyPr vert="horz" wrap="square" lIns="91376" tIns="45688" rIns="91376" bIns="45688" numCol="1" anchor="b" anchorCtr="0" compatLnSpc="1"/>
          <a:lstStyle>
            <a:lvl1pPr algn="r">
              <a:defRPr sz="1200" i="0" u="none" smtClean="0"/>
            </a:lvl1pPr>
          </a:lstStyle>
          <a:p>
            <a:pPr>
              <a:defRPr/>
            </a:pPr>
            <a:fld id="{E48D20E7-6ECA-455C-889D-ED562415A73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如觉得题目有疑问或有误可与老师联系寻求解释或更正</a:t>
            </a:r>
            <a:endParaRPr lang="zh-CN" altLang="en-US" b="1"/>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6FEC0D10-97B5-4995-AF42-D24E3607C4BB}" type="slidenum">
              <a:rPr lang="zh-CN" altLang="en-US" sz="1200" i="0" u="none"/>
            </a:fld>
            <a:endParaRPr lang="en-US" altLang="zh-CN" sz="1200" i="0" u="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48D20E7-6ECA-455C-889D-ED562415A73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fld id="{A2B7EEAA-AFE3-4597-A006-4C7B2A3D6C6B}" type="slidenum">
              <a:rPr lang="zh-CN" altLang="en-US" sz="1200" i="0" u="none"/>
            </a:fld>
            <a:endParaRPr lang="en-US" altLang="zh-CN" sz="1200" i="0" u="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6041" y="1788454"/>
            <a:ext cx="6793499" cy="2098226"/>
          </a:xfrm>
        </p:spPr>
        <p:txBody>
          <a:bodyPr anchor="b">
            <a:noAutofit/>
          </a:bodyPr>
          <a:lstStyle>
            <a:lvl1pPr algn="ctr">
              <a:defRPr sz="60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177425" y="3956281"/>
            <a:ext cx="555073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11697" y="6453386"/>
            <a:ext cx="1306455" cy="404614"/>
          </a:xfrm>
        </p:spPr>
        <p:txBody>
          <a:bodyPr/>
          <a:lstStyle>
            <a:lvl1pPr>
              <a:defRPr baseline="0">
                <a:solidFill>
                  <a:schemeClr val="tx2"/>
                </a:solidFill>
              </a:defRPr>
            </a:lvl1p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11"/>
          </p:nvPr>
        </p:nvSpPr>
        <p:spPr>
          <a:xfrm>
            <a:off x="2099545" y="6453386"/>
            <a:ext cx="5706494"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7987430" y="6453386"/>
            <a:ext cx="1296987" cy="404614"/>
          </a:xfrm>
        </p:spPr>
        <p:txBody>
          <a:bodyPr/>
          <a:lstStyle>
            <a:lvl1pPr>
              <a:defRPr baseline="0">
                <a:solidFill>
                  <a:schemeClr val="tx2"/>
                </a:solidFill>
              </a:defRPr>
            </a:lvl1pPr>
          </a:lstStyle>
          <a:p>
            <a:fld id="{0DCA9189-776D-4CAE-8DC1-F649ACC084A4}" type="slidenum">
              <a:rPr lang="zh-CN" altLang="en-US" smtClean="0"/>
            </a:fld>
            <a:endParaRPr lang="zh-CN" altLang="en-US"/>
          </a:p>
        </p:txBody>
      </p:sp>
      <p:grpSp>
        <p:nvGrpSpPr>
          <p:cNvPr id="8" name="Group 7"/>
          <p:cNvGrpSpPr/>
          <p:nvPr/>
        </p:nvGrpSpPr>
        <p:grpSpPr>
          <a:xfrm>
            <a:off x="611697" y="744470"/>
            <a:ext cx="8672721"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14425" y="2295527"/>
            <a:ext cx="7800975" cy="35718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4197" y="624156"/>
            <a:ext cx="161519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14425" y="624156"/>
            <a:ext cx="6201569" cy="524324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1583" y="1301362"/>
            <a:ext cx="7810539" cy="2852737"/>
          </a:xfrm>
        </p:spPr>
        <p:txBody>
          <a:bodyPr anchor="b">
            <a:normAutofit/>
          </a:bodyPr>
          <a:lstStyle>
            <a:lvl1pPr algn="r">
              <a:defRPr sz="60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1583" y="4216328"/>
            <a:ext cx="7810539"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600363" y="6453386"/>
            <a:ext cx="1318208" cy="404614"/>
          </a:xfrm>
        </p:spPr>
        <p:txBody>
          <a:bodyPr/>
          <a:lstStyle>
            <a:lvl1pPr>
              <a:defRPr>
                <a:solidFill>
                  <a:schemeClr val="tx2"/>
                </a:solidFill>
              </a:defRPr>
            </a:lvl1p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11"/>
          </p:nvPr>
        </p:nvSpPr>
        <p:spPr>
          <a:xfrm>
            <a:off x="2099754" y="6453386"/>
            <a:ext cx="5706494"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7987430" y="6453386"/>
            <a:ext cx="1296987" cy="404614"/>
          </a:xfrm>
        </p:spPr>
        <p:txBody>
          <a:bodyPr/>
          <a:lstStyle>
            <a:lvl1pPr>
              <a:defRPr>
                <a:solidFill>
                  <a:schemeClr val="tx2"/>
                </a:solidFill>
              </a:defRPr>
            </a:lvl1pPr>
          </a:lstStyle>
          <a:p>
            <a:fld id="{0DCA9189-776D-4CAE-8DC1-F649ACC084A4}" type="slidenum">
              <a:rPr lang="zh-CN" altLang="en-US" smtClean="0"/>
            </a:fld>
            <a:endParaRPr lang="zh-CN" altLang="en-US"/>
          </a:p>
        </p:txBody>
      </p:sp>
      <p:sp>
        <p:nvSpPr>
          <p:cNvPr id="7" name="Freeform 6"/>
          <p:cNvSpPr/>
          <p:nvPr/>
        </p:nvSpPr>
        <p:spPr bwMode="auto">
          <a:xfrm>
            <a:off x="6623470" y="1685652"/>
            <a:ext cx="2660948"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ln>
        </p:spPr>
      </p:sp>
      <p:sp>
        <p:nvSpPr>
          <p:cNvPr id="8" name="Freeform 7" title="Crop Mark"/>
          <p:cNvSpPr/>
          <p:nvPr/>
        </p:nvSpPr>
        <p:spPr bwMode="auto">
          <a:xfrm>
            <a:off x="6623470" y="1685652"/>
            <a:ext cx="2660948"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114425" y="2286001"/>
            <a:ext cx="361382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301890" y="2286001"/>
            <a:ext cx="361382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14425" y="685800"/>
            <a:ext cx="7800975"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14425" y="2340230"/>
            <a:ext cx="361382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14425" y="3305209"/>
            <a:ext cx="3613826"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301573" y="2349754"/>
            <a:ext cx="361382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301573" y="3305209"/>
            <a:ext cx="3613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FCCDC-59D8-4DBC-8DC5-AF59BDD011A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DCA9189-776D-4CAE-8DC1-F649ACC084A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43091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88169" y="685800"/>
            <a:ext cx="3132773" cy="2157884"/>
          </a:xfrm>
        </p:spPr>
        <p:txBody>
          <a:bodyPr anchor="t">
            <a:noAutofit/>
          </a:bodyPr>
          <a:lstStyle>
            <a:lvl1pPr>
              <a:lnSpc>
                <a:spcPct val="84000"/>
              </a:lnSpc>
              <a:defRPr sz="44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83016" y="685801"/>
            <a:ext cx="4234815"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588169" y="2856344"/>
            <a:ext cx="3132773"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588169" y="6453386"/>
            <a:ext cx="978715" cy="404614"/>
          </a:xfrm>
        </p:spPr>
        <p:txBody>
          <a:bodyPr/>
          <a:lstStyle>
            <a:lvl1pPr>
              <a:defRPr>
                <a:solidFill>
                  <a:schemeClr val="tx2"/>
                </a:solidFill>
              </a:defRPr>
            </a:lvl1pPr>
          </a:lstStyle>
          <a:p>
            <a:fld id="{870FCCDC-59D8-4DBC-8DC5-AF59BDD011A5}" type="datetimeFigureOut">
              <a:rPr lang="zh-CN" altLang="en-US" smtClean="0"/>
            </a:fld>
            <a:endParaRPr lang="zh-CN" altLang="en-US"/>
          </a:p>
        </p:txBody>
      </p:sp>
      <p:sp>
        <p:nvSpPr>
          <p:cNvPr id="6" name="Footer Placeholder 5"/>
          <p:cNvSpPr>
            <a:spLocks noGrp="1"/>
          </p:cNvSpPr>
          <p:nvPr>
            <p:ph type="ftr" sz="quarter" idx="11"/>
          </p:nvPr>
        </p:nvSpPr>
        <p:spPr>
          <a:xfrm>
            <a:off x="1792330" y="6453386"/>
            <a:ext cx="1928611"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8030052" y="6453386"/>
            <a:ext cx="1296987" cy="404614"/>
          </a:xfrm>
        </p:spPr>
        <p:txBody>
          <a:bodyPr/>
          <a:lstStyle>
            <a:lvl1pPr>
              <a:defRPr>
                <a:solidFill>
                  <a:schemeClr val="tx2"/>
                </a:solidFill>
              </a:defRPr>
            </a:lvl1pPr>
          </a:lstStyle>
          <a:p>
            <a:fld id="{0DCA9189-776D-4CAE-8DC1-F649ACC084A4}" type="slidenum">
              <a:rPr lang="zh-CN" altLang="en-US" smtClean="0"/>
            </a:fld>
            <a:endParaRPr lang="zh-CN" altLang="en-US"/>
          </a:p>
        </p:txBody>
      </p:sp>
      <p:sp>
        <p:nvSpPr>
          <p:cNvPr id="9" name="Rectangle 8"/>
          <p:cNvSpPr/>
          <p:nvPr/>
        </p:nvSpPr>
        <p:spPr>
          <a:xfrm>
            <a:off x="4309110"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309110"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43091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88169" y="685800"/>
            <a:ext cx="3132773" cy="2157884"/>
          </a:xfrm>
        </p:spPr>
        <p:txBody>
          <a:bodyPr anchor="t">
            <a:normAutofit/>
          </a:bodyPr>
          <a:lstStyle>
            <a:lvl1pPr>
              <a:lnSpc>
                <a:spcPct val="84000"/>
              </a:lnSpc>
              <a:defRPr sz="44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94847" y="2"/>
            <a:ext cx="5411153"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588169" y="2855968"/>
            <a:ext cx="3132773"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588169" y="6453386"/>
            <a:ext cx="978715" cy="404614"/>
          </a:xfrm>
        </p:spPr>
        <p:txBody>
          <a:bodyPr/>
          <a:lstStyle>
            <a:lvl1pPr>
              <a:defRPr>
                <a:solidFill>
                  <a:schemeClr val="tx2"/>
                </a:solidFill>
              </a:defRPr>
            </a:lvl1pPr>
          </a:lstStyle>
          <a:p>
            <a:fld id="{870FCCDC-59D8-4DBC-8DC5-AF59BDD011A5}" type="datetimeFigureOut">
              <a:rPr lang="zh-CN" altLang="en-US" smtClean="0"/>
            </a:fld>
            <a:endParaRPr lang="zh-CN" altLang="en-US"/>
          </a:p>
        </p:txBody>
      </p:sp>
      <p:sp>
        <p:nvSpPr>
          <p:cNvPr id="6" name="Footer Placeholder 5"/>
          <p:cNvSpPr>
            <a:spLocks noGrp="1"/>
          </p:cNvSpPr>
          <p:nvPr>
            <p:ph type="ftr" sz="quarter" idx="11"/>
          </p:nvPr>
        </p:nvSpPr>
        <p:spPr>
          <a:xfrm>
            <a:off x="1792330" y="6453386"/>
            <a:ext cx="1928611"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8030052" y="6453386"/>
            <a:ext cx="1296987" cy="404614"/>
          </a:xfrm>
        </p:spPr>
        <p:txBody>
          <a:bodyPr/>
          <a:lstStyle>
            <a:lvl1pPr>
              <a:defRPr>
                <a:solidFill>
                  <a:schemeClr val="tx2"/>
                </a:solidFill>
              </a:defRPr>
            </a:lvl1pPr>
          </a:lstStyle>
          <a:p>
            <a:fld id="{0DCA9189-776D-4CAE-8DC1-F649ACC084A4}" type="slidenum">
              <a:rPr lang="zh-CN" altLang="en-US" smtClean="0"/>
            </a:fld>
            <a:endParaRPr lang="zh-CN" altLang="en-US"/>
          </a:p>
        </p:txBody>
      </p:sp>
      <p:sp>
        <p:nvSpPr>
          <p:cNvPr id="9" name="Rectangle 8"/>
          <p:cNvSpPr/>
          <p:nvPr/>
        </p:nvSpPr>
        <p:spPr>
          <a:xfrm>
            <a:off x="4309110"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309110"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5" y="685800"/>
            <a:ext cx="7800975"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14425" y="2286000"/>
            <a:ext cx="7800975" cy="35814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129903" y="6453386"/>
            <a:ext cx="978715" cy="404614"/>
          </a:xfrm>
          <a:prstGeom prst="rect">
            <a:avLst/>
          </a:prstGeom>
        </p:spPr>
        <p:txBody>
          <a:bodyPr vert="horz" lIns="91440" tIns="45720" rIns="91440" bIns="45720" rtlCol="0" anchor="ctr"/>
          <a:lstStyle>
            <a:lvl1pPr algn="l">
              <a:defRPr sz="1000" baseline="0">
                <a:solidFill>
                  <a:schemeClr val="tx2"/>
                </a:solidFill>
              </a:defRPr>
            </a:lvl1pPr>
          </a:lstStyle>
          <a:p>
            <a:fld id="{870FCCDC-59D8-4DBC-8DC5-AF59BDD011A5}" type="datetimeFigureOut">
              <a:rPr lang="zh-CN" altLang="en-US" smtClean="0"/>
            </a:fld>
            <a:endParaRPr lang="zh-CN" altLang="en-US"/>
          </a:p>
        </p:txBody>
      </p:sp>
      <p:sp>
        <p:nvSpPr>
          <p:cNvPr id="5" name="Footer Placeholder 4"/>
          <p:cNvSpPr>
            <a:spLocks noGrp="1"/>
          </p:cNvSpPr>
          <p:nvPr>
            <p:ph type="ftr" sz="quarter" idx="3"/>
          </p:nvPr>
        </p:nvSpPr>
        <p:spPr>
          <a:xfrm>
            <a:off x="2351021" y="6453386"/>
            <a:ext cx="5103175" cy="404614"/>
          </a:xfrm>
          <a:prstGeom prst="rect">
            <a:avLst/>
          </a:prstGeom>
        </p:spPr>
        <p:txBody>
          <a:bodyPr vert="horz" lIns="91440" tIns="45720" rIns="91440" bIns="45720" rtlCol="0" anchor="ctr"/>
          <a:lstStyle>
            <a:lvl1pPr algn="l">
              <a:defRPr sz="10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7696599" y="6453386"/>
            <a:ext cx="1296987" cy="404614"/>
          </a:xfrm>
          <a:prstGeom prst="rect">
            <a:avLst/>
          </a:prstGeom>
        </p:spPr>
        <p:txBody>
          <a:bodyPr vert="horz" lIns="91440" tIns="45720" rIns="91440" bIns="45720" rtlCol="0" anchor="ctr"/>
          <a:lstStyle>
            <a:lvl1pPr algn="r">
              <a:defRPr sz="1000" baseline="0">
                <a:solidFill>
                  <a:schemeClr val="tx2"/>
                </a:solidFill>
              </a:defRPr>
            </a:lvl1pPr>
          </a:lstStyle>
          <a:p>
            <a:fld id="{0DCA9189-776D-4CAE-8DC1-F649ACC084A4}" type="slidenum">
              <a:rPr lang="zh-CN" altLang="en-US" smtClean="0"/>
            </a:fld>
            <a:endParaRPr lang="zh-CN" altLang="en-US"/>
          </a:p>
        </p:txBody>
      </p:sp>
      <p:sp>
        <p:nvSpPr>
          <p:cNvPr id="9" name="Rectangle 8"/>
          <p:cNvSpPr/>
          <p:nvPr/>
        </p:nvSpPr>
        <p:spPr>
          <a:xfrm>
            <a:off x="388452"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88452" y="376"/>
            <a:ext cx="185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AutoShape 5"/>
          <p:cNvSpPr>
            <a:spLocks noChangeArrowheads="1"/>
          </p:cNvSpPr>
          <p:nvPr userDrawn="1"/>
        </p:nvSpPr>
        <p:spPr bwMode="auto">
          <a:xfrm>
            <a:off x="171450" y="255588"/>
            <a:ext cx="9390063" cy="6056312"/>
          </a:xfrm>
          <a:prstGeom prst="roundRect">
            <a:avLst>
              <a:gd name="adj" fmla="val 6384"/>
            </a:avLst>
          </a:prstGeom>
          <a:noFill/>
          <a:ln w="25400">
            <a:solidFill>
              <a:srgbClr val="00279F"/>
            </a:solidFill>
            <a:round/>
          </a:ln>
        </p:spPr>
        <p:txBody>
          <a:bodyPr wrap="none"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32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32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32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3200" i="1" u="sng">
                <a:solidFill>
                  <a:schemeClr val="tx1"/>
                </a:solidFill>
                <a:latin typeface="Times New Roman" panose="02020603050405020304" pitchFamily="18" charset="0"/>
              </a:defRPr>
            </a:lvl9pPr>
          </a:lstStyle>
          <a:p>
            <a:pPr algn="ctr">
              <a:spcBef>
                <a:spcPct val="20000"/>
              </a:spcBef>
              <a:buFontTx/>
              <a:buChar char="•"/>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slide" Target="slide6.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 Target="sl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31825" y="252616"/>
            <a:ext cx="8424863" cy="1655763"/>
          </a:xfrm>
        </p:spPr>
        <p:txBody>
          <a:bodyPr/>
          <a:lstStyle/>
          <a:p>
            <a:r>
              <a:rPr lang="zh-CN" altLang="en-US" dirty="0">
                <a:latin typeface="华文新魏" panose="02010800040101010101" pitchFamily="2" charset="-122"/>
                <a:ea typeface="华文新魏" panose="02010800040101010101" pitchFamily="2" charset="-122"/>
              </a:rPr>
              <a:t>            </a:t>
            </a:r>
            <a:r>
              <a:rPr lang="zh-CN" altLang="en-US" sz="7200" b="1" dirty="0">
                <a:latin typeface="华文新魏" panose="02010800040101010101" pitchFamily="2" charset="-122"/>
                <a:ea typeface="华文新魏" panose="02010800040101010101" pitchFamily="2" charset="-122"/>
              </a:rPr>
              <a:t>静 态 链 表</a:t>
            </a:r>
            <a:endParaRPr lang="zh-CN" altLang="en-US" sz="3600" b="1" dirty="0">
              <a:latin typeface="华文新魏" panose="02010800040101010101" pitchFamily="2" charset="-122"/>
              <a:ea typeface="华文新魏" panose="02010800040101010101" pitchFamily="2" charset="-122"/>
            </a:endParaRPr>
          </a:p>
        </p:txBody>
      </p:sp>
      <p:sp>
        <p:nvSpPr>
          <p:cNvPr id="4099" name="Text Box 9"/>
          <p:cNvSpPr txBox="1">
            <a:spLocks noChangeArrowheads="1"/>
          </p:cNvSpPr>
          <p:nvPr/>
        </p:nvSpPr>
        <p:spPr bwMode="auto">
          <a:xfrm>
            <a:off x="992188" y="1772816"/>
            <a:ext cx="8064500" cy="400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just">
              <a:spcBef>
                <a:spcPct val="20000"/>
              </a:spcBef>
            </a:pPr>
            <a:r>
              <a:rPr lang="zh-CN" altLang="en-US" sz="2400" b="1" i="0" u="none" dirty="0">
                <a:ea typeface="宋体" panose="02010600030101010101" pitchFamily="2" charset="-122"/>
              </a:rPr>
              <a:t>小组编号：</a:t>
            </a:r>
            <a:r>
              <a:rPr lang="en-US" altLang="zh-CN" sz="2400" b="1" i="0" u="none" dirty="0">
                <a:ea typeface="宋体" panose="02010600030101010101" pitchFamily="2" charset="-122"/>
              </a:rPr>
              <a:t>A2</a:t>
            </a:r>
            <a:endParaRPr lang="en-US" altLang="zh-CN" sz="2400" b="1" i="0" u="none" dirty="0">
              <a:ea typeface="宋体" panose="02010600030101010101" pitchFamily="2" charset="-122"/>
            </a:endParaRPr>
          </a:p>
          <a:p>
            <a:pPr algn="just">
              <a:spcBef>
                <a:spcPct val="20000"/>
              </a:spcBef>
            </a:pPr>
            <a:endParaRPr lang="en-US" altLang="zh-CN" sz="2400" b="1" i="0" u="none" dirty="0">
              <a:ea typeface="宋体" panose="02010600030101010101" pitchFamily="2" charset="-122"/>
            </a:endParaRPr>
          </a:p>
          <a:p>
            <a:pPr algn="just">
              <a:spcBef>
                <a:spcPct val="20000"/>
              </a:spcBef>
            </a:pPr>
            <a:r>
              <a:rPr lang="en-US" altLang="zh-CN" sz="2400" b="1" i="0" u="none" dirty="0">
                <a:ea typeface="宋体" panose="02010600030101010101" pitchFamily="2" charset="-122"/>
              </a:rPr>
              <a:t>					   </a:t>
            </a:r>
            <a:r>
              <a:rPr lang="zh-CN" altLang="en-US" sz="2400" b="1" i="0" u="none" dirty="0">
                <a:ea typeface="宋体" panose="02010600030101010101" pitchFamily="2" charset="-122"/>
              </a:rPr>
              <a:t>贡献比重</a:t>
            </a:r>
            <a:r>
              <a:rPr lang="en-US" altLang="zh-CN" sz="2400" b="1" i="0" u="none" dirty="0">
                <a:ea typeface="宋体" panose="02010600030101010101" pitchFamily="2" charset="-122"/>
              </a:rPr>
              <a:t>%</a:t>
            </a:r>
            <a:r>
              <a:rPr lang="zh-CN" altLang="en-US" sz="2400" b="1" i="0" u="none" dirty="0">
                <a:ea typeface="宋体" panose="02010600030101010101" pitchFamily="2" charset="-122"/>
              </a:rPr>
              <a:t>（待填写）</a:t>
            </a:r>
            <a:endParaRPr lang="en-US" altLang="zh-CN" sz="2400" b="1" i="0" u="none" dirty="0">
              <a:ea typeface="宋体" panose="02010600030101010101" pitchFamily="2" charset="-122"/>
            </a:endParaRPr>
          </a:p>
          <a:p>
            <a:pPr algn="just">
              <a:spcBef>
                <a:spcPct val="20000"/>
              </a:spcBef>
            </a:pPr>
            <a:r>
              <a:rPr lang="zh-CN" altLang="en-US" sz="2400" b="1" i="0" u="none" dirty="0">
                <a:ea typeface="宋体" panose="02010600030101010101" pitchFamily="2" charset="-122"/>
              </a:rPr>
              <a:t>主讲人学号姓名：</a:t>
            </a:r>
            <a:r>
              <a:rPr lang="en-US" altLang="zh-CN" sz="2400" b="1" i="0" u="none" dirty="0">
                <a:ea typeface="宋体" panose="02010600030101010101" pitchFamily="2" charset="-122"/>
              </a:rPr>
              <a:t>20121568 </a:t>
            </a:r>
            <a:r>
              <a:rPr lang="zh-CN" altLang="en-US" sz="2400" b="1" i="0" u="none" dirty="0">
                <a:ea typeface="宋体" panose="02010600030101010101" pitchFamily="2" charset="-122"/>
              </a:rPr>
              <a:t>袁正</a:t>
            </a:r>
            <a:endParaRPr lang="en-US" altLang="zh-CN" sz="2400" b="1" i="0" u="none" dirty="0">
              <a:ea typeface="宋体" panose="02010600030101010101" pitchFamily="2" charset="-122"/>
            </a:endParaRPr>
          </a:p>
          <a:p>
            <a:pPr algn="just">
              <a:spcBef>
                <a:spcPct val="20000"/>
              </a:spcBef>
            </a:pPr>
            <a:r>
              <a:rPr lang="zh-CN" altLang="en-US" sz="2400" b="1" i="0" u="none" dirty="0">
                <a:ea typeface="宋体" panose="02010600030101010101" pitchFamily="2" charset="-122"/>
              </a:rPr>
              <a:t>小组其他成员</a:t>
            </a:r>
            <a:r>
              <a:rPr lang="en-US" altLang="zh-CN" sz="2400" b="1" i="0" u="none" dirty="0">
                <a:ea typeface="宋体" panose="02010600030101010101" pitchFamily="2" charset="-122"/>
              </a:rPr>
              <a:t>: </a:t>
            </a:r>
            <a:endParaRPr lang="en-US" altLang="zh-CN" sz="2400" b="1" i="0" u="none" dirty="0">
              <a:ea typeface="宋体" panose="02010600030101010101" pitchFamily="2" charset="-122"/>
            </a:endParaRPr>
          </a:p>
          <a:p>
            <a:pPr algn="just">
              <a:spcBef>
                <a:spcPct val="20000"/>
              </a:spcBef>
            </a:pPr>
            <a:r>
              <a:rPr lang="en-US" altLang="zh-CN" sz="2400" b="1" i="0" u="none" dirty="0">
                <a:ea typeface="宋体" panose="02010600030101010101" pitchFamily="2" charset="-122"/>
              </a:rPr>
              <a:t>            </a:t>
            </a:r>
            <a:r>
              <a:rPr lang="zh-CN" altLang="en-US" sz="2400" b="1" i="0" u="none" dirty="0">
                <a:ea typeface="宋体" panose="02010600030101010101" pitchFamily="2" charset="-122"/>
              </a:rPr>
              <a:t>学号姓名：</a:t>
            </a:r>
            <a:r>
              <a:rPr lang="en-US" altLang="zh-CN" sz="2400" b="1" i="0" u="none" dirty="0">
                <a:ea typeface="宋体" panose="02010600030101010101" pitchFamily="2" charset="-122"/>
              </a:rPr>
              <a:t>20123101 </a:t>
            </a:r>
            <a:r>
              <a:rPr lang="zh-CN" altLang="en-US" sz="2400" b="1" i="0" u="none" dirty="0">
                <a:ea typeface="宋体" panose="02010600030101010101" pitchFamily="2" charset="-122"/>
              </a:rPr>
              <a:t>李昀哲</a:t>
            </a:r>
            <a:endParaRPr lang="en-US" altLang="zh-CN" sz="2400" b="1" i="0" u="none" dirty="0">
              <a:ea typeface="宋体" panose="02010600030101010101" pitchFamily="2" charset="-122"/>
            </a:endParaRPr>
          </a:p>
          <a:p>
            <a:pPr algn="just">
              <a:spcBef>
                <a:spcPct val="20000"/>
              </a:spcBef>
            </a:pPr>
            <a:r>
              <a:rPr lang="zh-CN" altLang="en-US" sz="2400" b="1" i="0" u="none" dirty="0">
                <a:ea typeface="宋体" panose="02010600030101010101" pitchFamily="2" charset="-122"/>
              </a:rPr>
              <a:t>            学号姓名：</a:t>
            </a:r>
            <a:r>
              <a:rPr lang="en-US" altLang="zh-CN" sz="2400" b="1" i="0" u="none" dirty="0">
                <a:ea typeface="宋体" panose="02010600030101010101" pitchFamily="2" charset="-122"/>
              </a:rPr>
              <a:t>18120450 </a:t>
            </a:r>
            <a:r>
              <a:rPr lang="zh-CN" altLang="en-US" sz="2400" b="1" i="0" u="none" dirty="0">
                <a:ea typeface="宋体" panose="02010600030101010101" pitchFamily="2" charset="-122"/>
              </a:rPr>
              <a:t>潘登烨</a:t>
            </a:r>
            <a:endParaRPr lang="en-US" altLang="zh-CN" sz="2400" b="1" i="0" u="none" dirty="0">
              <a:ea typeface="宋体" panose="02010600030101010101" pitchFamily="2" charset="-122"/>
            </a:endParaRPr>
          </a:p>
          <a:p>
            <a:pPr algn="just">
              <a:spcBef>
                <a:spcPct val="20000"/>
              </a:spcBef>
            </a:pPr>
            <a:r>
              <a:rPr lang="en-US" altLang="zh-CN" sz="2400" b="1" i="0" u="none" dirty="0">
                <a:ea typeface="宋体" panose="02010600030101010101" pitchFamily="2" charset="-122"/>
              </a:rPr>
              <a:t>Email: </a:t>
            </a:r>
            <a:endParaRPr lang="en-US" altLang="zh-CN" sz="2400" b="1" i="0" u="none" dirty="0">
              <a:ea typeface="宋体" panose="02010600030101010101" pitchFamily="2" charset="-122"/>
            </a:endParaRPr>
          </a:p>
          <a:p>
            <a:pPr algn="just">
              <a:spcBef>
                <a:spcPct val="20000"/>
              </a:spcBef>
            </a:pPr>
            <a:r>
              <a:rPr lang="en-US" altLang="zh-CN" sz="2400" b="1" i="0" u="none" dirty="0">
                <a:ea typeface="宋体" panose="02010600030101010101" pitchFamily="2" charset="-122"/>
              </a:rPr>
              <a:t>                                               </a:t>
            </a:r>
            <a:r>
              <a:rPr lang="zh-CN" altLang="en-US" sz="2400" b="1" i="0" u="none" dirty="0">
                <a:ea typeface="宋体" panose="02010600030101010101" pitchFamily="2" charset="-122"/>
              </a:rPr>
              <a:t>研讨日期：  </a:t>
            </a:r>
            <a:r>
              <a:rPr lang="en-US" altLang="zh-CN" sz="2400" b="1" i="0" u="none" dirty="0">
                <a:ea typeface="宋体" panose="02010600030101010101" pitchFamily="2" charset="-122"/>
              </a:rPr>
              <a:t>2022 </a:t>
            </a:r>
            <a:r>
              <a:rPr lang="zh-CN" altLang="en-US" sz="2400" b="1" i="0" u="none" dirty="0">
                <a:ea typeface="宋体" panose="02010600030101010101" pitchFamily="2" charset="-122"/>
              </a:rPr>
              <a:t>年 </a:t>
            </a:r>
            <a:r>
              <a:rPr lang="en-US" altLang="zh-CN" sz="2400" b="1" i="0" u="none" dirty="0">
                <a:ea typeface="宋体" panose="02010600030101010101" pitchFamily="2" charset="-122"/>
              </a:rPr>
              <a:t>2</a:t>
            </a:r>
            <a:r>
              <a:rPr lang="zh-CN" altLang="en-US" sz="2400" b="1" i="0" u="none" dirty="0">
                <a:ea typeface="宋体" panose="02010600030101010101" pitchFamily="2" charset="-122"/>
              </a:rPr>
              <a:t> 月 </a:t>
            </a:r>
            <a:r>
              <a:rPr lang="en-US" altLang="zh-CN" sz="2400" b="1" i="0" u="none" dirty="0">
                <a:ea typeface="宋体" panose="02010600030101010101" pitchFamily="2" charset="-122"/>
              </a:rPr>
              <a:t>14</a:t>
            </a:r>
            <a:r>
              <a:rPr lang="zh-CN" altLang="en-US" sz="2400" b="1" i="0" u="none" dirty="0">
                <a:ea typeface="宋体" panose="02010600030101010101" pitchFamily="2" charset="-122"/>
              </a:rPr>
              <a:t> 日</a:t>
            </a:r>
            <a:endParaRPr lang="zh-CN" altLang="en-US" sz="2400" b="1" i="0" u="none"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a:xfrm>
            <a:off x="344488" y="476672"/>
            <a:ext cx="3888432" cy="2157884"/>
          </a:xfrm>
        </p:spPr>
        <p:txBody>
          <a:bodyPr/>
          <a:lstStyle/>
          <a:p>
            <a:r>
              <a:rPr lang="zh-CN" altLang="en-US" sz="6600" b="1" dirty="0">
                <a:latin typeface="华文楷体" panose="02010600040101010101" pitchFamily="2" charset="-122"/>
                <a:ea typeface="华文楷体" panose="02010600040101010101" pitchFamily="2" charset="-122"/>
              </a:rPr>
              <a:t>静态链表操作</a:t>
            </a:r>
            <a:endParaRPr lang="zh-CN" altLang="en-US" sz="6600" b="1" dirty="0">
              <a:latin typeface="华文楷体" panose="02010600040101010101" pitchFamily="2" charset="-122"/>
              <a:ea typeface="华文楷体" panose="02010600040101010101" pitchFamily="2" charset="-122"/>
            </a:endParaRPr>
          </a:p>
        </p:txBody>
      </p:sp>
      <p:sp>
        <p:nvSpPr>
          <p:cNvPr id="11267" name="内容占位符 2"/>
          <p:cNvSpPr>
            <a:spLocks noGrp="1" noChangeArrowheads="1"/>
          </p:cNvSpPr>
          <p:nvPr>
            <p:ph idx="1"/>
          </p:nvPr>
        </p:nvSpPr>
        <p:spPr bwMode="auto">
          <a:xfrm>
            <a:off x="4736976" y="476672"/>
            <a:ext cx="4234815" cy="517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0">
              <a:buNone/>
            </a:pPr>
            <a:r>
              <a:rPr lang="zh-CN" altLang="en-US" sz="4000" b="1" dirty="0">
                <a:latin typeface="+mn-ea"/>
              </a:rPr>
              <a:t>删除元素</a:t>
            </a:r>
            <a:endParaRPr lang="zh-CN" altLang="en-US" sz="4000" b="1" dirty="0">
              <a:latin typeface="+mn-ea"/>
            </a:endParaRPr>
          </a:p>
        </p:txBody>
      </p:sp>
      <p:sp>
        <p:nvSpPr>
          <p:cNvPr id="11268" name="内容占位符 3"/>
          <p:cNvSpPr>
            <a:spLocks noGrp="1" noChangeArrowheads="1"/>
          </p:cNvSpPr>
          <p:nvPr>
            <p:ph type="body" sz="half" idx="2"/>
          </p:nvPr>
        </p:nvSpPr>
        <p:spPr bwMode="auto">
          <a:xfrm>
            <a:off x="4880992" y="1558769"/>
            <a:ext cx="3132773" cy="3011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ea typeface="宋体" panose="02010600030101010101" pitchFamily="2" charset="-122"/>
              </a:rPr>
              <a:t>类似增加元素</a:t>
            </a:r>
            <a:endParaRPr lang="en-US" altLang="zh-CN" dirty="0">
              <a:ea typeface="宋体" panose="02010600030101010101" pitchFamily="2" charset="-122"/>
            </a:endParaRPr>
          </a:p>
          <a:p>
            <a:r>
              <a:rPr lang="zh-CN" altLang="en-US" dirty="0">
                <a:ea typeface="宋体" panose="02010600030101010101" pitchFamily="2" charset="-122"/>
              </a:rPr>
              <a:t>将所删除元素的游标赋给前驱元素的游标</a:t>
            </a:r>
            <a:endParaRPr lang="en-US" altLang="zh-CN" dirty="0">
              <a:ea typeface="宋体" panose="02010600030101010101" pitchFamily="2" charset="-122"/>
            </a:endParaRPr>
          </a:p>
          <a:p>
            <a:r>
              <a:rPr lang="zh-CN" altLang="en-US" dirty="0">
                <a:ea typeface="宋体" panose="02010600030101010101" pitchFamily="2" charset="-122"/>
              </a:rPr>
              <a:t>释放所删除元素的空间</a:t>
            </a:r>
            <a:endParaRPr lang="zh-CN" altLang="en-US"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01320" y="1388110"/>
            <a:ext cx="9443085" cy="2051685"/>
          </a:xfrm>
          <a:prstGeom prst="rect">
            <a:avLst/>
          </a:prstGeom>
        </p:spPr>
      </p:pic>
      <p:sp>
        <p:nvSpPr>
          <p:cNvPr id="11267" name="内容占位符 2"/>
          <p:cNvSpPr>
            <a:spLocks noGrp="1" noChangeArrowheads="1"/>
          </p:cNvSpPr>
          <p:nvPr>
            <p:ph idx="1"/>
          </p:nvPr>
        </p:nvSpPr>
        <p:spPr bwMode="auto">
          <a:xfrm>
            <a:off x="248285" y="222885"/>
            <a:ext cx="3947160" cy="109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70000"/>
          </a:bodyPr>
          <a:p>
            <a:pPr marL="0" indent="0">
              <a:buNone/>
            </a:pPr>
            <a:r>
              <a:rPr lang="zh-CN" altLang="en-US" sz="4000" b="1" dirty="0">
                <a:latin typeface="+mn-ea"/>
              </a:rPr>
              <a:t>用于静态链表的</a:t>
            </a:r>
            <a:endParaRPr lang="zh-CN" altLang="en-US" sz="4000" b="1" dirty="0">
              <a:latin typeface="+mn-ea"/>
            </a:endParaRPr>
          </a:p>
          <a:p>
            <a:pPr marL="0" indent="0">
              <a:buNone/>
            </a:pPr>
            <a:r>
              <a:rPr lang="zh-CN" altLang="en-US" sz="4000" b="1" dirty="0">
                <a:latin typeface="+mn-ea"/>
              </a:rPr>
              <a:t>自定义</a:t>
            </a:r>
            <a:r>
              <a:rPr lang="en-US" altLang="zh-CN" sz="4000" b="1" dirty="0">
                <a:latin typeface="+mn-ea"/>
              </a:rPr>
              <a:t>delete</a:t>
            </a:r>
            <a:r>
              <a:rPr lang="zh-CN" altLang="en-US" sz="4000" b="1" dirty="0">
                <a:latin typeface="+mn-ea"/>
              </a:rPr>
              <a:t>函数</a:t>
            </a:r>
            <a:endParaRPr lang="zh-CN" altLang="en-US" sz="4000" b="1"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bwMode="auto">
          <a:xfrm>
            <a:off x="248285" y="222885"/>
            <a:ext cx="3947160" cy="109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p>
            <a:pPr marL="0" indent="0">
              <a:buNone/>
            </a:pPr>
            <a:r>
              <a:rPr lang="zh-CN" altLang="en-US" sz="4000" b="1" dirty="0">
                <a:latin typeface="+mn-ea"/>
              </a:rPr>
              <a:t>指定位置删除</a:t>
            </a:r>
            <a:endParaRPr lang="zh-CN" altLang="en-US" sz="4000" b="1" dirty="0">
              <a:latin typeface="+mn-ea"/>
            </a:endParaRPr>
          </a:p>
        </p:txBody>
      </p:sp>
      <p:pic>
        <p:nvPicPr>
          <p:cNvPr id="3" name="图片 2"/>
          <p:cNvPicPr>
            <a:picLocks noChangeAspect="1"/>
          </p:cNvPicPr>
          <p:nvPr/>
        </p:nvPicPr>
        <p:blipFill>
          <a:blip r:embed="rId1"/>
          <a:stretch>
            <a:fillRect/>
          </a:stretch>
        </p:blipFill>
        <p:spPr>
          <a:xfrm>
            <a:off x="850900" y="1273810"/>
            <a:ext cx="8077835" cy="4655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a:xfrm>
            <a:off x="344488" y="476672"/>
            <a:ext cx="3888432" cy="2157884"/>
          </a:xfrm>
        </p:spPr>
        <p:txBody>
          <a:bodyPr/>
          <a:lstStyle/>
          <a:p>
            <a:r>
              <a:rPr lang="zh-CN" altLang="en-US" sz="6600" b="1" dirty="0">
                <a:latin typeface="华文楷体" panose="02010600040101010101" pitchFamily="2" charset="-122"/>
                <a:ea typeface="华文楷体" panose="02010600040101010101" pitchFamily="2" charset="-122"/>
              </a:rPr>
              <a:t>静态链表操作</a:t>
            </a:r>
            <a:endParaRPr lang="zh-CN" altLang="en-US" sz="6600" b="1" dirty="0">
              <a:latin typeface="华文楷体" panose="02010600040101010101" pitchFamily="2" charset="-122"/>
              <a:ea typeface="华文楷体" panose="02010600040101010101" pitchFamily="2" charset="-122"/>
            </a:endParaRPr>
          </a:p>
        </p:txBody>
      </p:sp>
      <p:sp>
        <p:nvSpPr>
          <p:cNvPr id="11267" name="内容占位符 2"/>
          <p:cNvSpPr>
            <a:spLocks noGrp="1" noChangeArrowheads="1"/>
          </p:cNvSpPr>
          <p:nvPr>
            <p:ph idx="1"/>
          </p:nvPr>
        </p:nvSpPr>
        <p:spPr bwMode="auto">
          <a:xfrm>
            <a:off x="4664968" y="345936"/>
            <a:ext cx="4234815" cy="517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0">
              <a:buNone/>
            </a:pPr>
            <a:r>
              <a:rPr lang="zh-CN" altLang="en-US" sz="4000" b="1" dirty="0">
                <a:latin typeface="+mj-ea"/>
                <a:ea typeface="+mj-ea"/>
              </a:rPr>
              <a:t>查找</a:t>
            </a:r>
            <a:endParaRPr lang="zh-CN" altLang="en-US" sz="4000" b="1" dirty="0">
              <a:latin typeface="+mj-ea"/>
              <a:ea typeface="+mj-ea"/>
            </a:endParaRPr>
          </a:p>
        </p:txBody>
      </p:sp>
      <p:sp>
        <p:nvSpPr>
          <p:cNvPr id="11268" name="内容占位符 3"/>
          <p:cNvSpPr>
            <a:spLocks noGrp="1" noChangeArrowheads="1"/>
          </p:cNvSpPr>
          <p:nvPr>
            <p:ph type="body" sz="half" idx="2"/>
          </p:nvPr>
        </p:nvSpPr>
        <p:spPr bwMode="auto">
          <a:xfrm>
            <a:off x="4663048" y="1428033"/>
            <a:ext cx="3132773" cy="3011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ea typeface="宋体" panose="02010600030101010101" pitchFamily="2" charset="-122"/>
              </a:rPr>
              <a:t>依次遍历链表找到指定元素</a:t>
            </a:r>
            <a:endParaRPr lang="zh-CN" altLang="en-US" dirty="0">
              <a:ea typeface="宋体" panose="02010600030101010101" pitchFamily="2" charset="-122"/>
            </a:endParaRPr>
          </a:p>
        </p:txBody>
      </p:sp>
      <p:pic>
        <p:nvPicPr>
          <p:cNvPr id="3" name="图形 2" descr="笔记本电脑">
            <a:hlinkClick r:id="rId1" action="ppaction://hlinksldjump"/>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464" y="6004819"/>
            <a:ext cx="792088" cy="7920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19480" y="1590675"/>
            <a:ext cx="8449945" cy="3676650"/>
          </a:xfrm>
          <a:prstGeom prst="rect">
            <a:avLst/>
          </a:prstGeom>
        </p:spPr>
      </p:pic>
      <p:sp>
        <p:nvSpPr>
          <p:cNvPr id="3" name="文本框 2"/>
          <p:cNvSpPr txBox="1"/>
          <p:nvPr/>
        </p:nvSpPr>
        <p:spPr>
          <a:xfrm>
            <a:off x="765175" y="393700"/>
            <a:ext cx="1301750" cy="768350"/>
          </a:xfrm>
          <a:prstGeom prst="rect">
            <a:avLst/>
          </a:prstGeom>
          <a:noFill/>
        </p:spPr>
        <p:txBody>
          <a:bodyPr wrap="none" rtlCol="0" anchor="t">
            <a:spAutoFit/>
          </a:bodyPr>
          <a:p>
            <a:pPr marL="0" indent="0">
              <a:buNone/>
            </a:pPr>
            <a:r>
              <a:rPr lang="zh-CN" altLang="en-US" sz="4400" b="1" dirty="0">
                <a:latin typeface="+mj-ea"/>
                <a:ea typeface="+mj-ea"/>
                <a:sym typeface="+mn-ea"/>
              </a:rPr>
              <a:t>查找</a:t>
            </a:r>
            <a:endParaRPr lang="zh-CN" altLang="en-US" sz="4400" b="1" dirty="0">
              <a:latin typeface="+mj-ea"/>
              <a:ea typeface="+mj-ea"/>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332179" y="404664"/>
            <a:ext cx="3972749" cy="2157884"/>
          </a:xfrm>
        </p:spPr>
        <p:txBody>
          <a:bodyPr/>
          <a:lstStyle/>
          <a:p>
            <a:r>
              <a:rPr lang="zh-CN" altLang="en-US" sz="6600" b="1" dirty="0">
                <a:latin typeface="华文楷体" panose="02010600040101010101" pitchFamily="2" charset="-122"/>
                <a:ea typeface="华文楷体" panose="02010600040101010101" pitchFamily="2" charset="-122"/>
              </a:rPr>
              <a:t>静态链表优缺点</a:t>
            </a:r>
            <a:endParaRPr lang="zh-CN" altLang="en-US" sz="6600" b="1" dirty="0">
              <a:latin typeface="华文楷体" panose="02010600040101010101" pitchFamily="2" charset="-122"/>
              <a:ea typeface="华文楷体" panose="02010600040101010101" pitchFamily="2" charset="-122"/>
            </a:endParaRPr>
          </a:p>
        </p:txBody>
      </p:sp>
      <p:sp>
        <p:nvSpPr>
          <p:cNvPr id="14339" name="内容占位符 3"/>
          <p:cNvSpPr>
            <a:spLocks noGrp="1" noChangeArrowheads="1"/>
          </p:cNvSpPr>
          <p:nvPr>
            <p:ph idx="1"/>
          </p:nvPr>
        </p:nvSpPr>
        <p:spPr bwMode="auto">
          <a:xfrm>
            <a:off x="5083016" y="596751"/>
            <a:ext cx="4490805" cy="26534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0">
              <a:buNone/>
            </a:pPr>
            <a:r>
              <a:rPr lang="zh-CN" altLang="en-US" sz="2400" b="1" dirty="0">
                <a:latin typeface="+mj-ea"/>
                <a:ea typeface="+mj-ea"/>
              </a:rPr>
              <a:t>与顺序表相比</a:t>
            </a:r>
            <a:endParaRPr lang="en-US" altLang="zh-CN" sz="2400" b="1" dirty="0">
              <a:latin typeface="+mj-ea"/>
              <a:ea typeface="+mj-ea"/>
            </a:endParaRPr>
          </a:p>
          <a:p>
            <a:pPr marL="0" indent="0">
              <a:buNone/>
            </a:pPr>
            <a:r>
              <a:rPr lang="zh-CN" altLang="en-US" sz="1800" dirty="0">
                <a:latin typeface="+mn-ea"/>
              </a:rPr>
              <a:t>优点：</a:t>
            </a:r>
            <a:r>
              <a:rPr lang="zh-CN" altLang="en-US" sz="1800" b="0" i="0" dirty="0">
                <a:solidFill>
                  <a:srgbClr val="333333"/>
                </a:solidFill>
                <a:effectLst/>
                <a:latin typeface="+mn-ea"/>
              </a:rPr>
              <a:t>优点在插入和删除操作时，只修改游标，不需要移动元素，从而克服了在顺序表中进行插入和删除操作需要移动大量元素的缺点</a:t>
            </a:r>
            <a:endParaRPr lang="en-US" altLang="zh-CN" sz="1800" b="0" i="0" dirty="0">
              <a:solidFill>
                <a:srgbClr val="333333"/>
              </a:solidFill>
              <a:effectLst/>
              <a:latin typeface="+mn-ea"/>
            </a:endParaRPr>
          </a:p>
          <a:p>
            <a:pPr marL="0" indent="0">
              <a:buNone/>
            </a:pPr>
            <a:r>
              <a:rPr lang="zh-CN" altLang="en-US" sz="1800" dirty="0">
                <a:solidFill>
                  <a:srgbClr val="333333"/>
                </a:solidFill>
                <a:latin typeface="+mn-ea"/>
              </a:rPr>
              <a:t>缺点：</a:t>
            </a:r>
            <a:r>
              <a:rPr lang="zh-CN" altLang="en-US" sz="1800" b="0" i="0" dirty="0">
                <a:solidFill>
                  <a:srgbClr val="333333"/>
                </a:solidFill>
                <a:effectLst/>
                <a:latin typeface="+mn-ea"/>
              </a:rPr>
              <a:t>缺点没有解决连续存储分配带来的表长难以确定的问题，需要维护一个空闲链表，而且失去了顺序表随机存取的特性。</a:t>
            </a:r>
            <a:endParaRPr lang="zh-CN" altLang="en-US" sz="1800" dirty="0">
              <a:latin typeface="+mn-ea"/>
            </a:endParaRPr>
          </a:p>
          <a:p>
            <a:endParaRPr lang="zh-CN" altLang="en-US" dirty="0">
              <a:ea typeface="宋体" panose="02010600030101010101" pitchFamily="2" charset="-122"/>
            </a:endParaRPr>
          </a:p>
        </p:txBody>
      </p:sp>
      <p:sp>
        <p:nvSpPr>
          <p:cNvPr id="14340" name="内容占位符 5"/>
          <p:cNvSpPr>
            <a:spLocks noGrp="1" noChangeArrowheads="1"/>
          </p:cNvSpPr>
          <p:nvPr>
            <p:ph type="body" sz="half" idx="2"/>
          </p:nvPr>
        </p:nvSpPr>
        <p:spPr bwMode="auto">
          <a:xfrm>
            <a:off x="5083016" y="3443848"/>
            <a:ext cx="4490805" cy="3011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2400" b="1" dirty="0">
                <a:latin typeface="+mn-ea"/>
              </a:rPr>
              <a:t>与链表相比</a:t>
            </a:r>
            <a:endParaRPr lang="en-US" altLang="zh-CN" sz="2400" b="1" dirty="0">
              <a:latin typeface="+mn-ea"/>
            </a:endParaRPr>
          </a:p>
          <a:p>
            <a:r>
              <a:rPr lang="zh-CN" altLang="en-US" sz="1800" dirty="0">
                <a:latin typeface="+mn-ea"/>
              </a:rPr>
              <a:t>优点：不需要指针</a:t>
            </a:r>
            <a:endParaRPr lang="en-US" altLang="zh-CN" sz="1800" dirty="0">
              <a:latin typeface="+mn-ea"/>
            </a:endParaRPr>
          </a:p>
          <a:p>
            <a:r>
              <a:rPr lang="zh-CN" altLang="en-US" sz="1800" dirty="0">
                <a:latin typeface="+mn-ea"/>
              </a:rPr>
              <a:t>缺点：链表</a:t>
            </a:r>
            <a:r>
              <a:rPr lang="zh-CN" altLang="en-US" sz="1800" i="0" dirty="0">
                <a:solidFill>
                  <a:srgbClr val="333333"/>
                </a:solidFill>
                <a:effectLst/>
                <a:latin typeface="+mn-ea"/>
              </a:rPr>
              <a:t>长度不固定，可以任意增删，存储空间不连续，数据元素之间使用指针相连</a:t>
            </a:r>
            <a:endParaRPr lang="zh-CN" altLang="en-US" sz="1800" dirty="0">
              <a:latin typeface="+mn-ea"/>
            </a:endParaRPr>
          </a:p>
          <a:p>
            <a:endParaRPr lang="zh-CN" altLang="en-US"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588168" y="717148"/>
            <a:ext cx="3132773" cy="2157884"/>
          </a:xfrm>
        </p:spPr>
        <p:txBody>
          <a:bodyPr/>
          <a:lstStyle/>
          <a:p>
            <a:r>
              <a:rPr lang="zh-CN" altLang="en-US" sz="11500" b="1" dirty="0">
                <a:latin typeface="+mj-ea"/>
              </a:rPr>
              <a:t>总结</a:t>
            </a:r>
            <a:endParaRPr lang="zh-CN" altLang="en-US" sz="11500" b="1" dirty="0">
              <a:latin typeface="+mj-ea"/>
            </a:endParaRPr>
          </a:p>
        </p:txBody>
      </p:sp>
      <p:sp>
        <p:nvSpPr>
          <p:cNvPr id="2" name="内容占位符 1"/>
          <p:cNvSpPr>
            <a:spLocks noGrp="1"/>
          </p:cNvSpPr>
          <p:nvPr>
            <p:ph idx="1"/>
          </p:nvPr>
        </p:nvSpPr>
        <p:spPr>
          <a:xfrm>
            <a:off x="5063832" y="2564904"/>
            <a:ext cx="4234815" cy="5175250"/>
          </a:xfrm>
        </p:spPr>
        <p:txBody>
          <a:bodyPr>
            <a:normAutofit/>
          </a:bodyPr>
          <a:lstStyle/>
          <a:p>
            <a:pPr marL="0" indent="0">
              <a:buNone/>
            </a:pPr>
            <a:r>
              <a:rPr lang="zh-CN" altLang="en-US" sz="2800" dirty="0">
                <a:latin typeface="+mn-ea"/>
              </a:rPr>
              <a:t>静态链表其实是为了给没有指针的高级语言设计的一种实现单链表能力的方法。尽管不一定会</a:t>
            </a:r>
            <a:r>
              <a:rPr lang="zh-CN" altLang="en-US" sz="2800" dirty="0">
                <a:latin typeface="+mn-ea"/>
              </a:rPr>
              <a:t>用得上，但这样的思考方式时非常巧妙的。应该理解其思想，以备不时之需。</a:t>
            </a:r>
            <a:endParaRPr lang="zh-CN" altLang="en-US" sz="2800"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64135" y="46355"/>
            <a:ext cx="5529580" cy="227965"/>
          </a:xfrm>
        </p:spPr>
        <p:txBody>
          <a:bodyPr/>
          <a:lstStyle/>
          <a:p>
            <a:r>
              <a:rPr lang="zh-CN" altLang="en-US" b="1" dirty="0">
                <a:latin typeface="+mj-ea"/>
              </a:rPr>
              <a:t>类的定义</a:t>
            </a:r>
            <a:endParaRPr lang="zh-CN" altLang="en-US" b="1" dirty="0">
              <a:latin typeface="+mj-ea"/>
            </a:endParaRPr>
          </a:p>
        </p:txBody>
      </p:sp>
      <p:pic>
        <p:nvPicPr>
          <p:cNvPr id="5" name="图片 4"/>
          <p:cNvPicPr>
            <a:picLocks noChangeAspect="1"/>
          </p:cNvPicPr>
          <p:nvPr/>
        </p:nvPicPr>
        <p:blipFill>
          <a:blip r:embed="rId1"/>
          <a:stretch>
            <a:fillRect/>
          </a:stretch>
        </p:blipFill>
        <p:spPr>
          <a:xfrm>
            <a:off x="188595" y="746760"/>
            <a:ext cx="6663690" cy="6043930"/>
          </a:xfrm>
          <a:prstGeom prst="rect">
            <a:avLst/>
          </a:prstGeom>
        </p:spPr>
      </p:pic>
      <p:pic>
        <p:nvPicPr>
          <p:cNvPr id="4" name="图片 3"/>
          <p:cNvPicPr>
            <a:picLocks noChangeAspect="1"/>
          </p:cNvPicPr>
          <p:nvPr/>
        </p:nvPicPr>
        <p:blipFill>
          <a:blip r:embed="rId2"/>
          <a:stretch>
            <a:fillRect/>
          </a:stretch>
        </p:blipFill>
        <p:spPr>
          <a:xfrm>
            <a:off x="5360670" y="90805"/>
            <a:ext cx="4530090" cy="1564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594995" y="372110"/>
            <a:ext cx="5529580" cy="1102995"/>
          </a:xfrm>
        </p:spPr>
        <p:txBody>
          <a:bodyPr/>
          <a:lstStyle/>
          <a:p>
            <a:r>
              <a:rPr lang="zh-CN" altLang="en-US" b="1" dirty="0">
                <a:latin typeface="+mj-ea"/>
              </a:rPr>
              <a:t>功能测试</a:t>
            </a:r>
            <a:br>
              <a:rPr lang="zh-CN" altLang="en-US" b="1" dirty="0">
                <a:latin typeface="+mj-ea"/>
              </a:rPr>
            </a:br>
            <a:r>
              <a:rPr lang="zh-CN" altLang="en-US" b="1" dirty="0">
                <a:latin typeface="+mj-ea"/>
              </a:rPr>
              <a:t>构造函数</a:t>
            </a:r>
            <a:endParaRPr lang="zh-CN" altLang="en-US" b="1" dirty="0">
              <a:latin typeface="+mj-ea"/>
            </a:endParaRPr>
          </a:p>
        </p:txBody>
      </p:sp>
      <p:pic>
        <p:nvPicPr>
          <p:cNvPr id="4" name="图片 3"/>
          <p:cNvPicPr>
            <a:picLocks noChangeAspect="1"/>
          </p:cNvPicPr>
          <p:nvPr/>
        </p:nvPicPr>
        <p:blipFill>
          <a:blip r:embed="rId1"/>
          <a:stretch>
            <a:fillRect/>
          </a:stretch>
        </p:blipFill>
        <p:spPr>
          <a:xfrm>
            <a:off x="3629660" y="319405"/>
            <a:ext cx="6037580" cy="6103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594995" y="372110"/>
            <a:ext cx="5529580" cy="1102995"/>
          </a:xfrm>
        </p:spPr>
        <p:txBody>
          <a:bodyPr/>
          <a:lstStyle/>
          <a:p>
            <a:r>
              <a:rPr lang="zh-CN" altLang="en-US" b="1" dirty="0">
                <a:latin typeface="+mj-ea"/>
              </a:rPr>
              <a:t>功能测试</a:t>
            </a:r>
            <a:br>
              <a:rPr lang="zh-CN" altLang="en-US" b="1" dirty="0">
                <a:latin typeface="+mj-ea"/>
              </a:rPr>
            </a:br>
            <a:r>
              <a:rPr lang="zh-CN" altLang="en-US" b="1" dirty="0">
                <a:latin typeface="+mj-ea"/>
              </a:rPr>
              <a:t>构造函数</a:t>
            </a:r>
            <a:endParaRPr lang="zh-CN" altLang="en-US" b="1" dirty="0">
              <a:latin typeface="+mj-ea"/>
            </a:endParaRPr>
          </a:p>
        </p:txBody>
      </p:sp>
      <p:pic>
        <p:nvPicPr>
          <p:cNvPr id="8" name="图片 7"/>
          <p:cNvPicPr>
            <a:picLocks noChangeAspect="1"/>
          </p:cNvPicPr>
          <p:nvPr/>
        </p:nvPicPr>
        <p:blipFill>
          <a:blip r:embed="rId1"/>
          <a:stretch>
            <a:fillRect/>
          </a:stretch>
        </p:blipFill>
        <p:spPr>
          <a:xfrm>
            <a:off x="195580" y="2530475"/>
            <a:ext cx="7028180" cy="3615055"/>
          </a:xfrm>
          <a:prstGeom prst="rect">
            <a:avLst/>
          </a:prstGeom>
        </p:spPr>
      </p:pic>
      <p:pic>
        <p:nvPicPr>
          <p:cNvPr id="10" name="图片 9"/>
          <p:cNvPicPr>
            <a:picLocks noChangeAspect="1"/>
          </p:cNvPicPr>
          <p:nvPr/>
        </p:nvPicPr>
        <p:blipFill>
          <a:blip r:embed="rId2"/>
          <a:stretch>
            <a:fillRect/>
          </a:stretch>
        </p:blipFill>
        <p:spPr>
          <a:xfrm>
            <a:off x="5064760" y="97790"/>
            <a:ext cx="4578350" cy="2908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12640" y="188640"/>
            <a:ext cx="8424863" cy="1655763"/>
          </a:xfrm>
        </p:spPr>
        <p:txBody>
          <a:bodyPr/>
          <a:lstStyle/>
          <a:p>
            <a:r>
              <a:rPr lang="zh-CN" altLang="en-US" sz="6600" b="1" dirty="0">
                <a:latin typeface="华文新魏" panose="02010800040101010101" pitchFamily="2" charset="-122"/>
                <a:ea typeface="华文新魏" panose="02010800040101010101" pitchFamily="2" charset="-122"/>
              </a:rPr>
              <a:t>人 员 分 工</a:t>
            </a:r>
            <a:br>
              <a:rPr lang="en-US" altLang="zh-CN" sz="6600" b="1" dirty="0">
                <a:latin typeface="华文新魏" panose="02010800040101010101" pitchFamily="2" charset="-122"/>
                <a:ea typeface="华文新魏" panose="02010800040101010101" pitchFamily="2" charset="-122"/>
              </a:rPr>
            </a:br>
            <a:endParaRPr lang="zh-CN" altLang="en-US" sz="1800" b="1" dirty="0">
              <a:solidFill>
                <a:srgbClr val="FF0000"/>
              </a:solidFill>
              <a:latin typeface="华文新魏" panose="02010800040101010101" pitchFamily="2" charset="-122"/>
              <a:ea typeface="华文新魏" panose="02010800040101010101" pitchFamily="2" charset="-122"/>
            </a:endParaRPr>
          </a:p>
        </p:txBody>
      </p:sp>
      <p:graphicFrame>
        <p:nvGraphicFramePr>
          <p:cNvPr id="3" name="表格 2"/>
          <p:cNvGraphicFramePr>
            <a:graphicFrameLocks noGrp="1"/>
          </p:cNvGraphicFramePr>
          <p:nvPr/>
        </p:nvGraphicFramePr>
        <p:xfrm>
          <a:off x="1352352" y="2181151"/>
          <a:ext cx="7201296" cy="2852911"/>
        </p:xfrm>
        <a:graphic>
          <a:graphicData uri="http://schemas.openxmlformats.org/drawingml/2006/table">
            <a:tbl>
              <a:tblPr/>
              <a:tblGrid>
                <a:gridCol w="1801147"/>
                <a:gridCol w="3600649"/>
                <a:gridCol w="1799500"/>
              </a:tblGrid>
              <a:tr h="694078">
                <a:tc>
                  <a:txBody>
                    <a:bodyPr/>
                    <a:lstStyle>
                      <a:lvl1pPr indent="8763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8763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rPr>
                        <a:t>序号</a:t>
                      </a: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rPr>
                        <a:t>姓名</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rPr>
                        <a:t> </a:t>
                      </a:r>
                      <a:r>
                        <a:rPr kumimoji="0" lang="zh-CN" altLang="en-US" sz="2400" b="0" i="0" u="none" strike="noStrike" cap="none" normalizeH="0" baseline="0" dirty="0">
                          <a:ln>
                            <a:noFill/>
                          </a:ln>
                          <a:solidFill>
                            <a:schemeClr val="tx1"/>
                          </a:solidFill>
                          <a:effectLst/>
                          <a:latin typeface="+mj-ea"/>
                          <a:ea typeface="+mj-ea"/>
                        </a:rPr>
                        <a:t>分工</a:t>
                      </a:r>
                      <a:endParaRPr kumimoji="0" lang="zh-CN" altLang="en-US" sz="2400" b="0" i="0" u="none" strike="noStrike" cap="none" normalizeH="0" baseline="0" dirty="0">
                        <a:ln>
                          <a:noFill/>
                        </a:ln>
                        <a:solidFill>
                          <a:schemeClr val="tx1"/>
                        </a:solidFill>
                        <a:effectLst/>
                        <a:latin typeface="+mj-ea"/>
                        <a:ea typeface="+mj-ea"/>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mj-ea"/>
                          <a:ea typeface="+mj-ea"/>
                          <a:cs typeface="Times New Roman" panose="02020603050405020304" pitchFamily="18" charset="0"/>
                        </a:rPr>
                        <a:t>得分</a:t>
                      </a:r>
                      <a:r>
                        <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rPr>
                        <a:t>权重</a:t>
                      </a: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0677">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42 </a:t>
                      </a:r>
                      <a:r>
                        <a:rPr kumimoji="0" lang="zh-CN" altLang="en-US" sz="2400" b="0" i="0" u="none" strike="noStrike" cap="none" normalizeH="0" baseline="0" dirty="0">
                          <a:ln>
                            <a:noFill/>
                          </a:ln>
                          <a:solidFill>
                            <a:schemeClr val="tx1"/>
                          </a:solidFill>
                          <a:effectLst/>
                          <a:latin typeface="+mj-ea"/>
                          <a:ea typeface="+mj-ea"/>
                          <a:cs typeface="Times New Roman" panose="02020603050405020304" pitchFamily="18" charset="0"/>
                        </a:rPr>
                        <a:t>袁正</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0" i="0" u="none" dirty="0">
                          <a:latin typeface="+mj-ea"/>
                          <a:ea typeface="+mj-ea"/>
                        </a:rPr>
                        <a:t>   PPT</a:t>
                      </a:r>
                      <a:r>
                        <a:rPr lang="zh-CN" altLang="en-US" sz="2400" b="0" i="0" u="none" dirty="0">
                          <a:latin typeface="+mj-ea"/>
                          <a:ea typeface="+mj-ea"/>
                        </a:rPr>
                        <a:t>，主讲</a:t>
                      </a:r>
                      <a:endParaRPr lang="en-US" altLang="zh-CN" sz="2400" b="0" i="0" u="none" dirty="0">
                        <a:latin typeface="+mj-ea"/>
                        <a:ea typeface="+mj-ea"/>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mj-ea"/>
                        <a:ea typeface="+mj-ea"/>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40</a:t>
                      </a:r>
                      <a:endParaRPr kumimoji="0" lang="zh-CN" altLang="en-US" sz="2400" b="0" i="0" u="none" strike="noStrike" cap="none" normalizeH="0" baseline="0" dirty="0">
                        <a:ln>
                          <a:noFill/>
                        </a:ln>
                        <a:solidFill>
                          <a:schemeClr val="tx1"/>
                        </a:solidFill>
                        <a:effectLst/>
                        <a:latin typeface="+mj-ea"/>
                        <a:ea typeface="+mj-ea"/>
                        <a:cs typeface="Times New Roman" panose="02020603050405020304" pitchFamily="18" charset="0"/>
                      </a:endParaRPr>
                    </a:p>
                    <a:p>
                      <a:pPr marL="0" marR="0" lvl="0" indent="266700" algn="ctr" defTabSz="914400" rtl="0" eaLnBrk="1" fontAlgn="base" latinLnBrk="0" hangingPunct="1">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078">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77 </a:t>
                      </a:r>
                      <a:r>
                        <a:rPr kumimoji="0" lang="zh-CN" altLang="en-US" sz="2400" b="0" i="0" u="none" strike="noStrike" cap="none" normalizeH="0" baseline="0" dirty="0">
                          <a:ln>
                            <a:noFill/>
                          </a:ln>
                          <a:solidFill>
                            <a:schemeClr val="tx1"/>
                          </a:solidFill>
                          <a:effectLst/>
                          <a:latin typeface="+mj-ea"/>
                          <a:ea typeface="+mj-ea"/>
                          <a:cs typeface="Times New Roman" panose="02020603050405020304" pitchFamily="18" charset="0"/>
                        </a:rPr>
                        <a:t>李昀哲</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mj-ea"/>
                          <a:ea typeface="+mj-ea"/>
                        </a:rPr>
                        <a:t>           代码定义及测试</a:t>
                      </a:r>
                      <a:endParaRPr kumimoji="0" lang="zh-CN" altLang="en-US" sz="2400" b="0" i="0" u="none" strike="noStrike" cap="none" normalizeH="0" baseline="0" dirty="0">
                        <a:ln>
                          <a:noFill/>
                        </a:ln>
                        <a:solidFill>
                          <a:schemeClr val="tx1"/>
                        </a:solidFill>
                        <a:effectLst/>
                        <a:latin typeface="+mj-ea"/>
                        <a:ea typeface="+mj-ea"/>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40</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078">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6</a:t>
                      </a:r>
                      <a:r>
                        <a:rPr kumimoji="0" lang="zh-CN" altLang="en-US" sz="2400" b="0" i="0" u="none" strike="noStrike" cap="none" normalizeH="0" baseline="0" dirty="0">
                          <a:ln>
                            <a:noFill/>
                          </a:ln>
                          <a:solidFill>
                            <a:schemeClr val="tx1"/>
                          </a:solidFill>
                          <a:effectLst/>
                          <a:latin typeface="+mj-ea"/>
                          <a:ea typeface="+mj-ea"/>
                          <a:cs typeface="Times New Roman" panose="02020603050405020304" pitchFamily="18" charset="0"/>
                        </a:rPr>
                        <a:t> 潘登烨</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rPr>
                        <a:t>PPT</a:t>
                      </a:r>
                      <a:r>
                        <a:rPr kumimoji="0" lang="zh-CN" altLang="en-US" sz="2400" b="0" i="0" u="none" strike="noStrike" cap="none" normalizeH="0" baseline="0" dirty="0">
                          <a:ln>
                            <a:noFill/>
                          </a:ln>
                          <a:solidFill>
                            <a:schemeClr val="tx1"/>
                          </a:solidFill>
                          <a:effectLst/>
                          <a:latin typeface="+mj-ea"/>
                          <a:ea typeface="+mj-ea"/>
                        </a:rPr>
                        <a:t>制作</a:t>
                      </a:r>
                      <a:endParaRPr kumimoji="0" lang="zh-CN" altLang="en-US" sz="2400" b="0" i="0" u="none" strike="noStrike" cap="none" normalizeH="0" baseline="0" dirty="0">
                        <a:ln>
                          <a:noFill/>
                        </a:ln>
                        <a:solidFill>
                          <a:schemeClr val="tx1"/>
                        </a:solidFill>
                        <a:effectLst/>
                        <a:latin typeface="+mj-ea"/>
                        <a:ea typeface="+mj-ea"/>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266700">
                        <a:spcBef>
                          <a:spcPct val="20000"/>
                        </a:spcBef>
                        <a:defRPr sz="2800">
                          <a:solidFill>
                            <a:schemeClr val="tx1"/>
                          </a:solidFill>
                          <a:latin typeface="Times New Roman" panose="02020603050405020304" pitchFamily="18" charset="0"/>
                        </a:defRPr>
                      </a:lvl1pPr>
                      <a:lvl2pPr marL="742950" indent="-285750">
                        <a:spcBef>
                          <a:spcPct val="20000"/>
                        </a:spcBef>
                        <a:defRPr sz="2300">
                          <a:solidFill>
                            <a:schemeClr val="tx1"/>
                          </a:solidFill>
                          <a:latin typeface="Arial" panose="020B0604020202020204" pitchFamily="34"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26670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cs typeface="Times New Roman" panose="02020603050405020304" pitchFamily="18" charset="0"/>
                        </a:rPr>
                        <a:t>20</a:t>
                      </a:r>
                      <a:endParaRPr kumimoji="0" lang="zh-CN" altLang="zh-CN" sz="2400" b="0" i="0" u="none" strike="noStrike" cap="none" normalizeH="0" baseline="0" dirty="0">
                        <a:ln>
                          <a:noFill/>
                        </a:ln>
                        <a:solidFill>
                          <a:schemeClr val="tx1"/>
                        </a:solidFill>
                        <a:effectLst/>
                        <a:latin typeface="+mj-ea"/>
                        <a:ea typeface="+mj-ea"/>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594995" y="372110"/>
            <a:ext cx="5529580" cy="1102995"/>
          </a:xfrm>
        </p:spPr>
        <p:txBody>
          <a:bodyPr/>
          <a:lstStyle/>
          <a:p>
            <a:r>
              <a:rPr lang="zh-CN" altLang="en-US" b="1" dirty="0">
                <a:latin typeface="+mj-ea"/>
              </a:rPr>
              <a:t>插入</a:t>
            </a:r>
            <a:endParaRPr lang="zh-CN" altLang="en-US" b="1" dirty="0">
              <a:latin typeface="+mj-ea"/>
            </a:endParaRPr>
          </a:p>
        </p:txBody>
      </p:sp>
      <p:pic>
        <p:nvPicPr>
          <p:cNvPr id="2" name="图片 1"/>
          <p:cNvPicPr>
            <a:picLocks noChangeAspect="1"/>
          </p:cNvPicPr>
          <p:nvPr/>
        </p:nvPicPr>
        <p:blipFill>
          <a:blip r:embed="rId1"/>
          <a:stretch>
            <a:fillRect/>
          </a:stretch>
        </p:blipFill>
        <p:spPr>
          <a:xfrm>
            <a:off x="59690" y="1910080"/>
            <a:ext cx="5994400" cy="3037840"/>
          </a:xfrm>
          <a:prstGeom prst="rect">
            <a:avLst/>
          </a:prstGeom>
        </p:spPr>
      </p:pic>
      <p:pic>
        <p:nvPicPr>
          <p:cNvPr id="5" name="图片 4"/>
          <p:cNvPicPr>
            <a:picLocks noChangeAspect="1"/>
          </p:cNvPicPr>
          <p:nvPr/>
        </p:nvPicPr>
        <p:blipFill>
          <a:blip r:embed="rId2"/>
          <a:stretch>
            <a:fillRect/>
          </a:stretch>
        </p:blipFill>
        <p:spPr>
          <a:xfrm>
            <a:off x="5586095" y="217805"/>
            <a:ext cx="4251325" cy="5866130"/>
          </a:xfrm>
          <a:prstGeom prst="rect">
            <a:avLst/>
          </a:prstGeom>
        </p:spPr>
      </p:pic>
      <p:pic>
        <p:nvPicPr>
          <p:cNvPr id="3" name="图片 2"/>
          <p:cNvPicPr>
            <a:picLocks noChangeAspect="1"/>
          </p:cNvPicPr>
          <p:nvPr/>
        </p:nvPicPr>
        <p:blipFill>
          <a:blip r:embed="rId3"/>
          <a:stretch>
            <a:fillRect/>
          </a:stretch>
        </p:blipFill>
        <p:spPr>
          <a:xfrm>
            <a:off x="2944495" y="217805"/>
            <a:ext cx="2468880" cy="15690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288290" y="147955"/>
            <a:ext cx="5529580" cy="1102995"/>
          </a:xfrm>
        </p:spPr>
        <p:txBody>
          <a:bodyPr/>
          <a:lstStyle/>
          <a:p>
            <a:r>
              <a:rPr lang="zh-CN" altLang="en-US" sz="3600" b="1" dirty="0">
                <a:latin typeface="+mj-ea"/>
              </a:rPr>
              <a:t>删除</a:t>
            </a:r>
            <a:br>
              <a:rPr lang="zh-CN" altLang="en-US" sz="3600" b="1" dirty="0">
                <a:latin typeface="+mj-ea"/>
              </a:rPr>
            </a:br>
            <a:r>
              <a:rPr lang="zh-CN" altLang="en-US" sz="3600" b="1" dirty="0">
                <a:latin typeface="+mj-ea"/>
              </a:rPr>
              <a:t>获取指定位置元素</a:t>
            </a:r>
            <a:br>
              <a:rPr lang="zh-CN" altLang="en-US" sz="3600" b="1" dirty="0">
                <a:latin typeface="+mj-ea"/>
              </a:rPr>
            </a:br>
            <a:r>
              <a:rPr lang="zh-CN" altLang="en-US" sz="3600" b="1" dirty="0">
                <a:latin typeface="+mj-ea"/>
              </a:rPr>
              <a:t>遍历</a:t>
            </a:r>
            <a:endParaRPr lang="zh-CN" altLang="en-US" sz="3600" b="1" dirty="0">
              <a:latin typeface="+mj-ea"/>
            </a:endParaRPr>
          </a:p>
        </p:txBody>
      </p:sp>
      <p:pic>
        <p:nvPicPr>
          <p:cNvPr id="4" name="图片 3"/>
          <p:cNvPicPr>
            <a:picLocks noChangeAspect="1"/>
          </p:cNvPicPr>
          <p:nvPr/>
        </p:nvPicPr>
        <p:blipFill>
          <a:blip r:embed="rId1"/>
          <a:stretch>
            <a:fillRect/>
          </a:stretch>
        </p:blipFill>
        <p:spPr>
          <a:xfrm>
            <a:off x="5817870" y="147955"/>
            <a:ext cx="3615055" cy="6532245"/>
          </a:xfrm>
          <a:prstGeom prst="rect">
            <a:avLst/>
          </a:prstGeom>
        </p:spPr>
      </p:pic>
      <p:pic>
        <p:nvPicPr>
          <p:cNvPr id="6" name="图片 5"/>
          <p:cNvPicPr>
            <a:picLocks noChangeAspect="1"/>
          </p:cNvPicPr>
          <p:nvPr/>
        </p:nvPicPr>
        <p:blipFill>
          <a:blip r:embed="rId2"/>
          <a:stretch>
            <a:fillRect/>
          </a:stretch>
        </p:blipFill>
        <p:spPr>
          <a:xfrm>
            <a:off x="327025" y="1942465"/>
            <a:ext cx="5107305" cy="30676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288290" y="147955"/>
            <a:ext cx="5529580" cy="1102995"/>
          </a:xfrm>
        </p:spPr>
        <p:txBody>
          <a:bodyPr/>
          <a:lstStyle/>
          <a:p>
            <a:r>
              <a:rPr lang="zh-CN" altLang="en-US" sz="3600" b="1" dirty="0">
                <a:latin typeface="+mj-ea"/>
              </a:rPr>
              <a:t>查找元素</a:t>
            </a:r>
            <a:br>
              <a:rPr lang="zh-CN" altLang="en-US" sz="3600" b="1" dirty="0">
                <a:latin typeface="+mj-ea"/>
              </a:rPr>
            </a:br>
            <a:r>
              <a:rPr lang="zh-CN" altLang="en-US" sz="3600" b="1" dirty="0">
                <a:latin typeface="+mj-ea"/>
              </a:rPr>
              <a:t>清空链表</a:t>
            </a:r>
            <a:endParaRPr lang="zh-CN" altLang="en-US" sz="3600" b="1" dirty="0">
              <a:latin typeface="+mj-ea"/>
            </a:endParaRPr>
          </a:p>
        </p:txBody>
      </p:sp>
      <p:pic>
        <p:nvPicPr>
          <p:cNvPr id="2" name="图片 1"/>
          <p:cNvPicPr>
            <a:picLocks noChangeAspect="1"/>
          </p:cNvPicPr>
          <p:nvPr/>
        </p:nvPicPr>
        <p:blipFill>
          <a:blip r:embed="rId1"/>
          <a:stretch>
            <a:fillRect/>
          </a:stretch>
        </p:blipFill>
        <p:spPr>
          <a:xfrm>
            <a:off x="109220" y="2326640"/>
            <a:ext cx="8279765" cy="2350135"/>
          </a:xfrm>
          <a:prstGeom prst="rect">
            <a:avLst/>
          </a:prstGeom>
        </p:spPr>
      </p:pic>
      <p:pic>
        <p:nvPicPr>
          <p:cNvPr id="3" name="图片 2"/>
          <p:cNvPicPr>
            <a:picLocks noChangeAspect="1"/>
          </p:cNvPicPr>
          <p:nvPr/>
        </p:nvPicPr>
        <p:blipFill>
          <a:blip r:embed="rId2"/>
          <a:stretch>
            <a:fillRect/>
          </a:stretch>
        </p:blipFill>
        <p:spPr>
          <a:xfrm>
            <a:off x="5817870" y="352425"/>
            <a:ext cx="3883025" cy="57918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4608" y="2492896"/>
            <a:ext cx="7800975" cy="1485900"/>
          </a:xfrm>
        </p:spPr>
        <p:txBody>
          <a:bodyPr>
            <a:normAutofit/>
          </a:bodyPr>
          <a:lstStyle/>
          <a:p>
            <a:r>
              <a:rPr lang="zh-CN" altLang="en-US" sz="9600" b="1" dirty="0"/>
              <a:t>感谢观看！！</a:t>
            </a:r>
            <a:endParaRPr lang="zh-CN" altLang="en-US" sz="9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640632" y="-171400"/>
            <a:ext cx="8424863" cy="1655763"/>
          </a:xfrm>
        </p:spPr>
        <p:txBody>
          <a:bodyPr/>
          <a:lstStyle/>
          <a:p>
            <a:r>
              <a:rPr lang="zh-CN" altLang="en-US" sz="4800" dirty="0">
                <a:latin typeface="华文行楷" panose="02010800040101010101" pitchFamily="2" charset="-122"/>
                <a:ea typeface="华文行楷" panose="02010800040101010101" pitchFamily="2" charset="-122"/>
              </a:rPr>
              <a:t> </a:t>
            </a:r>
            <a:r>
              <a:rPr lang="zh-CN" altLang="en-US" sz="6600" b="1" dirty="0">
                <a:latin typeface="华文新魏" panose="02010800040101010101" pitchFamily="2" charset="-122"/>
                <a:ea typeface="华文新魏" panose="02010800040101010101" pitchFamily="2" charset="-122"/>
              </a:rPr>
              <a:t>研 讨 题 目</a:t>
            </a:r>
            <a:endParaRPr lang="zh-CN" altLang="en-US" sz="2800" b="1" dirty="0">
              <a:latin typeface="华文新魏" panose="02010800040101010101" pitchFamily="2" charset="-122"/>
              <a:ea typeface="华文新魏" panose="02010800040101010101" pitchFamily="2" charset="-122"/>
            </a:endParaRPr>
          </a:p>
        </p:txBody>
      </p:sp>
      <p:sp>
        <p:nvSpPr>
          <p:cNvPr id="6147" name="Text Box 9"/>
          <p:cNvSpPr txBox="1">
            <a:spLocks noChangeArrowheads="1"/>
          </p:cNvSpPr>
          <p:nvPr/>
        </p:nvSpPr>
        <p:spPr bwMode="auto">
          <a:xfrm>
            <a:off x="1065213" y="1700213"/>
            <a:ext cx="7704137"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just">
              <a:spcBef>
                <a:spcPct val="20000"/>
              </a:spcBef>
            </a:pPr>
            <a:r>
              <a:rPr lang="zh-CN" altLang="en-US" sz="4800" b="1" i="0" u="none" dirty="0">
                <a:latin typeface="仿宋" panose="02010609060101010101" pitchFamily="49" charset="-122"/>
                <a:ea typeface="仿宋" panose="02010609060101010101" pitchFamily="49" charset="-122"/>
              </a:rPr>
              <a:t>自学教材相关内容，给出静态链表的定义、静态链表上的操作、及其与顺序表、链表相比的优缺点。</a:t>
            </a:r>
            <a:endParaRPr lang="en-US" altLang="zh-CN" sz="4800" b="1" i="0" u="none" dirty="0">
              <a:latin typeface="仿宋" panose="02010609060101010101" pitchFamily="49" charset="-122"/>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5579921" y="5240149"/>
            <a:ext cx="2110487" cy="522288"/>
          </a:xfrm>
          <a:prstGeom prst="rect">
            <a:avLst/>
          </a:prstGeom>
          <a:solidFill>
            <a:schemeClr val="accent3">
              <a:lumMod val="40000"/>
              <a:lumOff val="60000"/>
            </a:schemeClr>
          </a:solid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dirty="0">
              <a:ea typeface="宋体" panose="02010600030101010101" pitchFamily="2" charset="-122"/>
            </a:endParaRPr>
          </a:p>
        </p:txBody>
      </p:sp>
      <p:sp>
        <p:nvSpPr>
          <p:cNvPr id="8194" name="Rectangle 2"/>
          <p:cNvSpPr>
            <a:spLocks noGrp="1" noChangeArrowheads="1"/>
          </p:cNvSpPr>
          <p:nvPr>
            <p:ph type="ctrTitle"/>
          </p:nvPr>
        </p:nvSpPr>
        <p:spPr>
          <a:xfrm>
            <a:off x="3008784" y="-594587"/>
            <a:ext cx="6794500" cy="2097087"/>
          </a:xfrm>
        </p:spPr>
        <p:txBody>
          <a:bodyPr/>
          <a:lstStyle/>
          <a:p>
            <a:r>
              <a:rPr lang="zh-CN" altLang="en-US" sz="6600" b="1" dirty="0">
                <a:latin typeface="华文新魏" panose="02010800040101010101" pitchFamily="2" charset="-122"/>
                <a:ea typeface="华文新魏" panose="02010800040101010101" pitchFamily="2" charset="-122"/>
              </a:rPr>
              <a:t>目录</a:t>
            </a:r>
            <a:endParaRPr lang="zh-CN" altLang="en-US" sz="6600" b="1" dirty="0">
              <a:latin typeface="华文新魏" panose="02010800040101010101" pitchFamily="2" charset="-122"/>
              <a:ea typeface="华文新魏" panose="02010800040101010101" pitchFamily="2" charset="-122"/>
            </a:endParaRPr>
          </a:p>
        </p:txBody>
      </p:sp>
      <p:sp>
        <p:nvSpPr>
          <p:cNvPr id="3" name="左大括号 2"/>
          <p:cNvSpPr/>
          <p:nvPr/>
        </p:nvSpPr>
        <p:spPr bwMode="auto">
          <a:xfrm>
            <a:off x="1257185" y="1548273"/>
            <a:ext cx="574675" cy="3744913"/>
          </a:xfrm>
          <a:prstGeom prst="leftBrace">
            <a:avLst>
              <a:gd name="adj1" fmla="val 20629"/>
              <a:gd name="adj2" fmla="val 50000"/>
            </a:avLst>
          </a:prstGeom>
          <a:no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
        <p:nvSpPr>
          <p:cNvPr id="4" name="矩形: 圆角 3">
            <a:hlinkClick r:id="rId1" action="ppaction://hlinksldjump"/>
          </p:cNvPr>
          <p:cNvSpPr/>
          <p:nvPr/>
        </p:nvSpPr>
        <p:spPr bwMode="auto">
          <a:xfrm>
            <a:off x="1916326" y="1341993"/>
            <a:ext cx="3000375" cy="863600"/>
          </a:xfrm>
          <a:prstGeom prst="roundRect">
            <a:avLst/>
          </a:prstGeom>
          <a:solidFill>
            <a:schemeClr val="accent3">
              <a:lumMod val="40000"/>
              <a:lumOff val="60000"/>
            </a:schemeClr>
          </a:solid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
        <p:nvSpPr>
          <p:cNvPr id="7" name="矩形: 圆角 6">
            <a:hlinkClick r:id="rId2" action="ppaction://hlinksldjump"/>
          </p:cNvPr>
          <p:cNvSpPr/>
          <p:nvPr/>
        </p:nvSpPr>
        <p:spPr bwMode="auto">
          <a:xfrm>
            <a:off x="1916327" y="2838213"/>
            <a:ext cx="3000375" cy="863600"/>
          </a:xfrm>
          <a:prstGeom prst="roundRect">
            <a:avLst/>
          </a:prstGeom>
          <a:solidFill>
            <a:schemeClr val="accent3">
              <a:lumMod val="40000"/>
              <a:lumOff val="60000"/>
            </a:schemeClr>
          </a:solid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
        <p:nvSpPr>
          <p:cNvPr id="8" name="矩形: 圆角 7"/>
          <p:cNvSpPr/>
          <p:nvPr/>
        </p:nvSpPr>
        <p:spPr bwMode="auto">
          <a:xfrm>
            <a:off x="1973302" y="4483900"/>
            <a:ext cx="3000375" cy="865188"/>
          </a:xfrm>
          <a:prstGeom prst="roundRect">
            <a:avLst/>
          </a:prstGeom>
          <a:solidFill>
            <a:schemeClr val="accent3">
              <a:lumMod val="40000"/>
              <a:lumOff val="60000"/>
            </a:schemeClr>
          </a:solid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
        <p:nvSpPr>
          <p:cNvPr id="8199" name="文本框 4"/>
          <p:cNvSpPr txBox="1">
            <a:spLocks noChangeArrowheads="1"/>
          </p:cNvSpPr>
          <p:nvPr/>
        </p:nvSpPr>
        <p:spPr bwMode="auto">
          <a:xfrm>
            <a:off x="1967331" y="1448196"/>
            <a:ext cx="3100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r>
              <a:rPr lang="zh-CN" altLang="en-US" i="0" u="none" dirty="0">
                <a:latin typeface="华文楷体" panose="02010600040101010101" pitchFamily="2" charset="-122"/>
                <a:ea typeface="华文楷体" panose="02010600040101010101" pitchFamily="2" charset="-122"/>
              </a:rPr>
              <a:t>静态链表的定义</a:t>
            </a:r>
            <a:endParaRPr lang="zh-CN" altLang="en-US" i="0" u="none" dirty="0">
              <a:latin typeface="华文楷体" panose="02010600040101010101" pitchFamily="2" charset="-122"/>
              <a:ea typeface="华文楷体" panose="02010600040101010101" pitchFamily="2" charset="-122"/>
            </a:endParaRPr>
          </a:p>
        </p:txBody>
      </p:sp>
      <p:sp>
        <p:nvSpPr>
          <p:cNvPr id="8200" name="文本框 5"/>
          <p:cNvSpPr txBox="1">
            <a:spLocks noChangeArrowheads="1"/>
          </p:cNvSpPr>
          <p:nvPr/>
        </p:nvSpPr>
        <p:spPr bwMode="auto">
          <a:xfrm>
            <a:off x="1982430" y="2977913"/>
            <a:ext cx="3055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r>
              <a:rPr lang="zh-CN" altLang="en-US" i="0" u="none" dirty="0">
                <a:latin typeface="华文楷体" panose="02010600040101010101" pitchFamily="2" charset="-122"/>
                <a:ea typeface="华文楷体" panose="02010600040101010101" pitchFamily="2" charset="-122"/>
              </a:rPr>
              <a:t>静态链表的操作</a:t>
            </a:r>
            <a:endParaRPr lang="zh-CN" altLang="en-US" i="0" u="none" dirty="0">
              <a:latin typeface="华文楷体" panose="02010600040101010101" pitchFamily="2" charset="-122"/>
              <a:ea typeface="华文楷体" panose="02010600040101010101" pitchFamily="2" charset="-122"/>
            </a:endParaRPr>
          </a:p>
        </p:txBody>
      </p:sp>
      <p:sp>
        <p:nvSpPr>
          <p:cNvPr id="8201" name="文本框 9"/>
          <p:cNvSpPr txBox="1">
            <a:spLocks noChangeArrowheads="1"/>
          </p:cNvSpPr>
          <p:nvPr/>
        </p:nvSpPr>
        <p:spPr bwMode="auto">
          <a:xfrm>
            <a:off x="1979773" y="4570168"/>
            <a:ext cx="3055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r>
              <a:rPr lang="zh-CN" altLang="en-US" i="0" u="none" dirty="0">
                <a:latin typeface="华文楷体" panose="02010600040101010101" pitchFamily="2" charset="-122"/>
                <a:ea typeface="华文楷体" panose="02010600040101010101" pitchFamily="2" charset="-122"/>
              </a:rPr>
              <a:t>静态链表优缺点</a:t>
            </a:r>
            <a:endParaRPr lang="zh-CN" altLang="en-US" i="0" u="none" dirty="0">
              <a:latin typeface="华文楷体" panose="02010600040101010101" pitchFamily="2" charset="-122"/>
              <a:ea typeface="华文楷体" panose="02010600040101010101" pitchFamily="2" charset="-122"/>
            </a:endParaRPr>
          </a:p>
        </p:txBody>
      </p:sp>
      <p:sp>
        <p:nvSpPr>
          <p:cNvPr id="13" name="左大括号 12"/>
          <p:cNvSpPr/>
          <p:nvPr/>
        </p:nvSpPr>
        <p:spPr bwMode="auto">
          <a:xfrm>
            <a:off x="5035711" y="3897161"/>
            <a:ext cx="482600" cy="1777186"/>
          </a:xfrm>
          <a:prstGeom prst="leftBrace">
            <a:avLst>
              <a:gd name="adj1" fmla="val 55282"/>
              <a:gd name="adj2" fmla="val 50000"/>
            </a:avLst>
          </a:prstGeom>
          <a:no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
        <p:nvSpPr>
          <p:cNvPr id="8203" name="文本框 11"/>
          <p:cNvSpPr txBox="1">
            <a:spLocks noChangeArrowheads="1"/>
          </p:cNvSpPr>
          <p:nvPr/>
        </p:nvSpPr>
        <p:spPr bwMode="auto">
          <a:xfrm>
            <a:off x="5568729" y="3760116"/>
            <a:ext cx="2339975" cy="523220"/>
          </a:xfrm>
          <a:prstGeom prst="rect">
            <a:avLst/>
          </a:prstGeom>
          <a:solidFill>
            <a:schemeClr val="accent3">
              <a:lumMod val="40000"/>
              <a:lumOff val="60000"/>
            </a:schemeClr>
          </a:solidFill>
          <a:ln>
            <a:noFill/>
          </a:ln>
        </p:spPr>
        <p:txBody>
          <a:bodyPr wrap="square">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r>
              <a:rPr lang="zh-CN" altLang="en-US" sz="2800" i="0" u="none" dirty="0">
                <a:latin typeface="华文楷体" panose="02010600040101010101" pitchFamily="2" charset="-122"/>
                <a:ea typeface="华文楷体" panose="02010600040101010101" pitchFamily="2" charset="-122"/>
              </a:rPr>
              <a:t>与顺序表相比</a:t>
            </a:r>
            <a:endParaRPr lang="zh-CN" altLang="en-US" sz="2800" i="0" u="none" dirty="0">
              <a:latin typeface="华文楷体" panose="02010600040101010101" pitchFamily="2" charset="-122"/>
              <a:ea typeface="华文楷体" panose="02010600040101010101" pitchFamily="2" charset="-122"/>
            </a:endParaRPr>
          </a:p>
        </p:txBody>
      </p:sp>
      <p:sp>
        <p:nvSpPr>
          <p:cNvPr id="8204" name="文本框 13"/>
          <p:cNvSpPr txBox="1">
            <a:spLocks noChangeArrowheads="1"/>
          </p:cNvSpPr>
          <p:nvPr/>
        </p:nvSpPr>
        <p:spPr bwMode="auto">
          <a:xfrm>
            <a:off x="5554129" y="5240149"/>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r>
              <a:rPr lang="zh-CN" altLang="en-US" sz="2800" i="0" u="none" dirty="0">
                <a:latin typeface="华文楷体" panose="02010600040101010101" pitchFamily="2" charset="-122"/>
                <a:ea typeface="华文楷体" panose="02010600040101010101" pitchFamily="2" charset="-122"/>
              </a:rPr>
              <a:t>与链表相比</a:t>
            </a:r>
            <a:endParaRPr lang="zh-CN" altLang="en-US" sz="2800" i="0" u="none" dirty="0">
              <a:latin typeface="华文楷体" panose="02010600040101010101" pitchFamily="2" charset="-122"/>
              <a:ea typeface="华文楷体" panose="02010600040101010101" pitchFamily="2" charset="-122"/>
            </a:endParaRPr>
          </a:p>
        </p:txBody>
      </p:sp>
      <p:sp>
        <p:nvSpPr>
          <p:cNvPr id="15" name="矩形 14"/>
          <p:cNvSpPr/>
          <p:nvPr/>
        </p:nvSpPr>
        <p:spPr bwMode="auto">
          <a:xfrm>
            <a:off x="5569346" y="3770102"/>
            <a:ext cx="2339975" cy="522288"/>
          </a:xfrm>
          <a:prstGeom prst="rect">
            <a:avLst/>
          </a:prstGeom>
          <a:noFill/>
          <a:ln w="22225" cap="flat" cmpd="sng" algn="ctr">
            <a:solidFill>
              <a:schemeClr val="bg1">
                <a:lumMod val="25000"/>
              </a:schemeClr>
            </a:solidFill>
            <a:prstDash val="solid"/>
            <a:round/>
            <a:headEnd type="none" w="med" len="med"/>
            <a:tailEnd type="none" w="med" len="med"/>
          </a:ln>
          <a:effectLst/>
        </p:spPr>
        <p:txBody>
          <a:bodyPr wrap="none" lIns="87312" tIns="44450" rIns="87312" bIns="44450" anchor="ctr"/>
          <a:lstStyle>
            <a:lvl1pPr>
              <a:defRPr sz="3200" i="1" u="sng">
                <a:solidFill>
                  <a:schemeClr val="tx1"/>
                </a:solidFill>
                <a:latin typeface="Times New Roman" panose="02020603050405020304" pitchFamily="18" charset="0"/>
              </a:defRPr>
            </a:lvl1pPr>
            <a:lvl2pPr marL="742950" indent="-285750">
              <a:defRPr sz="3200" i="1" u="sng">
                <a:solidFill>
                  <a:schemeClr val="tx1"/>
                </a:solidFill>
                <a:latin typeface="Times New Roman" panose="02020603050405020304" pitchFamily="18" charset="0"/>
              </a:defRPr>
            </a:lvl2pPr>
            <a:lvl3pPr marL="1143000" indent="-228600">
              <a:defRPr sz="3200" i="1" u="sng">
                <a:solidFill>
                  <a:schemeClr val="tx1"/>
                </a:solidFill>
                <a:latin typeface="Times New Roman" panose="02020603050405020304" pitchFamily="18" charset="0"/>
              </a:defRPr>
            </a:lvl3pPr>
            <a:lvl4pPr marL="1600200" indent="-228600">
              <a:defRPr sz="3200" i="1" u="sng">
                <a:solidFill>
                  <a:schemeClr val="tx1"/>
                </a:solidFill>
                <a:latin typeface="Times New Roman" panose="02020603050405020304" pitchFamily="18" charset="0"/>
              </a:defRPr>
            </a:lvl4pPr>
            <a:lvl5pPr marL="2057400" indent="-228600">
              <a:defRPr sz="32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i="1" u="sng">
                <a:solidFill>
                  <a:schemeClr val="tx1"/>
                </a:solidFill>
                <a:latin typeface="Times New Roman" panose="02020603050405020304" pitchFamily="18" charset="0"/>
              </a:defRPr>
            </a:lvl9pPr>
          </a:lstStyle>
          <a:p>
            <a:pPr algn="ctr">
              <a:spcBef>
                <a:spcPct val="20000"/>
              </a:spcBef>
              <a:buFontTx/>
              <a:buChar char="•"/>
            </a:pPr>
            <a:endParaRPr lang="zh-CN" altLang="en-US">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a:xfrm>
            <a:off x="57785" y="225425"/>
            <a:ext cx="4382135" cy="2157730"/>
          </a:xfrm>
        </p:spPr>
        <p:txBody>
          <a:bodyPr/>
          <a:lstStyle/>
          <a:p>
            <a:r>
              <a:rPr lang="zh-CN" altLang="en-US" sz="5400" b="1" dirty="0"/>
              <a:t>静态链表定义</a:t>
            </a:r>
            <a:endParaRPr lang="zh-CN" altLang="en-US" sz="5400" b="1" dirty="0"/>
          </a:p>
        </p:txBody>
      </p:sp>
      <p:sp>
        <p:nvSpPr>
          <p:cNvPr id="9219" name="内容占位符 2"/>
          <p:cNvSpPr>
            <a:spLocks noGrp="1" noChangeArrowheads="1"/>
          </p:cNvSpPr>
          <p:nvPr>
            <p:ph idx="1"/>
          </p:nvPr>
        </p:nvSpPr>
        <p:spPr bwMode="auto">
          <a:xfrm>
            <a:off x="4592960" y="404664"/>
            <a:ext cx="5184576" cy="62646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0" algn="ctr">
              <a:buNone/>
            </a:pPr>
            <a:r>
              <a:rPr lang="zh-CN" altLang="en-US" sz="3200" b="1" dirty="0"/>
              <a:t>   什么是静态链表？</a:t>
            </a:r>
            <a:endParaRPr lang="en-US" altLang="zh-CN" sz="3200" b="1" dirty="0"/>
          </a:p>
          <a:p>
            <a:pPr marL="0" indent="0">
              <a:buNone/>
            </a:pPr>
            <a:r>
              <a:rPr lang="zh-CN" altLang="en-US" sz="1800" i="0" dirty="0">
                <a:solidFill>
                  <a:srgbClr val="404040"/>
                </a:solidFill>
                <a:effectLst/>
                <a:latin typeface="-apple-system"/>
              </a:rPr>
              <a:t>         </a:t>
            </a:r>
            <a:r>
              <a:rPr lang="zh-CN" altLang="en-US" sz="1800" i="0" dirty="0">
                <a:solidFill>
                  <a:srgbClr val="404040"/>
                </a:solidFill>
                <a:effectLst/>
                <a:latin typeface="+mn-ea"/>
              </a:rPr>
              <a:t>用数组描述的链表叫做静态链表，这种描述方法叫做游标实现法</a:t>
            </a:r>
            <a:endParaRPr lang="en-US" altLang="zh-CN" sz="1800" i="0" dirty="0">
              <a:solidFill>
                <a:srgbClr val="404040"/>
              </a:solidFill>
              <a:effectLst/>
              <a:latin typeface="+mn-ea"/>
            </a:endParaRPr>
          </a:p>
          <a:p>
            <a:pPr marL="0" indent="0">
              <a:buNone/>
            </a:pPr>
            <a:r>
              <a:rPr lang="en-US" altLang="zh-CN" sz="1800" dirty="0">
                <a:solidFill>
                  <a:srgbClr val="404040"/>
                </a:solidFill>
                <a:latin typeface="+mn-ea"/>
              </a:rPr>
              <a:t>         </a:t>
            </a:r>
            <a:r>
              <a:rPr lang="zh-CN" altLang="en-US" sz="1800" i="0" dirty="0">
                <a:solidFill>
                  <a:srgbClr val="404040"/>
                </a:solidFill>
                <a:effectLst/>
                <a:latin typeface="+mn-ea"/>
              </a:rPr>
              <a:t>数组的每个元素由两个数据域组成，一个</a:t>
            </a:r>
            <a:r>
              <a:rPr lang="en-US" altLang="zh-CN" sz="1800" i="0" dirty="0">
                <a:solidFill>
                  <a:srgbClr val="404040"/>
                </a:solidFill>
                <a:effectLst/>
                <a:latin typeface="+mn-ea"/>
              </a:rPr>
              <a:t>data(</a:t>
            </a:r>
            <a:r>
              <a:rPr lang="zh-CN" altLang="en-US" sz="1800" i="0" dirty="0">
                <a:solidFill>
                  <a:srgbClr val="404040"/>
                </a:solidFill>
                <a:effectLst/>
                <a:latin typeface="+mn-ea"/>
              </a:rPr>
              <a:t>用于存放元素数据），一个</a:t>
            </a:r>
            <a:r>
              <a:rPr lang="en-US" altLang="zh-CN" sz="1800" i="0" dirty="0">
                <a:solidFill>
                  <a:srgbClr val="404040"/>
                </a:solidFill>
                <a:effectLst/>
                <a:latin typeface="+mn-ea"/>
              </a:rPr>
              <a:t>next</a:t>
            </a:r>
            <a:r>
              <a:rPr lang="zh-CN" altLang="en-US" sz="1800" i="0" dirty="0">
                <a:solidFill>
                  <a:srgbClr val="404040"/>
                </a:solidFill>
                <a:effectLst/>
                <a:latin typeface="+mn-ea"/>
              </a:rPr>
              <a:t>（游标，用于表示后继元素的下标）</a:t>
            </a:r>
            <a:endParaRPr lang="en-US" altLang="zh-CN" sz="1800" i="0" dirty="0">
              <a:solidFill>
                <a:srgbClr val="404040"/>
              </a:solidFill>
              <a:effectLst/>
              <a:latin typeface="+mn-ea"/>
            </a:endParaRPr>
          </a:p>
          <a:p>
            <a:pPr marL="0" indent="0">
              <a:buNone/>
            </a:pPr>
            <a:r>
              <a:rPr lang="en-US" altLang="zh-CN" sz="1800" dirty="0">
                <a:solidFill>
                  <a:srgbClr val="404040"/>
                </a:solidFill>
                <a:latin typeface="+mn-ea"/>
              </a:rPr>
              <a:t>          </a:t>
            </a:r>
            <a:r>
              <a:rPr lang="zh-CN" altLang="en-US" sz="1800" dirty="0">
                <a:solidFill>
                  <a:srgbClr val="404040"/>
                </a:solidFill>
                <a:latin typeface="+mn-ea"/>
              </a:rPr>
              <a:t>由于他是利用数组定义的，在整个运算过程中存储空间的大小不会变化所以称为静态链表</a:t>
            </a:r>
            <a:endParaRPr lang="en-US" altLang="zh-CN" sz="1800" dirty="0">
              <a:solidFill>
                <a:srgbClr val="404040"/>
              </a:solidFill>
              <a:latin typeface="+mn-ea"/>
            </a:endParaRPr>
          </a:p>
          <a:p>
            <a:pPr marL="0" indent="0">
              <a:buNone/>
            </a:pPr>
            <a:endParaRPr lang="en-US" altLang="zh-CN" sz="1800" i="0" dirty="0">
              <a:solidFill>
                <a:srgbClr val="404040"/>
              </a:solidFill>
              <a:effectLst/>
              <a:latin typeface="-apple-system"/>
            </a:endParaRPr>
          </a:p>
          <a:p>
            <a:pPr marL="0" indent="0" algn="ctr">
              <a:buNone/>
            </a:pPr>
            <a:r>
              <a:rPr lang="zh-CN" altLang="en-US" sz="3200" b="1" dirty="0"/>
              <a:t>  为什么要使用静态链表？</a:t>
            </a:r>
            <a:endParaRPr lang="en-US" altLang="zh-CN" sz="3200" b="1" dirty="0"/>
          </a:p>
          <a:p>
            <a:pPr marL="0" indent="0" algn="ctr">
              <a:buNone/>
            </a:pPr>
            <a:r>
              <a:rPr lang="zh-CN" altLang="en-US" sz="1800" dirty="0">
                <a:latin typeface="+mn-ea"/>
              </a:rPr>
              <a:t>         </a:t>
            </a:r>
            <a:r>
              <a:rPr lang="en-US" altLang="zh-CN" sz="1800" dirty="0">
                <a:latin typeface="华文楷体" panose="02010600040101010101" pitchFamily="2" charset="-122"/>
                <a:ea typeface="华文楷体" panose="02010600040101010101" pitchFamily="2" charset="-122"/>
              </a:rPr>
              <a:t>C</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C++</a:t>
            </a:r>
            <a:r>
              <a:rPr lang="zh-CN" altLang="en-US" sz="1800" dirty="0">
                <a:latin typeface="华文楷体" panose="02010600040101010101" pitchFamily="2" charset="-122"/>
                <a:ea typeface="华文楷体" panose="02010600040101010101" pitchFamily="2" charset="-122"/>
              </a:rPr>
              <a:t>语言有指针功能，为操作内存提供了                                                  极大的遍历，而在早期的</a:t>
            </a:r>
            <a:r>
              <a:rPr lang="en-US" altLang="zh-CN" sz="1800" dirty="0">
                <a:latin typeface="华文楷体" panose="02010600040101010101" pitchFamily="2" charset="-122"/>
                <a:ea typeface="华文楷体" panose="02010600040101010101" pitchFamily="2" charset="-122"/>
              </a:rPr>
              <a:t>Basic</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Fortran</a:t>
            </a:r>
            <a:r>
              <a:rPr lang="zh-CN" altLang="en-US" sz="1800" dirty="0">
                <a:latin typeface="华文楷体" panose="02010600040101010101" pitchFamily="2" charset="-122"/>
                <a:ea typeface="华文楷体" panose="02010600040101010101" pitchFamily="2" charset="-122"/>
              </a:rPr>
              <a:t>等没有指针故有人想出用数组代替指针描述单链表</a:t>
            </a:r>
            <a:endParaRPr lang="en-US" altLang="zh-CN" sz="1800" dirty="0">
              <a:latin typeface="华文楷体" panose="02010600040101010101" pitchFamily="2" charset="-122"/>
              <a:ea typeface="华文楷体" panose="02010600040101010101" pitchFamily="2" charset="-122"/>
            </a:endParaRPr>
          </a:p>
          <a:p>
            <a:pPr marL="0" indent="0" algn="ctr">
              <a:buNone/>
            </a:pPr>
            <a:endParaRPr lang="en-US" altLang="zh-CN" sz="1800" i="0" dirty="0">
              <a:solidFill>
                <a:srgbClr val="404040"/>
              </a:solidFill>
              <a:effectLst/>
              <a:latin typeface="华文楷体" panose="02010600040101010101" pitchFamily="2" charset="-122"/>
              <a:ea typeface="华文楷体" panose="02010600040101010101" pitchFamily="2" charset="-122"/>
            </a:endParaRPr>
          </a:p>
          <a:p>
            <a:pPr marL="0" indent="0">
              <a:buNone/>
            </a:pPr>
            <a:endParaRPr lang="en-US" altLang="zh-CN" sz="1800" i="0" dirty="0">
              <a:solidFill>
                <a:srgbClr val="404040"/>
              </a:solidFill>
              <a:effectLst/>
              <a:latin typeface="-apple-system"/>
            </a:endParaRPr>
          </a:p>
        </p:txBody>
      </p:sp>
      <p:pic>
        <p:nvPicPr>
          <p:cNvPr id="6" name="图形 5" descr="笔记本电脑">
            <a:hlinkClick r:id="rId1" action="ppaction://hlinksldjump"/>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32" y="6021288"/>
            <a:ext cx="834296" cy="8342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a:xfrm>
            <a:off x="344488" y="476672"/>
            <a:ext cx="3888432" cy="2157884"/>
          </a:xfrm>
        </p:spPr>
        <p:txBody>
          <a:bodyPr/>
          <a:lstStyle/>
          <a:p>
            <a:r>
              <a:rPr lang="zh-CN" altLang="en-US" sz="6600" b="1" dirty="0">
                <a:latin typeface="华文楷体" panose="02010600040101010101" pitchFamily="2" charset="-122"/>
                <a:ea typeface="华文楷体" panose="02010600040101010101" pitchFamily="2" charset="-122"/>
              </a:rPr>
              <a:t>静态链表操作</a:t>
            </a:r>
            <a:endParaRPr lang="zh-CN" altLang="en-US" sz="6600" b="1" dirty="0">
              <a:latin typeface="华文楷体" panose="02010600040101010101" pitchFamily="2" charset="-122"/>
              <a:ea typeface="华文楷体" panose="02010600040101010101" pitchFamily="2" charset="-122"/>
            </a:endParaRPr>
          </a:p>
        </p:txBody>
      </p:sp>
      <p:sp>
        <p:nvSpPr>
          <p:cNvPr id="11267" name="内容占位符 2"/>
          <p:cNvSpPr>
            <a:spLocks noGrp="1" noChangeArrowheads="1"/>
          </p:cNvSpPr>
          <p:nvPr>
            <p:ph idx="1"/>
          </p:nvPr>
        </p:nvSpPr>
        <p:spPr bwMode="auto">
          <a:xfrm>
            <a:off x="4592960" y="548680"/>
            <a:ext cx="4234815" cy="517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0">
              <a:buNone/>
            </a:pPr>
            <a:r>
              <a:rPr lang="zh-CN" altLang="en-US" sz="4000" b="1" dirty="0">
                <a:latin typeface="+mn-ea"/>
              </a:rPr>
              <a:t>增加元素</a:t>
            </a:r>
            <a:endParaRPr lang="zh-CN" altLang="en-US" sz="4000" b="1" dirty="0">
              <a:latin typeface="+mn-ea"/>
            </a:endParaRPr>
          </a:p>
        </p:txBody>
      </p:sp>
      <p:sp>
        <p:nvSpPr>
          <p:cNvPr id="11268" name="内容占位符 3"/>
          <p:cNvSpPr>
            <a:spLocks noGrp="1" noChangeArrowheads="1"/>
          </p:cNvSpPr>
          <p:nvPr>
            <p:ph type="body" sz="half" idx="2"/>
          </p:nvPr>
        </p:nvSpPr>
        <p:spPr bwMode="auto">
          <a:xfrm>
            <a:off x="4664968" y="3501008"/>
            <a:ext cx="4973776" cy="3011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r>
              <a:rPr lang="zh-CN" altLang="en-US" sz="2400" dirty="0">
                <a:latin typeface="+mn-ea"/>
              </a:rPr>
              <a:t>找到你添加位置前驱元素</a:t>
            </a:r>
            <a:endParaRPr lang="en-US" altLang="zh-CN" sz="2400" dirty="0">
              <a:latin typeface="+mn-ea"/>
            </a:endParaRPr>
          </a:p>
          <a:p>
            <a:r>
              <a:rPr lang="zh-CN" altLang="en-US" sz="2400" dirty="0">
                <a:latin typeface="+mn-ea"/>
              </a:rPr>
              <a:t>将他的游标赋给当前元素</a:t>
            </a:r>
            <a:endParaRPr lang="en-US" altLang="zh-CN" sz="2400" dirty="0">
              <a:latin typeface="+mn-ea"/>
            </a:endParaRPr>
          </a:p>
          <a:p>
            <a:r>
              <a:rPr lang="zh-CN" altLang="en-US" sz="2400" dirty="0">
                <a:latin typeface="+mn-ea"/>
              </a:rPr>
              <a:t>将前驱元素的游标改为当前元素的下标</a:t>
            </a:r>
            <a:endParaRPr lang="zh-CN" altLang="en-US" sz="2400" dirty="0">
              <a:latin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4968" y="1268760"/>
            <a:ext cx="4973777" cy="21578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25120" y="1320800"/>
            <a:ext cx="8946515" cy="2599690"/>
          </a:xfrm>
          <a:prstGeom prst="rect">
            <a:avLst/>
          </a:prstGeom>
        </p:spPr>
      </p:pic>
      <p:sp>
        <p:nvSpPr>
          <p:cNvPr id="11267" name="内容占位符 2"/>
          <p:cNvSpPr>
            <a:spLocks noGrp="1" noChangeArrowheads="1"/>
          </p:cNvSpPr>
          <p:nvPr>
            <p:ph idx="1"/>
          </p:nvPr>
        </p:nvSpPr>
        <p:spPr bwMode="auto">
          <a:xfrm>
            <a:off x="248285" y="222885"/>
            <a:ext cx="3947160" cy="109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70000"/>
          </a:bodyPr>
          <a:p>
            <a:pPr marL="0" indent="0">
              <a:buNone/>
            </a:pPr>
            <a:r>
              <a:rPr lang="zh-CN" altLang="en-US" sz="4000" b="1" dirty="0">
                <a:latin typeface="+mn-ea"/>
              </a:rPr>
              <a:t>用于静态链表的</a:t>
            </a:r>
            <a:endParaRPr lang="zh-CN" altLang="en-US" sz="4000" b="1" dirty="0">
              <a:latin typeface="+mn-ea"/>
            </a:endParaRPr>
          </a:p>
          <a:p>
            <a:pPr marL="0" indent="0">
              <a:buNone/>
            </a:pPr>
            <a:r>
              <a:rPr lang="zh-CN" altLang="en-US" sz="4000" b="1" dirty="0">
                <a:latin typeface="+mn-ea"/>
              </a:rPr>
              <a:t>自定义</a:t>
            </a:r>
            <a:r>
              <a:rPr lang="en-US" altLang="zh-CN" sz="4000" b="1" dirty="0">
                <a:latin typeface="+mn-ea"/>
              </a:rPr>
              <a:t>new</a:t>
            </a:r>
            <a:r>
              <a:rPr lang="zh-CN" altLang="en-US" sz="4000" b="1" dirty="0">
                <a:latin typeface="+mn-ea"/>
              </a:rPr>
              <a:t>函数</a:t>
            </a:r>
            <a:endParaRPr lang="zh-CN" altLang="en-US" sz="4000" b="1"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bwMode="auto">
          <a:xfrm>
            <a:off x="248285" y="88900"/>
            <a:ext cx="3947160" cy="109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marL="0" indent="0">
              <a:buNone/>
            </a:pPr>
            <a:r>
              <a:rPr lang="zh-CN" altLang="en-US" sz="2800" b="1" dirty="0">
                <a:latin typeface="+mn-ea"/>
              </a:rPr>
              <a:t>末尾插入</a:t>
            </a:r>
            <a:endParaRPr lang="zh-CN" altLang="en-US" sz="2800" b="1" dirty="0">
              <a:latin typeface="+mn-ea"/>
            </a:endParaRPr>
          </a:p>
        </p:txBody>
      </p:sp>
      <p:pic>
        <p:nvPicPr>
          <p:cNvPr id="2" name="图片 1"/>
          <p:cNvPicPr>
            <a:picLocks noChangeAspect="1"/>
          </p:cNvPicPr>
          <p:nvPr/>
        </p:nvPicPr>
        <p:blipFill>
          <a:blip r:embed="rId1"/>
          <a:stretch>
            <a:fillRect/>
          </a:stretch>
        </p:blipFill>
        <p:spPr>
          <a:xfrm>
            <a:off x="412750" y="976630"/>
            <a:ext cx="9093200" cy="4820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bwMode="auto">
          <a:xfrm>
            <a:off x="248285" y="88900"/>
            <a:ext cx="3947160" cy="10979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marL="0" indent="0">
              <a:buNone/>
            </a:pPr>
            <a:r>
              <a:rPr lang="zh-CN" altLang="en-US" sz="2800" b="1" dirty="0">
                <a:latin typeface="+mn-ea"/>
              </a:rPr>
              <a:t>指定位置</a:t>
            </a:r>
            <a:r>
              <a:rPr lang="zh-CN" altLang="en-US" sz="2800" b="1" dirty="0">
                <a:latin typeface="+mn-ea"/>
              </a:rPr>
              <a:t>插入</a:t>
            </a:r>
            <a:endParaRPr lang="zh-CN" altLang="en-US" sz="2800" b="1" dirty="0">
              <a:latin typeface="+mn-ea"/>
            </a:endParaRPr>
          </a:p>
        </p:txBody>
      </p:sp>
      <p:pic>
        <p:nvPicPr>
          <p:cNvPr id="3" name="图片 2"/>
          <p:cNvPicPr>
            <a:picLocks noChangeAspect="1"/>
          </p:cNvPicPr>
          <p:nvPr/>
        </p:nvPicPr>
        <p:blipFill>
          <a:blip r:embed="rId1"/>
          <a:stretch>
            <a:fillRect/>
          </a:stretch>
        </p:blipFill>
        <p:spPr>
          <a:xfrm>
            <a:off x="720725" y="857885"/>
            <a:ext cx="8465185" cy="5337175"/>
          </a:xfrm>
          <a:prstGeom prst="rect">
            <a:avLst/>
          </a:prstGeom>
        </p:spPr>
      </p:pic>
    </p:spTree>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0</TotalTime>
  <Words>1144</Words>
  <Application>WPS 演示</Application>
  <PresentationFormat>A4 纸张(210x297 毫米)</PresentationFormat>
  <Paragraphs>134</Paragraphs>
  <Slides>23</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Times New Roman</vt:lpstr>
      <vt:lpstr>Franklin Gothic Book</vt:lpstr>
      <vt:lpstr>华文新魏</vt:lpstr>
      <vt:lpstr>华文行楷</vt:lpstr>
      <vt:lpstr>仿宋</vt:lpstr>
      <vt:lpstr>华文楷体</vt:lpstr>
      <vt:lpstr>-apple-system</vt:lpstr>
      <vt:lpstr>Segoe Print</vt:lpstr>
      <vt:lpstr>微软雅黑</vt:lpstr>
      <vt:lpstr>Arial Unicode MS</vt:lpstr>
      <vt:lpstr>Calibri</vt:lpstr>
      <vt:lpstr>-apple-system</vt:lpstr>
      <vt:lpstr>剪切</vt:lpstr>
      <vt:lpstr>            静 态 链 表</vt:lpstr>
      <vt:lpstr>人 员 分 工 </vt:lpstr>
      <vt:lpstr> 研 讨 题 目</vt:lpstr>
      <vt:lpstr>目录</vt:lpstr>
      <vt:lpstr>静态链表 定义</vt:lpstr>
      <vt:lpstr>静态链表操作</vt:lpstr>
      <vt:lpstr>静态链表定义</vt:lpstr>
      <vt:lpstr>PowerPoint 演示文稿</vt:lpstr>
      <vt:lpstr>PowerPoint 演示文稿</vt:lpstr>
      <vt:lpstr>静态链表操作</vt:lpstr>
      <vt:lpstr>PowerPoint 演示文稿</vt:lpstr>
      <vt:lpstr>PowerPoint 演示文稿</vt:lpstr>
      <vt:lpstr>静态链表操作</vt:lpstr>
      <vt:lpstr>PowerPoint 演示文稿</vt:lpstr>
      <vt:lpstr>静态链表优缺点</vt:lpstr>
      <vt:lpstr>总结</vt:lpstr>
      <vt:lpstr>总结</vt:lpstr>
      <vt:lpstr>功能测试</vt:lpstr>
      <vt:lpstr>功能测试 构造函数</vt:lpstr>
      <vt:lpstr>功能测试 构造函数</vt:lpstr>
      <vt:lpstr>插入</vt:lpstr>
      <vt:lpstr>删除 获取指定位置元素 遍历</vt:lpstr>
      <vt:lpstr>感谢观看！！</vt:lpstr>
    </vt:vector>
  </TitlesOfParts>
  <Company>Aalborg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Timed Automata and Timed Branching Time Logic</dc:title>
  <dc:creator>paupet</dc:creator>
  <cp:lastModifiedBy>WPS_1601540415</cp:lastModifiedBy>
  <cp:revision>742</cp:revision>
  <cp:lastPrinted>2000-02-14T16:27:00Z</cp:lastPrinted>
  <dcterms:created xsi:type="dcterms:W3CDTF">2000-02-11T12:52:00Z</dcterms:created>
  <dcterms:modified xsi:type="dcterms:W3CDTF">2022-02-13T13:54:48Z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paupet@cs.auc.dk</vt:lpwstr>
  </property>
  <property fmtid="{D5CDD505-2E9C-101B-9397-08002B2CF9AE}" pid="8" name="HomePage">
    <vt:lpwstr>www.cs.auc.dk/~paupet/</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E:\projects\GU\dtu00\LECTURE3</vt:lpwstr>
  </property>
  <property fmtid="{D5CDD505-2E9C-101B-9397-08002B2CF9AE}" pid="22" name="KSOProductBuildVer">
    <vt:lpwstr>2052-11.1.0.9192</vt:lpwstr>
  </property>
</Properties>
</file>