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24"/>
  </p:notesMasterIdLst>
  <p:sldIdLst>
    <p:sldId id="418" r:id="rId3"/>
    <p:sldId id="405" r:id="rId4"/>
    <p:sldId id="471" r:id="rId5"/>
    <p:sldId id="472" r:id="rId6"/>
    <p:sldId id="473" r:id="rId7"/>
    <p:sldId id="474" r:id="rId8"/>
    <p:sldId id="476" r:id="rId9"/>
    <p:sldId id="475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71"/>
            <p14:sldId id="472"/>
            <p14:sldId id="473"/>
            <p14:sldId id="474"/>
            <p14:sldId id="476"/>
            <p14:sldId id="475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3495" autoAdjust="0"/>
  </p:normalViewPr>
  <p:slideViewPr>
    <p:cSldViewPr snapToGrid="0">
      <p:cViewPr varScale="1">
        <p:scale>
          <a:sx n="136" d="100"/>
          <a:sy n="136" d="100"/>
        </p:scale>
        <p:origin x="3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36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09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94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3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55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80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29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36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0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3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5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91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9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1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4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3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4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2021/12/14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2021/12/14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2021/12/14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285574" y="2284749"/>
            <a:ext cx="9620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实验二 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并行编程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上海大学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计算机工程与科学学院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段圣宇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52391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gcc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将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其编译成可执行文件，设置最大线程数（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），并执行该文件：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/>
              <a:t>可以看到执行结果并不正确，这是因为变量</a:t>
            </a:r>
            <a:r>
              <a:rPr lang="en-US" altLang="zh-CN" dirty="0"/>
              <a:t>b</a:t>
            </a:r>
            <a:r>
              <a:rPr lang="zh-CN" altLang="en-US" dirty="0"/>
              <a:t>为所有线程公有，各线程均可对其进行修改。因此</a:t>
            </a:r>
            <a:r>
              <a:rPr lang="en-US" altLang="zh-CN" dirty="0"/>
              <a:t>b</a:t>
            </a:r>
            <a:r>
              <a:rPr lang="zh-CN" altLang="en-US" dirty="0"/>
              <a:t>的最终结果取决于最后一个执行该 程序的线程。</a:t>
            </a:r>
            <a:endParaRPr lang="en-US" altLang="zh-CN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Shared</a:t>
            </a:r>
            <a:r>
              <a:rPr lang="zh-CN" altLang="en-US" b="1" dirty="0">
                <a:solidFill>
                  <a:srgbClr val="FF0000"/>
                </a:solidFill>
              </a:rPr>
              <a:t>表示在计算机内存中建立一个公有区域，保存该循环体中的变量，所有线程均可访问和修改该部分内存的值。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F5C1DC-2E58-42B9-8F7F-C45043A9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68" y="1961962"/>
            <a:ext cx="8405061" cy="12257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715966-4D43-49E1-859E-93BCE99D5025}"/>
              </a:ext>
            </a:extLst>
          </p:cNvPr>
          <p:cNvSpPr/>
          <p:nvPr/>
        </p:nvSpPr>
        <p:spPr bwMode="auto">
          <a:xfrm>
            <a:off x="1663700" y="2752538"/>
            <a:ext cx="6070600" cy="5240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C683A5-F169-4A7A-BE00-5655ADCD01C3}"/>
              </a:ext>
            </a:extLst>
          </p:cNvPr>
          <p:cNvSpPr/>
          <p:nvPr/>
        </p:nvSpPr>
        <p:spPr bwMode="auto">
          <a:xfrm>
            <a:off x="2971800" y="2895600"/>
            <a:ext cx="889000" cy="2921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BC64B66-CF63-4DF3-8D88-CE53DE985842}"/>
              </a:ext>
            </a:extLst>
          </p:cNvPr>
          <p:cNvSpPr/>
          <p:nvPr/>
        </p:nvSpPr>
        <p:spPr bwMode="auto">
          <a:xfrm>
            <a:off x="5880100" y="2905312"/>
            <a:ext cx="889000" cy="2921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36166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52391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 修改该代码中多线程声明的内容，如下：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F26E48-8B9E-4568-ACD1-B56F57155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33" b="47438"/>
          <a:stretch/>
        </p:blipFill>
        <p:spPr>
          <a:xfrm>
            <a:off x="321534" y="1736538"/>
            <a:ext cx="5257801" cy="29539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01EF06-E7A2-48AD-849C-27EC7BC53E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33" b="45111"/>
          <a:stretch/>
        </p:blipFill>
        <p:spPr>
          <a:xfrm>
            <a:off x="5475289" y="3695676"/>
            <a:ext cx="6272211" cy="303177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58360EF-BB4B-468F-AFCD-48F54BAD21FD}"/>
              </a:ext>
            </a:extLst>
          </p:cNvPr>
          <p:cNvSpPr/>
          <p:nvPr/>
        </p:nvSpPr>
        <p:spPr bwMode="auto">
          <a:xfrm>
            <a:off x="0" y="3213527"/>
            <a:ext cx="4292600" cy="381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9BE0F3-16B9-49F8-9681-EBD37069AADD}"/>
              </a:ext>
            </a:extLst>
          </p:cNvPr>
          <p:cNvSpPr/>
          <p:nvPr/>
        </p:nvSpPr>
        <p:spPr bwMode="auto">
          <a:xfrm>
            <a:off x="5880100" y="5201451"/>
            <a:ext cx="5651500" cy="381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676E195-2961-4883-9B81-018284E634B4}"/>
              </a:ext>
            </a:extLst>
          </p:cNvPr>
          <p:cNvCxnSpPr>
            <a:endCxn id="13" idx="1"/>
          </p:cNvCxnSpPr>
          <p:nvPr/>
        </p:nvCxnSpPr>
        <p:spPr bwMode="auto">
          <a:xfrm>
            <a:off x="4292600" y="3429000"/>
            <a:ext cx="1587500" cy="19629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11375DE-2190-4E24-AFA0-76659307019B}"/>
              </a:ext>
            </a:extLst>
          </p:cNvPr>
          <p:cNvSpPr txBox="1"/>
          <p:nvPr/>
        </p:nvSpPr>
        <p:spPr>
          <a:xfrm>
            <a:off x="5958318" y="2056937"/>
            <a:ext cx="5651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Private</a:t>
            </a:r>
            <a:r>
              <a:rPr lang="zh-CN" altLang="en-US" sz="2400" b="1" dirty="0">
                <a:solidFill>
                  <a:srgbClr val="FF0000"/>
                </a:solidFill>
              </a:rPr>
              <a:t>表示对每个线程在内存中分别建立一块区域，在每个线程对应内存区域中均保存各自独立的变量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 b</a:t>
            </a:r>
            <a:r>
              <a:rPr lang="zh-CN" altLang="en-US" sz="2400" b="1" dirty="0">
                <a:solidFill>
                  <a:srgbClr val="FF0000"/>
                </a:solidFill>
              </a:rPr>
              <a:t>的值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D18657-78F7-4059-915D-D4CDEC80D62A}"/>
              </a:ext>
            </a:extLst>
          </p:cNvPr>
          <p:cNvSpPr txBox="1"/>
          <p:nvPr/>
        </p:nvSpPr>
        <p:spPr>
          <a:xfrm>
            <a:off x="660399" y="5071516"/>
            <a:ext cx="383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将修改后的代码编译，再执行，看看结果是否正确？</a:t>
            </a:r>
          </a:p>
        </p:txBody>
      </p:sp>
    </p:spTree>
    <p:extLst>
      <p:ext uri="{BB962C8B-B14F-4D97-AF65-F5344CB8AC3E}">
        <p14:creationId xmlns:p14="http://schemas.microsoft.com/office/powerpoint/2010/main" val="4068401320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01EF06-E7A2-48AD-849C-27EC7BC53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33" b="45111"/>
          <a:stretch/>
        </p:blipFill>
        <p:spPr>
          <a:xfrm>
            <a:off x="467861" y="1648447"/>
            <a:ext cx="6272211" cy="30317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BF0D25-0EAD-4BC9-AC79-EA8175BDBF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762" b="44984"/>
          <a:stretch/>
        </p:blipFill>
        <p:spPr>
          <a:xfrm>
            <a:off x="5152505" y="3691415"/>
            <a:ext cx="6836296" cy="31609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52391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4.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 再次修改代码中多线程声明的内容，如下：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9BE0F3-16B9-49F8-9681-EBD37069AADD}"/>
              </a:ext>
            </a:extLst>
          </p:cNvPr>
          <p:cNvSpPr/>
          <p:nvPr/>
        </p:nvSpPr>
        <p:spPr bwMode="auto">
          <a:xfrm>
            <a:off x="5614241" y="5189259"/>
            <a:ext cx="5995576" cy="381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676E195-2961-4883-9B81-018284E634B4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4026741" y="3416808"/>
            <a:ext cx="1587500" cy="19629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11375DE-2190-4E24-AFA0-76659307019B}"/>
              </a:ext>
            </a:extLst>
          </p:cNvPr>
          <p:cNvSpPr txBox="1"/>
          <p:nvPr/>
        </p:nvSpPr>
        <p:spPr>
          <a:xfrm>
            <a:off x="6932611" y="1849891"/>
            <a:ext cx="5157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Lastprivate</a:t>
            </a:r>
            <a:r>
              <a:rPr lang="zh-CN" altLang="en-US" sz="2400" b="1" dirty="0">
                <a:solidFill>
                  <a:srgbClr val="FF0000"/>
                </a:solidFill>
              </a:rPr>
              <a:t>表示其内存区域与</a:t>
            </a:r>
            <a:r>
              <a:rPr lang="en-US" altLang="zh-CN" sz="2400" b="1" dirty="0">
                <a:solidFill>
                  <a:srgbClr val="FF0000"/>
                </a:solidFill>
              </a:rPr>
              <a:t>private</a:t>
            </a:r>
            <a:r>
              <a:rPr lang="zh-CN" altLang="en-US" sz="2400" b="1" dirty="0">
                <a:solidFill>
                  <a:srgbClr val="FF0000"/>
                </a:solidFill>
              </a:rPr>
              <a:t>相同，然而会将最后一次迭代的结果（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</a:rPr>
              <a:t>的结果）返回给公有内存，供其他并行线程使用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D18657-78F7-4059-915D-D4CDEC80D62A}"/>
              </a:ext>
            </a:extLst>
          </p:cNvPr>
          <p:cNvSpPr txBox="1"/>
          <p:nvPr/>
        </p:nvSpPr>
        <p:spPr>
          <a:xfrm>
            <a:off x="660399" y="5071516"/>
            <a:ext cx="383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将修改后的代码编译，再执行，看看结果是否正确？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57608D-3AA3-4C6A-9FE0-B33CE8EA9B51}"/>
              </a:ext>
            </a:extLst>
          </p:cNvPr>
          <p:cNvSpPr/>
          <p:nvPr/>
        </p:nvSpPr>
        <p:spPr bwMode="auto">
          <a:xfrm>
            <a:off x="996043" y="3228353"/>
            <a:ext cx="5651500" cy="381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80771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BF0D25-0EAD-4BC9-AC79-EA8175BDB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62" b="44984"/>
          <a:stretch/>
        </p:blipFill>
        <p:spPr>
          <a:xfrm>
            <a:off x="651967" y="1767760"/>
            <a:ext cx="6269185" cy="28987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9B185B-B23E-49DE-8A18-B60AEFEB9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00" b="46844"/>
          <a:stretch/>
        </p:blipFill>
        <p:spPr>
          <a:xfrm>
            <a:off x="5296321" y="3860832"/>
            <a:ext cx="7010400" cy="303785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52391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 最后修改代码中多线程声明的内容，如下：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9BE0F3-16B9-49F8-9681-EBD37069AADD}"/>
              </a:ext>
            </a:extLst>
          </p:cNvPr>
          <p:cNvSpPr/>
          <p:nvPr/>
        </p:nvSpPr>
        <p:spPr bwMode="auto">
          <a:xfrm>
            <a:off x="5817441" y="5424980"/>
            <a:ext cx="6269184" cy="381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676E195-2961-4883-9B81-018284E634B4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4229941" y="3652529"/>
            <a:ext cx="1587500" cy="19629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11375DE-2190-4E24-AFA0-76659307019B}"/>
              </a:ext>
            </a:extLst>
          </p:cNvPr>
          <p:cNvSpPr txBox="1"/>
          <p:nvPr/>
        </p:nvSpPr>
        <p:spPr>
          <a:xfrm>
            <a:off x="6932611" y="1849891"/>
            <a:ext cx="5157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firstprivate</a:t>
            </a:r>
            <a:r>
              <a:rPr lang="zh-CN" altLang="en-US" sz="2400" b="1" dirty="0">
                <a:solidFill>
                  <a:srgbClr val="FF0000"/>
                </a:solidFill>
              </a:rPr>
              <a:t>表示其内存区域与</a:t>
            </a:r>
            <a:r>
              <a:rPr lang="en-US" altLang="zh-CN" sz="2400" b="1" dirty="0">
                <a:solidFill>
                  <a:srgbClr val="FF0000"/>
                </a:solidFill>
              </a:rPr>
              <a:t>private</a:t>
            </a:r>
            <a:r>
              <a:rPr lang="zh-CN" altLang="en-US" sz="2400" b="1" dirty="0">
                <a:solidFill>
                  <a:srgbClr val="FF0000"/>
                </a:solidFill>
              </a:rPr>
              <a:t>相同，然而公共内存区域变量值（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的值）给并行线程，用来在各线程中对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进行初始化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D18657-78F7-4059-915D-D4CDEC80D62A}"/>
              </a:ext>
            </a:extLst>
          </p:cNvPr>
          <p:cNvSpPr txBox="1"/>
          <p:nvPr/>
        </p:nvSpPr>
        <p:spPr>
          <a:xfrm>
            <a:off x="660399" y="5071516"/>
            <a:ext cx="383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将修改后的代码编译，再执行，看看结果是否正确？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57608D-3AA3-4C6A-9FE0-B33CE8EA9B51}"/>
              </a:ext>
            </a:extLst>
          </p:cNvPr>
          <p:cNvSpPr/>
          <p:nvPr/>
        </p:nvSpPr>
        <p:spPr bwMode="auto">
          <a:xfrm>
            <a:off x="996043" y="3228353"/>
            <a:ext cx="5651500" cy="381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9211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52391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6.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 理解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shared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private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firstprivate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lastprivate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声明的意义，</a:t>
            </a:r>
            <a:r>
              <a:rPr lang="zh-CN" altLang="en-US" b="1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完成实验作业（提交截止时间</a:t>
            </a:r>
            <a:r>
              <a:rPr lang="en-US" altLang="zh-CN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21</a:t>
            </a:r>
            <a:r>
              <a:rPr lang="zh-CN" altLang="en-US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年</a:t>
            </a:r>
            <a:r>
              <a:rPr lang="en-US" altLang="zh-CN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12</a:t>
            </a:r>
            <a:r>
              <a:rPr lang="zh-CN" altLang="en-US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月</a:t>
            </a:r>
            <a:r>
              <a:rPr lang="en-US" altLang="zh-CN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17</a:t>
            </a:r>
            <a:r>
              <a:rPr lang="zh-CN" altLang="en-US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日</a:t>
            </a:r>
            <a:r>
              <a:rPr lang="zh-CN" altLang="en-US" b="1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F1FBBD-ED3F-4206-B13B-23A1B27D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8" y="2201068"/>
            <a:ext cx="11438864" cy="2455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467330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30039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psftp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将所提供的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while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_loop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.c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复制到虚拟机中。理解该代码的意思，并利用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gcc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编译后执行，结果如下：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A75237-D1AE-4336-92CC-C386E50D4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00" b="39216"/>
          <a:stretch/>
        </p:blipFill>
        <p:spPr>
          <a:xfrm>
            <a:off x="7912100" y="3281883"/>
            <a:ext cx="3619500" cy="34738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D0BA178-A66F-4C5F-8AC1-2B49EEF805E2}"/>
              </a:ext>
            </a:extLst>
          </p:cNvPr>
          <p:cNvSpPr txBox="1"/>
          <p:nvPr/>
        </p:nvSpPr>
        <p:spPr>
          <a:xfrm>
            <a:off x="7641771" y="2070100"/>
            <a:ext cx="4499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可以看到，尽管利用的多线程声明，但程序并没有创建并行线程。这是因为</a:t>
            </a:r>
            <a:r>
              <a:rPr lang="en-US" altLang="zh-CN" sz="2000" b="1" dirty="0">
                <a:solidFill>
                  <a:srgbClr val="FF0000"/>
                </a:solidFill>
              </a:rPr>
              <a:t>OpenMP</a:t>
            </a:r>
            <a:r>
              <a:rPr lang="zh-CN" altLang="en-US" sz="2000" b="1" dirty="0">
                <a:solidFill>
                  <a:srgbClr val="FF0000"/>
                </a:solidFill>
              </a:rPr>
              <a:t>是不支持</a:t>
            </a:r>
            <a:r>
              <a:rPr lang="en-US" altLang="zh-CN" sz="2000" b="1" dirty="0">
                <a:solidFill>
                  <a:srgbClr val="FF0000"/>
                </a:solidFill>
              </a:rPr>
              <a:t>while</a:t>
            </a:r>
            <a:r>
              <a:rPr lang="zh-CN" altLang="en-US" sz="2000" b="1" dirty="0">
                <a:solidFill>
                  <a:srgbClr val="FF0000"/>
                </a:solidFill>
              </a:rPr>
              <a:t>循环的！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2E4AAF-2086-4954-89EB-60A05989B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00" b="14000"/>
          <a:stretch/>
        </p:blipFill>
        <p:spPr>
          <a:xfrm>
            <a:off x="950686" y="224789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20569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9ED0B20-3BEE-4EE4-AD45-966DF1AA7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00" b="14000"/>
          <a:stretch/>
        </p:blipFill>
        <p:spPr>
          <a:xfrm>
            <a:off x="203200" y="1838325"/>
            <a:ext cx="6692900" cy="50196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30039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为了让所提供的程序能够并行执行，需将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while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循环改写为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for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循环（</a:t>
            </a:r>
            <a:r>
              <a:rPr lang="zh-CN" altLang="en-US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验收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2CF8FC-7655-4077-91B8-7EECB8ACC72E}"/>
              </a:ext>
            </a:extLst>
          </p:cNvPr>
          <p:cNvSpPr/>
          <p:nvPr/>
        </p:nvSpPr>
        <p:spPr bwMode="auto">
          <a:xfrm>
            <a:off x="499836" y="4492249"/>
            <a:ext cx="6692900" cy="18704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0B18DD-F145-462B-95F6-A848BC37AC23}"/>
              </a:ext>
            </a:extLst>
          </p:cNvPr>
          <p:cNvSpPr txBox="1"/>
          <p:nvPr/>
        </p:nvSpPr>
        <p:spPr>
          <a:xfrm>
            <a:off x="7489371" y="4921418"/>
            <a:ext cx="4499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要求：仅将该部分改写为</a:t>
            </a:r>
            <a:r>
              <a:rPr lang="en-US" altLang="zh-CN" sz="2000" b="1" dirty="0">
                <a:solidFill>
                  <a:srgbClr val="FF0000"/>
                </a:solidFill>
              </a:rPr>
              <a:t>for</a:t>
            </a:r>
            <a:r>
              <a:rPr lang="zh-CN" altLang="en-US" sz="2000" b="1" dirty="0">
                <a:solidFill>
                  <a:srgbClr val="FF0000"/>
                </a:solidFill>
              </a:rPr>
              <a:t>循环的并行线程实现，其它部分不修改</a:t>
            </a:r>
          </a:p>
        </p:txBody>
      </p:sp>
    </p:spTree>
    <p:extLst>
      <p:ext uri="{BB962C8B-B14F-4D97-AF65-F5344CB8AC3E}">
        <p14:creationId xmlns:p14="http://schemas.microsoft.com/office/powerpoint/2010/main" val="1953558122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E77D7CD-200E-4528-9630-B28BA45A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867691"/>
            <a:ext cx="5457825" cy="38957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30039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提示：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改写后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for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循环，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OpenMP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声明可能如下：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ACEE5A-8577-4CC1-8CD3-11862F2A545B}"/>
              </a:ext>
            </a:extLst>
          </p:cNvPr>
          <p:cNvSpPr/>
          <p:nvPr/>
        </p:nvSpPr>
        <p:spPr bwMode="auto">
          <a:xfrm>
            <a:off x="482600" y="3568700"/>
            <a:ext cx="6019800" cy="584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ACAFDC-EF74-4A19-9525-265A7A0A1944}"/>
              </a:ext>
            </a:extLst>
          </p:cNvPr>
          <p:cNvSpPr txBox="1"/>
          <p:nvPr/>
        </p:nvSpPr>
        <p:spPr>
          <a:xfrm>
            <a:off x="6680200" y="2615225"/>
            <a:ext cx="5157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reduction(+:</a:t>
            </a:r>
            <a:r>
              <a:rPr lang="en-US" altLang="zh-CN" sz="2400" b="1" dirty="0" err="1">
                <a:solidFill>
                  <a:srgbClr val="FF0000"/>
                </a:solidFill>
              </a:rPr>
              <a:t>cnt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表示归约，将多个线程所产生的变量</a:t>
            </a:r>
            <a:r>
              <a:rPr lang="en-US" altLang="zh-CN" sz="2400" b="1" dirty="0" err="1">
                <a:solidFill>
                  <a:srgbClr val="FF0000"/>
                </a:solidFill>
              </a:rPr>
              <a:t>cnt</a:t>
            </a:r>
            <a:r>
              <a:rPr lang="zh-CN" altLang="en-US" sz="2400" b="1" dirty="0">
                <a:solidFill>
                  <a:srgbClr val="FF0000"/>
                </a:solidFill>
              </a:rPr>
              <a:t>的值，进行累加，并保存为</a:t>
            </a:r>
            <a:r>
              <a:rPr lang="en-US" altLang="zh-CN" sz="2400" b="1" dirty="0" err="1">
                <a:solidFill>
                  <a:srgbClr val="FF0000"/>
                </a:solidFill>
              </a:rPr>
              <a:t>cnt</a:t>
            </a:r>
            <a:r>
              <a:rPr lang="zh-CN" altLang="en-US" sz="2400" b="1" dirty="0">
                <a:solidFill>
                  <a:srgbClr val="FF0000"/>
                </a:solidFill>
              </a:rPr>
              <a:t>最后的值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519063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6375400" cy="30039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b="1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4.</a:t>
            </a:r>
            <a:r>
              <a:rPr lang="zh-CN" altLang="en-US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验收要求：展示修改前与修改后的运行结果，修改后运行结果应与修改前相同，但执行程序的过程中，线程数增多。</a:t>
            </a:r>
            <a:endParaRPr lang="en-US" altLang="zh-CN" b="1" kern="1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07D7B7-EBB0-442F-83B5-CF0F8A9ED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11" r="52500" b="3667"/>
          <a:stretch/>
        </p:blipFill>
        <p:spPr>
          <a:xfrm>
            <a:off x="7234387" y="1507065"/>
            <a:ext cx="4826000" cy="5122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72A50E-CFF3-4E24-AD92-F9DA7FEA7B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438" r="55729" b="4065"/>
          <a:stretch/>
        </p:blipFill>
        <p:spPr>
          <a:xfrm>
            <a:off x="461813" y="2929466"/>
            <a:ext cx="4364187" cy="358563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C515D2B8-B90E-4883-A30A-BE5272E48436}"/>
              </a:ext>
            </a:extLst>
          </p:cNvPr>
          <p:cNvSpPr/>
          <p:nvPr/>
        </p:nvSpPr>
        <p:spPr bwMode="auto">
          <a:xfrm>
            <a:off x="5511800" y="4076700"/>
            <a:ext cx="1092200" cy="685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9EA3261-15BC-462C-B319-F714067A0107}"/>
              </a:ext>
            </a:extLst>
          </p:cNvPr>
          <p:cNvSpPr/>
          <p:nvPr/>
        </p:nvSpPr>
        <p:spPr bwMode="auto">
          <a:xfrm>
            <a:off x="1206500" y="6134100"/>
            <a:ext cx="800100" cy="49529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C8C1547-BD05-4D8C-A21B-B13B693E4FEE}"/>
              </a:ext>
            </a:extLst>
          </p:cNvPr>
          <p:cNvSpPr/>
          <p:nvPr/>
        </p:nvSpPr>
        <p:spPr bwMode="auto">
          <a:xfrm>
            <a:off x="7899400" y="6172198"/>
            <a:ext cx="800100" cy="49529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6BB1602-19AA-46F5-B003-49C324EE9D61}"/>
              </a:ext>
            </a:extLst>
          </p:cNvPr>
          <p:cNvSpPr/>
          <p:nvPr/>
        </p:nvSpPr>
        <p:spPr bwMode="auto">
          <a:xfrm>
            <a:off x="9653737" y="2235200"/>
            <a:ext cx="800100" cy="208914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73377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大规模矩阵运算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176000" cy="3003924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编写程序实现如下功能：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已知矩阵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有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行，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P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列；矩阵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有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P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行，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M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列；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矩阵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的值如下：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计算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矩阵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C=AB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的值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OpenMP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对程序执行过程进行加速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1DD2CBE-A70B-4117-BF7B-36DE503F47AD}"/>
              </a:ext>
            </a:extLst>
          </p:cNvPr>
          <p:cNvGrpSpPr/>
          <p:nvPr/>
        </p:nvGrpSpPr>
        <p:grpSpPr>
          <a:xfrm>
            <a:off x="3786187" y="2507873"/>
            <a:ext cx="5980113" cy="2372788"/>
            <a:chOff x="3786187" y="2507873"/>
            <a:chExt cx="5980113" cy="237278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0B00CEB-0379-4CCC-AE75-CD288C90E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11" b="81443"/>
            <a:stretch/>
          </p:blipFill>
          <p:spPr>
            <a:xfrm>
              <a:off x="3786187" y="2507873"/>
              <a:ext cx="5980113" cy="54996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A916CF1-17A4-45C9-9EAE-E5C58A72E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0956" b="4916"/>
            <a:stretch/>
          </p:blipFill>
          <p:spPr>
            <a:xfrm>
              <a:off x="3786187" y="3057834"/>
              <a:ext cx="5980113" cy="174662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7EE0415-B962-4A72-90AB-5DDD7C5352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787" b="-1949"/>
            <a:stretch/>
          </p:blipFill>
          <p:spPr>
            <a:xfrm>
              <a:off x="3786187" y="4002315"/>
              <a:ext cx="5980113" cy="878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477836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实验介绍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0282237" cy="2200195"/>
          </a:xfrm>
        </p:spPr>
        <p:txBody>
          <a:bodyPr/>
          <a:lstStyle/>
          <a:p>
            <a:pPr algn="just"/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通过此实验，你将：</a:t>
            </a:r>
          </a:p>
          <a:p>
            <a:pPr algn="just"/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学会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计算机内多线程并行工作原理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）利用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OpenMP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实现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for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while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循环，实现多线程并行计算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）理解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OpenMP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中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private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shared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reduction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等变量含义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）完成具体要求的程序</a:t>
            </a:r>
            <a:endParaRPr lang="zh-CN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1787A7-9D2C-476C-92CC-8816CF31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2988539"/>
            <a:ext cx="5638800" cy="37805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13BFCC-7734-4A6D-90EB-7CC9863C3B02}"/>
              </a:ext>
            </a:extLst>
          </p:cNvPr>
          <p:cNvSpPr txBox="1"/>
          <p:nvPr/>
        </p:nvSpPr>
        <p:spPr>
          <a:xfrm>
            <a:off x="482599" y="4961093"/>
            <a:ext cx="54229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本实验在你上次实验搭建的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虚拟机中完成，保证虚拟机联网，并能与宿主机通信</a:t>
            </a:r>
            <a:endParaRPr lang="zh-CN" altLang="zh-CN" sz="2400" b="1" kern="1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大规模矩阵运算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176000" cy="30039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2. </a:t>
            </a:r>
            <a:r>
              <a:rPr lang="zh-CN" altLang="en-US" b="1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验收要求：</a:t>
            </a:r>
            <a:endParaRPr lang="en-US" altLang="zh-CN" b="1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展示程序结果正确（展示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C[</a:t>
            </a:r>
            <a:r>
              <a:rPr lang="en-US" altLang="zh-CN" kern="100">
                <a:effectLst/>
                <a:latin typeface="+mn-ea"/>
                <a:cs typeface="Times New Roman" panose="02020603050405020304" pitchFamily="18" charset="0"/>
              </a:rPr>
              <a:t>0][1]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的值）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展示利用多线程并行后程序执行时间的变化：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33D55CC-8D63-48D5-894D-31781F5F62D9}"/>
              </a:ext>
            </a:extLst>
          </p:cNvPr>
          <p:cNvGrpSpPr/>
          <p:nvPr/>
        </p:nvGrpSpPr>
        <p:grpSpPr>
          <a:xfrm>
            <a:off x="2144839" y="3167550"/>
            <a:ext cx="8207121" cy="3253280"/>
            <a:chOff x="2147705" y="3007893"/>
            <a:chExt cx="8207121" cy="325328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B771FED-7E4F-425B-9C87-5B586B36B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1790" r="43158" b="46842"/>
            <a:stretch/>
          </p:blipFill>
          <p:spPr>
            <a:xfrm>
              <a:off x="2225841" y="3007893"/>
              <a:ext cx="7459571" cy="111893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92A10D2-7912-4129-B677-69C9C13D5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903" r="53353" b="4308"/>
            <a:stretch/>
          </p:blipFill>
          <p:spPr>
            <a:xfrm>
              <a:off x="2147705" y="4953675"/>
              <a:ext cx="7537707" cy="1307498"/>
            </a:xfrm>
            <a:prstGeom prst="rect">
              <a:avLst/>
            </a:prstGeom>
          </p:spPr>
        </p:pic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02FD88-CAFC-4BAB-AE70-4C2FAD716A54}"/>
                </a:ext>
              </a:extLst>
            </p:cNvPr>
            <p:cNvCxnSpPr/>
            <p:nvPr/>
          </p:nvCxnSpPr>
          <p:spPr bwMode="auto">
            <a:xfrm>
              <a:off x="8171543" y="3429000"/>
              <a:ext cx="1074057" cy="15246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670BA32-B7F2-4CC1-93EF-13D468A05E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33143" y="3907236"/>
              <a:ext cx="515257" cy="1550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0CF9931-4D7B-4695-BA0F-7214C45700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9143" y="4191337"/>
              <a:ext cx="203200" cy="18204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81AF47-F8A6-4ED5-AFF0-FBB5474D073A}"/>
                </a:ext>
              </a:extLst>
            </p:cNvPr>
            <p:cNvSpPr txBox="1"/>
            <p:nvPr/>
          </p:nvSpPr>
          <p:spPr>
            <a:xfrm>
              <a:off x="9015998" y="4274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线程数增多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E424FEB-2791-4FE4-890B-088C8A86FB74}"/>
                </a:ext>
              </a:extLst>
            </p:cNvPr>
            <p:cNvSpPr txBox="1"/>
            <p:nvPr/>
          </p:nvSpPr>
          <p:spPr>
            <a:xfrm>
              <a:off x="6058597" y="437928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运算时间减少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DDC7085-3858-4AD6-B506-711F83838DC6}"/>
                </a:ext>
              </a:extLst>
            </p:cNvPr>
            <p:cNvSpPr txBox="1"/>
            <p:nvPr/>
          </p:nvSpPr>
          <p:spPr>
            <a:xfrm>
              <a:off x="3040743" y="441942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运算结果正确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31475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大规模矩阵运算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176000" cy="30039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3. 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如何计算程序执行时间？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16D11DC-B61F-4C88-B072-337AC6127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36" y="1250576"/>
            <a:ext cx="6329692" cy="560742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13B627D-5A25-4A0E-9DF7-921FD85CA1B6}"/>
              </a:ext>
            </a:extLst>
          </p:cNvPr>
          <p:cNvSpPr/>
          <p:nvPr/>
        </p:nvSpPr>
        <p:spPr bwMode="auto">
          <a:xfrm>
            <a:off x="4789736" y="1438277"/>
            <a:ext cx="4811464" cy="30630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E29B38F-CA66-43A7-895C-0F1CCE5C7806}"/>
              </a:ext>
            </a:extLst>
          </p:cNvPr>
          <p:cNvSpPr/>
          <p:nvPr/>
        </p:nvSpPr>
        <p:spPr bwMode="auto">
          <a:xfrm>
            <a:off x="5014325" y="5994235"/>
            <a:ext cx="5705812" cy="53891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23406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实验介绍：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0282237" cy="3003924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3200" b="1" kern="100" dirty="0">
                <a:effectLst/>
                <a:latin typeface="+mn-ea"/>
                <a:cs typeface="Times New Roman" panose="02020603050405020304" pitchFamily="18" charset="0"/>
              </a:rPr>
              <a:t>OpenMP</a:t>
            </a:r>
            <a:r>
              <a:rPr lang="zh-CN" altLang="en-US" sz="3200" b="1" kern="100" dirty="0">
                <a:effectLst/>
                <a:latin typeface="+mn-ea"/>
                <a:cs typeface="Times New Roman" panose="02020603050405020304" pitchFamily="18" charset="0"/>
              </a:rPr>
              <a:t>是用来实现多线程应用的</a:t>
            </a:r>
            <a:r>
              <a:rPr lang="en-US" altLang="zh-CN" sz="3200" b="1" kern="100" dirty="0">
                <a:effectLst/>
                <a:latin typeface="+mn-ea"/>
                <a:cs typeface="Times New Roman" panose="02020603050405020304" pitchFamily="18" charset="0"/>
              </a:rPr>
              <a:t>API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包含一系列可编译的指令及内核，用来实现多线程编程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支持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Fortran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（本实验使用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语言进行编程）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用于共享内存的并行运算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多核计算机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 单核多线程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zh-CN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7BC6A-C51A-4CAE-B1FA-0DF390EB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237" y="3839598"/>
            <a:ext cx="5262863" cy="13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91703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实验介绍：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30039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b="1" kern="100" dirty="0">
                <a:effectLst/>
                <a:latin typeface="+mn-ea"/>
                <a:cs typeface="Times New Roman" panose="02020603050405020304" pitchFamily="18" charset="0"/>
              </a:rPr>
              <a:t>OpenMP</a:t>
            </a:r>
            <a:r>
              <a:rPr lang="zh-CN" altLang="en-US" b="1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b="1" kern="100" dirty="0">
                <a:effectLst/>
                <a:latin typeface="+mn-ea"/>
                <a:cs typeface="Times New Roman" panose="02020603050405020304" pitchFamily="18" charset="0"/>
              </a:rPr>
              <a:t>Fork-Join</a:t>
            </a:r>
            <a:r>
              <a:rPr lang="zh-CN" altLang="en-US" b="1" kern="100" dirty="0">
                <a:effectLst/>
                <a:latin typeface="+mn-ea"/>
                <a:cs typeface="Times New Roman" panose="02020603050405020304" pitchFamily="18" charset="0"/>
              </a:rPr>
              <a:t>模型</a:t>
            </a:r>
            <a:endParaRPr lang="en-US" altLang="zh-CN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OpenMP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程序开始于单线程（主线程）。主线程顺序执行，直到第一个并行区域；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Fork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：主线程建立多个并行线程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并行执行（单程序多数据流）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Join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：当并行程序执行完毕，取消所有并行线程，仅保留主线程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zh-CN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DA64D3-C692-411A-8BDF-416378F61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637" y="3670301"/>
            <a:ext cx="6319609" cy="25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61308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3003924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利用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“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gcc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–version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”查看虚拟机是否已安装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语言编译工具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gcc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，返回如下结果表示已安装。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若未安装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gcc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，则利用“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yum install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gcc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”安装。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89DB089-567E-4A99-9297-4D691E240C60}"/>
              </a:ext>
            </a:extLst>
          </p:cNvPr>
          <p:cNvGrpSpPr/>
          <p:nvPr/>
        </p:nvGrpSpPr>
        <p:grpSpPr>
          <a:xfrm>
            <a:off x="1493839" y="2259012"/>
            <a:ext cx="8547100" cy="1438276"/>
            <a:chOff x="1493839" y="1916112"/>
            <a:chExt cx="8547100" cy="143827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945CF75-B67C-4C71-8FE5-EC9DE488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0237" y="1916112"/>
              <a:ext cx="7724441" cy="120808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3D4F26-93AE-4013-895B-E60F1F48E7E2}"/>
                </a:ext>
              </a:extLst>
            </p:cNvPr>
            <p:cNvSpPr/>
            <p:nvPr/>
          </p:nvSpPr>
          <p:spPr bwMode="auto">
            <a:xfrm>
              <a:off x="1493839" y="2146300"/>
              <a:ext cx="8547100" cy="1208088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578551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30039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3.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查看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gcc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是否已有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OpenMP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相关库文件，利用如下命令，返回结果如下表示已存在库文件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若未安装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OpenMP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库，则利用“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yum install libgomp.x86_64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”安装。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A6897F-846A-473D-BABC-204FB0189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7" y="2087375"/>
            <a:ext cx="8257776" cy="6812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C29FC8-3FED-46E6-B3C3-5DA1565B4EE2}"/>
              </a:ext>
            </a:extLst>
          </p:cNvPr>
          <p:cNvSpPr/>
          <p:nvPr/>
        </p:nvSpPr>
        <p:spPr bwMode="auto">
          <a:xfrm>
            <a:off x="1866900" y="2427987"/>
            <a:ext cx="3670300" cy="44221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15728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30039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psftp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将所提供的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hello.c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文件复制到虚拟机中。理解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OpenMP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的基本语句：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619405-A8B3-40C8-AE90-27A1C60A6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59" b="22685"/>
          <a:stretch/>
        </p:blipFill>
        <p:spPr>
          <a:xfrm>
            <a:off x="1785936" y="1895288"/>
            <a:ext cx="7118135" cy="47341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20B76C-9C58-481E-ADB3-B1365C508BD7}"/>
              </a:ext>
            </a:extLst>
          </p:cNvPr>
          <p:cNvSpPr/>
          <p:nvPr/>
        </p:nvSpPr>
        <p:spPr bwMode="auto">
          <a:xfrm>
            <a:off x="1498600" y="2032000"/>
            <a:ext cx="8648700" cy="2667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CC6775-B6BF-4D99-B8B9-46F29BAFEA9B}"/>
              </a:ext>
            </a:extLst>
          </p:cNvPr>
          <p:cNvSpPr txBox="1"/>
          <p:nvPr/>
        </p:nvSpPr>
        <p:spPr>
          <a:xfrm>
            <a:off x="10190886" y="1980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C089B7-EF59-4E33-91A7-965699755972}"/>
              </a:ext>
            </a:extLst>
          </p:cNvPr>
          <p:cNvSpPr/>
          <p:nvPr/>
        </p:nvSpPr>
        <p:spPr bwMode="auto">
          <a:xfrm>
            <a:off x="1757364" y="4235261"/>
            <a:ext cx="8648700" cy="2667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53B362-8FE8-4B87-B8D4-6A4C93B34628}"/>
              </a:ext>
            </a:extLst>
          </p:cNvPr>
          <p:cNvSpPr txBox="1"/>
          <p:nvPr/>
        </p:nvSpPr>
        <p:spPr>
          <a:xfrm>
            <a:off x="10447712" y="418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当前线程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F35D7B-C766-4358-A6E7-5E61DAC7C310}"/>
              </a:ext>
            </a:extLst>
          </p:cNvPr>
          <p:cNvSpPr/>
          <p:nvPr/>
        </p:nvSpPr>
        <p:spPr bwMode="auto">
          <a:xfrm>
            <a:off x="1542186" y="5432329"/>
            <a:ext cx="8648700" cy="2667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310FB2-429C-4D4D-8245-1C6009E782E7}"/>
              </a:ext>
            </a:extLst>
          </p:cNvPr>
          <p:cNvSpPr txBox="1"/>
          <p:nvPr/>
        </p:nvSpPr>
        <p:spPr>
          <a:xfrm>
            <a:off x="10217149" y="5381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总线程数</a:t>
            </a:r>
          </a:p>
        </p:txBody>
      </p:sp>
    </p:spTree>
    <p:extLst>
      <p:ext uri="{BB962C8B-B14F-4D97-AF65-F5344CB8AC3E}">
        <p14:creationId xmlns:p14="http://schemas.microsoft.com/office/powerpoint/2010/main" val="1162924288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30039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5. 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hello.c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所在目录下，利用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gcc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将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其编译成可执行文件：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500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利用如下命令设置最大线程数（本例中线程数为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）：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利用如下命令执行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hello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，结果显示各线程执行情况（多次运行，可以发现各线程执行完程序的顺序会发生变化）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BCE665-A927-442B-AC79-0BB72F504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77" b="48658"/>
          <a:stretch/>
        </p:blipFill>
        <p:spPr>
          <a:xfrm>
            <a:off x="1690687" y="1905000"/>
            <a:ext cx="8617766" cy="393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F036F1-B5E9-4C28-B01D-DA1D5D0FF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87" b="25175"/>
          <a:stretch/>
        </p:blipFill>
        <p:spPr>
          <a:xfrm>
            <a:off x="1310101" y="3232150"/>
            <a:ext cx="9571798" cy="393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DD193E-A52D-4A59-BCB9-12FFC2405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244" y="4559300"/>
            <a:ext cx="5531339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66811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0576"/>
            <a:ext cx="11328400" cy="300392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psftp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将所提供的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for_loop</a:t>
            </a:r>
            <a:r>
              <a:rPr lang="en-US" altLang="zh-CN" kern="100" dirty="0" err="1">
                <a:effectLst/>
                <a:latin typeface="+mn-ea"/>
                <a:cs typeface="Times New Roman" panose="02020603050405020304" pitchFamily="18" charset="0"/>
              </a:rPr>
              <a:t>.c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文件复制到虚拟机中。理解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OpenMP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中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for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循环的基本语句：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569058-DEB9-45F4-AE50-27D632BEA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33" b="47438"/>
          <a:stretch/>
        </p:blipFill>
        <p:spPr>
          <a:xfrm>
            <a:off x="2870199" y="1914338"/>
            <a:ext cx="6573343" cy="369308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8767562-AED3-4868-B65B-60F79A92F8F8}"/>
              </a:ext>
            </a:extLst>
          </p:cNvPr>
          <p:cNvSpPr/>
          <p:nvPr/>
        </p:nvSpPr>
        <p:spPr bwMode="auto">
          <a:xfrm>
            <a:off x="2189164" y="3987800"/>
            <a:ext cx="8648700" cy="381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25D3E4-3271-4C9C-ABA5-79A2FAD937D8}"/>
              </a:ext>
            </a:extLst>
          </p:cNvPr>
          <p:cNvSpPr txBox="1"/>
          <p:nvPr/>
        </p:nvSpPr>
        <p:spPr>
          <a:xfrm>
            <a:off x="9707355" y="4512546"/>
            <a:ext cx="2017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表示该循环需多线程并行，</a:t>
            </a:r>
            <a:r>
              <a:rPr lang="en-US" altLang="zh-CN" dirty="0"/>
              <a:t>shared</a:t>
            </a:r>
            <a:r>
              <a:rPr lang="zh-CN" altLang="en-US" dirty="0"/>
              <a:t>表示所有变量值为所有并行线程公有</a:t>
            </a:r>
          </a:p>
        </p:txBody>
      </p:sp>
    </p:spTree>
    <p:extLst>
      <p:ext uri="{BB962C8B-B14F-4D97-AF65-F5344CB8AC3E}">
        <p14:creationId xmlns:p14="http://schemas.microsoft.com/office/powerpoint/2010/main" val="451604933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10231</TotalTime>
  <Words>1164</Words>
  <Application>Microsoft Office PowerPoint</Application>
  <PresentationFormat>宽屏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 MT</vt:lpstr>
      <vt:lpstr>华文中宋</vt:lpstr>
      <vt:lpstr>宋体</vt:lpstr>
      <vt:lpstr>Calibri</vt:lpstr>
      <vt:lpstr>Calibri Light</vt:lpstr>
      <vt:lpstr>Times New Roman</vt:lpstr>
      <vt:lpstr>Wingdings</vt:lpstr>
      <vt:lpstr>默认设计模板</vt:lpstr>
      <vt:lpstr>1_默认设计模板</vt:lpstr>
      <vt:lpstr>PowerPoint 演示文稿</vt:lpstr>
      <vt:lpstr>实验介绍</vt:lpstr>
      <vt:lpstr>实验介绍：OpenMP</vt:lpstr>
      <vt:lpstr>实验介绍：OpenMP</vt:lpstr>
      <vt:lpstr>实验内容1：Hello world!</vt:lpstr>
      <vt:lpstr>实验内容1：Hello world!</vt:lpstr>
      <vt:lpstr>实验内容1：Hello world!</vt:lpstr>
      <vt:lpstr>实验内容1：Hello world!</vt:lpstr>
      <vt:lpstr>实验内容2：for循环</vt:lpstr>
      <vt:lpstr>实验内容2：for循环</vt:lpstr>
      <vt:lpstr>实验内容2：for循环</vt:lpstr>
      <vt:lpstr>实验内容2：for循环</vt:lpstr>
      <vt:lpstr>实验内容2：for循环</vt:lpstr>
      <vt:lpstr>实验内容2：for循环</vt:lpstr>
      <vt:lpstr>实验内容3：while循环</vt:lpstr>
      <vt:lpstr>实验内容3：while循环</vt:lpstr>
      <vt:lpstr>实验内容3：while循环</vt:lpstr>
      <vt:lpstr>实验内容3：while循环</vt:lpstr>
      <vt:lpstr>实验内容4：大规模矩阵运算</vt:lpstr>
      <vt:lpstr>实验内容4：大规模矩阵运算</vt:lpstr>
      <vt:lpstr>实验内容4：大规模矩阵运算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617</cp:revision>
  <dcterms:created xsi:type="dcterms:W3CDTF">2018-10-18T11:34:23Z</dcterms:created>
  <dcterms:modified xsi:type="dcterms:W3CDTF">2021-12-14T11:36:34Z</dcterms:modified>
</cp:coreProperties>
</file>