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423" r:id="rId3"/>
    <p:sldId id="369" r:id="rId4"/>
    <p:sldId id="428" r:id="rId6"/>
    <p:sldId id="430" r:id="rId7"/>
    <p:sldId id="429" r:id="rId8"/>
    <p:sldId id="424" r:id="rId9"/>
    <p:sldId id="425" r:id="rId10"/>
    <p:sldId id="42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0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数据传输：这里侧重于 数据在功能部件之间的传递</a:t>
            </a:r>
            <a:endParaRPr lang="zh-CN" altLang="en-US"/>
          </a:p>
          <a:p>
            <a:r>
              <a:rPr lang="zh-CN" altLang="en-US"/>
              <a:t>指令系统是软件设计的依据 是硬件设计的目标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第四</a:t>
            </a:r>
            <a:r>
              <a:rPr lang="en-US" altLang="zh-CN"/>
              <a:t>~</a:t>
            </a:r>
            <a:r>
              <a:rPr lang="zh-CN" altLang="en-US"/>
              <a:t>六章，是 （指令 数据）的时间或空间并行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流水线分析： 章节测验</a:t>
            </a:r>
            <a:r>
              <a:rPr lang="en-US" altLang="zh-CN"/>
              <a:t>---</a:t>
            </a:r>
            <a:r>
              <a:rPr lang="zh-CN" altLang="en-US"/>
              <a:t>简答题</a:t>
            </a:r>
            <a:r>
              <a:rPr lang="en-US" altLang="zh-CN"/>
              <a:t>4</a:t>
            </a:r>
            <a:endParaRPr lang="en-US" altLang="zh-CN"/>
          </a:p>
          <a:p>
            <a:r>
              <a:rPr lang="zh-CN" altLang="en-US"/>
              <a:t>数据表示：原码、补码、移码、反码的特点，求整数的各种码，浮点数规格化，字符的编码，奇偶校验码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15</a:t>
            </a:r>
            <a:r>
              <a:rPr lang="zh-CN" altLang="en-US"/>
              <a:t>分 长</a:t>
            </a:r>
            <a:endParaRPr lang="zh-CN" altLang="en-US"/>
          </a:p>
          <a:p>
            <a:r>
              <a:rPr lang="en-US" altLang="zh-CN"/>
              <a:t>10</a:t>
            </a:r>
            <a:r>
              <a:rPr lang="zh-CN" altLang="en-US"/>
              <a:t>， </a:t>
            </a:r>
            <a:r>
              <a:rPr lang="en-US" altLang="zh-CN"/>
              <a:t>15</a:t>
            </a:r>
            <a:r>
              <a:rPr lang="zh-CN" altLang="en-US"/>
              <a:t>长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2302" y="1348003"/>
            <a:ext cx="2940801" cy="4804066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291893" y="357403"/>
            <a:ext cx="8596668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课程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9205222" y="6135471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DC34507-68DE-4D03-9CC3-CDE3ACE4EB05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93" y="3361775"/>
            <a:ext cx="3352800" cy="2466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2264984" y="4075069"/>
            <a:ext cx="7992888" cy="7200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9099613" y="44537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机器语言程序员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104144" y="357404"/>
            <a:ext cx="5483760" cy="4884297"/>
            <a:chOff x="2489585" y="263295"/>
            <a:chExt cx="5483760" cy="4722049"/>
          </a:xfrm>
        </p:grpSpPr>
        <p:sp>
          <p:nvSpPr>
            <p:cNvPr id="11" name="线形标注 1 10"/>
            <p:cNvSpPr/>
            <p:nvPr/>
          </p:nvSpPr>
          <p:spPr bwMode="auto">
            <a:xfrm rot="10800000" flipV="1">
              <a:off x="3766588" y="263295"/>
              <a:ext cx="4206757" cy="2975675"/>
            </a:xfrm>
            <a:prstGeom prst="borderCallout1">
              <a:avLst>
                <a:gd name="adj1" fmla="val 101684"/>
                <a:gd name="adj2" fmla="val 48604"/>
                <a:gd name="adj3" fmla="val 127339"/>
                <a:gd name="adj4" fmla="val 95429"/>
              </a:avLst>
            </a:prstGeom>
            <a:solidFill>
              <a:schemeClr val="bg1"/>
            </a:solidFill>
            <a:ln w="762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2"/>
              <a:r>
                <a:rPr lang="zh-CN" altLang="en-US" sz="3200" dirty="0"/>
                <a:t>提供一个物理计算机的逻辑实现：</a:t>
              </a:r>
              <a:endParaRPr lang="en-US" altLang="zh-CN" sz="3200" dirty="0"/>
            </a:p>
            <a:p>
              <a:pPr marL="457200" lvl="2" indent="-457200">
                <a:buFont typeface="Arial" panose="020B0604020202020204" pitchFamily="34" charset="0"/>
                <a:buChar char="•"/>
              </a:pPr>
              <a:r>
                <a:rPr lang="zh-CN" altLang="en-US" sz="3200" dirty="0"/>
                <a:t>分析组成结构</a:t>
              </a:r>
              <a:endParaRPr lang="en-US" altLang="zh-CN" sz="3200" dirty="0"/>
            </a:p>
            <a:p>
              <a:pPr marL="457200" lvl="2" indent="-457200">
                <a:buFont typeface="Arial" panose="020B0604020202020204" pitchFamily="34" charset="0"/>
                <a:buChar char="•"/>
              </a:pPr>
              <a:r>
                <a:rPr lang="zh-CN" altLang="en-US" sz="3200" dirty="0"/>
                <a:t>定义功能属性</a:t>
              </a:r>
              <a:endParaRPr lang="en-US" altLang="zh-CN" sz="3200" dirty="0"/>
            </a:p>
            <a:p>
              <a:pPr marL="457200" lvl="2" indent="-457200">
                <a:buFont typeface="Arial" panose="020B0604020202020204" pitchFamily="34" charset="0"/>
                <a:buChar char="•"/>
              </a:pPr>
              <a:r>
                <a:rPr lang="zh-CN" altLang="en-US" sz="3200" dirty="0"/>
                <a:t>设计实现逻辑</a:t>
              </a:r>
              <a:endParaRPr lang="zh-CN" altLang="en-US" sz="3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89585" y="4016964"/>
              <a:ext cx="2081017" cy="968380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22613" y="3741741"/>
            <a:ext cx="226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支持某指令集的机器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3311" y="53511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门电路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7663" y="4111073"/>
            <a:ext cx="1869379" cy="124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9385"/>
            <a:ext cx="10515600" cy="885825"/>
          </a:xfrm>
        </p:spPr>
        <p:txBody>
          <a:bodyPr/>
          <a:lstStyle/>
          <a:p>
            <a:r>
              <a:rPr lang="zh-CN" altLang="en-US"/>
              <a:t>课程总结（关联）</a:t>
            </a:r>
            <a:endParaRPr lang="zh-CN" altLang="en-US"/>
          </a:p>
        </p:txBody>
      </p:sp>
      <p:pic>
        <p:nvPicPr>
          <p:cNvPr id="819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7810" y="-66675"/>
            <a:ext cx="2978150" cy="2713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294245" y="919480"/>
            <a:ext cx="1902460" cy="52197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两面讨好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lang="en-US" altLang="zh-CN" sz="28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35315" y="3479800"/>
            <a:ext cx="3890645" cy="3378200"/>
            <a:chOff x="12969" y="5480"/>
            <a:chExt cx="6127" cy="5320"/>
          </a:xfrm>
        </p:grpSpPr>
        <p:pic>
          <p:nvPicPr>
            <p:cNvPr id="6150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69" y="7456"/>
              <a:ext cx="6127" cy="33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13050" y="5480"/>
              <a:ext cx="4601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C00000"/>
                  </a:solidFill>
                </a:rPr>
                <a:t>1.  </a:t>
              </a:r>
              <a:r>
                <a:rPr lang="zh-CN" altLang="en-US" sz="2400">
                  <a:solidFill>
                    <a:srgbClr val="C00000"/>
                  </a:solidFill>
                </a:rPr>
                <a:t>数据存取</a:t>
              </a:r>
              <a:endParaRPr lang="zh-CN" altLang="en-US" sz="2400">
                <a:solidFill>
                  <a:srgbClr val="C00000"/>
                </a:solidFill>
              </a:endParaRPr>
            </a:p>
            <a:p>
              <a:r>
                <a:rPr lang="en-US" altLang="zh-CN" sz="2400">
                  <a:solidFill>
                    <a:srgbClr val="C00000"/>
                  </a:solidFill>
                </a:rPr>
                <a:t>2.  </a:t>
              </a:r>
              <a:r>
                <a:rPr lang="zh-CN" altLang="en-US" sz="2400">
                  <a:solidFill>
                    <a:srgbClr val="C00000"/>
                  </a:solidFill>
                </a:rPr>
                <a:t>数据处理</a:t>
              </a:r>
              <a:endParaRPr lang="zh-CN" altLang="en-US" sz="2400">
                <a:solidFill>
                  <a:srgbClr val="C00000"/>
                </a:solidFill>
              </a:endParaRPr>
            </a:p>
            <a:p>
              <a:r>
                <a:rPr lang="en-US" altLang="zh-CN" sz="2400">
                  <a:solidFill>
                    <a:srgbClr val="C00000"/>
                  </a:solidFill>
                </a:rPr>
                <a:t>3.  </a:t>
              </a:r>
              <a:r>
                <a:rPr lang="zh-CN" altLang="en-US" sz="2400">
                  <a:solidFill>
                    <a:srgbClr val="C00000"/>
                  </a:solidFill>
                </a:rPr>
                <a:t>数据传输</a:t>
              </a:r>
              <a:endParaRPr lang="zh-CN" altLang="en-US" sz="2400">
                <a:solidFill>
                  <a:srgbClr val="C00000"/>
                </a:solidFill>
              </a:endParaRPr>
            </a:p>
            <a:p>
              <a:r>
                <a:rPr lang="en-US" altLang="zh-CN" sz="2400">
                  <a:solidFill>
                    <a:srgbClr val="C00000"/>
                  </a:solidFill>
                </a:rPr>
                <a:t>    </a:t>
              </a:r>
              <a:endParaRPr lang="en-US" altLang="zh-CN" sz="2400">
                <a:solidFill>
                  <a:srgbClr val="C00000"/>
                </a:solidFill>
              </a:endParaRPr>
            </a:p>
            <a:p>
              <a:r>
                <a:rPr lang="en-US" altLang="zh-CN" sz="2400">
                  <a:solidFill>
                    <a:srgbClr val="C00000"/>
                  </a:solidFill>
                </a:rPr>
                <a:t> </a:t>
              </a:r>
              <a:endParaRPr lang="zh-CN" altLang="en-US" sz="2400">
                <a:solidFill>
                  <a:srgbClr val="C00000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984615" y="2795905"/>
            <a:ext cx="381381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价廉物美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lang="en-US" altLang="zh-CN" sz="280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zh-CN" altLang="en-US" sz="2000">
              <a:solidFill>
                <a:srgbClr val="C00000"/>
              </a:solidFill>
              <a:sym typeface="+mn-ea"/>
            </a:endParaRPr>
          </a:p>
          <a:p>
            <a:pPr algn="l"/>
            <a:r>
              <a:rPr lang="zh-CN" altLang="en-US" sz="2000">
                <a:solidFill>
                  <a:srgbClr val="C00000"/>
                </a:solidFill>
                <a:sym typeface="+mn-ea"/>
              </a:rPr>
              <a:t>                  </a:t>
            </a:r>
            <a:r>
              <a:rPr lang="en-US" altLang="zh-CN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---</a:t>
            </a:r>
            <a:r>
              <a:rPr lang="zh-CN" altLang="en-US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系统思路</a:t>
            </a:r>
            <a:endParaRPr lang="zh-CN" altLang="en-US" sz="20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sym typeface="+mn-ea"/>
            </a:endParaRPr>
          </a:p>
          <a:p>
            <a:pPr algn="l"/>
            <a:r>
              <a:rPr lang="zh-CN" altLang="en-US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                  </a:t>
            </a:r>
            <a:r>
              <a:rPr lang="en-US" altLang="zh-CN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---</a:t>
            </a:r>
            <a:r>
              <a:rPr lang="zh-CN" altLang="en-US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并行思路</a:t>
            </a:r>
            <a:endParaRPr lang="zh-CN" altLang="en-US" sz="20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sym typeface="+mn-ea"/>
            </a:endParaRPr>
          </a:p>
          <a:p>
            <a:pPr algn="l"/>
            <a:r>
              <a:rPr lang="zh-CN" altLang="en-US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                  </a:t>
            </a:r>
            <a:r>
              <a:rPr lang="en-US" altLang="zh-CN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---</a:t>
            </a:r>
            <a:r>
              <a:rPr lang="zh-CN" altLang="en-US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专用互连网络</a:t>
            </a:r>
            <a:endParaRPr lang="zh-CN" altLang="en-US" sz="20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sym typeface="+mn-ea"/>
            </a:endParaRPr>
          </a:p>
        </p:txBody>
      </p:sp>
      <p:cxnSp>
        <p:nvCxnSpPr>
          <p:cNvPr id="7" name="曲线连接符 6"/>
          <p:cNvCxnSpPr/>
          <p:nvPr/>
        </p:nvCxnSpPr>
        <p:spPr>
          <a:xfrm rot="10800000" flipV="1">
            <a:off x="7294248" y="3750310"/>
            <a:ext cx="992503" cy="233186"/>
          </a:xfrm>
          <a:prstGeom prst="curvedConnector3">
            <a:avLst>
              <a:gd name="adj1" fmla="val 50000"/>
            </a:avLst>
          </a:prstGeom>
          <a:ln w="1270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5400000">
            <a:off x="6897756" y="4386333"/>
            <a:ext cx="1829932" cy="1024256"/>
          </a:xfrm>
          <a:prstGeom prst="curvedConnector3">
            <a:avLst>
              <a:gd name="adj1" fmla="val 50000"/>
            </a:avLst>
          </a:prstGeom>
          <a:ln w="1270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328851" y="3601756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快</a:t>
            </a:r>
            <a:endParaRPr lang="zh-CN" altLang="en-US" sz="28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曲线连接符 2"/>
          <p:cNvCxnSpPr>
            <a:endCxn id="15" idx="3"/>
          </p:cNvCxnSpPr>
          <p:nvPr/>
        </p:nvCxnSpPr>
        <p:spPr>
          <a:xfrm rot="10800000" flipV="1">
            <a:off x="7159625" y="5417185"/>
            <a:ext cx="1061720" cy="1054735"/>
          </a:xfrm>
          <a:prstGeom prst="curvedConnector3">
            <a:avLst>
              <a:gd name="adj1" fmla="val 50000"/>
            </a:avLst>
          </a:prstGeom>
          <a:ln w="1270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4935" y="6242050"/>
            <a:ext cx="7044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超越传统冯氏架构：领域定制架构、存储内计算</a:t>
            </a:r>
            <a:r>
              <a:rPr lang="en-US" altLang="zh-CN" sz="2400"/>
              <a:t>......</a:t>
            </a:r>
            <a:endParaRPr lang="en-US" altLang="zh-CN" sz="2400"/>
          </a:p>
        </p:txBody>
      </p:sp>
      <p:cxnSp>
        <p:nvCxnSpPr>
          <p:cNvPr id="16" name="曲线连接符 15"/>
          <p:cNvCxnSpPr/>
          <p:nvPr/>
        </p:nvCxnSpPr>
        <p:spPr>
          <a:xfrm rot="10800000" flipV="1">
            <a:off x="7249160" y="1345565"/>
            <a:ext cx="1964055" cy="1185545"/>
          </a:xfrm>
          <a:prstGeom prst="curvedConnector3">
            <a:avLst>
              <a:gd name="adj1" fmla="val 49984"/>
            </a:avLst>
          </a:prstGeom>
          <a:ln w="1270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89330" y="99695"/>
            <a:ext cx="6170295" cy="1383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zh-CN" altLang="en-US" sz="2800">
                <a:solidFill>
                  <a:srgbClr val="FF0000"/>
                </a:solidFill>
              </a:rPr>
              <a:t>好用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的</a:t>
            </a:r>
            <a:r>
              <a:rPr lang="zh-CN" sz="2800">
                <a:solidFill>
                  <a:schemeClr val="accent6">
                    <a:lumMod val="75000"/>
                  </a:schemeClr>
                </a:solidFill>
              </a:rPr>
              <a:t>设计原则：</a:t>
            </a:r>
            <a:endParaRPr lang="zh-CN" sz="280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 defTabSz="914400">
              <a:buAutoNum type="arabicPeriod"/>
              <a:tabLst>
                <a:tab pos="4387215" algn="l"/>
              </a:tabLst>
            </a:pPr>
            <a:r>
              <a:rPr lang="zh-CN" sz="2800">
                <a:solidFill>
                  <a:schemeClr val="accent6">
                    <a:lumMod val="75000"/>
                  </a:schemeClr>
                </a:solidFill>
              </a:rPr>
              <a:t>软硬件权衡取舍</a:t>
            </a:r>
            <a:endParaRPr lang="zh-CN" sz="280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CN" sz="2800">
                <a:solidFill>
                  <a:schemeClr val="accent6">
                    <a:lumMod val="75000"/>
                  </a:schemeClr>
                </a:solidFill>
              </a:rPr>
              <a:t>加快经常性事件（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Amdahl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定律）</a:t>
            </a:r>
            <a:endParaRPr lang="zh-CN" altLang="en-US" sz="28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5" y="1497611"/>
            <a:ext cx="7025854" cy="4587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14" grpId="0"/>
      <p:bldP spid="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560" y="185420"/>
            <a:ext cx="10515600" cy="926465"/>
          </a:xfrm>
        </p:spPr>
        <p:txBody>
          <a:bodyPr/>
          <a:p>
            <a:r>
              <a:rPr lang="en-US" altLang="zh-CN"/>
              <a:t>2021</a:t>
            </a:r>
            <a:r>
              <a:rPr lang="zh-CN" altLang="en-US"/>
              <a:t>冬线上考试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3305"/>
            <a:ext cx="10515600" cy="566610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altLang="zh-CN" sz="9335">
                <a:highlight>
                  <a:srgbClr val="FFFF00"/>
                </a:highlight>
              </a:rPr>
              <a:t>1</a:t>
            </a:r>
            <a:r>
              <a:rPr lang="zh-CN" altLang="en-US" sz="9335">
                <a:highlight>
                  <a:srgbClr val="FFFF00"/>
                </a:highlight>
              </a:rPr>
              <a:t>、选择题（</a:t>
            </a:r>
            <a:r>
              <a:rPr lang="en-US" altLang="zh-CN" sz="9335">
                <a:highlight>
                  <a:srgbClr val="FFFF00"/>
                </a:highlight>
              </a:rPr>
              <a:t>25</a:t>
            </a:r>
            <a:r>
              <a:rPr lang="zh-CN" altLang="en-US" sz="9335">
                <a:highlight>
                  <a:srgbClr val="FFFF00"/>
                </a:highlight>
              </a:rPr>
              <a:t>分，</a:t>
            </a:r>
            <a:r>
              <a:rPr lang="en-US" altLang="zh-CN" sz="9335">
                <a:highlight>
                  <a:srgbClr val="FFFF00"/>
                </a:highlight>
              </a:rPr>
              <a:t>25</a:t>
            </a:r>
            <a:r>
              <a:rPr lang="zh-CN" altLang="en-US" sz="9335">
                <a:highlight>
                  <a:srgbClr val="FFFF00"/>
                </a:highlight>
              </a:rPr>
              <a:t>题）</a:t>
            </a:r>
            <a:endParaRPr lang="zh-CN" altLang="en-US" sz="9335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sz="9335">
                <a:highlight>
                  <a:srgbClr val="FFFF00"/>
                </a:highlight>
              </a:rPr>
              <a:t>2</a:t>
            </a:r>
            <a:r>
              <a:rPr lang="zh-CN" altLang="en-US" sz="9335">
                <a:highlight>
                  <a:srgbClr val="FFFF00"/>
                </a:highlight>
              </a:rPr>
              <a:t>、判断题（</a:t>
            </a:r>
            <a:r>
              <a:rPr lang="en-US" altLang="zh-CN" sz="9335">
                <a:highlight>
                  <a:srgbClr val="FFFF00"/>
                </a:highlight>
              </a:rPr>
              <a:t>15</a:t>
            </a:r>
            <a:r>
              <a:rPr lang="zh-CN" altLang="en-US" sz="9335">
                <a:highlight>
                  <a:srgbClr val="FFFF00"/>
                </a:highlight>
              </a:rPr>
              <a:t>分，</a:t>
            </a:r>
            <a:r>
              <a:rPr lang="en-US" altLang="zh-CN" sz="9335">
                <a:highlight>
                  <a:srgbClr val="FFFF00"/>
                </a:highlight>
              </a:rPr>
              <a:t>15</a:t>
            </a:r>
            <a:r>
              <a:rPr lang="zh-CN" altLang="en-US" sz="9335">
                <a:highlight>
                  <a:srgbClr val="FFFF00"/>
                </a:highlight>
              </a:rPr>
              <a:t>题）</a:t>
            </a:r>
            <a:endParaRPr lang="zh-CN" altLang="en-US" sz="9335"/>
          </a:p>
          <a:p>
            <a:pPr marL="0" indent="0">
              <a:buNone/>
            </a:pPr>
            <a:r>
              <a:rPr lang="en-US" altLang="zh-CN" sz="9335">
                <a:highlight>
                  <a:srgbClr val="FF00FF"/>
                </a:highlight>
              </a:rPr>
              <a:t>3</a:t>
            </a:r>
            <a:r>
              <a:rPr lang="zh-CN" altLang="en-US" sz="9335">
                <a:highlight>
                  <a:srgbClr val="FF00FF"/>
                </a:highlight>
              </a:rPr>
              <a:t>、简答题（</a:t>
            </a:r>
            <a:r>
              <a:rPr lang="en-US" altLang="zh-CN" sz="9335">
                <a:highlight>
                  <a:srgbClr val="FF00FF"/>
                </a:highlight>
              </a:rPr>
              <a:t>15</a:t>
            </a:r>
            <a:r>
              <a:rPr lang="zh-CN" altLang="en-US" sz="9335">
                <a:highlight>
                  <a:srgbClr val="FF00FF"/>
                </a:highlight>
              </a:rPr>
              <a:t>分，</a:t>
            </a:r>
            <a:r>
              <a:rPr lang="en-US" altLang="zh-CN" sz="9335">
                <a:highlight>
                  <a:srgbClr val="FF00FF"/>
                </a:highlight>
              </a:rPr>
              <a:t>5</a:t>
            </a:r>
            <a:r>
              <a:rPr lang="zh-CN" altLang="en-US" sz="9335">
                <a:highlight>
                  <a:srgbClr val="FF00FF"/>
                </a:highlight>
              </a:rPr>
              <a:t>题）</a:t>
            </a:r>
            <a:endParaRPr lang="zh-CN" altLang="en-US" sz="9335"/>
          </a:p>
          <a:p>
            <a:pPr marL="0" indent="0">
              <a:buNone/>
            </a:pPr>
            <a:r>
              <a:rPr lang="en-US" altLang="zh-CN" sz="9330">
                <a:sym typeface="+mn-ea"/>
              </a:rPr>
              <a:t>4</a:t>
            </a:r>
            <a:r>
              <a:rPr lang="zh-CN" altLang="en-US" sz="9330">
                <a:sym typeface="+mn-ea"/>
              </a:rPr>
              <a:t>、</a:t>
            </a:r>
            <a:r>
              <a:rPr lang="zh-CN" altLang="en-US" sz="9335"/>
              <a:t>综合题（</a:t>
            </a:r>
            <a:r>
              <a:rPr lang="en-US" altLang="zh-CN" sz="9335"/>
              <a:t>35</a:t>
            </a:r>
            <a:r>
              <a:rPr lang="zh-CN" altLang="en-US" sz="9335"/>
              <a:t>分，</a:t>
            </a:r>
            <a:r>
              <a:rPr lang="en-US" altLang="zh-CN" sz="9335"/>
              <a:t>5</a:t>
            </a:r>
            <a:r>
              <a:rPr lang="zh-CN" altLang="en-US" sz="9335"/>
              <a:t>题）</a:t>
            </a:r>
            <a:endParaRPr lang="zh-CN" altLang="en-US" sz="9335"/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7200"/>
              <a:t>概论：</a:t>
            </a:r>
            <a:r>
              <a:rPr lang="en-US" altLang="zh-CN" sz="7200"/>
              <a:t>                          </a:t>
            </a:r>
            <a:r>
              <a:rPr lang="en-US" altLang="zh-CN" sz="7200">
                <a:highlight>
                  <a:srgbClr val="FFFF00"/>
                </a:highlight>
              </a:rPr>
              <a:t>6</a:t>
            </a:r>
            <a:r>
              <a:rPr lang="zh-CN" altLang="en-US" sz="7200">
                <a:highlight>
                  <a:srgbClr val="FFFF00"/>
                </a:highlight>
              </a:rPr>
              <a:t>分</a:t>
            </a:r>
            <a:r>
              <a:rPr lang="en-US" altLang="zh-CN" sz="7200">
                <a:highlight>
                  <a:srgbClr val="FFFF00"/>
                </a:highlight>
              </a:rPr>
              <a:t>  </a:t>
            </a:r>
            <a:r>
              <a:rPr lang="zh-CN" altLang="en-US" sz="7200">
                <a:highlight>
                  <a:srgbClr val="FFFF00"/>
                </a:highlight>
              </a:rPr>
              <a:t>冯</a:t>
            </a:r>
            <a:r>
              <a:rPr lang="zh-CN" altLang="en-US" sz="7200">
                <a:highlight>
                  <a:srgbClr val="FFFF00"/>
                </a:highlight>
              </a:rPr>
              <a:t>氏计算机</a:t>
            </a:r>
            <a:endParaRPr lang="zh-CN" altLang="en-US" sz="7200"/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7200">
                <a:sym typeface="+mn-ea"/>
              </a:rPr>
              <a:t>存储设计专题：</a:t>
            </a:r>
            <a:r>
              <a:rPr lang="en-US" altLang="zh-CN" sz="7200">
                <a:sym typeface="+mn-ea"/>
              </a:rPr>
              <a:t>         </a:t>
            </a:r>
            <a:r>
              <a:rPr lang="en-US" altLang="zh-CN" sz="7200">
                <a:highlight>
                  <a:srgbClr val="FFFF00"/>
                </a:highlight>
                <a:sym typeface="+mn-ea"/>
              </a:rPr>
              <a:t>7</a:t>
            </a:r>
            <a:r>
              <a:rPr lang="zh-CN" altLang="en-US" sz="7200">
                <a:highlight>
                  <a:srgbClr val="FFFF00"/>
                </a:highlight>
                <a:sym typeface="+mn-ea"/>
              </a:rPr>
              <a:t>分</a:t>
            </a:r>
            <a:r>
              <a:rPr lang="en-US" altLang="zh-CN" sz="7200">
                <a:highlight>
                  <a:srgbClr val="FFFF00"/>
                </a:highlight>
                <a:sym typeface="+mn-ea"/>
              </a:rPr>
              <a:t>  </a:t>
            </a:r>
            <a:r>
              <a:rPr lang="zh-CN" altLang="en-US" sz="7200">
                <a:highlight>
                  <a:srgbClr val="FFFF00"/>
                </a:highlight>
                <a:sym typeface="+mn-ea"/>
              </a:rPr>
              <a:t>存储设计</a:t>
            </a:r>
            <a:endParaRPr lang="zh-CN" altLang="en-US" sz="7200">
              <a:highlight>
                <a:srgbClr val="FFFF00"/>
              </a:highlight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7200"/>
              <a:t>中央处理器：</a:t>
            </a:r>
            <a:r>
              <a:rPr lang="en-US" altLang="zh-CN" sz="7200"/>
              <a:t>              </a:t>
            </a:r>
            <a:r>
              <a:rPr lang="en-US" altLang="zh-CN" sz="7200">
                <a:highlight>
                  <a:srgbClr val="FF00FF"/>
                </a:highlight>
              </a:rPr>
              <a:t>9</a:t>
            </a:r>
            <a:r>
              <a:rPr lang="zh-CN" altLang="en-US" sz="7200">
                <a:highlight>
                  <a:srgbClr val="FF00FF"/>
                </a:highlight>
              </a:rPr>
              <a:t>分</a:t>
            </a:r>
            <a:r>
              <a:rPr lang="en-US" altLang="zh-CN" sz="7200">
                <a:highlight>
                  <a:srgbClr val="FF00FF"/>
                </a:highlight>
              </a:rPr>
              <a:t> </a:t>
            </a:r>
            <a:r>
              <a:rPr lang="zh-CN" altLang="en-US" sz="7200">
                <a:highlight>
                  <a:srgbClr val="FF00FF"/>
                </a:highlight>
              </a:rPr>
              <a:t>控制器设计</a:t>
            </a:r>
            <a:endParaRPr lang="zh-CN" altLang="en-US" sz="7200"/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7200"/>
              <a:t>运算方法与运算器：</a:t>
            </a:r>
            <a:r>
              <a:rPr lang="en-US" altLang="zh-CN" sz="7200"/>
              <a:t> </a:t>
            </a:r>
            <a:r>
              <a:rPr lang="en-US" altLang="zh-CN" sz="7200">
                <a:highlight>
                  <a:srgbClr val="FF00FF"/>
                </a:highlight>
              </a:rPr>
              <a:t>6</a:t>
            </a:r>
            <a:r>
              <a:rPr lang="zh-CN" altLang="en-US" sz="7200">
                <a:highlight>
                  <a:srgbClr val="FF00FF"/>
                </a:highlight>
              </a:rPr>
              <a:t>分</a:t>
            </a:r>
            <a:r>
              <a:rPr lang="en-US" altLang="zh-CN" sz="7200">
                <a:highlight>
                  <a:srgbClr val="FF00FF"/>
                </a:highlight>
              </a:rPr>
              <a:t> ALU</a:t>
            </a:r>
            <a:r>
              <a:rPr lang="zh-CN" altLang="en-US" sz="7200">
                <a:highlight>
                  <a:srgbClr val="FF00FF"/>
                </a:highlight>
              </a:rPr>
              <a:t>设计</a:t>
            </a:r>
            <a:endParaRPr lang="zh-CN" altLang="en-US" sz="7200"/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7200"/>
              <a:t>输入输出系统：</a:t>
            </a:r>
            <a:r>
              <a:rPr lang="en-US" altLang="zh-CN" sz="7200"/>
              <a:t>         </a:t>
            </a:r>
            <a:r>
              <a:rPr lang="en-US" altLang="zh-CN" sz="7200">
                <a:highlight>
                  <a:srgbClr val="FF00FF"/>
                </a:highlight>
              </a:rPr>
              <a:t> 7</a:t>
            </a:r>
            <a:r>
              <a:rPr lang="zh-CN" altLang="en-US" sz="7200">
                <a:highlight>
                  <a:srgbClr val="FF00FF"/>
                </a:highlight>
              </a:rPr>
              <a:t>分</a:t>
            </a:r>
            <a:r>
              <a:rPr lang="en-US" altLang="zh-CN" sz="7200">
                <a:highlight>
                  <a:srgbClr val="FF00FF"/>
                </a:highlight>
              </a:rPr>
              <a:t> </a:t>
            </a:r>
            <a:r>
              <a:rPr lang="zh-CN" altLang="en-US" sz="7200">
                <a:highlight>
                  <a:srgbClr val="FF00FF"/>
                </a:highlight>
              </a:rPr>
              <a:t>输入输出</a:t>
            </a:r>
            <a:endParaRPr lang="zh-CN" altLang="en-US" sz="7200"/>
          </a:p>
          <a:p>
            <a:pPr marL="0" lvl="1" algn="l" fontAlgn="auto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9330">
                <a:sym typeface="+mn-ea"/>
              </a:rPr>
              <a:t>5、</a:t>
            </a:r>
            <a:r>
              <a:rPr lang="en-US" altLang="zh-CN" sz="9330">
                <a:highlight>
                  <a:srgbClr val="FF00FF"/>
                </a:highlight>
                <a:sym typeface="+mn-ea"/>
              </a:rPr>
              <a:t>OpenMP编程题（10分，1题）</a:t>
            </a:r>
            <a:endParaRPr lang="en-US" altLang="zh-CN" sz="9330"/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7200"/>
          </a:p>
          <a:p>
            <a:pPr marL="0" lvl="0" indent="0" fontAlgn="auto">
              <a:lnSpc>
                <a:spcPct val="150000"/>
              </a:lnSpc>
              <a:buFont typeface="+mj-ea"/>
              <a:buNone/>
            </a:pPr>
            <a:r>
              <a:rPr lang="en-US" altLang="zh-CN" sz="9330">
                <a:highlight>
                  <a:srgbClr val="FF00FF"/>
                </a:highlight>
              </a:rPr>
              <a:t>主观题 47分</a:t>
            </a:r>
            <a:r>
              <a:rPr lang="en-US" altLang="zh-CN" sz="8400"/>
              <a:t>     </a:t>
            </a:r>
            <a:r>
              <a:rPr lang="zh-CN" altLang="en-US" sz="8400">
                <a:highlight>
                  <a:srgbClr val="FFFF00"/>
                </a:highlight>
              </a:rPr>
              <a:t>客观题</a:t>
            </a:r>
            <a:r>
              <a:rPr lang="en-US" altLang="zh-CN" sz="8400">
                <a:highlight>
                  <a:srgbClr val="FFFF00"/>
                </a:highlight>
              </a:rPr>
              <a:t> 53</a:t>
            </a:r>
            <a:r>
              <a:rPr lang="zh-CN" altLang="en-US" sz="8400">
                <a:highlight>
                  <a:srgbClr val="FFFF00"/>
                </a:highlight>
              </a:rPr>
              <a:t>分</a:t>
            </a:r>
            <a:endParaRPr lang="zh-CN" altLang="en-US" sz="8400">
              <a:highlight>
                <a:srgbClr val="FFFF00"/>
              </a:highlight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08280" y="916940"/>
            <a:ext cx="11762740" cy="2857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号 6"/>
          <p:cNvSpPr/>
          <p:nvPr/>
        </p:nvSpPr>
        <p:spPr>
          <a:xfrm>
            <a:off x="5861685" y="2947035"/>
            <a:ext cx="387985" cy="643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42710" y="3084830"/>
            <a:ext cx="3031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线上考试，作为填空题</a:t>
            </a:r>
            <a:r>
              <a:rPr lang="en-US" altLang="zh-CN">
                <a:solidFill>
                  <a:srgbClr val="FF0000"/>
                </a:solidFill>
              </a:rPr>
              <a:t>  13</a:t>
            </a:r>
            <a:r>
              <a:rPr lang="zh-CN" altLang="en-US">
                <a:solidFill>
                  <a:srgbClr val="FF0000"/>
                </a:solidFill>
              </a:rPr>
              <a:t>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6609715" y="3946525"/>
            <a:ext cx="377190" cy="1709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86905" y="4809490"/>
            <a:ext cx="2980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线上考试，作为</a:t>
            </a:r>
            <a:r>
              <a:rPr lang="zh-CN" altLang="en-US">
                <a:solidFill>
                  <a:srgbClr val="FF0000"/>
                </a:solidFill>
              </a:rPr>
              <a:t>综合题</a:t>
            </a:r>
            <a:r>
              <a:rPr lang="en-US" altLang="zh-CN">
                <a:solidFill>
                  <a:srgbClr val="FF0000"/>
                </a:solidFill>
              </a:rPr>
              <a:t> 32</a:t>
            </a:r>
            <a:r>
              <a:rPr lang="zh-CN" altLang="en-US">
                <a:solidFill>
                  <a:srgbClr val="FF0000"/>
                </a:solidFill>
              </a:rPr>
              <a:t>分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  <a:sym typeface="+mn-ea"/>
              </a:rPr>
              <a:t>注意：</a:t>
            </a:r>
            <a:r>
              <a:rPr lang="zh-CN" altLang="en-US">
                <a:sym typeface="+mn-ea"/>
              </a:rPr>
              <a:t>   </a:t>
            </a:r>
            <a:r>
              <a:rPr lang="zh-CN" altLang="en-US"/>
              <a:t>填空题的答案要</a:t>
            </a:r>
            <a:r>
              <a:rPr lang="en-US" altLang="zh-CN"/>
              <a:t>“</a:t>
            </a:r>
            <a:r>
              <a:rPr lang="zh-CN" altLang="en-US"/>
              <a:t>不多不少</a:t>
            </a:r>
            <a:r>
              <a:rPr lang="en-US" altLang="zh-CN"/>
              <a:t>”</a:t>
            </a:r>
            <a:endParaRPr lang="en-US" altLang="zh-CN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0" y="1000125"/>
          <a:ext cx="7830185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" r:id="rId1" imgW="4667250" imgH="1724025" progId="Paint.Picture">
                  <p:embed/>
                </p:oleObj>
              </mc:Choice>
              <mc:Fallback>
                <p:oleObj name="" r:id="rId1" imgW="4667250" imgH="17240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000125"/>
                        <a:ext cx="7830185" cy="289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923925" y="3771900"/>
          <a:ext cx="9946005" cy="263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" r:id="rId3" imgW="6729730" imgH="2019300" progId="Paint.Picture">
                  <p:embed/>
                </p:oleObj>
              </mc:Choice>
              <mc:Fallback>
                <p:oleObj name="" r:id="rId3" imgW="6729730" imgH="20193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925" y="3771900"/>
                        <a:ext cx="9946005" cy="2639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995170" y="1801495"/>
          <a:ext cx="9547225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" r:id="rId5" imgW="8701405" imgH="2138680" progId="Paint.Picture">
                  <p:embed/>
                </p:oleObj>
              </mc:Choice>
              <mc:Fallback>
                <p:oleObj name="" r:id="rId5" imgW="8701405" imgH="213868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5170" y="1801495"/>
                        <a:ext cx="9547225" cy="356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6035"/>
            <a:ext cx="10515600" cy="1325563"/>
          </a:xfrm>
        </p:spPr>
        <p:txBody>
          <a:bodyPr/>
          <a:p>
            <a:r>
              <a:rPr lang="zh-CN" altLang="en-US"/>
              <a:t>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教材</a:t>
            </a:r>
            <a:endParaRPr lang="zh-CN" altLang="en-US"/>
          </a:p>
          <a:p>
            <a:r>
              <a:rPr lang="zh-CN" altLang="en-US"/>
              <a:t>课件</a:t>
            </a:r>
            <a:endParaRPr lang="zh-CN" altLang="en-US"/>
          </a:p>
          <a:p>
            <a:r>
              <a:rPr lang="zh-CN" altLang="en-US"/>
              <a:t>章节测验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08280" y="916940"/>
            <a:ext cx="11762740" cy="2857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2510" y="3883025"/>
            <a:ext cx="4305300" cy="119888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/>
              <a:t>客观题试卷：  选择题 + 判断题</a:t>
            </a:r>
            <a:r>
              <a:rPr lang="en-US" altLang="zh-CN"/>
              <a:t>+</a:t>
            </a:r>
            <a:r>
              <a:rPr lang="zh-CN" altLang="en-US"/>
              <a:t>填空，</a:t>
            </a:r>
            <a:endParaRPr lang="zh-CN" altLang="en-US"/>
          </a:p>
          <a:p>
            <a:pPr algn="l"/>
            <a:r>
              <a:rPr lang="zh-CN" altLang="en-US"/>
              <a:t>                             考试时间：</a:t>
            </a:r>
            <a:r>
              <a:rPr lang="zh-CN" altLang="en-US">
                <a:solidFill>
                  <a:srgbClr val="FF0000"/>
                </a:solidFill>
              </a:rPr>
              <a:t>开考 ~</a:t>
            </a:r>
            <a:r>
              <a:rPr lang="en-US" altLang="zh-CN">
                <a:solidFill>
                  <a:srgbClr val="FF0000"/>
                </a:solidFill>
              </a:rPr>
              <a:t>60</a:t>
            </a:r>
            <a:r>
              <a:rPr lang="zh-CN" altLang="en-US">
                <a:solidFill>
                  <a:srgbClr val="FF0000"/>
                </a:solidFill>
              </a:rPr>
              <a:t>分钟</a:t>
            </a:r>
            <a:endParaRPr lang="zh-CN" altLang="en-US"/>
          </a:p>
          <a:p>
            <a:pPr algn="l"/>
            <a:r>
              <a:rPr lang="zh-CN" altLang="en-US"/>
              <a:t>主观题试卷：  简答题 + 综合题</a:t>
            </a:r>
            <a:endParaRPr lang="zh-CN" altLang="en-US"/>
          </a:p>
          <a:p>
            <a:pPr algn="l"/>
            <a:r>
              <a:rPr lang="zh-CN" altLang="en-US"/>
              <a:t>                             考试时间：</a:t>
            </a:r>
            <a:r>
              <a:rPr lang="en-US" altLang="zh-CN">
                <a:solidFill>
                  <a:srgbClr val="FF0000"/>
                </a:solidFill>
              </a:rPr>
              <a:t>20</a:t>
            </a:r>
            <a:r>
              <a:rPr lang="zh-CN" altLang="en-US">
                <a:solidFill>
                  <a:srgbClr val="FF0000"/>
                </a:solidFill>
              </a:rPr>
              <a:t>分钟后~结束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26785" y="2172970"/>
            <a:ext cx="4069080" cy="230695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/>
              <a:t>            </a:t>
            </a:r>
            <a:r>
              <a:rPr lang="zh-CN" altLang="en-US"/>
              <a:t>今天测试</a:t>
            </a:r>
            <a:r>
              <a:rPr lang="en-US" altLang="zh-CN"/>
              <a:t> 4</a:t>
            </a:r>
            <a:r>
              <a:rPr lang="zh-CN" altLang="en-US"/>
              <a:t>月</a:t>
            </a:r>
            <a:r>
              <a:rPr lang="en-US" altLang="zh-CN"/>
              <a:t>11</a:t>
            </a:r>
            <a:r>
              <a:rPr lang="zh-CN" altLang="en-US"/>
              <a:t>日</a:t>
            </a:r>
            <a:endParaRPr lang="zh-CN" altLang="en-US"/>
          </a:p>
          <a:p>
            <a:pPr algn="l"/>
            <a:r>
              <a:rPr lang="zh-CN" altLang="en-US"/>
              <a:t>主观题部分检查一下图片上传</a:t>
            </a:r>
            <a:r>
              <a:rPr lang="zh-CN" altLang="en-US"/>
              <a:t>正常否。</a:t>
            </a:r>
            <a:endParaRPr lang="zh-CN" altLang="en-US"/>
          </a:p>
          <a:p>
            <a:pPr algn="l"/>
            <a:r>
              <a:rPr lang="zh-CN" altLang="en-US"/>
              <a:t>答案随意，提交后检查一下答案在</a:t>
            </a:r>
            <a:r>
              <a:rPr lang="zh-CN" altLang="en-US"/>
              <a:t>否。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客观题试卷：  选择题 + 判断题</a:t>
            </a:r>
            <a:r>
              <a:rPr lang="en-US" altLang="zh-CN"/>
              <a:t>+</a:t>
            </a:r>
            <a:r>
              <a:rPr lang="zh-CN" altLang="en-US"/>
              <a:t>填空，</a:t>
            </a:r>
            <a:endParaRPr lang="zh-CN" altLang="en-US"/>
          </a:p>
          <a:p>
            <a:pPr algn="l"/>
            <a:r>
              <a:rPr lang="zh-CN" altLang="en-US"/>
              <a:t>                             时间：</a:t>
            </a:r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10:20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 ~</a:t>
            </a: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10:40</a:t>
            </a:r>
            <a:endParaRPr lang="zh-CN" altLang="en-US"/>
          </a:p>
          <a:p>
            <a:pPr algn="l"/>
            <a:r>
              <a:rPr lang="zh-CN" altLang="en-US"/>
              <a:t>主观题试卷：  简答题 + 综合题</a:t>
            </a:r>
            <a:endParaRPr lang="zh-CN" altLang="en-US"/>
          </a:p>
          <a:p>
            <a:pPr algn="l"/>
            <a:r>
              <a:rPr lang="zh-CN" altLang="en-US"/>
              <a:t>                             时间：</a:t>
            </a:r>
            <a:r>
              <a:rPr lang="en-US">
                <a:solidFill>
                  <a:srgbClr val="FF0000"/>
                </a:solidFill>
              </a:rPr>
              <a:t>10:30</a:t>
            </a:r>
            <a:r>
              <a:rPr lang="zh-CN" altLang="en-US">
                <a:solidFill>
                  <a:srgbClr val="FF0000"/>
                </a:solidFill>
              </a:rPr>
              <a:t>~</a:t>
            </a:r>
            <a:r>
              <a:rPr lang="en-US" altLang="zh-CN">
                <a:solidFill>
                  <a:srgbClr val="FF0000"/>
                </a:solidFill>
              </a:rPr>
              <a:t>11:00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4" grpId="0" bldLvl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261" y="20724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重点练习题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514" y="4384417"/>
            <a:ext cx="11055579" cy="2473583"/>
          </a:xfrm>
        </p:spPr>
        <p:txBody>
          <a:bodyPr/>
          <a:lstStyle/>
          <a:p>
            <a:r>
              <a:rPr lang="zh-CN" altLang="zh-CN" dirty="0" smtClean="0"/>
              <a:t>某计算机</a:t>
            </a:r>
            <a:r>
              <a:rPr lang="zh-CN" altLang="zh-CN" dirty="0"/>
              <a:t>的数据通路图</a:t>
            </a:r>
            <a:r>
              <a:rPr lang="zh-CN" altLang="zh-CN" dirty="0" smtClean="0"/>
              <a:t>如图</a:t>
            </a:r>
            <a:r>
              <a:rPr lang="en-US" altLang="zh-CN" dirty="0"/>
              <a:t>,</a:t>
            </a:r>
            <a:r>
              <a:rPr lang="zh-CN" altLang="zh-CN" dirty="0"/>
              <a:t>其中</a:t>
            </a:r>
            <a:r>
              <a:rPr lang="en-US" altLang="zh-CN" dirty="0"/>
              <a:t>ALU</a:t>
            </a:r>
            <a:r>
              <a:rPr lang="zh-CN" altLang="zh-CN" dirty="0"/>
              <a:t>的</a:t>
            </a:r>
            <a:r>
              <a:rPr lang="en-US" altLang="zh-CN" dirty="0" smtClean="0"/>
              <a:t>S2S1S0=001</a:t>
            </a:r>
            <a:r>
              <a:rPr lang="zh-CN" altLang="zh-CN" dirty="0" smtClean="0"/>
              <a:t>时</a:t>
            </a:r>
            <a:r>
              <a:rPr lang="zh-CN" altLang="zh-CN" dirty="0"/>
              <a:t>功能为</a:t>
            </a:r>
            <a:r>
              <a:rPr lang="en-US" altLang="zh-CN" dirty="0" smtClean="0"/>
              <a:t>A-W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该计算机</a:t>
            </a:r>
            <a:r>
              <a:rPr lang="zh-CN" altLang="zh-CN" dirty="0"/>
              <a:t>可以支持哪些寻址方式</a:t>
            </a:r>
            <a:r>
              <a:rPr lang="zh-CN" altLang="zh-CN" dirty="0" smtClean="0"/>
              <a:t>？</a:t>
            </a:r>
            <a:endParaRPr lang="en-US" altLang="zh-CN" dirty="0"/>
          </a:p>
          <a:p>
            <a:pPr lvl="1"/>
            <a:r>
              <a:rPr lang="zh-CN" altLang="zh-CN" dirty="0" smtClean="0"/>
              <a:t>数据</a:t>
            </a:r>
            <a:r>
              <a:rPr lang="zh-CN" altLang="zh-CN" dirty="0"/>
              <a:t>通路中的控制器部分不完整，请补充，要求用微程序技术来实现。假设微操作控制信号</a:t>
            </a:r>
            <a:r>
              <a:rPr lang="zh-CN" altLang="zh-CN" dirty="0" smtClean="0"/>
              <a:t>共有</a:t>
            </a:r>
            <a:r>
              <a:rPr lang="en-US" altLang="zh-CN" dirty="0" smtClean="0"/>
              <a:t>16</a:t>
            </a:r>
            <a:r>
              <a:rPr lang="zh-CN" altLang="zh-CN" dirty="0" smtClean="0"/>
              <a:t>个。</a:t>
            </a:r>
            <a:endParaRPr lang="en-US" altLang="zh-CN" dirty="0" smtClean="0"/>
          </a:p>
          <a:p>
            <a:pPr lvl="1"/>
            <a:r>
              <a:rPr lang="zh-CN" altLang="zh-CN" dirty="0"/>
              <a:t>要使此计算机支持指令</a:t>
            </a:r>
            <a:r>
              <a:rPr lang="zh-CN" altLang="zh-CN" dirty="0" smtClean="0"/>
              <a:t>：</a:t>
            </a:r>
            <a:r>
              <a:rPr lang="en-US" altLang="zh-CN" dirty="0" smtClean="0"/>
              <a:t>SUBR R0, </a:t>
            </a:r>
            <a:r>
              <a:rPr lang="en-US" altLang="zh-CN" dirty="0"/>
              <a:t>A,W    ;(</a:t>
            </a:r>
            <a:r>
              <a:rPr lang="en-US" altLang="zh-CN" dirty="0" smtClean="0"/>
              <a:t>A-W)</a:t>
            </a:r>
            <a:r>
              <a:rPr lang="zh-CN" altLang="en-US" dirty="0" smtClean="0"/>
              <a:t>右</a:t>
            </a:r>
            <a:r>
              <a:rPr lang="zh-CN" altLang="zh-CN" dirty="0" smtClean="0"/>
              <a:t>移</a:t>
            </a:r>
            <a:r>
              <a:rPr lang="en-US" altLang="zh-CN" dirty="0"/>
              <a:t>1</a:t>
            </a:r>
            <a:r>
              <a:rPr lang="zh-CN" altLang="zh-CN" dirty="0"/>
              <a:t>位后送</a:t>
            </a:r>
            <a:r>
              <a:rPr lang="zh-CN" altLang="zh-CN" dirty="0" smtClean="0"/>
              <a:t>至</a:t>
            </a:r>
            <a:r>
              <a:rPr lang="en-US" altLang="zh-CN" dirty="0" smtClean="0"/>
              <a:t>R0</a:t>
            </a:r>
            <a:r>
              <a:rPr lang="zh-CN" altLang="zh-CN" dirty="0" smtClean="0"/>
              <a:t>寄存器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可行</a:t>
            </a:r>
            <a:r>
              <a:rPr lang="zh-CN" altLang="zh-CN" dirty="0"/>
              <a:t>否？如果可行，请写出这条指令的二进制编码，并写出它的微程序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3074" name="图片 7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43" y="0"/>
            <a:ext cx="8730057" cy="423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680" y="153280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上页</a:t>
            </a:r>
            <a:r>
              <a:rPr lang="zh-CN" altLang="zh-CN" dirty="0" smtClean="0"/>
              <a:t>中</a:t>
            </a:r>
            <a:r>
              <a:rPr lang="zh-CN" altLang="zh-CN" dirty="0"/>
              <a:t>的计算机支持一个输入设备，输入设备把数据放入寄存器</a:t>
            </a:r>
            <a:r>
              <a:rPr lang="en-US" altLang="zh-CN" dirty="0"/>
              <a:t>IN</a:t>
            </a:r>
            <a:r>
              <a:rPr lang="zh-CN" altLang="zh-CN" dirty="0"/>
              <a:t>后，就向计算机送出一个中断请求，使计算机的中断请求标志</a:t>
            </a:r>
            <a:r>
              <a:rPr lang="en-US" altLang="zh-CN" dirty="0"/>
              <a:t>IREQ</a:t>
            </a:r>
            <a:r>
              <a:rPr lang="zh-CN" altLang="zh-CN" dirty="0"/>
              <a:t>置位。计算机在一条指令执行完后检测到</a:t>
            </a:r>
            <a:r>
              <a:rPr lang="en-US" altLang="zh-CN" dirty="0"/>
              <a:t>IREQ</a:t>
            </a:r>
            <a:r>
              <a:rPr lang="zh-CN" altLang="zh-CN" dirty="0"/>
              <a:t>，于是使能</a:t>
            </a:r>
            <a:r>
              <a:rPr lang="en-US" altLang="zh-CN" dirty="0"/>
              <a:t>ICOE</a:t>
            </a:r>
            <a:r>
              <a:rPr lang="zh-CN" altLang="zh-CN" dirty="0"/>
              <a:t>信号令指令</a:t>
            </a:r>
            <a:r>
              <a:rPr lang="en-US" altLang="zh-CN" dirty="0"/>
              <a:t>INT</a:t>
            </a:r>
            <a:r>
              <a:rPr lang="zh-CN" altLang="zh-CN" dirty="0" smtClean="0"/>
              <a:t>（</a:t>
            </a:r>
            <a:r>
              <a:rPr lang="en-US" altLang="zh-CN" dirty="0" smtClean="0"/>
              <a:t>23H</a:t>
            </a:r>
            <a:r>
              <a:rPr lang="zh-CN" altLang="zh-CN" dirty="0"/>
              <a:t>）被送至</a:t>
            </a:r>
            <a:r>
              <a:rPr lang="en-US" altLang="zh-CN" dirty="0"/>
              <a:t>IBUS</a:t>
            </a:r>
            <a:r>
              <a:rPr lang="zh-CN" altLang="zh-CN" dirty="0"/>
              <a:t>，进入中断处理过程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/>
              <a:t>INT</a:t>
            </a:r>
            <a:r>
              <a:rPr lang="zh-CN" altLang="zh-CN" dirty="0"/>
              <a:t>指令需要完成什么操作</a:t>
            </a:r>
            <a:r>
              <a:rPr lang="zh-CN" altLang="zh-CN" dirty="0" smtClean="0"/>
              <a:t>？</a:t>
            </a:r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zh-CN" altLang="zh-CN" dirty="0"/>
              <a:t>请写出中断处理程序，将</a:t>
            </a:r>
            <a:r>
              <a:rPr lang="en-US" altLang="zh-CN" dirty="0"/>
              <a:t>IN</a:t>
            </a:r>
            <a:r>
              <a:rPr lang="zh-CN" altLang="zh-CN" dirty="0"/>
              <a:t>寄存器中的数据送至</a:t>
            </a:r>
            <a:r>
              <a:rPr lang="en-US" altLang="zh-CN" dirty="0"/>
              <a:t>A</a:t>
            </a:r>
            <a:r>
              <a:rPr lang="zh-CN" altLang="zh-CN" dirty="0"/>
              <a:t>，程序中的每条指令都必须说明功能。另外，该程序的存储位置有什么要求？</a:t>
            </a:r>
            <a:endParaRPr lang="zh-CN" altLang="zh-CN" dirty="0"/>
          </a:p>
          <a:p>
            <a:pPr lvl="1"/>
            <a:r>
              <a:rPr lang="zh-CN" altLang="zh-CN" dirty="0" smtClean="0"/>
              <a:t>为了</a:t>
            </a:r>
            <a:r>
              <a:rPr lang="zh-CN" altLang="zh-CN" dirty="0"/>
              <a:t>支持中断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上页的</a:t>
            </a:r>
            <a:r>
              <a:rPr lang="zh-CN" altLang="zh-CN" dirty="0" smtClean="0"/>
              <a:t>数据</a:t>
            </a:r>
            <a:r>
              <a:rPr lang="zh-CN" altLang="zh-CN" dirty="0"/>
              <a:t>通路，要补充什么？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261" y="20724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重点练习题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680" y="153280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上上页</a:t>
            </a:r>
            <a:r>
              <a:rPr lang="zh-CN" altLang="zh-CN" dirty="0" smtClean="0"/>
              <a:t>中</a:t>
            </a:r>
            <a:r>
              <a:rPr lang="zh-CN" altLang="zh-CN" dirty="0"/>
              <a:t>的计算机支持一个输出设备，输出设备准备好接收数据</a:t>
            </a:r>
            <a:r>
              <a:rPr lang="zh-CN" altLang="zh-CN" dirty="0"/>
              <a:t>时，就向计算机送出一个中断请求，使计算机的中断请求标志</a:t>
            </a:r>
            <a:r>
              <a:rPr lang="en-US" altLang="zh-CN" dirty="0"/>
              <a:t>IREQ</a:t>
            </a:r>
            <a:r>
              <a:rPr lang="zh-CN" altLang="zh-CN" dirty="0"/>
              <a:t>置位。计算机在一条指令执行完后检测到</a:t>
            </a:r>
            <a:r>
              <a:rPr lang="en-US" altLang="zh-CN" dirty="0"/>
              <a:t>IREQ</a:t>
            </a:r>
            <a:r>
              <a:rPr lang="zh-CN" altLang="zh-CN" dirty="0"/>
              <a:t>，于是使能</a:t>
            </a:r>
            <a:r>
              <a:rPr lang="en-US" altLang="zh-CN" dirty="0"/>
              <a:t>ICOE</a:t>
            </a:r>
            <a:r>
              <a:rPr lang="zh-CN" altLang="zh-CN" dirty="0"/>
              <a:t>信号令指令</a:t>
            </a:r>
            <a:r>
              <a:rPr lang="en-US" altLang="zh-CN" dirty="0"/>
              <a:t>INT</a:t>
            </a:r>
            <a:r>
              <a:rPr lang="zh-CN" altLang="zh-CN" dirty="0" smtClean="0"/>
              <a:t>（</a:t>
            </a:r>
            <a:r>
              <a:rPr lang="en-US" altLang="zh-CN" dirty="0" smtClean="0"/>
              <a:t>23H</a:t>
            </a:r>
            <a:r>
              <a:rPr lang="zh-CN" altLang="zh-CN" dirty="0"/>
              <a:t>）被送至</a:t>
            </a:r>
            <a:r>
              <a:rPr lang="en-US" altLang="zh-CN" dirty="0"/>
              <a:t>IBUS</a:t>
            </a:r>
            <a:r>
              <a:rPr lang="zh-CN" altLang="zh-CN" dirty="0"/>
              <a:t>，进入中断处理过程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/>
              <a:t>INT</a:t>
            </a:r>
            <a:r>
              <a:rPr lang="zh-CN" altLang="zh-CN" dirty="0"/>
              <a:t>指令需要完成什么操作</a:t>
            </a:r>
            <a:r>
              <a:rPr lang="zh-CN" altLang="zh-CN" dirty="0" smtClean="0"/>
              <a:t>？</a:t>
            </a:r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zh-CN" altLang="zh-CN" dirty="0"/>
              <a:t>请写出中断处理程序，将</a:t>
            </a:r>
            <a:r>
              <a:rPr lang="en-US" altLang="zh-CN" dirty="0"/>
              <a:t>OUT</a:t>
            </a:r>
            <a:r>
              <a:rPr lang="zh-CN" altLang="zh-CN" dirty="0"/>
              <a:t>寄存器中的数据送</a:t>
            </a:r>
            <a:r>
              <a:rPr lang="zh-CN" altLang="zh-CN" dirty="0"/>
              <a:t>出，程序中的每条指令都必须说明功能。另外，该程序的存储位置有什么要求？</a:t>
            </a:r>
            <a:endParaRPr lang="zh-CN" altLang="zh-CN" dirty="0"/>
          </a:p>
          <a:p>
            <a:pPr lvl="1"/>
            <a:r>
              <a:rPr lang="zh-CN" altLang="zh-CN" dirty="0" smtClean="0"/>
              <a:t>为了</a:t>
            </a:r>
            <a:r>
              <a:rPr lang="zh-CN" altLang="zh-CN" dirty="0"/>
              <a:t>支持中断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上</a:t>
            </a:r>
            <a:r>
              <a:rPr lang="zh-CN" altLang="en-US" dirty="0" smtClean="0">
                <a:sym typeface="+mn-ea"/>
              </a:rPr>
              <a:t>上</a:t>
            </a:r>
            <a:r>
              <a:rPr lang="zh-CN" altLang="en-US" dirty="0" smtClean="0"/>
              <a:t>页的</a:t>
            </a:r>
            <a:r>
              <a:rPr lang="zh-CN" altLang="zh-CN" dirty="0" smtClean="0"/>
              <a:t>数据</a:t>
            </a:r>
            <a:r>
              <a:rPr lang="zh-CN" altLang="zh-CN" dirty="0"/>
              <a:t>通路，要补充什么？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261" y="20724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重点练习题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</Words>
  <Application>WPS 演示</Application>
  <PresentationFormat>宽屏</PresentationFormat>
  <Paragraphs>105</Paragraphs>
  <Slides>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Office 主题</vt:lpstr>
      <vt:lpstr>Paint.Picture</vt:lpstr>
      <vt:lpstr>Paint.Picture</vt:lpstr>
      <vt:lpstr>Paint.Picture</vt:lpstr>
      <vt:lpstr>PowerPoint 演示文稿</vt:lpstr>
      <vt:lpstr>课程总结（关联）</vt:lpstr>
      <vt:lpstr>2021冬线上考试</vt:lpstr>
      <vt:lpstr>注意：   填空题的答案要“不多不少”</vt:lpstr>
      <vt:lpstr>复习</vt:lpstr>
      <vt:lpstr>重点练习题1</vt:lpstr>
      <vt:lpstr>重点练习题2</vt:lpstr>
      <vt:lpstr>重点练习题2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OpenMP程序的几个问题</dc:title>
  <dc:creator>zxl</dc:creator>
  <cp:lastModifiedBy>Fiona</cp:lastModifiedBy>
  <cp:revision>128</cp:revision>
  <dcterms:created xsi:type="dcterms:W3CDTF">2020-03-21T11:10:00Z</dcterms:created>
  <dcterms:modified xsi:type="dcterms:W3CDTF">2022-04-11T02:16:33Z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453A44F36ABF48969E0EA37457443468</vt:lpwstr>
  </property>
</Properties>
</file>