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59" r:id="rId4"/>
    <p:sldId id="260" r:id="rId5"/>
    <p:sldId id="261" r:id="rId7"/>
    <p:sldId id="262" r:id="rId8"/>
    <p:sldId id="263" r:id="rId9"/>
    <p:sldId id="264" r:id="rId10"/>
    <p:sldId id="266" r:id="rId11"/>
    <p:sldId id="265" r:id="rId12"/>
    <p:sldId id="256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>
              <a:spcBef>
                <a:spcPct val="0"/>
              </a:spcBef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089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090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2.3%20b.sw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hyperlink" Target="2.6.sw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2.12.sw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9" name="内容占位符 7"/>
          <p:cNvSpPr>
            <a:spLocks noGrp="1"/>
          </p:cNvSpPr>
          <p:nvPr/>
        </p:nvSpPr>
        <p:spPr>
          <a:xfrm>
            <a:off x="1247775" y="1157288"/>
            <a:ext cx="8578850" cy="4411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逻辑运算的类型：与、或、非</a:t>
            </a:r>
            <a:r>
              <a:rPr lang="en-US" altLang="zh-CN" dirty="0"/>
              <a:t>……</a:t>
            </a:r>
            <a:endParaRPr lang="en-US" altLang="zh-CN" dirty="0"/>
          </a:p>
          <a:p>
            <a:pPr lvl="1"/>
            <a:r>
              <a:rPr lang="zh-CN" altLang="en-US" dirty="0"/>
              <a:t>符号表示：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AB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A+B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非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endParaRPr lang="en-US" altLang="zh-CN" dirty="0"/>
          </a:p>
        </p:txBody>
      </p:sp>
      <p:pic>
        <p:nvPicPr>
          <p:cNvPr id="778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0" y="3789363"/>
            <a:ext cx="1676400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578100"/>
            <a:ext cx="979488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145088"/>
            <a:ext cx="895350" cy="51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34" name="文本框 14"/>
          <p:cNvSpPr txBox="1"/>
          <p:nvPr/>
        </p:nvSpPr>
        <p:spPr>
          <a:xfrm>
            <a:off x="6156325" y="2616200"/>
            <a:ext cx="20875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异或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A ⊕B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7783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75" y="2992438"/>
            <a:ext cx="860425" cy="712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68" name="图片 16" descr="slide0030_image0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503" y="520700"/>
            <a:ext cx="6507162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719455"/>
            <a:ext cx="9841865" cy="553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788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2.2.4 </a:t>
            </a:r>
            <a:r>
              <a:rPr lang="zh-CN" altLang="zh-CN" dirty="0"/>
              <a:t>基本的二进制加法/减法器</a:t>
            </a:r>
            <a:endParaRPr lang="zh-CN" altLang="en-US" dirty="0"/>
          </a:p>
        </p:txBody>
      </p:sp>
      <p:sp>
        <p:nvSpPr>
          <p:cNvPr id="78853" name="内容占位符 1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zh-CN" altLang="zh-CN" dirty="0"/>
              <a:t>FA逻辑电路和框图</a:t>
            </a:r>
            <a:endParaRPr lang="zh-CN" altLang="en-US" dirty="0"/>
          </a:p>
        </p:txBody>
      </p:sp>
      <p:pic>
        <p:nvPicPr>
          <p:cNvPr id="7885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2786063"/>
            <a:ext cx="2500313" cy="290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3286125"/>
            <a:ext cx="3027363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15000"/>
            <a:ext cx="5203825" cy="500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7" name="文本框 1"/>
          <p:cNvSpPr txBox="1"/>
          <p:nvPr/>
        </p:nvSpPr>
        <p:spPr>
          <a:xfrm>
            <a:off x="2917825" y="3627438"/>
            <a:ext cx="441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或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8" name="文本框 10"/>
          <p:cNvSpPr txBox="1"/>
          <p:nvPr/>
        </p:nvSpPr>
        <p:spPr>
          <a:xfrm>
            <a:off x="2827338" y="4483100"/>
            <a:ext cx="441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与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9" name="文本框 11"/>
          <p:cNvSpPr txBox="1"/>
          <p:nvPr/>
        </p:nvSpPr>
        <p:spPr>
          <a:xfrm>
            <a:off x="3297238" y="4135438"/>
            <a:ext cx="4429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与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798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98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2.2.4 </a:t>
            </a:r>
            <a:r>
              <a:rPr lang="zh-CN" altLang="zh-CN" dirty="0"/>
              <a:t>基本的二进制加法/减法器</a:t>
            </a:r>
            <a:br>
              <a:rPr lang="en-US" altLang="zh-CN" dirty="0"/>
            </a:br>
            <a:r>
              <a:rPr lang="en-US" altLang="zh-CN" sz="3200" b="0" dirty="0"/>
              <a:t>n</a:t>
            </a:r>
            <a:r>
              <a:rPr lang="zh-CN" altLang="en-US" sz="3200" b="0" dirty="0"/>
              <a:t>位行波进位加法器</a:t>
            </a:r>
            <a:endParaRPr lang="zh-CN" altLang="en-US" sz="3200" b="0" dirty="0"/>
          </a:p>
        </p:txBody>
      </p:sp>
      <p:pic>
        <p:nvPicPr>
          <p:cNvPr id="79877" name="Picture 3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479550"/>
            <a:ext cx="7124700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8" name="Rectangle 4"/>
          <p:cNvSpPr/>
          <p:nvPr/>
        </p:nvSpPr>
        <p:spPr>
          <a:xfrm>
            <a:off x="3359150" y="6092825"/>
            <a:ext cx="4968875" cy="5048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2-3</a:t>
            </a:r>
            <a:r>
              <a:rPr lang="zh-CN" altLang="en-US" sz="1800" dirty="0"/>
              <a:t>行波进位的补码加法</a:t>
            </a:r>
            <a:r>
              <a:rPr lang="en-US" altLang="zh-CN" sz="1800" dirty="0"/>
              <a:t>/</a:t>
            </a:r>
            <a:r>
              <a:rPr lang="zh-CN" altLang="en-US" sz="1800" dirty="0"/>
              <a:t>加法器</a:t>
            </a:r>
            <a:endParaRPr lang="zh-CN" altLang="en-US" sz="1800" dirty="0"/>
          </a:p>
        </p:txBody>
      </p:sp>
      <p:sp>
        <p:nvSpPr>
          <p:cNvPr id="79879" name="AutoShape 4"/>
          <p:cNvSpPr/>
          <p:nvPr/>
        </p:nvSpPr>
        <p:spPr>
          <a:xfrm>
            <a:off x="9155113" y="652463"/>
            <a:ext cx="1223962" cy="719137"/>
          </a:xfrm>
          <a:prstGeom prst="actionButtonInformatio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CAI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9880" name="文本框 1"/>
          <p:cNvSpPr txBox="1"/>
          <p:nvPr/>
        </p:nvSpPr>
        <p:spPr>
          <a:xfrm>
            <a:off x="8256588" y="4586288"/>
            <a:ext cx="2592387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M=0 M</a:t>
            </a:r>
            <a:r>
              <a:rPr lang="zh-CN" altLang="en-US" dirty="0">
                <a:latin typeface="Arial" panose="020B0604020202020204" pitchFamily="34" charset="0"/>
              </a:rPr>
              <a:t>异或输出</a:t>
            </a:r>
            <a:r>
              <a:rPr lang="en-US" altLang="zh-CN" dirty="0">
                <a:latin typeface="Arial" panose="020B0604020202020204" pitchFamily="34" charset="0"/>
              </a:rPr>
              <a:t>=B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M=1 M</a:t>
            </a:r>
            <a:r>
              <a:rPr lang="zh-CN" altLang="en-US" dirty="0">
                <a:latin typeface="Arial" panose="020B0604020202020204" pitchFamily="34" charset="0"/>
              </a:rPr>
              <a:t>异或输出</a:t>
            </a:r>
            <a:r>
              <a:rPr lang="en-US" altLang="zh-CN" dirty="0">
                <a:latin typeface="Arial" panose="020B0604020202020204" pitchFamily="34" charset="0"/>
              </a:rPr>
              <a:t>= B</a:t>
            </a:r>
            <a:r>
              <a:rPr lang="zh-CN" altLang="en-US" dirty="0">
                <a:latin typeface="Arial" panose="020B0604020202020204" pitchFamily="34" charset="0"/>
              </a:rPr>
              <a:t>取反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    B     Y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0      0     0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0      1     1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1      0     1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1      1     0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9881" name="文本框 1"/>
          <p:cNvSpPr txBox="1"/>
          <p:nvPr/>
        </p:nvSpPr>
        <p:spPr>
          <a:xfrm>
            <a:off x="8313738" y="2439988"/>
            <a:ext cx="22463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600" dirty="0">
                <a:latin typeface="Arial" panose="020B0604020202020204" pitchFamily="34" charset="0"/>
              </a:rPr>
              <a:t>M=1</a:t>
            </a:r>
            <a:r>
              <a:rPr lang="zh-CN" altLang="en-US" sz="1600" dirty="0">
                <a:latin typeface="Arial" panose="020B0604020202020204" pitchFamily="34" charset="0"/>
              </a:rPr>
              <a:t>做减法，</a:t>
            </a:r>
            <a:r>
              <a:rPr lang="en-US" altLang="zh-CN" sz="1600" dirty="0">
                <a:latin typeface="Arial" panose="020B0604020202020204" pitchFamily="34" charset="0"/>
              </a:rPr>
              <a:t>C0=M=I</a:t>
            </a:r>
            <a:r>
              <a:rPr lang="zh-CN" altLang="en-US" sz="1600" dirty="0">
                <a:latin typeface="Arial" panose="020B0604020202020204" pitchFamily="34" charset="0"/>
              </a:rPr>
              <a:t>，做</a:t>
            </a:r>
            <a:r>
              <a:rPr lang="en-US" altLang="zh-CN" sz="1600" dirty="0">
                <a:latin typeface="Arial" panose="020B0604020202020204" pitchFamily="34" charset="0"/>
              </a:rPr>
              <a:t>+1</a:t>
            </a:r>
            <a:r>
              <a:rPr lang="zh-CN" altLang="en-US" sz="1600" dirty="0">
                <a:latin typeface="Arial" panose="020B0604020202020204" pitchFamily="34" charset="0"/>
              </a:rPr>
              <a:t>， 下面电路把</a:t>
            </a:r>
            <a:r>
              <a:rPr lang="en-US" altLang="zh-CN" sz="1600" dirty="0">
                <a:latin typeface="Arial" panose="020B0604020202020204" pitchFamily="34" charset="0"/>
              </a:rPr>
              <a:t>B</a:t>
            </a:r>
            <a:r>
              <a:rPr lang="zh-CN" altLang="en-US" sz="1600" dirty="0">
                <a:latin typeface="Arial" panose="020B0604020202020204" pitchFamily="34" charset="0"/>
              </a:rPr>
              <a:t>取反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962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962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、带符号位的阵列乘法器</a:t>
            </a:r>
            <a:endParaRPr lang="zh-CN" altLang="en-US" dirty="0"/>
          </a:p>
        </p:txBody>
      </p:sp>
      <p:sp>
        <p:nvSpPr>
          <p:cNvPr id="962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求补电路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原理：算前求补－乘法器－算后求补，见下图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96262" name="Rectangle 4"/>
          <p:cNvSpPr/>
          <p:nvPr/>
        </p:nvSpPr>
        <p:spPr>
          <a:xfrm>
            <a:off x="4038600" y="2076450"/>
            <a:ext cx="91440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pic>
        <p:nvPicPr>
          <p:cNvPr id="96263" name="Picture 5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928938"/>
            <a:ext cx="6553200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361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36196" name="Rectangle 2"/>
          <p:cNvSpPr>
            <a:spLocks noGrp="1"/>
          </p:cNvSpPr>
          <p:nvPr>
            <p:ph type="title"/>
          </p:nvPr>
        </p:nvSpPr>
        <p:spPr>
          <a:xfrm>
            <a:off x="2095500" y="1571625"/>
            <a:ext cx="7543800" cy="488950"/>
          </a:xfrm>
        </p:spPr>
        <p:txBody>
          <a:bodyPr vert="horz" wrap="square" lIns="91440" tIns="45720" rIns="91440" bIns="45720" anchor="b">
            <a:normAutofit fontScale="90000"/>
          </a:bodyPr>
          <a:p>
            <a:pPr eaLnBrk="1" hangingPunct="1"/>
            <a:r>
              <a:rPr lang="zh-CN" altLang="en-US" sz="2600" dirty="0"/>
              <a:t>成组先行进位部件</a:t>
            </a:r>
            <a:r>
              <a:rPr lang="en-US" altLang="zh-CN" sz="2600" dirty="0"/>
              <a:t>CLA</a:t>
            </a:r>
            <a:r>
              <a:rPr lang="zh-CN" altLang="en-US" sz="2600" dirty="0"/>
              <a:t>的逻辑图</a:t>
            </a:r>
            <a:endParaRPr lang="zh-CN" altLang="en-US" sz="2600" dirty="0"/>
          </a:p>
        </p:txBody>
      </p:sp>
      <p:pic>
        <p:nvPicPr>
          <p:cNvPr id="136197" name="Picture 3" descr="2a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500313"/>
            <a:ext cx="7056438" cy="358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2.5.2  </a:t>
            </a:r>
            <a:r>
              <a:rPr kumimoji="0" lang="zh-CN" alt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多功能算术</a:t>
            </a: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逻辑运算单元</a:t>
            </a: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ALU</a:t>
            </a:r>
            <a:endParaRPr kumimoji="0" lang="en-US" altLang="zh-CN" sz="35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6199" name="AutoShape 4"/>
          <p:cNvSpPr/>
          <p:nvPr/>
        </p:nvSpPr>
        <p:spPr>
          <a:xfrm>
            <a:off x="9024938" y="1643063"/>
            <a:ext cx="1223962" cy="719137"/>
          </a:xfrm>
          <a:prstGeom prst="actionButtonInformatio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CAI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372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37220" name="Rectangle 3"/>
          <p:cNvSpPr>
            <a:spLocks noGrp="1"/>
          </p:cNvSpPr>
          <p:nvPr>
            <p:ph idx="1"/>
          </p:nvPr>
        </p:nvSpPr>
        <p:spPr>
          <a:xfrm>
            <a:off x="2595563" y="1428750"/>
            <a:ext cx="6062662" cy="700088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endParaRPr lang="en-US" altLang="zh-CN" dirty="0"/>
          </a:p>
        </p:txBody>
      </p:sp>
      <p:sp>
        <p:nvSpPr>
          <p:cNvPr id="137221" name="Rectangle 4"/>
          <p:cNvSpPr/>
          <p:nvPr/>
        </p:nvSpPr>
        <p:spPr>
          <a:xfrm>
            <a:off x="4210050" y="22336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2.5.2  </a:t>
            </a:r>
            <a:r>
              <a:rPr kumimoji="0" lang="zh-CN" alt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多功能算术</a:t>
            </a: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逻辑运算单元</a:t>
            </a: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ALU</a:t>
            </a:r>
            <a:endParaRPr kumimoji="0" lang="en-US" altLang="zh-CN" sz="35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81313" y="5572125"/>
            <a:ext cx="7286625" cy="700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92150" marR="0" lvl="1" indent="-347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=G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+P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n+y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n+4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=G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+P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n+z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片内先行进位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片间先行进位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7224" name="图片 8" descr="slide0113_image13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2214563"/>
            <a:ext cx="7400925" cy="3071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372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37220" name="Rectangle 3"/>
          <p:cNvSpPr>
            <a:spLocks noGrp="1"/>
          </p:cNvSpPr>
          <p:nvPr>
            <p:ph idx="1"/>
          </p:nvPr>
        </p:nvSpPr>
        <p:spPr>
          <a:xfrm>
            <a:off x="2595563" y="1428750"/>
            <a:ext cx="6062662" cy="700088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endParaRPr lang="en-US" altLang="zh-CN" dirty="0"/>
          </a:p>
        </p:txBody>
      </p:sp>
      <p:sp>
        <p:nvSpPr>
          <p:cNvPr id="137221" name="Rectangle 4"/>
          <p:cNvSpPr/>
          <p:nvPr/>
        </p:nvSpPr>
        <p:spPr>
          <a:xfrm>
            <a:off x="4210050" y="22336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81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2.5.2  </a:t>
            </a:r>
            <a:r>
              <a:rPr kumimoji="0" lang="zh-CN" alt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多功能算术</a:t>
            </a: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逻辑运算单元</a:t>
            </a:r>
            <a:r>
              <a:rPr kumimoji="0" lang="en-US" altLang="zh-CN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ALU</a:t>
            </a:r>
            <a:endParaRPr kumimoji="0" lang="en-US" altLang="zh-CN" sz="35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81313" y="5572125"/>
            <a:ext cx="7286625" cy="700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92150" marR="0" lvl="1" indent="-347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=G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+P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n+y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n+4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=G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+P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n+z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片内先行进位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片间先行进位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7224" name="图片 8" descr="slide0113_image13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2214563"/>
            <a:ext cx="7400925" cy="3071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198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438" y="423863"/>
            <a:ext cx="8239125" cy="601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03225" y="3035300"/>
            <a:ext cx="1072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根据位来看译码器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7370" y="371475"/>
            <a:ext cx="1409700" cy="582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845" y="2857500"/>
            <a:ext cx="921385" cy="1409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4800"/>
              <a:t>CPU</a:t>
            </a:r>
            <a:endParaRPr lang="en-US" altLang="zh-CN" sz="4800"/>
          </a:p>
        </p:txBody>
      </p:sp>
      <p:sp>
        <p:nvSpPr>
          <p:cNvPr id="6" name="文本框 5"/>
          <p:cNvSpPr txBox="1"/>
          <p:nvPr/>
        </p:nvSpPr>
        <p:spPr>
          <a:xfrm>
            <a:off x="547370" y="186690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MREQ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633095" y="1876425"/>
            <a:ext cx="590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1"/>
          </p:cNvCxnSpPr>
          <p:nvPr/>
        </p:nvCxnSpPr>
        <p:spPr>
          <a:xfrm flipH="1" flipV="1">
            <a:off x="233045" y="2047875"/>
            <a:ext cx="314325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3995" y="152400"/>
            <a:ext cx="9525" cy="189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8600" y="152400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762250" y="152400"/>
            <a:ext cx="0" cy="352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95550" y="466725"/>
            <a:ext cx="666750" cy="542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2225" y="764540"/>
            <a:ext cx="600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译码器</a:t>
            </a:r>
            <a:endParaRPr lang="zh-CN" altLang="en-US" sz="1000"/>
          </a:p>
        </p:txBody>
      </p:sp>
      <p:sp>
        <p:nvSpPr>
          <p:cNvPr id="14" name="右箭头 13"/>
          <p:cNvSpPr/>
          <p:nvPr/>
        </p:nvSpPr>
        <p:spPr>
          <a:xfrm>
            <a:off x="1955165" y="704850"/>
            <a:ext cx="509905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78735" y="534670"/>
            <a:ext cx="500380" cy="22987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FF0000"/>
                </a:solidFill>
              </a:rPr>
              <a:t>     </a:t>
            </a:r>
            <a:r>
              <a:rPr lang="zh-CN" altLang="en-US" sz="900">
                <a:solidFill>
                  <a:srgbClr val="FF0000"/>
                </a:solidFill>
              </a:rPr>
              <a:t>：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3650" y="622300"/>
            <a:ext cx="654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  ~A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095" y="476885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>
            <a:off x="730250" y="4829175"/>
            <a:ext cx="319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213995" y="4886325"/>
            <a:ext cx="314325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03200" y="4895850"/>
            <a:ext cx="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90500" y="6419850"/>
            <a:ext cx="753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>
            <a:off x="1957070" y="5305425"/>
            <a:ext cx="9210675" cy="3810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03020" y="1282700"/>
            <a:ext cx="654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  ~A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57705" y="1323975"/>
            <a:ext cx="7268210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8818880" y="1666875"/>
            <a:ext cx="657225" cy="2952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387600" y="2143125"/>
            <a:ext cx="907415" cy="1380490"/>
            <a:chOff x="13103" y="3750"/>
            <a:chExt cx="1429" cy="2174"/>
          </a:xfrm>
        </p:grpSpPr>
        <p:sp>
          <p:nvSpPr>
            <p:cNvPr id="28" name="矩形 27"/>
            <p:cNvSpPr/>
            <p:nvPr/>
          </p:nvSpPr>
          <p:spPr>
            <a:xfrm>
              <a:off x="13168" y="3750"/>
              <a:ext cx="1365" cy="2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103" y="379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  ~A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029" y="3840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CS</a:t>
              </a:r>
              <a:endParaRPr lang="en-US" altLang="zh-CN" sz="70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4133" y="3885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3168" y="5084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WE</a:t>
              </a:r>
              <a:endParaRPr lang="en-US" altLang="zh-CN" sz="70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3311" y="5140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3143" y="550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D  ~D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223645" y="5358130"/>
            <a:ext cx="654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D  ~D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95465" y="1891030"/>
            <a:ext cx="971550" cy="1381125"/>
            <a:chOff x="13103" y="3750"/>
            <a:chExt cx="1530" cy="2175"/>
          </a:xfrm>
        </p:grpSpPr>
        <p:sp>
          <p:nvSpPr>
            <p:cNvPr id="39" name="矩形 38"/>
            <p:cNvSpPr/>
            <p:nvPr/>
          </p:nvSpPr>
          <p:spPr>
            <a:xfrm>
              <a:off x="13168" y="3750"/>
              <a:ext cx="1365" cy="2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103" y="379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  ~A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029" y="3840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CS</a:t>
              </a:r>
              <a:endParaRPr lang="en-US" altLang="zh-CN" sz="700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4133" y="3885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3168" y="5084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WE</a:t>
              </a:r>
              <a:endParaRPr lang="en-US" altLang="zh-CN" sz="70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3311" y="5140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4133" y="5084"/>
              <a:ext cx="500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D</a:t>
              </a:r>
              <a:r>
                <a:rPr lang="en-US" altLang="zh-CN" sz="900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900">
                  <a:solidFill>
                    <a:srgbClr val="FF0000"/>
                  </a:solidFill>
                </a:rPr>
                <a:t>  ~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D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05100" y="3756025"/>
            <a:ext cx="907415" cy="1380490"/>
            <a:chOff x="13103" y="3750"/>
            <a:chExt cx="1429" cy="2174"/>
          </a:xfrm>
        </p:grpSpPr>
        <p:sp>
          <p:nvSpPr>
            <p:cNvPr id="3" name="矩形 2"/>
            <p:cNvSpPr/>
            <p:nvPr/>
          </p:nvSpPr>
          <p:spPr>
            <a:xfrm>
              <a:off x="13168" y="3750"/>
              <a:ext cx="1365" cy="2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103" y="379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  ~A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029" y="3840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CS</a:t>
              </a:r>
              <a:endParaRPr lang="en-US" altLang="zh-CN" sz="70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133" y="3885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3168" y="5084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WE</a:t>
              </a:r>
              <a:endParaRPr lang="en-US" altLang="zh-CN" sz="70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3311" y="5140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3143" y="550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D  ~D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82390" y="2146935"/>
            <a:ext cx="907415" cy="1380490"/>
            <a:chOff x="13103" y="3750"/>
            <a:chExt cx="1429" cy="2174"/>
          </a:xfrm>
        </p:grpSpPr>
        <p:sp>
          <p:nvSpPr>
            <p:cNvPr id="50" name="矩形 49"/>
            <p:cNvSpPr/>
            <p:nvPr/>
          </p:nvSpPr>
          <p:spPr>
            <a:xfrm>
              <a:off x="13168" y="3750"/>
              <a:ext cx="1365" cy="2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103" y="379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  ~A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29" y="3840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CS</a:t>
              </a:r>
              <a:endParaRPr lang="en-US" altLang="zh-CN" sz="70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4133" y="3885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13168" y="5084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WE</a:t>
              </a:r>
              <a:endParaRPr lang="en-US" altLang="zh-CN" sz="70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3311" y="5140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3143" y="550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D  ~D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99890" y="3756025"/>
            <a:ext cx="907415" cy="1380490"/>
            <a:chOff x="13103" y="3750"/>
            <a:chExt cx="1429" cy="2174"/>
          </a:xfrm>
        </p:grpSpPr>
        <p:sp>
          <p:nvSpPr>
            <p:cNvPr id="58" name="矩形 57"/>
            <p:cNvSpPr/>
            <p:nvPr/>
          </p:nvSpPr>
          <p:spPr>
            <a:xfrm>
              <a:off x="13168" y="3750"/>
              <a:ext cx="1365" cy="2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3103" y="379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  ~A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029" y="3840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CS</a:t>
              </a:r>
              <a:endParaRPr lang="en-US" altLang="zh-CN" sz="70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4133" y="3885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3168" y="5084"/>
              <a:ext cx="500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/>
                <a:t>WE</a:t>
              </a:r>
              <a:endParaRPr lang="en-US" altLang="zh-CN" sz="700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3311" y="5140"/>
              <a:ext cx="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3143" y="5501"/>
              <a:ext cx="103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D  ~D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284855" y="252730"/>
            <a:ext cx="1612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根据字扩展</a:t>
            </a:r>
            <a:r>
              <a:rPr lang="zh-CN" altLang="en-US">
                <a:solidFill>
                  <a:srgbClr val="FF0000"/>
                </a:solidFill>
              </a:rPr>
              <a:t>来看译码器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735830" y="3622040"/>
            <a:ext cx="184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根据位扩展来看几个芯片一组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演示</Application>
  <PresentationFormat>宽屏</PresentationFormat>
  <Paragraphs>154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隶书</vt:lpstr>
      <vt:lpstr>微软雅黑</vt:lpstr>
      <vt:lpstr>Calibri</vt:lpstr>
      <vt:lpstr>Arial Unicode MS</vt:lpstr>
      <vt:lpstr>Office 主题</vt:lpstr>
      <vt:lpstr>PowerPoint 演示文稿</vt:lpstr>
      <vt:lpstr>2.2.4 基本的二进制加法/减法器</vt:lpstr>
      <vt:lpstr>2.2.4 基本的二进制加法/减法器 n位行波进位加法器</vt:lpstr>
      <vt:lpstr>3、带符号位的阵列乘法器</vt:lpstr>
      <vt:lpstr>成组先行进位部件CLA的逻辑图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4</cp:revision>
  <dcterms:created xsi:type="dcterms:W3CDTF">2022-04-25T08:58:00Z</dcterms:created>
  <dcterms:modified xsi:type="dcterms:W3CDTF">2022-04-28T05:28:26Z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