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70" r:id="rId7"/>
    <p:sldId id="271" r:id="rId8"/>
    <p:sldId id="272" r:id="rId9"/>
    <p:sldId id="261" r:id="rId10"/>
    <p:sldId id="262" r:id="rId11"/>
    <p:sldId id="273" r:id="rId12"/>
    <p:sldId id="274" r:id="rId13"/>
    <p:sldId id="275" r:id="rId14"/>
    <p:sldId id="276" r:id="rId15"/>
    <p:sldId id="259" r:id="rId16"/>
    <p:sldId id="277" r:id="rId17"/>
    <p:sldId id="278" r:id="rId18"/>
    <p:sldId id="279" r:id="rId19"/>
    <p:sldId id="26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在本文中，我们探索并比较了Word、PDF、图片格式的简历文件信息提取方法，在后续项目中，将结合PaddleNLP的信息提取技术，尝试将非结构化的简历文件，提取成标注文件指定的格式，并验证性能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在本文中，我们探索并比较了Word、PDF、图片格式的简历文件信息提取方法，在后续项目中，将结合PaddleNLP的信息提取技术，尝试将非结构化的简历文件，提取成标注文件指定的格式，并验证性能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1393190"/>
            <a:ext cx="12835890" cy="40716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84830" y="4004310"/>
            <a:ext cx="602107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34915" y="4314825"/>
            <a:ext cx="212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李昀哲 </a:t>
            </a:r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</a:rPr>
              <a:t>20123101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2690" y="2642235"/>
            <a:ext cx="470471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美国选民总统喜好分析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Based</a:t>
            </a:r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 on Pandas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3165" y="4993005"/>
            <a:ext cx="2183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Thursday, Oct 20, 2022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6045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Process &amp; Analysis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数据分析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310" y="2004695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党派情况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2004695"/>
            <a:ext cx="3486150" cy="3762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833120"/>
            <a:ext cx="10085705" cy="716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85" y="2004695"/>
            <a:ext cx="3790950" cy="36671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39740" y="2004695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候选人</a:t>
            </a:r>
            <a:r>
              <a:rPr lang="zh-CN" altLang="en-US" b="1"/>
              <a:t>情况</a:t>
            </a:r>
            <a:endParaRPr lang="zh-CN" altLang="en-US" b="1"/>
          </a:p>
        </p:txBody>
      </p:sp>
      <p:grpSp>
        <p:nvGrpSpPr>
          <p:cNvPr id="14" name="组合 13"/>
          <p:cNvGrpSpPr/>
          <p:nvPr/>
        </p:nvGrpSpPr>
        <p:grpSpPr>
          <a:xfrm>
            <a:off x="7525385" y="2452370"/>
            <a:ext cx="4022725" cy="645160"/>
            <a:chOff x="11851" y="3862"/>
            <a:chExt cx="6335" cy="1016"/>
          </a:xfrm>
        </p:grpSpPr>
        <p:sp>
          <p:nvSpPr>
            <p:cNvPr id="23" name="矩形 22"/>
            <p:cNvSpPr/>
            <p:nvPr/>
          </p:nvSpPr>
          <p:spPr>
            <a:xfrm>
              <a:off x="11851" y="4166"/>
              <a:ext cx="5226" cy="409"/>
            </a:xfrm>
            <a:prstGeom prst="rect">
              <a:avLst/>
            </a:prstGeom>
            <a:solidFill>
              <a:schemeClr val="accent4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258" y="3862"/>
              <a:ext cx="92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 b="1">
                  <a:solidFill>
                    <a:schemeClr val="accent4">
                      <a:lumMod val="75000"/>
                    </a:schemeClr>
                  </a:solidFill>
                </a:rPr>
                <a:t>？</a:t>
              </a:r>
              <a:endParaRPr lang="zh-CN" altLang="en-US" sz="36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6045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Process &amp; Analysis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数据分析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607185"/>
            <a:ext cx="11849100" cy="11049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22630" y="3590290"/>
            <a:ext cx="3755390" cy="2308860"/>
            <a:chOff x="1179" y="5217"/>
            <a:chExt cx="5914" cy="363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" y="5217"/>
              <a:ext cx="5797" cy="3636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179" y="5217"/>
              <a:ext cx="5915" cy="1824"/>
            </a:xfrm>
            <a:prstGeom prst="rect">
              <a:avLst/>
            </a:prstGeom>
            <a:solidFill>
              <a:schemeClr val="accent4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22630" y="2966720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number: 326,055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090150" y="1651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-156210"/>
            <a:ext cx="5876290" cy="7449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51000" y="4493895"/>
            <a:ext cx="2628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Part Thr</a:t>
            </a:r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ee</a:t>
            </a:r>
            <a:endParaRPr 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000" y="2069465"/>
            <a:ext cx="21717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03</a:t>
            </a:r>
            <a:endParaRPr lang="en-US" sz="138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8180" y="2125345"/>
            <a:ext cx="5856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Data Visualization</a:t>
            </a:r>
            <a:endParaRPr lang="en-US" altLang="zh-CN" sz="4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endParaRPr lang="zh-CN" altLang="en-US" sz="20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13195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Visualization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075" y="1691005"/>
            <a:ext cx="4999355" cy="3817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2445" y="1050925"/>
            <a:ext cx="305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Arial Black" panose="020B0A04020102020204" charset="0"/>
                <a:cs typeface="Arial Black" panose="020B0A04020102020204" charset="0"/>
              </a:rPr>
              <a:t>Swing State</a:t>
            </a:r>
            <a:endParaRPr lang="en-US" altLang="zh-CN" sz="28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1790700"/>
            <a:ext cx="5113655" cy="36182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232660" y="5611495"/>
            <a:ext cx="305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Arial" panose="020B0604020202020204" pitchFamily="34" charset="0"/>
              </a:rPr>
              <a:t>Data of 2020</a:t>
            </a:r>
            <a:endParaRPr lang="en-US" altLang="zh-CN" sz="28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28585" y="5611495"/>
            <a:ext cx="305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Arial" panose="020B0604020202020204" pitchFamily="34" charset="0"/>
              </a:rPr>
              <a:t>Data of 2022</a:t>
            </a:r>
            <a:endParaRPr lang="en-US" altLang="zh-CN" sz="28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7930" y="4894580"/>
            <a:ext cx="1614170" cy="360045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52285" y="4975225"/>
            <a:ext cx="1717675" cy="360045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13195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Visualization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97735" y="5357495"/>
            <a:ext cx="305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Arial" panose="020B0604020202020204" pitchFamily="34" charset="0"/>
              </a:rPr>
              <a:t>Data of 2020</a:t>
            </a:r>
            <a:endParaRPr lang="en-US" altLang="zh-CN" sz="28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51090" y="5253355"/>
            <a:ext cx="305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Arial" panose="020B0604020202020204" pitchFamily="34" charset="0"/>
              </a:rPr>
              <a:t>Data of 2022</a:t>
            </a:r>
            <a:endParaRPr lang="en-US" altLang="zh-CN" sz="280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910715"/>
            <a:ext cx="4967605" cy="31984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0" y="1806575"/>
            <a:ext cx="4808220" cy="32213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690370" y="4615180"/>
            <a:ext cx="1614170" cy="360045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48145" y="4545965"/>
            <a:ext cx="1671955" cy="360045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13195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Visualization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4710" y="1403985"/>
            <a:ext cx="3054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Arial" panose="020B0604020202020204" pitchFamily="34" charset="0"/>
              </a:rPr>
              <a:t>Sullivan Dan</a:t>
            </a:r>
            <a:endParaRPr lang="en-US" altLang="zh-CN" sz="280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48145" y="4545965"/>
            <a:ext cx="1671955" cy="360045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695" y="1001395"/>
            <a:ext cx="5596255" cy="5205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2614930"/>
            <a:ext cx="2322195" cy="256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13195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Visualization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984885"/>
            <a:ext cx="6131560" cy="515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9705" y="1654810"/>
            <a:ext cx="8460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- 使用k-means聚类对各个州捐款额进行聚类分析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；</a:t>
            </a:r>
            <a:endParaRPr lang="zh-CN" altLang="en-US" sz="2400">
              <a:solidFill>
                <a:schemeClr val="accent1">
                  <a:lumMod val="50000"/>
                </a:schemeClr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-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美国贫富差距建模分析；</a:t>
            </a:r>
            <a:endParaRPr lang="zh-CN" altLang="en-US" sz="2400">
              <a:solidFill>
                <a:schemeClr val="accent1">
                  <a:lumMod val="50000"/>
                </a:schemeClr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- 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通过选民信息计算可能的选举概率；</a:t>
            </a:r>
            <a:endParaRPr lang="zh-CN" altLang="en-US" sz="2400">
              <a:solidFill>
                <a:schemeClr val="accent1">
                  <a:lumMod val="50000"/>
                </a:schemeClr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字魂143号-正酷超级黑 ExtraBold" charset="-122"/>
                <a:ea typeface="字魂143号-正酷超级黑 ExtraBold" charset="-122"/>
                <a:cs typeface="字魂143号-正酷超级黑 ExtraBold" charset="-122"/>
                <a:sym typeface="+mn-ea"/>
              </a:rPr>
              <a:t>- ... ...</a:t>
            </a:r>
            <a:endParaRPr lang="zh-CN" altLang="en-US" sz="2400">
              <a:solidFill>
                <a:schemeClr val="accent1">
                  <a:lumMod val="50000"/>
                </a:schemeClr>
              </a:solidFill>
              <a:latin typeface="字魂143号-正酷超级黑 ExtraBold" charset="-122"/>
              <a:ea typeface="字魂143号-正酷超级黑 ExtraBold" charset="-122"/>
              <a:cs typeface="字魂143号-正酷超级黑 ExtraBold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" y="2546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Future Tasks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74060" y="3075305"/>
            <a:ext cx="6866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Share what you learnt~</a:t>
            </a:r>
            <a:endParaRPr lang="en-US" sz="4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090150" y="1651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-156210"/>
            <a:ext cx="5876290" cy="7449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3400" y="4508500"/>
            <a:ext cx="2120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Part One</a:t>
            </a:r>
            <a:endParaRPr 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000" y="2069465"/>
            <a:ext cx="21717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01</a:t>
            </a:r>
            <a:endParaRPr lang="en-US" sz="138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27140" y="2310130"/>
            <a:ext cx="44196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Where to start</a:t>
            </a:r>
            <a:endParaRPr lang="en-US" altLang="zh-CN" sz="4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- Background</a:t>
            </a:r>
            <a:endParaRPr lang="en-US" altLang="zh-CN" sz="2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- Datasets</a:t>
            </a:r>
            <a:endParaRPr lang="en-US" altLang="zh-CN" sz="2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- Charts Merge</a:t>
            </a:r>
            <a:endParaRPr lang="en-US" altLang="zh-CN" sz="2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2795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Where to start?  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- Background 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6565" y="4998720"/>
            <a:ext cx="416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+mn-ea"/>
              </a:rPr>
              <a:t>Favor &amp; Contribution</a:t>
            </a:r>
            <a:endParaRPr lang="en-US" altLang="zh-CN" sz="2800" b="1"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79205" y="1731010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+mn-ea"/>
              </a:rPr>
              <a:t>President Candidate  </a:t>
            </a:r>
            <a:endParaRPr lang="en-US" altLang="zh-CN" b="1">
              <a:latin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2227580"/>
            <a:ext cx="2668270" cy="1774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2202180"/>
            <a:ext cx="2888615" cy="17748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45" y="2202180"/>
            <a:ext cx="3230880" cy="18262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37920" y="1731010"/>
            <a:ext cx="1440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+mn-ea"/>
                <a:sym typeface="+mn-ea"/>
              </a:rPr>
              <a:t>Individuals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7555" y="2936240"/>
            <a:ext cx="13874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+mn-ea"/>
                <a:sym typeface="+mn-ea"/>
              </a:rPr>
              <a:t>Contribute to</a:t>
            </a:r>
            <a:endParaRPr lang="en-US" altLang="zh-CN" sz="1400" b="1">
              <a:latin typeface="+mn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44745" y="1731010"/>
            <a:ext cx="2802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+mn-ea"/>
                <a:sym typeface="+mn-ea"/>
              </a:rPr>
              <a:t>Candidate Committees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904480" y="3115310"/>
            <a:ext cx="528320" cy="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310" y="254635"/>
            <a:ext cx="2795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Where to start?  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- Datasets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713230"/>
            <a:ext cx="11076305" cy="23507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4305935"/>
            <a:ext cx="4645660" cy="158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310" y="254635"/>
            <a:ext cx="27959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Where to start?  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2400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- Charts Merge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586230"/>
            <a:ext cx="11076305" cy="23507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22145" y="2487930"/>
            <a:ext cx="681355" cy="28829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82140" y="3018790"/>
            <a:ext cx="761365" cy="28829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49755" y="2426335"/>
            <a:ext cx="826135" cy="41211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9790" y="3422015"/>
            <a:ext cx="2736215" cy="40449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34640" y="2426335"/>
            <a:ext cx="2011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无候选人姓名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0" y="4373880"/>
            <a:ext cx="3381375" cy="1295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521200" y="4466590"/>
            <a:ext cx="230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r>
              <a:rPr lang="zh-CN" altLang="en-US" sz="1200"/>
              <a:t>（诸多候选人信息）</a:t>
            </a:r>
            <a:endParaRPr lang="zh-CN" altLang="en-US" sz="1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5" y="4373880"/>
            <a:ext cx="1471930" cy="11938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940040" y="4466590"/>
            <a:ext cx="2529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.....</a:t>
            </a:r>
            <a:r>
              <a:rPr lang="zh-CN" altLang="en-US" sz="1200"/>
              <a:t>（诸多委员会信息）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1489075" y="4373880"/>
            <a:ext cx="1028065" cy="12954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2905" y="4373880"/>
            <a:ext cx="1117600" cy="12954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60905" y="578104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weball22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83095" y="578104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ccl22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0" y="4210685"/>
            <a:ext cx="7388860" cy="205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36615 -0.001019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/>
      <p:bldP spid="26" grpId="0"/>
      <p:bldP spid="20" grpId="1"/>
      <p:bldP spid="22" grpId="1"/>
      <p:bldP spid="25" grpId="1"/>
      <p:bldP spid="26" grpId="1"/>
      <p:bldP spid="23" grpId="0" animBg="1"/>
      <p:bldP spid="23" grpId="1" animBg="1"/>
      <p:bldP spid="24" grpId="0" animBg="1"/>
      <p:bldP spid="24" grpId="1" animBg="1"/>
      <p:bldP spid="24" grpId="2" animBg="1"/>
      <p:bldP spid="26" grpId="2"/>
      <p:bldP spid="22" grpId="2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920" y="2429510"/>
            <a:ext cx="7477125" cy="1714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29235"/>
            <a:ext cx="11868150" cy="61150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27200" y="167640"/>
            <a:ext cx="8463280" cy="622808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005" y="172720"/>
            <a:ext cx="1687195" cy="6228080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190480" y="167640"/>
            <a:ext cx="1757680" cy="6228080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bldLvl="0" animBg="1"/>
      <p:bldP spid="13" grpId="1" animBg="1"/>
      <p:bldP spid="27" grpId="0" bldLvl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090150" y="1651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21945" y="-156210"/>
            <a:ext cx="5876290" cy="74491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3400" y="4508500"/>
            <a:ext cx="2120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  <a:latin typeface="+mn-ea"/>
                <a:cs typeface="+mn-ea"/>
              </a:rPr>
              <a:t>Part Two</a:t>
            </a:r>
            <a:endParaRPr lang="en-US" sz="32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000" y="2069465"/>
            <a:ext cx="21717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38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02</a:t>
            </a:r>
            <a:endParaRPr lang="en-US" sz="138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8180" y="2125345"/>
            <a:ext cx="58566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Data Process &amp; Analysis</a:t>
            </a:r>
            <a:endParaRPr lang="en-US" altLang="zh-CN" sz="40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 </a:t>
            </a:r>
            <a:endParaRPr lang="en-US" altLang="zh-CN" sz="16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 - 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填充空值</a:t>
            </a:r>
            <a:endParaRPr lang="zh-CN" altLang="en-US" sz="20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 - 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分析数据</a:t>
            </a:r>
            <a:endParaRPr lang="zh-CN" altLang="en-US" sz="20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60452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Process &amp; Analysis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空值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填充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1591310"/>
            <a:ext cx="4023360" cy="83121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67360" y="2529840"/>
            <a:ext cx="6228080" cy="3276600"/>
            <a:chOff x="7476" y="2662"/>
            <a:chExt cx="9808" cy="51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6" y="2662"/>
              <a:ext cx="9809" cy="516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0137" y="2662"/>
              <a:ext cx="3204" cy="537"/>
            </a:xfrm>
            <a:prstGeom prst="rect">
              <a:avLst/>
            </a:prstGeom>
            <a:solidFill>
              <a:schemeClr val="accent4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282" y="4753"/>
              <a:ext cx="5657" cy="1319"/>
            </a:xfrm>
            <a:prstGeom prst="rect">
              <a:avLst/>
            </a:prstGeom>
            <a:solidFill>
              <a:schemeClr val="accent4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40" y="1682115"/>
            <a:ext cx="6904990" cy="384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1310" y="833120"/>
            <a:ext cx="11626215" cy="0"/>
            <a:chOff x="521" y="1032"/>
            <a:chExt cx="18309" cy="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521" y="1032"/>
              <a:ext cx="18109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62" y="1032"/>
              <a:ext cx="12868" cy="0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321310" y="6541770"/>
            <a:ext cx="9761220" cy="0"/>
          </a:xfrm>
          <a:prstGeom prst="line">
            <a:avLst/>
          </a:prstGeom>
          <a:ln w="28575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40950" y="6375400"/>
            <a:ext cx="2224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1">
                    <a:lumMod val="5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@Shanghai University</a:t>
            </a:r>
            <a:endParaRPr lang="en-US" altLang="zh-CN" sz="1200">
              <a:solidFill>
                <a:schemeClr val="accent1">
                  <a:lumMod val="5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254635"/>
            <a:ext cx="60452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ea"/>
              </a:rPr>
              <a:t>Data Process &amp; Analysis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空值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填充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rcRect t="3426"/>
          <a:stretch>
            <a:fillRect/>
          </a:stretch>
        </p:blipFill>
        <p:spPr>
          <a:xfrm>
            <a:off x="351790" y="2602865"/>
            <a:ext cx="11595735" cy="128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156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Arial Rounded MT Bold</vt:lpstr>
      <vt:lpstr>Arial Black</vt:lpstr>
      <vt:lpstr>字魂143号-正酷超级黑 ExtraBold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WPS_1601540415</cp:lastModifiedBy>
  <cp:revision>8</cp:revision>
  <dcterms:created xsi:type="dcterms:W3CDTF">2022-06-22T05:48:00Z</dcterms:created>
  <dcterms:modified xsi:type="dcterms:W3CDTF">2022-10-20T11:50:10Z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