
<file path=[Content_Types].xml><?xml version="1.0" encoding="utf-8"?>
<Types xmlns="http://schemas.openxmlformats.org/package/2006/content-types">
  <Default Extension="wav" ContentType="audio/x-wav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33" r:id="rId3"/>
    <p:sldId id="466" r:id="rId5"/>
    <p:sldId id="446" r:id="rId6"/>
    <p:sldId id="447" r:id="rId7"/>
    <p:sldId id="448" r:id="rId8"/>
    <p:sldId id="449" r:id="rId9"/>
    <p:sldId id="468" r:id="rId10"/>
    <p:sldId id="469" r:id="rId11"/>
    <p:sldId id="471" r:id="rId12"/>
    <p:sldId id="470" r:id="rId13"/>
    <p:sldId id="467" r:id="rId14"/>
    <p:sldId id="450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FF3300"/>
    <a:srgbClr val="0831FA"/>
    <a:srgbClr val="990000"/>
    <a:srgbClr val="E2C9BE"/>
    <a:srgbClr val="993300"/>
    <a:srgbClr val="6CA4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87201" autoAdjust="0"/>
  </p:normalViewPr>
  <p:slideViewPr>
    <p:cSldViewPr>
      <p:cViewPr varScale="1">
        <p:scale>
          <a:sx n="136" d="100"/>
          <a:sy n="136" d="100"/>
        </p:scale>
        <p:origin x="3126" y="96"/>
      </p:cViewPr>
      <p:guideLst>
        <p:guide orient="horz" pos="4319"/>
        <p:guide pos="295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10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91993B-F334-42B3-83AC-8F6D0E1BF1D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B4E683-3E39-487E-A01B-B590C033AD3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/>
            </a:lvl1pPr>
          </a:lstStyle>
          <a:p>
            <a:pPr>
              <a:defRPr/>
            </a:pPr>
            <a:fld id="{ABE53293-3B94-44C1-A3F0-F3E1401A102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等线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等线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等线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等线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等线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kumimoji="1" lang="zh-CN" altLang="en-US"/>
              <a:t>大家早上好，我是计算机学院老师，这学期由我给大家上这门智能系统控制课，本节课是这门课程的介绍课，我将为大家介绍一下智能控制所涉及的内容。</a:t>
            </a:r>
            <a:endParaRPr kumimoji="1" lang="zh-CN" altLang="en-US"/>
          </a:p>
        </p:txBody>
      </p:sp>
      <p:sp>
        <p:nvSpPr>
          <p:cNvPr id="922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D633AA-6D0C-4BFC-B7AE-2F4112076B0A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69636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2029D4A-24A6-47B3-A3ED-A9C423D89801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58800-1E1C-4B0C-A9E7-1C6510B9DB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188913"/>
            <a:ext cx="2090737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119813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22F13-5BC1-4EC8-9BA2-80CE80FCE8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6A2C-EC04-4A5C-954E-AB4B596C27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>
          <a:xfrm>
            <a:off x="384932" y="1292428"/>
            <a:ext cx="8374137" cy="1268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F7BBA-52FD-4676-AF88-1EC95CE28FF5}" type="datetimeFigureOut">
              <a:rPr lang="en-US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C7A89-9A92-4A97-872A-4DF296D67A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84F1E-E28E-40D8-8FCE-DB30B890FA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258E7-7ED8-44F1-AC8D-1F75F3801F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67E26-C0D0-4E2A-9BC2-F31E1D1484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22681-2DCE-47DA-AD41-1D36B2C8DA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39C7-9A3E-4A2E-A279-FF4B61E7A7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17792-85FC-42C3-B0DF-7344FA3C0E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5654D-E1C0-4469-B837-F71820C4CA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38765-3FD7-42A2-BACF-2C155561DE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71775" y="42863"/>
            <a:ext cx="39243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个人基本信息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CB7FFD-C8A8-423B-AD47-908FBA474133}" type="slidenum">
              <a:rPr lang="en-US" altLang="zh-CN"/>
            </a:fld>
            <a:endParaRPr lang="en-US" altLang="zh-CN"/>
          </a:p>
        </p:txBody>
      </p:sp>
      <p:pic>
        <p:nvPicPr>
          <p:cNvPr id="2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8985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848142" y="764705"/>
            <a:ext cx="8295858" cy="133228"/>
          </a:xfrm>
          <a:prstGeom prst="rect">
            <a:avLst/>
          </a:prstGeom>
          <a:gradFill>
            <a:gsLst>
              <a:gs pos="28000">
                <a:srgbClr val="192FF1"/>
              </a:gs>
              <a:gs pos="0">
                <a:srgbClr val="0432FE"/>
              </a:gs>
              <a:gs pos="10000">
                <a:srgbClr val="0931F9"/>
              </a:gs>
              <a:gs pos="83000">
                <a:srgbClr val="3A52EB">
                  <a:alpha val="50000"/>
                </a:srgbClr>
              </a:gs>
              <a:gs pos="100000">
                <a:srgbClr val="6484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159" tIns="43080" rIns="86159" bIns="43080" anchor="ctr"/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ppt封面底色16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61575" cy="717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 1"/>
          <p:cNvSpPr txBox="1">
            <a:spLocks noChangeArrowheads="1"/>
          </p:cNvSpPr>
          <p:nvPr/>
        </p:nvSpPr>
        <p:spPr bwMode="auto">
          <a:xfrm>
            <a:off x="681037" y="2556957"/>
            <a:ext cx="8699500" cy="153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6265"/>
              </a:lnSpc>
            </a:pPr>
            <a:r>
              <a:rPr lang="zh-CN" altLang="de-DE" sz="6000" dirty="0">
                <a:solidFill>
                  <a:schemeClr val="bg1"/>
                </a:solidFill>
                <a:latin typeface="CMLGKC+KaiTi_GB2312"/>
                <a:ea typeface="华文细黑" panose="02010600040101010101" pitchFamily="2" charset="-122"/>
                <a:cs typeface="CMLGKC+KaiTi_GB2312"/>
              </a:rPr>
              <a:t>智能</a:t>
            </a:r>
            <a:r>
              <a:rPr lang="zh-CN" altLang="en-US" sz="6000" dirty="0">
                <a:solidFill>
                  <a:schemeClr val="bg1"/>
                </a:solidFill>
                <a:latin typeface="CMLGKC+KaiTi_GB2312"/>
                <a:ea typeface="华文细黑" panose="02010600040101010101" pitchFamily="2" charset="-122"/>
                <a:cs typeface="CMLGKC+KaiTi_GB2312"/>
              </a:rPr>
              <a:t>系统</a:t>
            </a:r>
            <a:r>
              <a:rPr lang="zh-CN" altLang="de-DE" sz="6000" dirty="0">
                <a:solidFill>
                  <a:schemeClr val="bg1"/>
                </a:solidFill>
                <a:latin typeface="CMLGKC+KaiTi_GB2312"/>
                <a:ea typeface="华文细黑" panose="02010600040101010101" pitchFamily="2" charset="-122"/>
                <a:cs typeface="CMLGKC+KaiTi_GB2312"/>
              </a:rPr>
              <a:t>控制</a:t>
            </a:r>
            <a:r>
              <a:rPr lang="zh-CN" altLang="en-US" sz="6000" dirty="0">
                <a:solidFill>
                  <a:schemeClr val="bg1"/>
                </a:solidFill>
                <a:latin typeface="CMLGKC+KaiTi_GB2312"/>
                <a:ea typeface="华文细黑" panose="02010600040101010101" pitchFamily="2" charset="-122"/>
                <a:cs typeface="CMLGKC+KaiTi_GB2312"/>
              </a:rPr>
              <a:t>第一次实验</a:t>
            </a:r>
            <a:endParaRPr lang="zh-CN" altLang="de-DE" sz="6000" dirty="0">
              <a:solidFill>
                <a:schemeClr val="bg1"/>
              </a:solidFill>
              <a:latin typeface="CMLGKC+KaiTi_GB2312"/>
              <a:ea typeface="华文细黑" panose="02010600040101010101" pitchFamily="2" charset="-122"/>
              <a:cs typeface="CMLGKC+KaiTi_GB2312"/>
            </a:endParaRPr>
          </a:p>
          <a:p>
            <a:pPr algn="ctr">
              <a:lnSpc>
                <a:spcPts val="6265"/>
              </a:lnSpc>
            </a:pPr>
            <a:r>
              <a:rPr lang="de-DE" altLang="zh-CN" sz="3700" dirty="0">
                <a:solidFill>
                  <a:schemeClr val="bg1"/>
                </a:solidFill>
                <a:latin typeface="MVNKQH+TimesNewRomanPS-BoldMT"/>
                <a:ea typeface="华文细黑" panose="02010600040101010101" pitchFamily="2" charset="-122"/>
                <a:cs typeface="MVNKQH+TimesNewRomanPS-BoldMT"/>
              </a:rPr>
              <a:t>Intelligent</a:t>
            </a:r>
            <a:r>
              <a:rPr lang="zh-CN" altLang="en-US" sz="3700" dirty="0">
                <a:solidFill>
                  <a:schemeClr val="bg1"/>
                </a:solidFill>
                <a:latin typeface="MVNKQH+TimesNewRomanPS-BoldMT"/>
                <a:ea typeface="华文细黑" panose="02010600040101010101" pitchFamily="2" charset="-122"/>
                <a:cs typeface="MVNKQH+TimesNewRomanPS-BoldMT"/>
              </a:rPr>
              <a:t> </a:t>
            </a:r>
            <a:r>
              <a:rPr lang="en-US" altLang="zh-CN" sz="3700" dirty="0">
                <a:solidFill>
                  <a:schemeClr val="bg1"/>
                </a:solidFill>
                <a:latin typeface="MVNKQH+TimesNewRomanPS-BoldMT"/>
                <a:ea typeface="华文细黑" panose="02010600040101010101" pitchFamily="2" charset="-122"/>
                <a:cs typeface="MVNKQH+TimesNewRomanPS-BoldMT"/>
              </a:rPr>
              <a:t>System</a:t>
            </a:r>
            <a:r>
              <a:rPr lang="de-DE" altLang="zh-CN" sz="3700" dirty="0">
                <a:solidFill>
                  <a:schemeClr val="bg1"/>
                </a:solidFill>
                <a:latin typeface="MVNKQH+TimesNewRomanPS-BoldMT"/>
                <a:ea typeface="华文细黑" panose="02010600040101010101" pitchFamily="2" charset="-122"/>
                <a:cs typeface="MVNKQH+TimesNewRomanPS-BoldMT"/>
              </a:rPr>
              <a:t> Control</a:t>
            </a:r>
            <a:endParaRPr lang="de-DE" altLang="zh-CN" sz="3700" dirty="0">
              <a:solidFill>
                <a:schemeClr val="bg1"/>
              </a:solidFill>
              <a:latin typeface="MVNKQH+TimesNewRomanPS-BoldMT"/>
              <a:ea typeface="华文细黑" panose="02010600040101010101" pitchFamily="2" charset="-122"/>
              <a:cs typeface="MVNKQH+TimesNewRomanPS-BoldMT"/>
            </a:endParaRPr>
          </a:p>
        </p:txBody>
      </p:sp>
      <p:pic>
        <p:nvPicPr>
          <p:cNvPr id="8197" name="Picture 2" descr="白色logo中英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738"/>
            <a:ext cx="1433513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338784" y="4869160"/>
            <a:ext cx="52341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辛立明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上海大学计算机工程与科学学院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xinliming@shu.edu.cn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42863"/>
            <a:ext cx="5652467" cy="836612"/>
          </a:xfrm>
        </p:spPr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主要函数说明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tf</a:t>
            </a:r>
            <a:r>
              <a:rPr lang="en-US" altLang="zh-CN" dirty="0"/>
              <a:t>(</a:t>
            </a:r>
            <a:r>
              <a:rPr lang="en-US" altLang="zh-CN" dirty="0" err="1"/>
              <a:t>numerator,denominator</a:t>
            </a:r>
            <a:r>
              <a:rPr lang="en-US" altLang="zh-CN" dirty="0"/>
              <a:t>): MATLAB</a:t>
            </a:r>
            <a:r>
              <a:rPr lang="zh-CN" altLang="en-US" dirty="0"/>
              <a:t>里面表示传递函数的一个函数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numerator: </a:t>
            </a:r>
            <a:r>
              <a:rPr lang="zh-CN" altLang="en-US" dirty="0"/>
              <a:t>向量表示分子上各个阶次的系数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denominator: </a:t>
            </a:r>
            <a:endParaRPr lang="en-US" altLang="zh-CN" dirty="0"/>
          </a:p>
          <a:p>
            <a:r>
              <a:rPr lang="en-US" altLang="zh-CN" dirty="0" err="1"/>
              <a:t>feadback</a:t>
            </a:r>
            <a:r>
              <a:rPr lang="en-US" altLang="zh-CN" dirty="0"/>
              <a:t>(sys1, sys2)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y,t</a:t>
            </a:r>
            <a:r>
              <a:rPr lang="en-US" altLang="zh-CN" dirty="0"/>
              <a:t>] = step(sys): </a:t>
            </a:r>
            <a:r>
              <a:rPr lang="zh-CN" altLang="en-US" dirty="0"/>
              <a:t>计算系统</a:t>
            </a:r>
            <a:r>
              <a:rPr lang="en-US" altLang="zh-CN" dirty="0"/>
              <a:t>sys</a:t>
            </a:r>
            <a:r>
              <a:rPr lang="zh-CN" altLang="en-US" dirty="0"/>
              <a:t>对阶跃信号的反应，返回值</a:t>
            </a:r>
            <a:r>
              <a:rPr lang="en-US" altLang="zh-CN" dirty="0"/>
              <a:t>y</a:t>
            </a:r>
            <a:r>
              <a:rPr lang="zh-CN" altLang="en-US" dirty="0"/>
              <a:t>为输出值，</a:t>
            </a:r>
            <a:r>
              <a:rPr lang="en-US" altLang="zh-CN" dirty="0"/>
              <a:t>t</a:t>
            </a:r>
            <a:r>
              <a:rPr lang="zh-CN" altLang="en-US" dirty="0"/>
              <a:t>为横轴时间</a:t>
            </a:r>
            <a:endParaRPr lang="en-US" altLang="zh-CN" dirty="0"/>
          </a:p>
          <a:p>
            <a:r>
              <a:rPr lang="en-US" altLang="zh-CN" dirty="0"/>
              <a:t>parallel[sys1, sys2]: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series[sys1, sys2]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 descr="图片包含 钟表,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96" y="2348880"/>
            <a:ext cx="3014198" cy="1080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077072"/>
            <a:ext cx="2163601" cy="1298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5537861"/>
            <a:ext cx="3275856" cy="10614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84175" y="1292225"/>
            <a:ext cx="8375650" cy="1268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kumimoji="1" lang="zh-CN" altLang="en-US"/>
          </a:p>
        </p:txBody>
      </p:sp>
      <p:pic>
        <p:nvPicPr>
          <p:cNvPr id="75779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 r="1437" b="46129"/>
          <a:stretch>
            <a:fillRect/>
          </a:stretch>
        </p:blipFill>
        <p:spPr bwMode="auto">
          <a:xfrm>
            <a:off x="23813" y="1125538"/>
            <a:ext cx="90122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矩形 4"/>
          <p:cNvSpPr>
            <a:spLocks noChangeArrowheads="1"/>
          </p:cNvSpPr>
          <p:nvPr/>
        </p:nvSpPr>
        <p:spPr bwMode="auto">
          <a:xfrm>
            <a:off x="1692275" y="0"/>
            <a:ext cx="64087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  <a:endParaRPr lang="zh-CN" altLang="en-US" sz="3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781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2560638"/>
            <a:ext cx="91440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22" r="1437" b="16075"/>
          <a:stretch>
            <a:fillRect/>
          </a:stretch>
        </p:blipFill>
        <p:spPr bwMode="auto">
          <a:xfrm>
            <a:off x="23813" y="1916113"/>
            <a:ext cx="901223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3779838"/>
            <a:ext cx="8316912" cy="137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基于传递函数经典控制理论属于外部描述，难以描述内部变量间的关系。</a:t>
            </a:r>
            <a:endParaRPr lang="zh-CN" altLang="en-US" sz="2800" b="1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6803" name="Group 25"/>
          <p:cNvGrpSpPr/>
          <p:nvPr/>
        </p:nvGrpSpPr>
        <p:grpSpPr bwMode="auto">
          <a:xfrm>
            <a:off x="1476375" y="1663700"/>
            <a:ext cx="5715000" cy="1981200"/>
            <a:chOff x="930" y="388"/>
            <a:chExt cx="3600" cy="1248"/>
          </a:xfrm>
        </p:grpSpPr>
        <p:sp>
          <p:nvSpPr>
            <p:cNvPr id="76807" name="Text Box 26"/>
            <p:cNvSpPr txBox="1">
              <a:spLocks noChangeArrowheads="1"/>
            </p:cNvSpPr>
            <p:nvPr/>
          </p:nvSpPr>
          <p:spPr bwMode="auto">
            <a:xfrm>
              <a:off x="2018" y="587"/>
              <a:ext cx="508" cy="24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1080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400" baseline="-25000">
                  <a:solidFill>
                    <a:srgbClr val="8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400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08" name="Text Box 27"/>
            <p:cNvSpPr txBox="1">
              <a:spLocks noChangeArrowheads="1"/>
            </p:cNvSpPr>
            <p:nvPr/>
          </p:nvSpPr>
          <p:spPr bwMode="auto">
            <a:xfrm>
              <a:off x="3253" y="587"/>
              <a:ext cx="504" cy="24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1080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400" baseline="-25000">
                  <a:solidFill>
                    <a:srgbClr val="8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400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09" name="Line 28"/>
            <p:cNvSpPr>
              <a:spLocks noChangeShapeType="1"/>
            </p:cNvSpPr>
            <p:nvPr/>
          </p:nvSpPr>
          <p:spPr bwMode="auto">
            <a:xfrm flipH="1">
              <a:off x="1022" y="715"/>
              <a:ext cx="3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Line 29"/>
            <p:cNvSpPr>
              <a:spLocks noChangeShapeType="1"/>
            </p:cNvSpPr>
            <p:nvPr/>
          </p:nvSpPr>
          <p:spPr bwMode="auto">
            <a:xfrm>
              <a:off x="1584" y="715"/>
              <a:ext cx="4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Line 30"/>
            <p:cNvSpPr>
              <a:spLocks noChangeShapeType="1"/>
            </p:cNvSpPr>
            <p:nvPr/>
          </p:nvSpPr>
          <p:spPr bwMode="auto">
            <a:xfrm>
              <a:off x="2517" y="715"/>
              <a:ext cx="7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2" name="Line 31"/>
            <p:cNvSpPr>
              <a:spLocks noChangeShapeType="1"/>
            </p:cNvSpPr>
            <p:nvPr/>
          </p:nvSpPr>
          <p:spPr bwMode="auto">
            <a:xfrm>
              <a:off x="3760" y="715"/>
              <a:ext cx="7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3" name="Text Box 32"/>
            <p:cNvSpPr txBox="1">
              <a:spLocks noChangeArrowheads="1"/>
            </p:cNvSpPr>
            <p:nvPr/>
          </p:nvSpPr>
          <p:spPr bwMode="auto">
            <a:xfrm>
              <a:off x="2401" y="1389"/>
              <a:ext cx="504" cy="24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1080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400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14" name="Line 33"/>
            <p:cNvSpPr>
              <a:spLocks noChangeShapeType="1"/>
            </p:cNvSpPr>
            <p:nvPr/>
          </p:nvSpPr>
          <p:spPr bwMode="auto">
            <a:xfrm>
              <a:off x="2908" y="1514"/>
              <a:ext cx="12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Line 34"/>
            <p:cNvSpPr>
              <a:spLocks noChangeShapeType="1"/>
            </p:cNvSpPr>
            <p:nvPr/>
          </p:nvSpPr>
          <p:spPr bwMode="auto">
            <a:xfrm flipV="1">
              <a:off x="4206" y="712"/>
              <a:ext cx="0" cy="8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6" name="Line 35"/>
            <p:cNvSpPr>
              <a:spLocks noChangeShapeType="1"/>
            </p:cNvSpPr>
            <p:nvPr/>
          </p:nvSpPr>
          <p:spPr bwMode="auto">
            <a:xfrm flipH="1">
              <a:off x="1469" y="1514"/>
              <a:ext cx="9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7" name="Line 36"/>
            <p:cNvSpPr>
              <a:spLocks noChangeShapeType="1"/>
            </p:cNvSpPr>
            <p:nvPr/>
          </p:nvSpPr>
          <p:spPr bwMode="auto">
            <a:xfrm flipV="1">
              <a:off x="1469" y="784"/>
              <a:ext cx="0" cy="7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8" name="Line 37"/>
            <p:cNvSpPr>
              <a:spLocks noChangeShapeType="1"/>
            </p:cNvSpPr>
            <p:nvPr/>
          </p:nvSpPr>
          <p:spPr bwMode="auto">
            <a:xfrm>
              <a:off x="1529" y="872"/>
              <a:ext cx="1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9" name="Text Box 38"/>
            <p:cNvSpPr txBox="1">
              <a:spLocks noChangeArrowheads="1"/>
            </p:cNvSpPr>
            <p:nvPr/>
          </p:nvSpPr>
          <p:spPr bwMode="auto">
            <a:xfrm>
              <a:off x="930" y="462"/>
              <a:ext cx="43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20" name="Text Box 39"/>
            <p:cNvSpPr txBox="1">
              <a:spLocks noChangeArrowheads="1"/>
            </p:cNvSpPr>
            <p:nvPr/>
          </p:nvSpPr>
          <p:spPr bwMode="auto">
            <a:xfrm>
              <a:off x="4072" y="436"/>
              <a:ext cx="44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rgbClr val="8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400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21" name="Text Box 40"/>
            <p:cNvSpPr txBox="1">
              <a:spLocks noChangeArrowheads="1"/>
            </p:cNvSpPr>
            <p:nvPr/>
          </p:nvSpPr>
          <p:spPr bwMode="auto">
            <a:xfrm>
              <a:off x="1565" y="391"/>
              <a:ext cx="43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22" name="Text Box 41"/>
            <p:cNvSpPr txBox="1">
              <a:spLocks noChangeArrowheads="1"/>
            </p:cNvSpPr>
            <p:nvPr/>
          </p:nvSpPr>
          <p:spPr bwMode="auto">
            <a:xfrm>
              <a:off x="2653" y="388"/>
              <a:ext cx="43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solidFill>
                    <a:schemeClr val="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23" name="Text Box 42"/>
            <p:cNvSpPr txBox="1">
              <a:spLocks noChangeArrowheads="1"/>
            </p:cNvSpPr>
            <p:nvPr/>
          </p:nvSpPr>
          <p:spPr bwMode="auto">
            <a:xfrm>
              <a:off x="1565" y="1253"/>
              <a:ext cx="43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solidFill>
                    <a:schemeClr val="hlink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24" name="AutoShape 43"/>
            <p:cNvSpPr>
              <a:spLocks noChangeArrowheads="1"/>
            </p:cNvSpPr>
            <p:nvPr/>
          </p:nvSpPr>
          <p:spPr bwMode="auto">
            <a:xfrm>
              <a:off x="1377" y="612"/>
              <a:ext cx="203" cy="175"/>
            </a:xfrm>
            <a:prstGeom prst="flowChartSummingJunction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6804" name="文本框 23"/>
          <p:cNvSpPr txBox="1">
            <a:spLocks noChangeArrowheads="1"/>
          </p:cNvSpPr>
          <p:nvPr/>
        </p:nvSpPr>
        <p:spPr bwMode="auto">
          <a:xfrm>
            <a:off x="290513" y="862013"/>
            <a:ext cx="4595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闭环控制系统的传递函数</a:t>
            </a:r>
            <a:endParaRPr kumimoji="1"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05" name="文本框 1"/>
          <p:cNvSpPr txBox="1">
            <a:spLocks noChangeArrowheads="1"/>
          </p:cNvSpPr>
          <p:nvPr/>
        </p:nvSpPr>
        <p:spPr bwMode="auto">
          <a:xfrm>
            <a:off x="2805113" y="2378075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/>
              <a:t>控制器</a:t>
            </a:r>
            <a:endParaRPr kumimoji="1" lang="zh-CN" altLang="en-US" sz="2800"/>
          </a:p>
        </p:txBody>
      </p:sp>
      <p:sp>
        <p:nvSpPr>
          <p:cNvPr id="76806" name="文本框 23"/>
          <p:cNvSpPr txBox="1">
            <a:spLocks noChangeArrowheads="1"/>
          </p:cNvSpPr>
          <p:nvPr/>
        </p:nvSpPr>
        <p:spPr bwMode="auto">
          <a:xfrm>
            <a:off x="4738688" y="2405063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/>
              <a:t>被控对象</a:t>
            </a:r>
            <a:endParaRPr kumimoji="1"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t="12485" r="4527" b="6184"/>
          <a:stretch>
            <a:fillRect/>
          </a:stretch>
        </p:blipFill>
        <p:spPr bwMode="auto">
          <a:xfrm>
            <a:off x="344488" y="4049713"/>
            <a:ext cx="850900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25425" y="3898900"/>
            <a:ext cx="8374063" cy="1268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kumimoji="1" lang="zh-CN" altLang="en-US" sz="2400"/>
              <a:t>闭环控制系统结构</a:t>
            </a:r>
            <a:endParaRPr kumimoji="1" lang="zh-CN" altLang="en-US" sz="2400"/>
          </a:p>
        </p:txBody>
      </p:sp>
      <p:sp>
        <p:nvSpPr>
          <p:cNvPr id="74756" name="矩形 4"/>
          <p:cNvSpPr>
            <a:spLocks noChangeArrowheads="1"/>
          </p:cNvSpPr>
          <p:nvPr/>
        </p:nvSpPr>
        <p:spPr bwMode="auto">
          <a:xfrm>
            <a:off x="1692275" y="0"/>
            <a:ext cx="640873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  <a:endParaRPr lang="zh-CN" altLang="en-US" sz="3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75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1994"/>
          <a:stretch>
            <a:fillRect/>
          </a:stretch>
        </p:blipFill>
        <p:spPr bwMode="auto">
          <a:xfrm>
            <a:off x="190500" y="927100"/>
            <a:ext cx="88169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3"/>
          <p:cNvSpPr>
            <a:spLocks noChangeArrowheads="1"/>
          </p:cNvSpPr>
          <p:nvPr/>
        </p:nvSpPr>
        <p:spPr bwMode="auto">
          <a:xfrm>
            <a:off x="1547813" y="0"/>
            <a:ext cx="64087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控制系统的传递函数</a:t>
            </a:r>
            <a:endParaRPr lang="zh-CN" altLang="en-US" sz="3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611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68"/>
          <a:stretch>
            <a:fillRect/>
          </a:stretch>
        </p:blipFill>
        <p:spPr bwMode="auto">
          <a:xfrm>
            <a:off x="490538" y="1989138"/>
            <a:ext cx="852170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文本框 5"/>
          <p:cNvSpPr txBox="1">
            <a:spLocks noChangeArrowheads="1"/>
          </p:cNvSpPr>
          <p:nvPr/>
        </p:nvSpPr>
        <p:spPr bwMode="auto">
          <a:xfrm>
            <a:off x="323850" y="1201738"/>
            <a:ext cx="459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闭环控制系统的传递函数</a:t>
            </a:r>
            <a:endParaRPr kumimoji="1"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613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80026" r="25919" b="5937"/>
          <a:stretch>
            <a:fillRect/>
          </a:stretch>
        </p:blipFill>
        <p:spPr bwMode="auto">
          <a:xfrm>
            <a:off x="1331913" y="5373688"/>
            <a:ext cx="62182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矩形 3"/>
          <p:cNvSpPr>
            <a:spLocks noChangeArrowheads="1"/>
          </p:cNvSpPr>
          <p:nvPr/>
        </p:nvSpPr>
        <p:spPr bwMode="auto">
          <a:xfrm>
            <a:off x="1547813" y="0"/>
            <a:ext cx="64087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控制系统的传递函数</a:t>
            </a:r>
            <a:endParaRPr lang="zh-CN" altLang="en-US" sz="3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0659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44675"/>
            <a:ext cx="86233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文本框 5"/>
          <p:cNvSpPr txBox="1">
            <a:spLocks noChangeArrowheads="1"/>
          </p:cNvSpPr>
          <p:nvPr/>
        </p:nvSpPr>
        <p:spPr bwMode="auto">
          <a:xfrm>
            <a:off x="323850" y="1201738"/>
            <a:ext cx="459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闭环控制系统的传递函数</a:t>
            </a:r>
            <a:endParaRPr kumimoji="1"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912938"/>
            <a:ext cx="9144000" cy="404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矩形 4"/>
          <p:cNvSpPr>
            <a:spLocks noChangeArrowheads="1"/>
          </p:cNvSpPr>
          <p:nvPr/>
        </p:nvSpPr>
        <p:spPr bwMode="auto">
          <a:xfrm>
            <a:off x="1547813" y="0"/>
            <a:ext cx="64087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控制系统的传递函数</a:t>
            </a:r>
            <a:endParaRPr lang="zh-CN" altLang="en-US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84" name="文本框 5"/>
          <p:cNvSpPr txBox="1">
            <a:spLocks noChangeArrowheads="1"/>
          </p:cNvSpPr>
          <p:nvPr/>
        </p:nvSpPr>
        <p:spPr bwMode="auto">
          <a:xfrm>
            <a:off x="323850" y="1201738"/>
            <a:ext cx="459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闭环控制系统的传递函数</a:t>
            </a:r>
            <a:endParaRPr kumimoji="1"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57"/>
          <a:stretch>
            <a:fillRect/>
          </a:stretch>
        </p:blipFill>
        <p:spPr bwMode="auto">
          <a:xfrm>
            <a:off x="103505" y="1725613"/>
            <a:ext cx="91059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0" t="78947"/>
          <a:stretch>
            <a:fillRect/>
          </a:stretch>
        </p:blipFill>
        <p:spPr bwMode="auto">
          <a:xfrm>
            <a:off x="44450" y="5241925"/>
            <a:ext cx="91646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文本框 6"/>
          <p:cNvSpPr txBox="1">
            <a:spLocks noChangeArrowheads="1"/>
          </p:cNvSpPr>
          <p:nvPr/>
        </p:nvSpPr>
        <p:spPr bwMode="auto">
          <a:xfrm>
            <a:off x="323850" y="1201738"/>
            <a:ext cx="459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闭环控制系统的传递函数</a:t>
            </a:r>
            <a:endParaRPr kumimoji="1"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899593" y="0"/>
            <a:ext cx="7056958" cy="7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控制系统的传递函数</a:t>
            </a:r>
            <a:endParaRPr lang="zh-CN" altLang="en-US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755576" y="8273"/>
            <a:ext cx="8424936" cy="6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实验一：开环系统和闭环系统抗扰动性能对比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30525" b="9051"/>
          <a:stretch>
            <a:fillRect/>
          </a:stretch>
        </p:blipFill>
        <p:spPr>
          <a:xfrm>
            <a:off x="762111" y="1124744"/>
            <a:ext cx="7822933" cy="532859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1187624" y="44624"/>
            <a:ext cx="8424936" cy="6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开环系统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1052736"/>
            <a:ext cx="7747787" cy="309634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07904" y="1174696"/>
            <a:ext cx="5112568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084168" y="3334936"/>
            <a:ext cx="576064" cy="720080"/>
            <a:chOff x="6156176" y="3429000"/>
            <a:chExt cx="576064" cy="72008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372200" y="3429000"/>
              <a:ext cx="360040" cy="648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156176" y="3501008"/>
              <a:ext cx="360040" cy="6480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 rot="19877457">
              <a:off x="6350602" y="3510205"/>
              <a:ext cx="182690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15616" y="17507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35896" y="16115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B8181A12-6EE6-4519-8132-3CEB3F86B624}"/>
                  </a:ext>
                </a:extLst>
              </p:cNvPr>
              <p:cNvSpPr txBox="1"/>
              <p:nvPr/>
            </p:nvSpPr>
            <p:spPr>
              <a:xfrm>
                <a:off x="2339752" y="5170631"/>
                <a:ext cx="4816318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𝒔𝒚𝒔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170631"/>
                <a:ext cx="4816318" cy="10253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683568" y="4290309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开环传递函数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1187624" y="44624"/>
            <a:ext cx="8424936" cy="6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闭环系统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1052736"/>
            <a:ext cx="7747787" cy="309634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15616" y="17507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B8181A12-6EE6-4519-8132-3CEB3F86B624}"/>
                  </a:ext>
                </a:extLst>
              </p:cNvPr>
              <p:cNvSpPr txBox="1"/>
              <p:nvPr/>
            </p:nvSpPr>
            <p:spPr>
              <a:xfrm>
                <a:off x="2339752" y="5170631"/>
                <a:ext cx="4148956" cy="784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𝟓𝟒𝟏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𝒔𝒚𝒔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_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170631"/>
                <a:ext cx="4148956" cy="784510"/>
              </a:xfrm>
              <a:prstGeom prst="rect">
                <a:avLst/>
              </a:prstGeom>
              <a:blipFill rotWithShape="1">
                <a:blip r:embed="rId2"/>
                <a:stretch>
                  <a:fillRect l="-147" t="-1550" r="-5000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683568" y="4290309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闭环传递函数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228184" y="1717828"/>
            <a:ext cx="792088" cy="847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75789" y="1339544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sys1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2018714" y="1603717"/>
            <a:ext cx="3348111" cy="2511083"/>
          </a:xfrm>
          <a:custGeom>
            <a:avLst/>
            <a:gdLst>
              <a:gd name="connsiteX0" fmla="*/ 3348111 w 3348111"/>
              <a:gd name="connsiteY0" fmla="*/ 1526345 h 2511083"/>
              <a:gd name="connsiteX1" fmla="*/ 3348111 w 3348111"/>
              <a:gd name="connsiteY1" fmla="*/ 2482948 h 2511083"/>
              <a:gd name="connsiteX2" fmla="*/ 91440 w 3348111"/>
              <a:gd name="connsiteY2" fmla="*/ 2511083 h 2511083"/>
              <a:gd name="connsiteX3" fmla="*/ 0 w 3348111"/>
              <a:gd name="connsiteY3" fmla="*/ 63305 h 2511083"/>
              <a:gd name="connsiteX4" fmla="*/ 1878037 w 3348111"/>
              <a:gd name="connsiteY4" fmla="*/ 0 h 2511083"/>
              <a:gd name="connsiteX5" fmla="*/ 1913206 w 3348111"/>
              <a:gd name="connsiteY5" fmla="*/ 1624818 h 2511083"/>
              <a:gd name="connsiteX6" fmla="*/ 3348111 w 3348111"/>
              <a:gd name="connsiteY6" fmla="*/ 1526345 h 251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8111" h="2511083">
                <a:moveTo>
                  <a:pt x="3348111" y="1526345"/>
                </a:moveTo>
                <a:lnTo>
                  <a:pt x="3348111" y="2482948"/>
                </a:lnTo>
                <a:lnTo>
                  <a:pt x="91440" y="2511083"/>
                </a:lnTo>
                <a:lnTo>
                  <a:pt x="0" y="63305"/>
                </a:lnTo>
                <a:lnTo>
                  <a:pt x="1878037" y="0"/>
                </a:lnTo>
                <a:lnTo>
                  <a:pt x="1913206" y="1624818"/>
                </a:lnTo>
                <a:lnTo>
                  <a:pt x="3348111" y="1526345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27784" y="1169327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sys2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66825" y="2564904"/>
            <a:ext cx="645335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987828" y="2841643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sys3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82942" y="1844824"/>
            <a:ext cx="489675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987022" y="284212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sys3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34467" y="1410434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sys4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56B9B"/>
      </a:accent1>
      <a:accent2>
        <a:srgbClr val="003366"/>
      </a:accent2>
      <a:accent3>
        <a:srgbClr val="FFFFFF"/>
      </a:accent3>
      <a:accent4>
        <a:srgbClr val="000000"/>
      </a:accent4>
      <a:accent5>
        <a:srgbClr val="ACBACB"/>
      </a:accent5>
      <a:accent6>
        <a:srgbClr val="002D5C"/>
      </a:accent6>
      <a:hlink>
        <a:srgbClr val="0066CC"/>
      </a:hlink>
      <a:folHlink>
        <a:srgbClr val="808080"/>
      </a:folHlink>
    </a:clrScheme>
    <a:fontScheme name="默认设计模板">
      <a:majorFont>
        <a:latin typeface="Arial"/>
        <a:ea typeface="华文细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56B9B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CBACB"/>
        </a:accent5>
        <a:accent6>
          <a:srgbClr val="002D5C"/>
        </a:accent6>
        <a:hlink>
          <a:srgbClr val="0066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WPS 演示</Application>
  <PresentationFormat>全屏显示(4:3)</PresentationFormat>
  <Paragraphs>99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Verdana</vt:lpstr>
      <vt:lpstr>华文细黑</vt:lpstr>
      <vt:lpstr>黑体</vt:lpstr>
      <vt:lpstr>等线</vt:lpstr>
      <vt:lpstr>CMLGKC+KaiTi_GB2312</vt:lpstr>
      <vt:lpstr>Segoe Print</vt:lpstr>
      <vt:lpstr>MVNKQH+TimesNewRomanPS-BoldMT</vt:lpstr>
      <vt:lpstr>微软雅黑</vt:lpstr>
      <vt:lpstr>Times New Roman</vt:lpstr>
      <vt:lpstr>华文楷体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MATLAB主要函数说明</vt:lpstr>
      <vt:lpstr>PowerPoint 演示文稿</vt:lpstr>
      <vt:lpstr>PowerPoint 演示文稿</vt:lpstr>
    </vt:vector>
  </TitlesOfParts>
  <Company>nordridesign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NordriDesign原创免费模板</dc:title>
  <dc:creator>nordridesign</dc:creator>
  <cp:keywords>nordridesign,ppt</cp:keywords>
  <dc:description>Nordridesign.com</dc:description>
  <cp:lastModifiedBy>WPS_1601540415</cp:lastModifiedBy>
  <cp:revision>456</cp:revision>
  <dcterms:created xsi:type="dcterms:W3CDTF">2009-03-18T12:50:00Z</dcterms:created>
  <dcterms:modified xsi:type="dcterms:W3CDTF">2022-11-30T03:41:49Z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