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72" r:id="rId2"/>
    <p:sldId id="373" r:id="rId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糊控制器设计" id="{4B6097CF-5B0C-754D-9EA7-8DE436446BAE}">
          <p14:sldIdLst>
            <p14:sldId id="372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CCFF33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4"/>
    <p:restoredTop sz="94655"/>
  </p:normalViewPr>
  <p:slideViewPr>
    <p:cSldViewPr>
      <p:cViewPr varScale="1">
        <p:scale>
          <a:sx n="94" d="100"/>
          <a:sy n="94" d="100"/>
        </p:scale>
        <p:origin x="1227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D0525ADB-DB3D-CA41-B9EE-89B811CD5A03}" type="datetimeFigureOut">
              <a:rPr lang="zh-CN" altLang="en-US"/>
              <a:pPr>
                <a:defRPr/>
              </a:pPr>
              <a:t>2021/12/29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984AD14E-B1CA-BF48-A9FD-0D13222304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342CB1B6-3E8F-BC4C-A491-959D491D0B63}" type="datetimeFigureOut">
              <a:rPr lang="zh-CN" altLang="en-US"/>
              <a:pPr>
                <a:defRPr/>
              </a:pPr>
              <a:t>2021/12/29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CA98CDEF-AD34-0948-B4E1-4D1B72F3A6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F81FC-4290-474C-AE6E-4B1920DA67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0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38064-7FE2-604B-BB94-1FE894266F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37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61600-D17F-524F-B36C-F3101A186C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1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5515E-8D08-3B4C-80EF-1078F4E3BE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02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D5519-BE8C-E149-8DAB-9ECC218423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042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1417638"/>
            <a:ext cx="9144000" cy="182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CC3CB-CA1A-FB46-BB6D-8E9B0F316F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1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EBAE9-5E34-B642-8B1F-50F5131AF5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16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417638"/>
            <a:ext cx="9144000" cy="182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5B2C4-73D2-4447-9B9E-3EEE332742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86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FA196-E2EA-5E4A-A9D4-C7E8618052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73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B38BF-8A5D-CE4E-8713-B83D4F5FCB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6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DADD6-DA74-3E47-9D2F-E7D86E7173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198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5975" y="539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C0536C0-E09B-B248-AC0C-9E838E3234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71438"/>
            <a:ext cx="8985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816566" y="1008439"/>
            <a:ext cx="8295858" cy="133228"/>
          </a:xfrm>
          <a:prstGeom prst="rect">
            <a:avLst/>
          </a:prstGeom>
          <a:gradFill>
            <a:gsLst>
              <a:gs pos="28000">
                <a:srgbClr val="192FF1"/>
              </a:gs>
              <a:gs pos="0">
                <a:srgbClr val="0432FE"/>
              </a:gs>
              <a:gs pos="10000">
                <a:srgbClr val="0931F9"/>
              </a:gs>
              <a:gs pos="83000">
                <a:srgbClr val="3A52EB">
                  <a:alpha val="50000"/>
                </a:srgbClr>
              </a:gs>
              <a:gs pos="100000">
                <a:srgbClr val="6484E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159" tIns="43080" rIns="86159" bIns="43080" anchor="ctr"/>
          <a:lstStyle/>
          <a:p>
            <a:pPr algn="ctr" eaLnBrk="1" hangingPunct="1">
              <a:defRPr/>
            </a:pPr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56" r:id="rId4"/>
    <p:sldLayoutId id="2147483749" r:id="rId5"/>
    <p:sldLayoutId id="2147483757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ChangeArrowheads="1"/>
          </p:cNvSpPr>
          <p:nvPr/>
        </p:nvSpPr>
        <p:spPr bwMode="auto">
          <a:xfrm>
            <a:off x="152400" y="1125538"/>
            <a:ext cx="88392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400" b="1" dirty="0">
                <a:latin typeface="Times New Roman" charset="0"/>
              </a:rPr>
              <a:t>洗衣机模糊控制</a:t>
            </a:r>
            <a:endParaRPr kumimoji="1" lang="en-US" altLang="zh-CN" sz="2400" b="1" dirty="0">
              <a:latin typeface="Times New Roman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kumimoji="1" lang="en-US" altLang="zh-CN" sz="2400" b="1" dirty="0">
                <a:latin typeface="Times New Roman" charset="0"/>
              </a:rPr>
              <a:t>     </a:t>
            </a:r>
            <a:r>
              <a:rPr kumimoji="1" lang="zh-CN" altLang="en-US" sz="2400" b="1" dirty="0">
                <a:latin typeface="Times New Roman" charset="0"/>
              </a:rPr>
              <a:t>参考</a:t>
            </a:r>
            <a:r>
              <a:rPr kumimoji="1" lang="en-US" altLang="zh-CN" sz="2400" b="1" dirty="0">
                <a:latin typeface="Times New Roman" charset="0"/>
              </a:rPr>
              <a:t>chap4_4 – chap4_6 </a:t>
            </a:r>
            <a:r>
              <a:rPr kumimoji="1" lang="zh-CN" altLang="en-US" sz="2400" b="1" dirty="0">
                <a:latin typeface="Times New Roman" charset="0"/>
              </a:rPr>
              <a:t>三个程序</a:t>
            </a:r>
            <a:endParaRPr kumimoji="1" lang="en-US" altLang="zh-CN" sz="2400" b="1" dirty="0">
              <a:latin typeface="Times New Roman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kumimoji="1" lang="en-US" altLang="zh-CN" sz="2400" b="1" dirty="0">
              <a:latin typeface="Times New Roman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 b="1" dirty="0">
                <a:latin typeface="Times New Roman" charset="0"/>
              </a:rPr>
              <a:t>模糊自适应整定</a:t>
            </a:r>
            <a:r>
              <a:rPr kumimoji="1" lang="en-US" altLang="zh-CN" sz="2400" b="1" dirty="0">
                <a:latin typeface="Times New Roman" charset="0"/>
              </a:rPr>
              <a:t>PID</a:t>
            </a:r>
            <a:r>
              <a:rPr kumimoji="1" lang="zh-CN" altLang="en-US" sz="2400" b="1" dirty="0">
                <a:latin typeface="Times New Roman" charset="0"/>
              </a:rPr>
              <a:t>控制，被控对象传递函数如下</a:t>
            </a:r>
          </a:p>
          <a:p>
            <a:pPr algn="just" eaLnBrk="1" hangingPunct="1">
              <a:lnSpc>
                <a:spcPct val="150000"/>
              </a:lnSpc>
            </a:pPr>
            <a:endParaRPr kumimoji="1" lang="en-US" altLang="zh-CN" sz="2400" b="1" dirty="0">
              <a:latin typeface="Times New Roman" charset="0"/>
            </a:endParaRPr>
          </a:p>
          <a:p>
            <a:pPr algn="just" eaLnBrk="1" hangingPunct="1">
              <a:lnSpc>
                <a:spcPct val="150000"/>
              </a:lnSpc>
            </a:pPr>
            <a:endParaRPr kumimoji="1" lang="zh-CN" altLang="en-US" sz="2400" b="1" dirty="0">
              <a:latin typeface="Times New Roman" charset="0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kumimoji="1" lang="zh-CN" altLang="en-US" sz="2400" b="1" dirty="0">
                <a:latin typeface="Times New Roman" charset="0"/>
              </a:rPr>
              <a:t>    参考</a:t>
            </a:r>
            <a:r>
              <a:rPr kumimoji="1" lang="en-US" altLang="zh-CN" sz="2400" b="1" dirty="0">
                <a:latin typeface="Times New Roman" charset="0"/>
              </a:rPr>
              <a:t>chap4_7a</a:t>
            </a:r>
            <a:r>
              <a:rPr kumimoji="1" lang="zh-CN" altLang="en-US" sz="2400" b="1" dirty="0">
                <a:latin typeface="Times New Roman" charset="0"/>
              </a:rPr>
              <a:t>和</a:t>
            </a:r>
            <a:r>
              <a:rPr kumimoji="1" lang="en-US" altLang="zh-CN" sz="2400" b="1" dirty="0">
                <a:latin typeface="Times New Roman" charset="0"/>
              </a:rPr>
              <a:t>chap4_7b</a:t>
            </a:r>
          </a:p>
        </p:txBody>
      </p:sp>
      <p:sp>
        <p:nvSpPr>
          <p:cNvPr id="76802" name="Rectangle 4"/>
          <p:cNvSpPr>
            <a:spLocks noChangeArrowheads="1"/>
          </p:cNvSpPr>
          <p:nvPr/>
        </p:nvSpPr>
        <p:spPr bwMode="auto">
          <a:xfrm>
            <a:off x="3962400" y="3190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charset="0"/>
            </a:endParaRPr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240556"/>
              </p:ext>
            </p:extLst>
          </p:nvPr>
        </p:nvGraphicFramePr>
        <p:xfrm>
          <a:off x="3059832" y="3837653"/>
          <a:ext cx="23764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3" name="Equation" r:id="rId3" imgW="977760" imgH="393480" progId="Equation.DSMT4">
                  <p:embed/>
                </p:oleObj>
              </mc:Choice>
              <mc:Fallback>
                <p:oleObj name="Equation" r:id="rId3" imgW="97776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837653"/>
                        <a:ext cx="23764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矩形 4"/>
          <p:cNvSpPr>
            <a:spLocks noChangeArrowheads="1"/>
          </p:cNvSpPr>
          <p:nvPr/>
        </p:nvSpPr>
        <p:spPr bwMode="auto">
          <a:xfrm>
            <a:off x="1042988" y="188913"/>
            <a:ext cx="2244525" cy="735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第五周实验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D4AC283-C5D8-4070-B770-3C1E6F8576E3}"/>
              </a:ext>
            </a:extLst>
          </p:cNvPr>
          <p:cNvSpPr txBox="1"/>
          <p:nvPr/>
        </p:nvSpPr>
        <p:spPr>
          <a:xfrm>
            <a:off x="4248927" y="3190382"/>
            <a:ext cx="4640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IF </a:t>
            </a:r>
            <a:r>
              <a:rPr lang="en-US" altLang="zh-CN" sz="2400" dirty="0">
                <a:solidFill>
                  <a:srgbClr val="FF0000"/>
                </a:solidFill>
              </a:rPr>
              <a:t>A is 1 </a:t>
            </a:r>
            <a:r>
              <a:rPr lang="en-US" altLang="zh-CN" sz="2400" dirty="0"/>
              <a:t>AND </a:t>
            </a:r>
            <a:r>
              <a:rPr lang="en-US" altLang="zh-CN" sz="2400" dirty="0">
                <a:solidFill>
                  <a:srgbClr val="00B0F0"/>
                </a:solidFill>
              </a:rPr>
              <a:t>B is 1 </a:t>
            </a:r>
            <a:r>
              <a:rPr lang="en-US" altLang="zh-CN" sz="2400" dirty="0"/>
              <a:t>THEN </a:t>
            </a:r>
            <a:r>
              <a:rPr lang="en-US" altLang="zh-CN" sz="2400" dirty="0">
                <a:solidFill>
                  <a:srgbClr val="92D050"/>
                </a:solidFill>
              </a:rPr>
              <a:t>C is 1</a:t>
            </a:r>
            <a:endParaRPr lang="zh-CN" altLang="en-US" sz="2400" dirty="0">
              <a:solidFill>
                <a:srgbClr val="92D05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573F4D-61EB-442F-AA3F-E95775CD19A6}"/>
              </a:ext>
            </a:extLst>
          </p:cNvPr>
          <p:cNvSpPr txBox="1"/>
          <p:nvPr/>
        </p:nvSpPr>
        <p:spPr>
          <a:xfrm>
            <a:off x="467544" y="3212976"/>
            <a:ext cx="4536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zh-CN" sz="2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rulelist</a:t>
            </a:r>
            <a:r>
              <a:rPr lang="en-CA" altLang="zh-CN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n-CA" altLang="zh-CN" sz="2400" b="1" i="0" u="none" strike="noStrike" baseline="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CA" altLang="zh-CN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CA" altLang="zh-CN" sz="2400" b="1" i="0" u="none" strike="noStrike" baseline="0" dirty="0">
                <a:solidFill>
                  <a:srgbClr val="00B0F0"/>
                </a:solidFill>
                <a:latin typeface="Courier New" panose="02070309020205020404" pitchFamily="49" charset="0"/>
              </a:rPr>
              <a:t>1</a:t>
            </a:r>
            <a:r>
              <a:rPr lang="en-CA" altLang="zh-CN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CA" altLang="zh-CN" sz="2400" b="1" i="0" u="none" strike="noStrike" baseline="0" dirty="0">
                <a:solidFill>
                  <a:srgbClr val="92D050"/>
                </a:solidFill>
                <a:latin typeface="Courier New" panose="02070309020205020404" pitchFamily="49" charset="0"/>
              </a:rPr>
              <a:t>1</a:t>
            </a:r>
            <a:r>
              <a:rPr lang="en-CA" altLang="zh-CN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1 1; </a:t>
            </a:r>
          </a:p>
          <a:p>
            <a:r>
              <a:rPr lang="en-CA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1 2 3 1 1;</a:t>
            </a:r>
          </a:p>
          <a:p>
            <a:r>
              <a:rPr lang="zh-CN" alt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1 3 4 1 1;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26BD8A-2A7C-4DE7-83DC-D802C2CFC9A1}"/>
              </a:ext>
            </a:extLst>
          </p:cNvPr>
          <p:cNvSpPr/>
          <p:nvPr/>
        </p:nvSpPr>
        <p:spPr>
          <a:xfrm>
            <a:off x="3419872" y="3212976"/>
            <a:ext cx="288032" cy="441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64B1DC1-0FEC-4A2A-AC87-A0D9A142D3A8}"/>
              </a:ext>
            </a:extLst>
          </p:cNvPr>
          <p:cNvCxnSpPr>
            <a:stCxn id="6" idx="0"/>
          </p:cNvCxnSpPr>
          <p:nvPr/>
        </p:nvCxnSpPr>
        <p:spPr>
          <a:xfrm flipV="1">
            <a:off x="3563888" y="2564904"/>
            <a:ext cx="0" cy="648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35F741A-D587-4338-9BA7-05560B8DA553}"/>
              </a:ext>
            </a:extLst>
          </p:cNvPr>
          <p:cNvSpPr txBox="1"/>
          <p:nvPr/>
        </p:nvSpPr>
        <p:spPr>
          <a:xfrm>
            <a:off x="3240722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权重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D8ABBC-6946-49D5-BB8A-D3B53F77B1D0}"/>
              </a:ext>
            </a:extLst>
          </p:cNvPr>
          <p:cNvSpPr/>
          <p:nvPr/>
        </p:nvSpPr>
        <p:spPr>
          <a:xfrm>
            <a:off x="3779912" y="3212976"/>
            <a:ext cx="288032" cy="441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E7769073-9D38-4F69-8D6A-C2DB7F8AB11D}"/>
              </a:ext>
            </a:extLst>
          </p:cNvPr>
          <p:cNvCxnSpPr>
            <a:cxnSpLocks/>
            <a:stCxn id="10" idx="0"/>
            <a:endCxn id="13" idx="1"/>
          </p:cNvCxnSpPr>
          <p:nvPr/>
        </p:nvCxnSpPr>
        <p:spPr>
          <a:xfrm rot="5400000" flipH="1" flipV="1">
            <a:off x="3852791" y="2781799"/>
            <a:ext cx="502315" cy="36004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EEBCDD5-1D4D-4C05-8415-AE1E97B4BD43}"/>
              </a:ext>
            </a:extLst>
          </p:cNvPr>
          <p:cNvSpPr txBox="1"/>
          <p:nvPr/>
        </p:nvSpPr>
        <p:spPr>
          <a:xfrm>
            <a:off x="4283968" y="2525995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各个条件间的关系：</a:t>
            </a:r>
            <a:r>
              <a:rPr lang="en-US" altLang="zh-CN" dirty="0"/>
              <a:t>1</a:t>
            </a:r>
            <a:r>
              <a:rPr lang="zh-CN" altLang="en-US" dirty="0"/>
              <a:t>表示</a:t>
            </a:r>
            <a:r>
              <a:rPr lang="en-US" altLang="zh-CN" dirty="0"/>
              <a:t>AND</a:t>
            </a:r>
            <a:r>
              <a:rPr lang="zh-CN" altLang="en-US" dirty="0"/>
              <a:t>，</a:t>
            </a:r>
            <a:r>
              <a:rPr lang="en-US" altLang="zh-CN" dirty="0"/>
              <a:t> 2</a:t>
            </a:r>
            <a:r>
              <a:rPr lang="zh-CN" altLang="en-US" dirty="0"/>
              <a:t>表示</a:t>
            </a:r>
            <a:r>
              <a:rPr lang="en-US" altLang="zh-CN" dirty="0"/>
              <a:t>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043117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12224</TotalTime>
  <Words>75</Words>
  <Application>Microsoft Office PowerPoint</Application>
  <PresentationFormat>全屏显示(4:3)</PresentationFormat>
  <Paragraphs>14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DengXian</vt:lpstr>
      <vt:lpstr>Arial</vt:lpstr>
      <vt:lpstr>Courier New</vt:lpstr>
      <vt:lpstr>Times New Roman</vt:lpstr>
      <vt:lpstr>默认设计模板</vt:lpstr>
      <vt:lpstr>Equation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 能 控 制</dc:title>
  <dc:creator>微软用户</dc:creator>
  <cp:lastModifiedBy>X</cp:lastModifiedBy>
  <cp:revision>102</cp:revision>
  <dcterms:created xsi:type="dcterms:W3CDTF">2009-07-20T06:04:56Z</dcterms:created>
  <dcterms:modified xsi:type="dcterms:W3CDTF">2021-12-29T06:06:48Z</dcterms:modified>
</cp:coreProperties>
</file>