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72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0" y="859790"/>
            <a:ext cx="6762750" cy="4786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15440" y="260350"/>
            <a:ext cx="2903855" cy="145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36660" y="657225"/>
            <a:ext cx="2903855" cy="145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8780000">
            <a:off x="6996430" y="4138930"/>
            <a:ext cx="3491865" cy="2174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5560" y="5583555"/>
            <a:ext cx="5067935" cy="2174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-946150" y="3317240"/>
            <a:ext cx="5067935" cy="2174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25" y="1895475"/>
            <a:ext cx="4095750" cy="3067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5580" y="799465"/>
            <a:ext cx="2903855" cy="145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705100" y="2618740"/>
            <a:ext cx="1402080" cy="75438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 flipV="1">
            <a:off x="4107180" y="2992120"/>
            <a:ext cx="1127760" cy="3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637020" y="2990215"/>
            <a:ext cx="1127760" cy="3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234940" y="2618740"/>
            <a:ext cx="1402080" cy="75438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764780" y="2614930"/>
            <a:ext cx="1402080" cy="75438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1800" y="2673985"/>
            <a:ext cx="86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卷积层</a:t>
            </a:r>
            <a:endParaRPr lang="zh-CN" altLang="en-US"/>
          </a:p>
          <a:p>
            <a:pPr algn="ctr"/>
            <a:r>
              <a:rPr lang="en-US" altLang="zh-CN"/>
              <a:t>Conv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29250" y="2673350"/>
            <a:ext cx="1014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池化</a:t>
            </a:r>
            <a:r>
              <a:rPr lang="zh-CN" altLang="en-US"/>
              <a:t>层</a:t>
            </a:r>
            <a:endParaRPr lang="zh-CN" altLang="en-US"/>
          </a:p>
          <a:p>
            <a:pPr algn="ctr"/>
            <a:r>
              <a:rPr lang="en-US" altLang="zh-CN"/>
              <a:t>Pooling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63840" y="2673350"/>
            <a:ext cx="120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全连接</a:t>
            </a:r>
            <a:r>
              <a:rPr lang="zh-CN" altLang="en-US"/>
              <a:t>层</a:t>
            </a:r>
            <a:endParaRPr lang="zh-CN" altLang="en-US"/>
          </a:p>
          <a:p>
            <a:pPr algn="ctr"/>
            <a:r>
              <a:rPr lang="en-US" altLang="zh-CN"/>
              <a:t>Dense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276985" y="2673985"/>
            <a:ext cx="86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输入</a:t>
            </a:r>
            <a:endParaRPr lang="en-US" altLang="zh-CN"/>
          </a:p>
          <a:p>
            <a:pPr algn="ctr"/>
            <a:r>
              <a:rPr lang="en-US" altLang="zh-CN"/>
              <a:t>Inputs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45665" y="2988945"/>
            <a:ext cx="559435" cy="1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726295" y="2667000"/>
            <a:ext cx="988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输出</a:t>
            </a:r>
            <a:endParaRPr lang="en-US" altLang="zh-CN"/>
          </a:p>
          <a:p>
            <a:pPr algn="ctr"/>
            <a:r>
              <a:rPr lang="en-US" altLang="zh-CN"/>
              <a:t>Out</a:t>
            </a:r>
            <a:r>
              <a:rPr lang="en-US" altLang="zh-CN"/>
              <a:t>puts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166860" y="2995930"/>
            <a:ext cx="559435" cy="1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079625" y="4617085"/>
            <a:ext cx="2138045" cy="64579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50110" y="4617720"/>
            <a:ext cx="1997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权重层</a:t>
            </a:r>
            <a:endParaRPr lang="zh-CN" altLang="en-US"/>
          </a:p>
          <a:p>
            <a:pPr algn="ctr"/>
            <a:r>
              <a:rPr lang="en-US" altLang="zh-CN"/>
              <a:t>Weight layer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713355" y="598297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x</a:t>
            </a:r>
            <a:endParaRPr lang="en-US" b="1" i="1"/>
          </a:p>
        </p:txBody>
      </p:sp>
      <p:sp>
        <p:nvSpPr>
          <p:cNvPr id="2" name="文本框 1"/>
          <p:cNvSpPr txBox="1"/>
          <p:nvPr/>
        </p:nvSpPr>
        <p:spPr>
          <a:xfrm>
            <a:off x="1714500" y="3511550"/>
            <a:ext cx="296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激活函数</a:t>
            </a:r>
            <a:endParaRPr lang="zh-CN" altLang="en-US"/>
          </a:p>
          <a:p>
            <a:pPr algn="ctr"/>
            <a:r>
              <a:rPr lang="en-US" altLang="zh-CN"/>
              <a:t>Activation function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080260" y="3510915"/>
            <a:ext cx="2138045" cy="64579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1" idx="0"/>
            <a:endCxn id="14" idx="2"/>
          </p:cNvCxnSpPr>
          <p:nvPr/>
        </p:nvCxnSpPr>
        <p:spPr>
          <a:xfrm flipV="1">
            <a:off x="3148965" y="4156710"/>
            <a:ext cx="635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78990" y="2404110"/>
            <a:ext cx="2138045" cy="64579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49475" y="2404745"/>
            <a:ext cx="1997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权重层</a:t>
            </a:r>
            <a:endParaRPr lang="zh-CN" altLang="en-US"/>
          </a:p>
          <a:p>
            <a:pPr algn="ctr"/>
            <a:r>
              <a:rPr lang="en-US" altLang="zh-CN"/>
              <a:t>Weight layer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148330" y="3049905"/>
            <a:ext cx="0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68170" y="2218690"/>
            <a:ext cx="2560320" cy="32004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148330" y="5262880"/>
            <a:ext cx="635" cy="600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14500" y="586740"/>
            <a:ext cx="296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激活函数</a:t>
            </a:r>
            <a:endParaRPr lang="zh-CN" altLang="en-US"/>
          </a:p>
          <a:p>
            <a:pPr algn="ctr"/>
            <a:r>
              <a:rPr lang="en-US" altLang="zh-CN"/>
              <a:t>Activation function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2080260" y="586105"/>
            <a:ext cx="2138045" cy="64579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1" idx="0"/>
            <a:endCxn id="27" idx="2"/>
          </p:cNvCxnSpPr>
          <p:nvPr/>
        </p:nvCxnSpPr>
        <p:spPr>
          <a:xfrm flipV="1">
            <a:off x="3148330" y="1231900"/>
            <a:ext cx="1270" cy="11728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390140" y="185039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f(x)</a:t>
            </a:r>
            <a:endParaRPr lang="en-US" b="1" i="1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48330" y="125095"/>
            <a:ext cx="635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697980" y="4617085"/>
            <a:ext cx="2138045" cy="64579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768465" y="4617720"/>
            <a:ext cx="1997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权重层</a:t>
            </a:r>
            <a:endParaRPr lang="zh-CN" altLang="en-US"/>
          </a:p>
          <a:p>
            <a:pPr algn="ctr"/>
            <a:r>
              <a:rPr lang="en-US" altLang="zh-CN"/>
              <a:t>Weight layer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331710" y="598297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x</a:t>
            </a:r>
            <a:endParaRPr lang="en-US" b="1" i="1"/>
          </a:p>
        </p:txBody>
      </p:sp>
      <p:sp>
        <p:nvSpPr>
          <p:cNvPr id="34" name="文本框 33"/>
          <p:cNvSpPr txBox="1"/>
          <p:nvPr/>
        </p:nvSpPr>
        <p:spPr>
          <a:xfrm>
            <a:off x="6332855" y="3511550"/>
            <a:ext cx="296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激活函数</a:t>
            </a:r>
            <a:endParaRPr lang="zh-CN" altLang="en-US"/>
          </a:p>
          <a:p>
            <a:pPr algn="ctr"/>
            <a:r>
              <a:rPr lang="en-US" altLang="zh-CN"/>
              <a:t>Activation function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6698615" y="3510915"/>
            <a:ext cx="2138045" cy="64579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2" idx="0"/>
            <a:endCxn id="35" idx="2"/>
          </p:cNvCxnSpPr>
          <p:nvPr/>
        </p:nvCxnSpPr>
        <p:spPr>
          <a:xfrm flipV="1">
            <a:off x="7767320" y="4156710"/>
            <a:ext cx="635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697345" y="2404110"/>
            <a:ext cx="2138045" cy="64579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767830" y="2404745"/>
            <a:ext cx="1997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权重层</a:t>
            </a:r>
            <a:endParaRPr lang="zh-CN" altLang="en-US"/>
          </a:p>
          <a:p>
            <a:pPr algn="ctr"/>
            <a:r>
              <a:rPr lang="en-US" altLang="zh-CN"/>
              <a:t>Weight layer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766685" y="3049905"/>
            <a:ext cx="0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486525" y="2218690"/>
            <a:ext cx="2560320" cy="32004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766685" y="5262880"/>
            <a:ext cx="635" cy="600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282690" y="586105"/>
            <a:ext cx="296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激活函数</a:t>
            </a:r>
            <a:endParaRPr lang="zh-CN" altLang="en-US"/>
          </a:p>
          <a:p>
            <a:pPr algn="ctr"/>
            <a:r>
              <a:rPr lang="en-US" altLang="zh-CN"/>
              <a:t>Activation function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6648450" y="585470"/>
            <a:ext cx="2138045" cy="64579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7767955" y="1242060"/>
            <a:ext cx="635" cy="3829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768465" y="178498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f(x)</a:t>
            </a:r>
            <a:endParaRPr lang="en-US" b="1" i="1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716520" y="124460"/>
            <a:ext cx="635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606030" y="1624965"/>
            <a:ext cx="318135" cy="318135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+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7767955" y="1943100"/>
            <a:ext cx="0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47" idx="6"/>
          </p:cNvCxnSpPr>
          <p:nvPr/>
        </p:nvCxnSpPr>
        <p:spPr>
          <a:xfrm rot="16200000">
            <a:off x="5923915" y="3616325"/>
            <a:ext cx="3831590" cy="168275"/>
          </a:xfrm>
          <a:prstGeom prst="bentConnector4">
            <a:avLst>
              <a:gd name="adj1" fmla="val -323"/>
              <a:gd name="adj2" fmla="val 12439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429625" y="141668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x</a:t>
            </a:r>
            <a:endParaRPr lang="en-US" b="1" i="1"/>
          </a:p>
        </p:txBody>
      </p:sp>
      <p:sp>
        <p:nvSpPr>
          <p:cNvPr id="52" name="右箭头 51"/>
          <p:cNvSpPr/>
          <p:nvPr/>
        </p:nvSpPr>
        <p:spPr>
          <a:xfrm>
            <a:off x="4912995" y="3714115"/>
            <a:ext cx="1186815" cy="209550"/>
          </a:xfrm>
          <a:prstGeom prst="rightArrow">
            <a:avLst>
              <a:gd name="adj1" fmla="val 48184"/>
              <a:gd name="adj2" fmla="val 115016"/>
            </a:avLst>
          </a:prstGeom>
          <a:solidFill>
            <a:srgbClr val="FAFAFA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768465" y="132651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f(x)+x</a:t>
            </a:r>
            <a:endParaRPr lang="en-US" b="1" i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697980" y="4848860"/>
            <a:ext cx="2137410" cy="414020"/>
            <a:chOff x="10548" y="7636"/>
            <a:chExt cx="3366" cy="652"/>
          </a:xfrm>
        </p:grpSpPr>
        <p:sp>
          <p:nvSpPr>
            <p:cNvPr id="31" name="圆角矩形 30"/>
            <p:cNvSpPr/>
            <p:nvPr/>
          </p:nvSpPr>
          <p:spPr>
            <a:xfrm>
              <a:off x="10548" y="7636"/>
              <a:ext cx="3367" cy="652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655" y="7672"/>
              <a:ext cx="31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3x3 Conv</a:t>
              </a:r>
              <a:endParaRPr lang="en-US" altLang="zh-CN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331710" y="598297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x</a:t>
            </a:r>
            <a:endParaRPr lang="en-US" b="1" i="1"/>
          </a:p>
        </p:txBody>
      </p:sp>
      <p:grpSp>
        <p:nvGrpSpPr>
          <p:cNvPr id="6" name="组合 5"/>
          <p:cNvGrpSpPr/>
          <p:nvPr/>
        </p:nvGrpSpPr>
        <p:grpSpPr>
          <a:xfrm>
            <a:off x="6286500" y="4190365"/>
            <a:ext cx="2965450" cy="402590"/>
            <a:chOff x="9899" y="6232"/>
            <a:chExt cx="4670" cy="634"/>
          </a:xfrm>
        </p:grpSpPr>
        <p:sp>
          <p:nvSpPr>
            <p:cNvPr id="34" name="文本框 33"/>
            <p:cNvSpPr txBox="1"/>
            <p:nvPr/>
          </p:nvSpPr>
          <p:spPr>
            <a:xfrm>
              <a:off x="9899" y="6276"/>
              <a:ext cx="467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Batch Normalization</a:t>
              </a:r>
              <a:endParaRPr lang="en-US" altLang="zh-CN" sz="16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0549" y="6232"/>
              <a:ext cx="3367" cy="634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V="1">
            <a:off x="7764780" y="4598670"/>
            <a:ext cx="0" cy="250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480810" y="2059940"/>
            <a:ext cx="2566035" cy="335915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766685" y="5262880"/>
            <a:ext cx="635" cy="600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282690" y="586105"/>
            <a:ext cx="296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  <a:p>
            <a:pPr algn="ctr"/>
            <a:r>
              <a:rPr lang="en-US" altLang="zh-CN"/>
              <a:t>ReLu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6648450" y="850265"/>
            <a:ext cx="2138045" cy="38100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768590" y="1242060"/>
            <a:ext cx="5080" cy="274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7763510" y="389255"/>
            <a:ext cx="635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612380" y="1532255"/>
            <a:ext cx="318135" cy="318135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+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54" idx="0"/>
            <a:endCxn id="47" idx="4"/>
          </p:cNvCxnSpPr>
          <p:nvPr/>
        </p:nvCxnSpPr>
        <p:spPr>
          <a:xfrm flipV="1">
            <a:off x="7769860" y="1850390"/>
            <a:ext cx="1905" cy="3568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58" idx="2"/>
          </p:cNvCxnSpPr>
          <p:nvPr/>
        </p:nvCxnSpPr>
        <p:spPr>
          <a:xfrm flipV="1">
            <a:off x="7768590" y="3782060"/>
            <a:ext cx="2592070" cy="182435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右箭头 51"/>
          <p:cNvSpPr/>
          <p:nvPr/>
        </p:nvSpPr>
        <p:spPr>
          <a:xfrm>
            <a:off x="5100955" y="3680460"/>
            <a:ext cx="1186815" cy="209550"/>
          </a:xfrm>
          <a:prstGeom prst="rightArrow">
            <a:avLst>
              <a:gd name="adj1" fmla="val 48184"/>
              <a:gd name="adj2" fmla="val 115016"/>
            </a:avLst>
          </a:prstGeom>
          <a:solidFill>
            <a:srgbClr val="FAFAFA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82690" y="3521710"/>
            <a:ext cx="2965450" cy="401955"/>
            <a:chOff x="9899" y="6233"/>
            <a:chExt cx="4670" cy="633"/>
          </a:xfrm>
        </p:grpSpPr>
        <p:sp>
          <p:nvSpPr>
            <p:cNvPr id="8" name="文本框 7"/>
            <p:cNvSpPr txBox="1"/>
            <p:nvPr/>
          </p:nvSpPr>
          <p:spPr>
            <a:xfrm>
              <a:off x="9899" y="6233"/>
              <a:ext cx="4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ReLu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549" y="6263"/>
              <a:ext cx="3367" cy="603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/>
          <p:nvPr/>
        </p:nvCxnSpPr>
        <p:spPr>
          <a:xfrm flipV="1">
            <a:off x="7769225" y="3923665"/>
            <a:ext cx="0" cy="250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697980" y="2860040"/>
            <a:ext cx="2137410" cy="414020"/>
            <a:chOff x="10548" y="7636"/>
            <a:chExt cx="3366" cy="652"/>
          </a:xfrm>
        </p:grpSpPr>
        <p:sp>
          <p:nvSpPr>
            <p:cNvPr id="16" name="圆角矩形 15"/>
            <p:cNvSpPr/>
            <p:nvPr/>
          </p:nvSpPr>
          <p:spPr>
            <a:xfrm>
              <a:off x="10548" y="7636"/>
              <a:ext cx="3367" cy="652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655" y="7672"/>
              <a:ext cx="31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3x3 Conv</a:t>
              </a:r>
              <a:endParaRPr lang="en-US" altLang="zh-CN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7769225" y="3290570"/>
            <a:ext cx="0" cy="250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287770" y="2207260"/>
            <a:ext cx="2965450" cy="402590"/>
            <a:chOff x="9899" y="6232"/>
            <a:chExt cx="4670" cy="634"/>
          </a:xfrm>
        </p:grpSpPr>
        <p:sp>
          <p:nvSpPr>
            <p:cNvPr id="48" name="文本框 47"/>
            <p:cNvSpPr txBox="1"/>
            <p:nvPr/>
          </p:nvSpPr>
          <p:spPr>
            <a:xfrm>
              <a:off x="9899" y="6276"/>
              <a:ext cx="467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Batch Normalization</a:t>
              </a:r>
              <a:endParaRPr lang="en-US" altLang="zh-CN" sz="160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0549" y="6232"/>
              <a:ext cx="3367" cy="634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5" name="直接箭头连接符 54"/>
          <p:cNvCxnSpPr/>
          <p:nvPr/>
        </p:nvCxnSpPr>
        <p:spPr>
          <a:xfrm flipV="1">
            <a:off x="7766685" y="2609850"/>
            <a:ext cx="0" cy="250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9293860" y="3390900"/>
            <a:ext cx="2138045" cy="414020"/>
            <a:chOff x="10548" y="7636"/>
            <a:chExt cx="3367" cy="652"/>
          </a:xfrm>
        </p:grpSpPr>
        <p:sp>
          <p:nvSpPr>
            <p:cNvPr id="57" name="圆角矩形 56"/>
            <p:cNvSpPr/>
            <p:nvPr/>
          </p:nvSpPr>
          <p:spPr>
            <a:xfrm>
              <a:off x="10548" y="7636"/>
              <a:ext cx="3367" cy="652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655" y="7672"/>
              <a:ext cx="31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1x1 Conv</a:t>
              </a:r>
              <a:endParaRPr lang="en-US" altLang="zh-CN"/>
            </a:p>
          </p:txBody>
        </p:sp>
      </p:grpSp>
      <p:cxnSp>
        <p:nvCxnSpPr>
          <p:cNvPr id="59" name="肘形连接符 58"/>
          <p:cNvCxnSpPr/>
          <p:nvPr/>
        </p:nvCxnSpPr>
        <p:spPr>
          <a:xfrm rot="16200000" flipV="1">
            <a:off x="8284210" y="1314450"/>
            <a:ext cx="1722120" cy="243014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1496695" y="4797425"/>
            <a:ext cx="2137410" cy="414020"/>
            <a:chOff x="10548" y="7636"/>
            <a:chExt cx="3366" cy="652"/>
          </a:xfrm>
        </p:grpSpPr>
        <p:sp>
          <p:nvSpPr>
            <p:cNvPr id="61" name="圆角矩形 60"/>
            <p:cNvSpPr/>
            <p:nvPr/>
          </p:nvSpPr>
          <p:spPr>
            <a:xfrm>
              <a:off x="10548" y="7636"/>
              <a:ext cx="3367" cy="652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655" y="7672"/>
              <a:ext cx="31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3x3 Conv</a:t>
              </a:r>
              <a:endParaRPr lang="en-US" altLang="zh-CN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130425" y="593153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x</a:t>
            </a:r>
            <a:endParaRPr lang="en-US" b="1" i="1"/>
          </a:p>
        </p:txBody>
      </p:sp>
      <p:grpSp>
        <p:nvGrpSpPr>
          <p:cNvPr id="64" name="组合 63"/>
          <p:cNvGrpSpPr/>
          <p:nvPr/>
        </p:nvGrpSpPr>
        <p:grpSpPr>
          <a:xfrm>
            <a:off x="1085215" y="4138930"/>
            <a:ext cx="2965450" cy="402590"/>
            <a:chOff x="9899" y="6232"/>
            <a:chExt cx="4670" cy="634"/>
          </a:xfrm>
        </p:grpSpPr>
        <p:sp>
          <p:nvSpPr>
            <p:cNvPr id="65" name="文本框 64"/>
            <p:cNvSpPr txBox="1"/>
            <p:nvPr/>
          </p:nvSpPr>
          <p:spPr>
            <a:xfrm>
              <a:off x="9899" y="6276"/>
              <a:ext cx="467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Batch Normalization</a:t>
              </a:r>
              <a:endParaRPr lang="en-US" altLang="zh-CN" sz="16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0549" y="6232"/>
              <a:ext cx="3367" cy="634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7" name="直接箭头连接符 66"/>
          <p:cNvCxnSpPr/>
          <p:nvPr/>
        </p:nvCxnSpPr>
        <p:spPr>
          <a:xfrm flipV="1">
            <a:off x="2563495" y="4547235"/>
            <a:ext cx="0" cy="250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279525" y="2008505"/>
            <a:ext cx="2566035" cy="335915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2565400" y="5211445"/>
            <a:ext cx="635" cy="600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81405" y="534670"/>
            <a:ext cx="296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  <a:p>
            <a:pPr algn="ctr"/>
            <a:r>
              <a:rPr lang="en-US" altLang="zh-CN"/>
              <a:t>ReLu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1447165" y="798830"/>
            <a:ext cx="2138045" cy="38100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2567305" y="1190625"/>
            <a:ext cx="5080" cy="274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562225" y="337820"/>
            <a:ext cx="635" cy="461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2411095" y="1480820"/>
            <a:ext cx="318135" cy="318135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+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87" idx="0"/>
            <a:endCxn id="74" idx="4"/>
          </p:cNvCxnSpPr>
          <p:nvPr/>
        </p:nvCxnSpPr>
        <p:spPr>
          <a:xfrm flipV="1">
            <a:off x="2568575" y="1798955"/>
            <a:ext cx="1905" cy="3568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endCxn id="74" idx="6"/>
          </p:cNvCxnSpPr>
          <p:nvPr/>
        </p:nvCxnSpPr>
        <p:spPr>
          <a:xfrm rot="16200000">
            <a:off x="690880" y="3516630"/>
            <a:ext cx="3914775" cy="161925"/>
          </a:xfrm>
          <a:prstGeom prst="bentConnector4">
            <a:avLst>
              <a:gd name="adj1" fmla="val -2773"/>
              <a:gd name="adj2" fmla="val 142352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1081405" y="3470275"/>
            <a:ext cx="2965450" cy="401955"/>
            <a:chOff x="9899" y="6233"/>
            <a:chExt cx="4670" cy="633"/>
          </a:xfrm>
        </p:grpSpPr>
        <p:sp>
          <p:nvSpPr>
            <p:cNvPr id="78" name="文本框 77"/>
            <p:cNvSpPr txBox="1"/>
            <p:nvPr/>
          </p:nvSpPr>
          <p:spPr>
            <a:xfrm>
              <a:off x="9899" y="6233"/>
              <a:ext cx="4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ReLu</a:t>
              </a:r>
              <a:endParaRPr lang="en-US" altLang="zh-CN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10549" y="6263"/>
              <a:ext cx="3367" cy="603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80" name="直接箭头连接符 79"/>
          <p:cNvCxnSpPr/>
          <p:nvPr/>
        </p:nvCxnSpPr>
        <p:spPr>
          <a:xfrm flipV="1">
            <a:off x="2567940" y="3872230"/>
            <a:ext cx="0" cy="250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496695" y="2808605"/>
            <a:ext cx="2137410" cy="414020"/>
            <a:chOff x="10548" y="7636"/>
            <a:chExt cx="3366" cy="652"/>
          </a:xfrm>
        </p:grpSpPr>
        <p:sp>
          <p:nvSpPr>
            <p:cNvPr id="82" name="圆角矩形 81"/>
            <p:cNvSpPr/>
            <p:nvPr/>
          </p:nvSpPr>
          <p:spPr>
            <a:xfrm>
              <a:off x="10548" y="7636"/>
              <a:ext cx="3367" cy="652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655" y="7672"/>
              <a:ext cx="31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3x3 Conv</a:t>
              </a:r>
              <a:endParaRPr lang="en-US" altLang="zh-CN"/>
            </a:p>
          </p:txBody>
        </p:sp>
      </p:grpSp>
      <p:cxnSp>
        <p:nvCxnSpPr>
          <p:cNvPr id="84" name="直接箭头连接符 83"/>
          <p:cNvCxnSpPr/>
          <p:nvPr/>
        </p:nvCxnSpPr>
        <p:spPr>
          <a:xfrm flipV="1">
            <a:off x="2567940" y="3239135"/>
            <a:ext cx="0" cy="250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086485" y="2155825"/>
            <a:ext cx="2965450" cy="402590"/>
            <a:chOff x="9899" y="6232"/>
            <a:chExt cx="4670" cy="634"/>
          </a:xfrm>
        </p:grpSpPr>
        <p:sp>
          <p:nvSpPr>
            <p:cNvPr id="86" name="文本框 85"/>
            <p:cNvSpPr txBox="1"/>
            <p:nvPr/>
          </p:nvSpPr>
          <p:spPr>
            <a:xfrm>
              <a:off x="9899" y="6276"/>
              <a:ext cx="467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Batch Normalization</a:t>
              </a:r>
              <a:endParaRPr lang="en-US" altLang="zh-CN" sz="1600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10549" y="6232"/>
              <a:ext cx="3367" cy="634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88" name="直接箭头连接符 87"/>
          <p:cNvCxnSpPr/>
          <p:nvPr/>
        </p:nvCxnSpPr>
        <p:spPr>
          <a:xfrm flipV="1">
            <a:off x="2565400" y="2558415"/>
            <a:ext cx="0" cy="250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ResNet-34"/>
          <p:cNvPicPr>
            <a:picLocks noChangeAspect="1"/>
          </p:cNvPicPr>
          <p:nvPr/>
        </p:nvPicPr>
        <p:blipFill>
          <a:blip r:embed="rId1"/>
          <a:srcRect l="718"/>
          <a:stretch>
            <a:fillRect/>
          </a:stretch>
        </p:blipFill>
        <p:spPr>
          <a:xfrm>
            <a:off x="2522855" y="211455"/>
            <a:ext cx="3425190" cy="3533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3500" y="2442210"/>
            <a:ext cx="1281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二分类</a:t>
            </a:r>
            <a:r>
              <a:rPr lang="en-US" altLang="zh-CN"/>
              <a:t>-34</a:t>
            </a:r>
            <a:endParaRPr lang="en-US" altLang="zh-CN"/>
          </a:p>
        </p:txBody>
      </p:sp>
      <p:pic>
        <p:nvPicPr>
          <p:cNvPr id="11" name="图片 10" descr="ResNet-152"/>
          <p:cNvPicPr>
            <a:picLocks noChangeAspect="1"/>
          </p:cNvPicPr>
          <p:nvPr/>
        </p:nvPicPr>
        <p:blipFill>
          <a:blip r:embed="rId2"/>
          <a:srcRect l="760" t="720" r="935"/>
          <a:stretch>
            <a:fillRect/>
          </a:stretch>
        </p:blipFill>
        <p:spPr>
          <a:xfrm>
            <a:off x="6074410" y="211455"/>
            <a:ext cx="3406140" cy="3534410"/>
          </a:xfrm>
          <a:prstGeom prst="rect">
            <a:avLst/>
          </a:prstGeom>
        </p:spPr>
      </p:pic>
      <p:pic>
        <p:nvPicPr>
          <p:cNvPr id="14" name="图片 13" descr="ResNet34"/>
          <p:cNvPicPr>
            <a:picLocks noChangeAspect="1"/>
          </p:cNvPicPr>
          <p:nvPr/>
        </p:nvPicPr>
        <p:blipFill>
          <a:blip r:embed="rId3"/>
          <a:srcRect l="710" t="337" r="710"/>
          <a:stretch>
            <a:fillRect/>
          </a:stretch>
        </p:blipFill>
        <p:spPr>
          <a:xfrm>
            <a:off x="2614930" y="3849370"/>
            <a:ext cx="3460115" cy="3592830"/>
          </a:xfrm>
          <a:prstGeom prst="rect">
            <a:avLst/>
          </a:prstGeom>
        </p:spPr>
      </p:pic>
      <p:pic>
        <p:nvPicPr>
          <p:cNvPr id="15" name="图片 14" descr="ResNet-152"/>
          <p:cNvPicPr>
            <a:picLocks noChangeAspect="1"/>
          </p:cNvPicPr>
          <p:nvPr/>
        </p:nvPicPr>
        <p:blipFill>
          <a:blip r:embed="rId4"/>
          <a:srcRect l="282" t="275" r="860" b="419"/>
          <a:stretch>
            <a:fillRect/>
          </a:stretch>
        </p:blipFill>
        <p:spPr>
          <a:xfrm>
            <a:off x="5948045" y="3849370"/>
            <a:ext cx="3587750" cy="36969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93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WPS_1601540415</cp:lastModifiedBy>
  <cp:revision>25</cp:revision>
  <dcterms:created xsi:type="dcterms:W3CDTF">2019-06-19T02:08:00Z</dcterms:created>
  <dcterms:modified xsi:type="dcterms:W3CDTF">2023-03-02T18:23:06Z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