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61" r:id="rId3"/>
    <p:sldId id="262" r:id="rId4"/>
  </p:sldIdLst>
  <p:sldSz cx="6858000" cy="9144000" type="letter"/>
  <p:notesSz cx="7315200" cy="96012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00" autoAdjust="0"/>
  </p:normalViewPr>
  <p:slideViewPr>
    <p:cSldViewPr snapToGrid="0">
      <p:cViewPr varScale="1">
        <p:scale>
          <a:sx n="81" d="100"/>
          <a:sy n="81" d="100"/>
        </p:scale>
        <p:origin x="30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785BA2D-12B2-4896-AC40-B9E4BB768C88}" type="datetimeFigureOut">
              <a:rPr lang="en-US" smtClean="0"/>
            </a:fld>
            <a:endParaRPr lang="en-US"/>
          </a:p>
        </p:txBody>
      </p:sp>
      <p:sp>
        <p:nvSpPr>
          <p:cNvPr id="4" name="Slide Image Placeholder 3"/>
          <p:cNvSpPr>
            <a:spLocks noGrp="1" noRot="1" noChangeAspect="1"/>
          </p:cNvSpPr>
          <p:nvPr>
            <p:ph type="sldImg" idx="2"/>
          </p:nvPr>
        </p:nvSpPr>
        <p:spPr>
          <a:xfrm>
            <a:off x="2443163" y="1200150"/>
            <a:ext cx="24288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45D2384-3CE8-404E-9A68-568E5B6427A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00E6F9-A5FD-4EAB-97FB-616BDF9E8E1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4C451A3-77C7-4C32-8127-8DC195BD26D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FB566A-1AE8-485B-A04A-08E671101E4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6444D44-923B-403F-9FC4-0EBE92BD04D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8135F2D-FD27-41EA-9474-2B33BD9FEC8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081F75B-A75F-458D-938C-592D589C931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1C1655C-D5D1-4878-B4A0-0896828EBD7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E1D652-DEDA-4393-AD24-41A4231753A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BE77D-F516-4348-9D90-1A82B657A4A2}"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81A81CA-2AE3-490D-A0B6-107C5560902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008995-603E-409D-9CC3-8F7F59837426}"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E4C63-B722-473D-9431-BE062312E18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3490652-85FD-43E9-93A9-E25A863376B7}" type="datetime1">
              <a:rPr lang="en-US" smtClean="0"/>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5CE4C63-B722-473D-9431-BE062312E18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4487863" y="8119536"/>
            <a:ext cx="1543050" cy="486833"/>
          </a:xfrm>
        </p:spPr>
        <p:txBody>
          <a:bodyPr/>
          <a:lstStyle/>
          <a:p>
            <a:fld id="{35CE4C63-B722-473D-9431-BE062312E186}" type="slidenum">
              <a:rPr lang="en-US" smtClean="0"/>
            </a:fld>
            <a:endParaRPr lang="en-US"/>
          </a:p>
        </p:txBody>
      </p:sp>
      <p:sp>
        <p:nvSpPr>
          <p:cNvPr id="4" name="Arrow: Pentagon 3"/>
          <p:cNvSpPr/>
          <p:nvPr/>
        </p:nvSpPr>
        <p:spPr>
          <a:xfrm>
            <a:off x="0" y="139700"/>
            <a:ext cx="6858000" cy="7747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61;p5"/>
          <p:cNvSpPr txBox="1">
            <a:spLocks noGrp="1"/>
          </p:cNvSpPr>
          <p:nvPr>
            <p:ph type="title"/>
          </p:nvPr>
        </p:nvSpPr>
        <p:spPr>
          <a:xfrm>
            <a:off x="101600" y="-260918"/>
            <a:ext cx="7941369" cy="16043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000"/>
              <a:buFont typeface="Arial" panose="020B0604020202020204"/>
              <a:buNone/>
            </a:pPr>
            <a:r>
              <a:rPr lang="en-US" sz="3200" dirty="0">
                <a:solidFill>
                  <a:schemeClr val="lt1"/>
                </a:solidFill>
                <a:latin typeface="Montserrat SemiBold"/>
                <a:ea typeface="Montserrat SemiBold"/>
                <a:cs typeface="Montserrat SemiBold"/>
                <a:sym typeface="Montserrat SemiBold"/>
              </a:rPr>
              <a:t>30/60/90 day plan</a:t>
            </a:r>
            <a:endParaRPr lang="en-US" sz="3200" dirty="0">
              <a:solidFill>
                <a:schemeClr val="lt1"/>
              </a:solidFill>
              <a:latin typeface="Montserrat SemiBold"/>
              <a:ea typeface="Montserrat SemiBold"/>
              <a:cs typeface="Montserrat SemiBold"/>
              <a:sym typeface="Montserrat SemiBold"/>
            </a:endParaRPr>
          </a:p>
        </p:txBody>
      </p:sp>
      <p:sp>
        <p:nvSpPr>
          <p:cNvPr id="35" name="TextBox 34"/>
          <p:cNvSpPr txBox="1"/>
          <p:nvPr/>
        </p:nvSpPr>
        <p:spPr>
          <a:xfrm>
            <a:off x="63500" y="1251518"/>
            <a:ext cx="6858000" cy="1015663"/>
          </a:xfrm>
          <a:prstGeom prst="rect">
            <a:avLst/>
          </a:prstGeom>
          <a:noFill/>
        </p:spPr>
        <p:txBody>
          <a:bodyPr wrap="square">
            <a:spAutoFit/>
          </a:bodyPr>
          <a:lstStyle/>
          <a:p>
            <a:r>
              <a:rPr lang="en-US" sz="1500" b="1" dirty="0">
                <a:solidFill>
                  <a:schemeClr val="bg1">
                    <a:lumMod val="50000"/>
                  </a:schemeClr>
                </a:solidFill>
                <a:latin typeface="+mj-lt"/>
              </a:rPr>
              <a:t>Leveraging what you already know, and what you have learned in this course to create a plan that will set you up for success as you onboard in a new organization – able to </a:t>
            </a:r>
            <a:r>
              <a:rPr lang="en-US" sz="1500" b="1" dirty="0">
                <a:solidFill>
                  <a:schemeClr val="bg1">
                    <a:lumMod val="50000"/>
                  </a:schemeClr>
                </a:solidFill>
                <a:latin typeface="+mj-lt"/>
                <a:ea typeface="Open Sans" panose="020B0606030504020204" pitchFamily="34" charset="0"/>
                <a:cs typeface="Open Sans" panose="020B0606030504020204" pitchFamily="34" charset="0"/>
              </a:rPr>
              <a:t>effectively navigate an organization &amp; influence others, via implicit &amp; explicit leadership.</a:t>
            </a:r>
            <a:endParaRPr lang="en-US" sz="1500" b="1" dirty="0">
              <a:solidFill>
                <a:schemeClr val="bg1">
                  <a:lumMod val="50000"/>
                </a:schemeClr>
              </a:solidFill>
              <a:latin typeface="+mj-lt"/>
              <a:ea typeface="Open Sans" panose="020B0606030504020204" pitchFamily="34" charset="0"/>
              <a:cs typeface="Open Sans" panose="020B0606030504020204" pitchFamily="34" charset="0"/>
            </a:endParaRPr>
          </a:p>
          <a:p>
            <a:endParaRPr lang="en-US" sz="1500" b="1" dirty="0"/>
          </a:p>
        </p:txBody>
      </p:sp>
      <p:sp>
        <p:nvSpPr>
          <p:cNvPr id="20" name="TextBox 19"/>
          <p:cNvSpPr txBox="1"/>
          <p:nvPr/>
        </p:nvSpPr>
        <p:spPr>
          <a:xfrm>
            <a:off x="4015134" y="954084"/>
            <a:ext cx="4995909" cy="337185"/>
          </a:xfrm>
          <a:prstGeom prst="rect">
            <a:avLst/>
          </a:prstGeom>
          <a:noFill/>
        </p:spPr>
        <p:txBody>
          <a:bodyPr wrap="square">
            <a:spAutoFit/>
          </a:bodyPr>
          <a:lstStyle/>
          <a:p>
            <a:r>
              <a:rPr lang="en-US" sz="1600" b="1" i="0" dirty="0">
                <a:solidFill>
                  <a:schemeClr val="bg1">
                    <a:lumMod val="65000"/>
                  </a:schemeClr>
                </a:solidFill>
                <a:effectLst/>
                <a:latin typeface="+mj-lt"/>
              </a:rPr>
              <a:t>Name: </a:t>
            </a:r>
            <a:r>
              <a:rPr lang="en-US" sz="1600" b="1" i="0" dirty="0">
                <a:solidFill>
                  <a:schemeClr val="tx1"/>
                </a:solidFill>
                <a:effectLst/>
                <a:latin typeface="+mj-lt"/>
              </a:rPr>
              <a:t>Yunzhe Li</a:t>
            </a:r>
            <a:endParaRPr lang="en-US" sz="1600" b="1" i="0" dirty="0">
              <a:solidFill>
                <a:schemeClr val="tx1"/>
              </a:solidFill>
              <a:effectLst/>
              <a:latin typeface="+mj-lt"/>
            </a:endParaRPr>
          </a:p>
        </p:txBody>
      </p:sp>
      <p:pic>
        <p:nvPicPr>
          <p:cNvPr id="6" name="Picture 5" descr="Graphical user interface&#10;&#10;Description automatically generated with medium confidence"/>
          <p:cNvPicPr>
            <a:picLocks noChangeAspect="1"/>
          </p:cNvPicPr>
          <p:nvPr/>
        </p:nvPicPr>
        <p:blipFill>
          <a:blip r:embed="rId1"/>
          <a:stretch>
            <a:fillRect/>
          </a:stretch>
        </p:blipFill>
        <p:spPr>
          <a:xfrm>
            <a:off x="399767" y="2190457"/>
            <a:ext cx="1657435" cy="850944"/>
          </a:xfrm>
          <a:prstGeom prst="rect">
            <a:avLst/>
          </a:prstGeom>
        </p:spPr>
      </p:pic>
      <p:pic>
        <p:nvPicPr>
          <p:cNvPr id="11" name="Picture 10" descr="A picture containing graphical user interface&#10;&#10;Description automatically generated"/>
          <p:cNvPicPr>
            <a:picLocks noChangeAspect="1"/>
          </p:cNvPicPr>
          <p:nvPr/>
        </p:nvPicPr>
        <p:blipFill>
          <a:blip r:embed="rId2"/>
          <a:stretch>
            <a:fillRect/>
          </a:stretch>
        </p:blipFill>
        <p:spPr>
          <a:xfrm>
            <a:off x="2558568" y="2190457"/>
            <a:ext cx="1759040" cy="806491"/>
          </a:xfrm>
          <a:prstGeom prst="rect">
            <a:avLst/>
          </a:prstGeom>
        </p:spPr>
      </p:pic>
      <p:pic>
        <p:nvPicPr>
          <p:cNvPr id="13" name="Picture 12" descr="Funnel chart&#10;&#10;Description automatically generated with low confidence"/>
          <p:cNvPicPr>
            <a:picLocks noChangeAspect="1"/>
          </p:cNvPicPr>
          <p:nvPr/>
        </p:nvPicPr>
        <p:blipFill>
          <a:blip r:embed="rId3"/>
          <a:stretch>
            <a:fillRect/>
          </a:stretch>
        </p:blipFill>
        <p:spPr>
          <a:xfrm>
            <a:off x="4813211" y="2190458"/>
            <a:ext cx="1739989" cy="806491"/>
          </a:xfrm>
          <a:prstGeom prst="rect">
            <a:avLst/>
          </a:prstGeom>
        </p:spPr>
      </p:pic>
      <p:sp>
        <p:nvSpPr>
          <p:cNvPr id="15" name="Rectangle 14"/>
          <p:cNvSpPr/>
          <p:nvPr/>
        </p:nvSpPr>
        <p:spPr>
          <a:xfrm>
            <a:off x="294989" y="2940205"/>
            <a:ext cx="1881375" cy="62041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500026" y="2939800"/>
            <a:ext cx="1881375" cy="62041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71825" y="2939800"/>
            <a:ext cx="1881375" cy="62041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20015" y="3163570"/>
            <a:ext cx="2159000" cy="105854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Build tight connections and basic trust with peers and manager</a:t>
            </a:r>
            <a:endParaRPr lang="en-US" b="1" dirty="0">
              <a:solidFill>
                <a:schemeClr val="bg2"/>
              </a:solidFill>
            </a:endParaRPr>
          </a:p>
        </p:txBody>
      </p:sp>
      <p:sp>
        <p:nvSpPr>
          <p:cNvPr id="21" name="Rectangle: Rounded Corners 20"/>
          <p:cNvSpPr/>
          <p:nvPr/>
        </p:nvSpPr>
        <p:spPr>
          <a:xfrm>
            <a:off x="2342515" y="3164205"/>
            <a:ext cx="2159000" cy="10922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Integrate into the team, contributing to one part of one team project</a:t>
            </a:r>
            <a:endParaRPr lang="en-US" b="1" dirty="0">
              <a:solidFill>
                <a:schemeClr val="bg2"/>
              </a:solidFill>
            </a:endParaRPr>
          </a:p>
        </p:txBody>
      </p:sp>
      <p:sp>
        <p:nvSpPr>
          <p:cNvPr id="22" name="Rectangle: Rounded Corners 21"/>
          <p:cNvSpPr/>
          <p:nvPr/>
        </p:nvSpPr>
        <p:spPr>
          <a:xfrm>
            <a:off x="4566920" y="3161665"/>
            <a:ext cx="2159000" cy="10566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Establish influence </a:t>
            </a:r>
            <a:endParaRPr lang="en-US" b="1" dirty="0">
              <a:solidFill>
                <a:schemeClr val="bg2"/>
              </a:solidFill>
            </a:endParaRPr>
          </a:p>
        </p:txBody>
      </p:sp>
      <p:sp>
        <p:nvSpPr>
          <p:cNvPr id="23" name="Rectangle: Rounded Corners 22"/>
          <p:cNvSpPr/>
          <p:nvPr/>
        </p:nvSpPr>
        <p:spPr>
          <a:xfrm>
            <a:off x="120015" y="4386580"/>
            <a:ext cx="2159000" cy="216471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Explore team goals &amp; workflow</a:t>
            </a:r>
            <a:endParaRPr lang="en-US" dirty="0">
              <a:solidFill>
                <a:schemeClr val="tx1"/>
              </a:solidFill>
            </a:endParaRPr>
          </a:p>
          <a:p>
            <a:pPr algn="ctr"/>
            <a:r>
              <a:rPr lang="en-US" dirty="0">
                <a:solidFill>
                  <a:schemeClr val="tx1"/>
                </a:solidFill>
              </a:rPr>
              <a:t>2. Demonstrate active engagement</a:t>
            </a:r>
            <a:endParaRPr lang="en-US" dirty="0">
              <a:solidFill>
                <a:schemeClr val="tx1"/>
              </a:solidFill>
            </a:endParaRPr>
          </a:p>
          <a:p>
            <a:pPr algn="ctr"/>
            <a:r>
              <a:rPr lang="en-US" dirty="0">
                <a:solidFill>
                  <a:schemeClr val="tx1"/>
                </a:solidFill>
              </a:rPr>
              <a:t>3. Establish clear communication</a:t>
            </a:r>
            <a:endParaRPr lang="en-US" dirty="0">
              <a:solidFill>
                <a:schemeClr val="tx1"/>
              </a:solidFill>
            </a:endParaRPr>
          </a:p>
        </p:txBody>
      </p:sp>
      <p:sp>
        <p:nvSpPr>
          <p:cNvPr id="24" name="Rectangle: Rounded Corners 23"/>
          <p:cNvSpPr/>
          <p:nvPr/>
        </p:nvSpPr>
        <p:spPr>
          <a:xfrm>
            <a:off x="2342515" y="4421505"/>
            <a:ext cx="2159000" cy="21297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Start to deliver results</a:t>
            </a:r>
            <a:endParaRPr lang="en-US" dirty="0">
              <a:solidFill>
                <a:schemeClr val="tx1"/>
              </a:solidFill>
            </a:endParaRPr>
          </a:p>
          <a:p>
            <a:pPr algn="ctr"/>
            <a:r>
              <a:rPr lang="en-US" dirty="0">
                <a:solidFill>
                  <a:schemeClr val="tx1"/>
                </a:solidFill>
              </a:rPr>
              <a:t>2. Seek constructive feedback</a:t>
            </a:r>
            <a:endParaRPr lang="en-US" dirty="0">
              <a:solidFill>
                <a:schemeClr val="tx1"/>
              </a:solidFill>
            </a:endParaRPr>
          </a:p>
        </p:txBody>
      </p:sp>
      <p:sp>
        <p:nvSpPr>
          <p:cNvPr id="25" name="Rectangle: Rounded Corners 24"/>
          <p:cNvSpPr/>
          <p:nvPr/>
        </p:nvSpPr>
        <p:spPr>
          <a:xfrm>
            <a:off x="4566920" y="4421505"/>
            <a:ext cx="2159000" cy="21259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Lead a Key Project</a:t>
            </a:r>
            <a:endParaRPr lang="en-US" dirty="0">
              <a:solidFill>
                <a:schemeClr val="tx1"/>
              </a:solidFill>
            </a:endParaRPr>
          </a:p>
          <a:p>
            <a:pPr algn="ctr"/>
            <a:r>
              <a:rPr lang="en-US" dirty="0">
                <a:solidFill>
                  <a:schemeClr val="tx1"/>
                </a:solidFill>
              </a:rPr>
              <a:t>2. Plan for long-term success</a:t>
            </a:r>
            <a:endParaRPr lang="en-US" dirty="0">
              <a:solidFill>
                <a:schemeClr val="tx1"/>
              </a:solidFill>
            </a:endParaRPr>
          </a:p>
          <a:p>
            <a:pPr algn="ctr"/>
            <a:r>
              <a:rPr lang="en-US" dirty="0">
                <a:solidFill>
                  <a:schemeClr val="tx1"/>
                </a:solidFill>
              </a:rPr>
              <a:t>3. Solidify relationships with leadership</a:t>
            </a:r>
            <a:endParaRPr lang="en-US" dirty="0">
              <a:solidFill>
                <a:schemeClr val="tx1"/>
              </a:solidFill>
            </a:endParaRPr>
          </a:p>
        </p:txBody>
      </p:sp>
      <p:sp>
        <p:nvSpPr>
          <p:cNvPr id="26" name="Rectangle: Rounded Corners 25"/>
          <p:cNvSpPr/>
          <p:nvPr/>
        </p:nvSpPr>
        <p:spPr>
          <a:xfrm>
            <a:off x="120015" y="6673850"/>
            <a:ext cx="2159000" cy="233362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1&amp;3 Schedule one-on-one meetings with senior peers and the manager to learn about their roles, goals, and challenges. During these meeting, get familiar with company cultures.</a:t>
            </a:r>
            <a:endParaRPr lang="en-US" sz="1000" dirty="0">
              <a:solidFill>
                <a:schemeClr val="bg2"/>
              </a:solidFill>
            </a:endParaRPr>
          </a:p>
          <a:p>
            <a:pPr algn="ctr"/>
            <a:endParaRPr lang="en-US" sz="1000" dirty="0">
              <a:solidFill>
                <a:schemeClr val="bg2"/>
              </a:solidFill>
            </a:endParaRPr>
          </a:p>
          <a:p>
            <a:pPr algn="ctr"/>
            <a:r>
              <a:rPr lang="en-US" sz="1000" dirty="0">
                <a:solidFill>
                  <a:schemeClr val="bg2"/>
                </a:solidFill>
              </a:rPr>
              <a:t>1&amp;2 Review internal documents and attend meetings to gain insights into the current projects.</a:t>
            </a:r>
            <a:endParaRPr lang="en-US" sz="1000" dirty="0">
              <a:solidFill>
                <a:schemeClr val="bg2"/>
              </a:solidFill>
            </a:endParaRPr>
          </a:p>
          <a:p>
            <a:pPr algn="ctr"/>
            <a:endParaRPr lang="en-US" sz="1000" dirty="0">
              <a:solidFill>
                <a:schemeClr val="bg2"/>
              </a:solidFill>
            </a:endParaRPr>
          </a:p>
          <a:p>
            <a:pPr algn="ctr"/>
            <a:r>
              <a:rPr lang="en-US" sz="1000" dirty="0">
                <a:solidFill>
                  <a:schemeClr val="bg2"/>
                </a:solidFill>
              </a:rPr>
              <a:t>2 Volunteer for tasks that align with my expertise to show willingness to contribute early on.</a:t>
            </a:r>
            <a:endParaRPr lang="en-US" sz="1000" dirty="0">
              <a:solidFill>
                <a:schemeClr val="bg2"/>
              </a:solidFill>
            </a:endParaRPr>
          </a:p>
        </p:txBody>
      </p:sp>
      <p:sp>
        <p:nvSpPr>
          <p:cNvPr id="27" name="Rectangle: Rounded Corners 26"/>
          <p:cNvSpPr/>
          <p:nvPr/>
        </p:nvSpPr>
        <p:spPr>
          <a:xfrm>
            <a:off x="2342515" y="6673215"/>
            <a:ext cx="2159000" cy="236918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sym typeface="+mn-ea"/>
              </a:rPr>
              <a:t>1 Identify a project or task where I can apply my skills and make a visible impact. </a:t>
            </a:r>
            <a:endParaRPr lang="en-US" sz="1000" dirty="0">
              <a:solidFill>
                <a:schemeClr val="bg2"/>
              </a:solidFill>
              <a:sym typeface="+mn-ea"/>
            </a:endParaRPr>
          </a:p>
          <a:p>
            <a:pPr algn="ctr"/>
            <a:endParaRPr lang="en-US" sz="1000" dirty="0">
              <a:solidFill>
                <a:schemeClr val="bg2"/>
              </a:solidFill>
            </a:endParaRPr>
          </a:p>
          <a:p>
            <a:pPr algn="ctr"/>
            <a:r>
              <a:rPr lang="en-US" sz="1000" dirty="0">
                <a:solidFill>
                  <a:schemeClr val="bg2"/>
                </a:solidFill>
                <a:sym typeface="+mn-ea"/>
              </a:rPr>
              <a:t>1&amp;2 Share early achievements with the manager and discuss how these can align with broader team objectives.</a:t>
            </a:r>
            <a:endParaRPr lang="en-US" sz="1000" dirty="0">
              <a:solidFill>
                <a:schemeClr val="bg2"/>
              </a:solidFill>
              <a:sym typeface="+mn-ea"/>
            </a:endParaRPr>
          </a:p>
          <a:p>
            <a:pPr algn="ctr"/>
            <a:endParaRPr lang="en-US" sz="1000" dirty="0">
              <a:solidFill>
                <a:schemeClr val="bg2"/>
              </a:solidFill>
              <a:sym typeface="+mn-ea"/>
            </a:endParaRPr>
          </a:p>
          <a:p>
            <a:pPr algn="ctr"/>
            <a:r>
              <a:rPr lang="en-US" sz="1000" dirty="0">
                <a:solidFill>
                  <a:schemeClr val="bg2"/>
                </a:solidFill>
                <a:sym typeface="+mn-ea"/>
              </a:rPr>
              <a:t>2 Ask the manager and colleagues for feedback on contributions and areas where I can improve.</a:t>
            </a:r>
            <a:endParaRPr lang="en-US" sz="1000" dirty="0">
              <a:solidFill>
                <a:schemeClr val="bg2"/>
              </a:solidFill>
              <a:sym typeface="+mn-ea"/>
            </a:endParaRPr>
          </a:p>
          <a:p>
            <a:pPr algn="ctr"/>
            <a:r>
              <a:rPr lang="en-US" sz="1000" dirty="0">
                <a:solidFill>
                  <a:schemeClr val="bg2"/>
                </a:solidFill>
                <a:sym typeface="+mn-ea"/>
              </a:rPr>
              <a:t>Then reflect on the feedback and make adjustments to approach as needed. </a:t>
            </a:r>
            <a:endParaRPr lang="en-US" sz="1000" dirty="0">
              <a:solidFill>
                <a:schemeClr val="bg2"/>
              </a:solidFill>
              <a:sym typeface="+mn-ea"/>
            </a:endParaRPr>
          </a:p>
        </p:txBody>
      </p:sp>
      <p:sp>
        <p:nvSpPr>
          <p:cNvPr id="28" name="Rectangle: Rounded Corners 27"/>
          <p:cNvSpPr/>
          <p:nvPr/>
        </p:nvSpPr>
        <p:spPr>
          <a:xfrm>
            <a:off x="4566920" y="6673850"/>
            <a:ext cx="2159000" cy="233045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 Take ownership of a project aligned with both expertise and the organization’s strategic goals. Set timelines, deliverables, and memeber to be engaged in detail. Regularly update on progress.</a:t>
            </a: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2 Schedule a strategic meeting with the manager to discuss long-term goals and growth chances.</a:t>
            </a: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3 Begin mentoring junior/intern team members, showing leadership and commitment to team development.</a:t>
            </a:r>
            <a:endParaRPr lang="en-US" sz="1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p:cNvSpPr/>
          <p:nvPr/>
        </p:nvSpPr>
        <p:spPr>
          <a:xfrm>
            <a:off x="0" y="139700"/>
            <a:ext cx="6858000" cy="7747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61;p5"/>
          <p:cNvSpPr txBox="1">
            <a:spLocks noGrp="1"/>
          </p:cNvSpPr>
          <p:nvPr>
            <p:ph type="title"/>
          </p:nvPr>
        </p:nvSpPr>
        <p:spPr>
          <a:xfrm>
            <a:off x="101600" y="-260918"/>
            <a:ext cx="7941369" cy="16043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000"/>
              <a:buFont typeface="Arial" panose="020B0604020202020204"/>
              <a:buNone/>
            </a:pPr>
            <a:r>
              <a:rPr lang="en-US" sz="2400" dirty="0">
                <a:solidFill>
                  <a:schemeClr val="lt1"/>
                </a:solidFill>
                <a:latin typeface="Montserrat SemiBold"/>
                <a:ea typeface="Montserrat SemiBold"/>
                <a:cs typeface="Montserrat SemiBold"/>
                <a:sym typeface="Montserrat SemiBold"/>
              </a:rPr>
              <a:t>externalize your thinking</a:t>
            </a:r>
            <a:endParaRPr lang="en-US" sz="2400" dirty="0">
              <a:solidFill>
                <a:schemeClr val="lt1"/>
              </a:solidFill>
              <a:latin typeface="Montserrat SemiBold"/>
              <a:ea typeface="Montserrat SemiBold"/>
              <a:cs typeface="Montserrat SemiBold"/>
              <a:sym typeface="Montserrat SemiBold"/>
            </a:endParaRPr>
          </a:p>
        </p:txBody>
      </p:sp>
      <p:sp>
        <p:nvSpPr>
          <p:cNvPr id="15" name="Rectangle 14"/>
          <p:cNvSpPr/>
          <p:nvPr/>
        </p:nvSpPr>
        <p:spPr>
          <a:xfrm>
            <a:off x="485489" y="1343438"/>
            <a:ext cx="6169311" cy="35333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485775" y="5013960"/>
            <a:ext cx="6169025" cy="41306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p:cNvSpPr/>
          <p:nvPr/>
        </p:nvSpPr>
        <p:spPr>
          <a:xfrm>
            <a:off x="101600" y="1515884"/>
            <a:ext cx="3479800" cy="698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Why did you choose to tackle the objective in the 1</a:t>
            </a:r>
            <a:r>
              <a:rPr lang="en-US" baseline="30000" dirty="0">
                <a:solidFill>
                  <a:schemeClr val="accent1">
                    <a:lumMod val="50000"/>
                  </a:schemeClr>
                </a:solidFill>
              </a:rPr>
              <a:t>st</a:t>
            </a:r>
            <a:r>
              <a:rPr lang="en-US" dirty="0">
                <a:solidFill>
                  <a:schemeClr val="accent1">
                    <a:lumMod val="50000"/>
                  </a:schemeClr>
                </a:solidFill>
              </a:rPr>
              <a:t> 30 days first?</a:t>
            </a:r>
            <a:endParaRPr lang="en-US" dirty="0">
              <a:solidFill>
                <a:schemeClr val="accent1">
                  <a:lumMod val="50000"/>
                </a:schemeClr>
              </a:solidFill>
            </a:endParaRPr>
          </a:p>
        </p:txBody>
      </p:sp>
      <p:sp>
        <p:nvSpPr>
          <p:cNvPr id="30" name="Rectangle: Rounded Corners 29"/>
          <p:cNvSpPr/>
          <p:nvPr/>
        </p:nvSpPr>
        <p:spPr>
          <a:xfrm>
            <a:off x="101600" y="5186184"/>
            <a:ext cx="3644900" cy="87591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What are a couple of opportunities you chose to leave out of your priorities/focus, and why?</a:t>
            </a:r>
            <a:endParaRPr lang="en-US" dirty="0">
              <a:solidFill>
                <a:schemeClr val="accent1">
                  <a:lumMod val="50000"/>
                </a:schemeClr>
              </a:solidFill>
            </a:endParaRPr>
          </a:p>
        </p:txBody>
      </p:sp>
      <p:sp>
        <p:nvSpPr>
          <p:cNvPr id="3" name="文本框 2"/>
          <p:cNvSpPr txBox="1"/>
          <p:nvPr/>
        </p:nvSpPr>
        <p:spPr>
          <a:xfrm>
            <a:off x="763270" y="2292350"/>
            <a:ext cx="5836285" cy="2584450"/>
          </a:xfrm>
          <a:prstGeom prst="rect">
            <a:avLst/>
          </a:prstGeom>
          <a:noFill/>
        </p:spPr>
        <p:txBody>
          <a:bodyPr wrap="square" rtlCol="0" anchor="t">
            <a:spAutoFit/>
          </a:bodyPr>
          <a:p>
            <a:pPr algn="l"/>
            <a:r>
              <a:rPr lang="en-US">
                <a:sym typeface="+mn-ea"/>
              </a:rPr>
              <a:t>I chose to focus on developing connections and basic trust within the first 30 days because connections and trust are the foundation for effective collaboration and influence. Trust takes time to build, so trying to build trust early on will allow me to integrate smoothly into the team. Additionally, by connecting with peers with humility can help me actively understand the team’s dynamics, then quickly align myself with the company’s culture, values, and shared expectations, making it easier to achieve my long-term objectives.</a:t>
            </a:r>
            <a:endParaRPr lang="en-US">
              <a:sym typeface="+mn-ea"/>
            </a:endParaRPr>
          </a:p>
        </p:txBody>
      </p:sp>
      <p:sp>
        <p:nvSpPr>
          <p:cNvPr id="6" name="文本框 5"/>
          <p:cNvSpPr txBox="1"/>
          <p:nvPr/>
        </p:nvSpPr>
        <p:spPr>
          <a:xfrm>
            <a:off x="511175" y="6062345"/>
            <a:ext cx="6143625" cy="3138170"/>
          </a:xfrm>
          <a:prstGeom prst="rect">
            <a:avLst/>
          </a:prstGeom>
          <a:noFill/>
        </p:spPr>
        <p:txBody>
          <a:bodyPr wrap="square" rtlCol="0" anchor="t">
            <a:spAutoFit/>
          </a:bodyPr>
          <a:p>
            <a:pPr algn="l"/>
            <a:r>
              <a:rPr lang="en-US">
                <a:sym typeface="+mn-ea"/>
              </a:rPr>
              <a:t>I chose to leave out the focus of trying to know everything about the team. While this could enhance my understanding of how our team organizes and foster better collaboration through empathy, it would require a considerable amount of time that can be used to focus on other areas to maximize outcomes. Additionally, I chose not to prioritize expanding my internal network. Although networking is important from day one, aggressively expanding my network too early might be overwhelming or perceived as premature. I believe that after 90 days, when I have a better understanding of the key players, I can strategically build relationships beyond my immediate team.</a:t>
            </a:r>
            <a:endParaRPr lang="en-US">
              <a:sym typeface="+mn-ea"/>
            </a:endParaRPr>
          </a:p>
        </p:txBody>
      </p:sp>
    </p:spTree>
  </p:cSld>
  <p:clrMapOvr>
    <a:masterClrMapping/>
  </p:clrMapOvr>
</p:sld>
</file>

<file path=ppt/tags/tag1.xml><?xml version="1.0" encoding="utf-8"?>
<p:tagLst xmlns:p="http://schemas.openxmlformats.org/presentationml/2006/main">
  <p:tag name="commondata" val="eyJoZGlkIjoiNWU2ZGVlMDhmYTBjYjAwNzEyZGRhMzE5OTJmYmQ3NmIifQ=="/>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3179</Words>
  <Application>WPS 演示</Application>
  <PresentationFormat>Letter Paper (8.5x11 in)</PresentationFormat>
  <Paragraphs>55</Paragraphs>
  <Slides>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vt:i4>
      </vt:variant>
    </vt:vector>
  </HeadingPairs>
  <TitlesOfParts>
    <vt:vector size="16" baseType="lpstr">
      <vt:lpstr>Arial</vt:lpstr>
      <vt:lpstr>宋体</vt:lpstr>
      <vt:lpstr>Wingdings</vt:lpstr>
      <vt:lpstr>Arial</vt:lpstr>
      <vt:lpstr>Montserrat SemiBold</vt:lpstr>
      <vt:lpstr>Ethnocentric Rg</vt:lpstr>
      <vt:lpstr>Open Sans</vt:lpstr>
      <vt:lpstr>Calibri</vt:lpstr>
      <vt:lpstr>Calibri Light</vt:lpstr>
      <vt:lpstr>微软雅黑</vt:lpstr>
      <vt:lpstr>Arial Unicode MS</vt:lpstr>
      <vt:lpstr>等线</vt:lpstr>
      <vt:lpstr>等线 Light</vt:lpstr>
      <vt:lpstr>Office Theme</vt:lpstr>
      <vt:lpstr>30/60/90 day plan</vt:lpstr>
      <vt:lpstr>externalize your thinking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janel wellborn</dc:creator>
  <cp:lastModifiedBy>Yunzhe Li</cp:lastModifiedBy>
  <cp:revision>31</cp:revision>
  <cp:lastPrinted>2021-08-16T15:22:00Z</cp:lastPrinted>
  <dcterms:created xsi:type="dcterms:W3CDTF">2021-08-11T05:12:00Z</dcterms:created>
  <dcterms:modified xsi:type="dcterms:W3CDTF">2024-08-24T06:18:53Z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8640A9CED79F404C9E0BBC9E1CFD9992_12</vt:lpwstr>
  </property>
  <property fmtid="{D5CDD505-2E9C-101B-9397-08002B2CF9AE}" pid="3" name="KSOProductBuildVer">
    <vt:lpwstr>2052-12.1.0.17827</vt:lpwstr>
  </property>
</Properties>
</file>