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662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2024/8/19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FF5C945-E77A-A3CC-4DA6-7BF90D7D2014}"/>
              </a:ext>
            </a:extLst>
          </p:cNvPr>
          <p:cNvGrpSpPr/>
          <p:nvPr/>
        </p:nvGrpSpPr>
        <p:grpSpPr>
          <a:xfrm>
            <a:off x="118655" y="161891"/>
            <a:ext cx="12155752" cy="6783746"/>
            <a:chOff x="118655" y="161891"/>
            <a:chExt cx="12155752" cy="67837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86F54A2-351D-FCF3-B024-61A713CED2D1}"/>
                </a:ext>
              </a:extLst>
            </p:cNvPr>
            <p:cNvSpPr txBox="1"/>
            <p:nvPr/>
          </p:nvSpPr>
          <p:spPr>
            <a:xfrm>
              <a:off x="139338" y="18109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0" i="0" dirty="0">
                  <a:solidFill>
                    <a:srgbClr val="27292A"/>
                  </a:solidFill>
                  <a:effectLst/>
                  <a:latin typeface="-apple-system"/>
                </a:rPr>
                <a:t>Desired Outcome</a:t>
              </a:r>
              <a:endParaRPr lang="zh-CN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54A12D4-D407-FECD-DFCE-C5E6E770176C}"/>
                </a:ext>
              </a:extLst>
            </p:cNvPr>
            <p:cNvSpPr txBox="1"/>
            <p:nvPr/>
          </p:nvSpPr>
          <p:spPr>
            <a:xfrm>
              <a:off x="4632596" y="161891"/>
              <a:ext cx="3013166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</a:rPr>
                <a:t>increase monthly active users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B333FB-14A9-B899-6C50-151404513856}"/>
                </a:ext>
              </a:extLst>
            </p:cNvPr>
            <p:cNvSpPr txBox="1"/>
            <p:nvPr/>
          </p:nvSpPr>
          <p:spPr>
            <a:xfrm>
              <a:off x="123737" y="688925"/>
              <a:ext cx="16981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27292A"/>
                  </a:solidFill>
                  <a:latin typeface="-apple-system"/>
                </a:rPr>
                <a:t>Opportunities</a:t>
              </a:r>
              <a:endParaRPr lang="zh-CN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043526-55D1-470D-303F-22259A5CE44C}"/>
                </a:ext>
              </a:extLst>
            </p:cNvPr>
            <p:cNvSpPr txBox="1"/>
            <p:nvPr/>
          </p:nvSpPr>
          <p:spPr>
            <a:xfrm>
              <a:off x="1354183" y="1104839"/>
              <a:ext cx="1698171" cy="9233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make me engage into a pet community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50DF73-1B26-F004-22EC-997944A5531A}"/>
                </a:ext>
              </a:extLst>
            </p:cNvPr>
            <p:cNvSpPr txBox="1"/>
            <p:nvPr/>
          </p:nvSpPr>
          <p:spPr>
            <a:xfrm>
              <a:off x="5481682" y="1149533"/>
              <a:ext cx="1314995" cy="923330"/>
            </a:xfrm>
            <a:prstGeom prst="rect">
              <a:avLst/>
            </a:prstGeom>
            <a:solidFill>
              <a:schemeClr val="accent4"/>
            </a:solidFill>
            <a:ln w="571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make me feel convenient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51E50C3-7E5F-1F42-169A-B60144B3086A}"/>
                </a:ext>
              </a:extLst>
            </p:cNvPr>
            <p:cNvSpPr txBox="1"/>
            <p:nvPr/>
          </p:nvSpPr>
          <p:spPr>
            <a:xfrm>
              <a:off x="9157062" y="1104838"/>
              <a:ext cx="1471749" cy="9233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make me feel credible and professional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0F0B6A2-8389-51DD-B427-ABDB6A5748DE}"/>
                </a:ext>
              </a:extLst>
            </p:cNvPr>
            <p:cNvSpPr txBox="1"/>
            <p:nvPr/>
          </p:nvSpPr>
          <p:spPr>
            <a:xfrm>
              <a:off x="11125201" y="1104838"/>
              <a:ext cx="853441" cy="92333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reward me for loyalty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BDEFFFB-6B30-D957-49F2-87837EB2E73E}"/>
                </a:ext>
              </a:extLst>
            </p:cNvPr>
            <p:cNvSpPr txBox="1"/>
            <p:nvPr/>
          </p:nvSpPr>
          <p:spPr>
            <a:xfrm>
              <a:off x="2569759" y="3976084"/>
              <a:ext cx="1384662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create social interaction features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214BADB-FD7B-41F3-5E1A-31F7A566809D}"/>
                </a:ext>
              </a:extLst>
            </p:cNvPr>
            <p:cNvSpPr txBox="1"/>
            <p:nvPr/>
          </p:nvSpPr>
          <p:spPr>
            <a:xfrm>
              <a:off x="156756" y="2347739"/>
              <a:ext cx="1942011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create in-app discussion forums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9BE300-3B06-208C-45EB-6FBEDFAC771E}"/>
                </a:ext>
              </a:extLst>
            </p:cNvPr>
            <p:cNvSpPr txBox="1"/>
            <p:nvPr/>
          </p:nvSpPr>
          <p:spPr>
            <a:xfrm>
              <a:off x="2624187" y="2347739"/>
              <a:ext cx="1258387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hold local pet events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363D32-13F0-B547-6B90-08D46746E0DF}"/>
                </a:ext>
              </a:extLst>
            </p:cNvPr>
            <p:cNvSpPr txBox="1"/>
            <p:nvPr/>
          </p:nvSpPr>
          <p:spPr>
            <a:xfrm>
              <a:off x="123737" y="4923437"/>
              <a:ext cx="1959429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introduce “Cutest Pet Photo of the Month" challenges</a:t>
              </a:r>
            </a:p>
          </p:txBody>
        </p: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699247E3-9694-2B9A-A27E-1C9A9247B8D5}"/>
                </a:ext>
              </a:extLst>
            </p:cNvPr>
            <p:cNvCxnSpPr>
              <a:stCxn id="10" idx="2"/>
              <a:endCxn id="23" idx="0"/>
            </p:cNvCxnSpPr>
            <p:nvPr/>
          </p:nvCxnSpPr>
          <p:spPr>
            <a:xfrm rot="5400000">
              <a:off x="1505731" y="1650201"/>
              <a:ext cx="319570" cy="107550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3CAE9CB4-519F-0FF3-1FD9-9446B3D75DBD}"/>
                </a:ext>
              </a:extLst>
            </p:cNvPr>
            <p:cNvCxnSpPr>
              <a:cxnSpLocks/>
              <a:stCxn id="10" idx="2"/>
              <a:endCxn id="25" idx="0"/>
            </p:cNvCxnSpPr>
            <p:nvPr/>
          </p:nvCxnSpPr>
          <p:spPr>
            <a:xfrm rot="16200000" flipH="1">
              <a:off x="2568540" y="1662898"/>
              <a:ext cx="319570" cy="105011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BFAC7280-2944-23A9-5B15-05038C3C3F00}"/>
                </a:ext>
              </a:extLst>
            </p:cNvPr>
            <p:cNvCxnSpPr>
              <a:cxnSpLocks/>
              <a:stCxn id="10" idx="2"/>
              <a:endCxn id="29" idx="3"/>
            </p:cNvCxnSpPr>
            <p:nvPr/>
          </p:nvCxnSpPr>
          <p:spPr>
            <a:xfrm rot="5400000">
              <a:off x="464752" y="3646584"/>
              <a:ext cx="3356933" cy="1201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2467946C-7C4E-2D71-1831-E8F1DC25DB70}"/>
                </a:ext>
              </a:extLst>
            </p:cNvPr>
            <p:cNvCxnSpPr>
              <a:cxnSpLocks/>
              <a:stCxn id="10" idx="2"/>
              <a:endCxn id="21" idx="1"/>
            </p:cNvCxnSpPr>
            <p:nvPr/>
          </p:nvCxnSpPr>
          <p:spPr>
            <a:xfrm rot="16200000" flipH="1">
              <a:off x="1181724" y="3049714"/>
              <a:ext cx="2409580" cy="36649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12EB634-6AFF-2943-F669-580CA0CA75C9}"/>
                </a:ext>
              </a:extLst>
            </p:cNvPr>
            <p:cNvSpPr txBox="1"/>
            <p:nvPr/>
          </p:nvSpPr>
          <p:spPr>
            <a:xfrm>
              <a:off x="156756" y="3050448"/>
              <a:ext cx="110854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Page design</a:t>
              </a:r>
              <a:endParaRPr lang="zh-CN" altLang="en-US" sz="14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EBB7FB-8170-1BC5-B8F3-BCB83AA1C618}"/>
                </a:ext>
              </a:extLst>
            </p:cNvPr>
            <p:cNvSpPr txBox="1"/>
            <p:nvPr/>
          </p:nvSpPr>
          <p:spPr>
            <a:xfrm>
              <a:off x="156756" y="3406881"/>
              <a:ext cx="156427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User experience</a:t>
              </a:r>
              <a:endParaRPr lang="zh-CN" alt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382B881-95D0-C0C3-CD35-9BE793626BE4}"/>
                </a:ext>
              </a:extLst>
            </p:cNvPr>
            <p:cNvSpPr txBox="1"/>
            <p:nvPr/>
          </p:nvSpPr>
          <p:spPr>
            <a:xfrm>
              <a:off x="156756" y="3768225"/>
              <a:ext cx="7761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content</a:t>
              </a:r>
              <a:endParaRPr lang="zh-CN" altLang="en-US" sz="1400" dirty="0"/>
            </a:p>
          </p:txBody>
        </p: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148F616F-4E19-4CE4-ADDF-706DD38D9A70}"/>
                </a:ext>
              </a:extLst>
            </p:cNvPr>
            <p:cNvCxnSpPr>
              <a:cxnSpLocks/>
              <a:stCxn id="23" idx="1"/>
              <a:endCxn id="46" idx="1"/>
            </p:cNvCxnSpPr>
            <p:nvPr/>
          </p:nvCxnSpPr>
          <p:spPr>
            <a:xfrm rot="10800000" flipV="1">
              <a:off x="156756" y="2670905"/>
              <a:ext cx="12700" cy="53343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C64F7C2A-73CF-56D6-CE9B-0CB2E736905F}"/>
                </a:ext>
              </a:extLst>
            </p:cNvPr>
            <p:cNvCxnSpPr>
              <a:stCxn id="23" idx="1"/>
              <a:endCxn id="47" idx="1"/>
            </p:cNvCxnSpPr>
            <p:nvPr/>
          </p:nvCxnSpPr>
          <p:spPr>
            <a:xfrm rot="10800000" flipV="1">
              <a:off x="156756" y="2670904"/>
              <a:ext cx="12700" cy="889865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E36E7735-1768-19A2-013F-ADF57A6D6D9F}"/>
                </a:ext>
              </a:extLst>
            </p:cNvPr>
            <p:cNvCxnSpPr>
              <a:stCxn id="23" idx="1"/>
              <a:endCxn id="48" idx="1"/>
            </p:cNvCxnSpPr>
            <p:nvPr/>
          </p:nvCxnSpPr>
          <p:spPr>
            <a:xfrm rot="10800000" flipV="1">
              <a:off x="156756" y="2670904"/>
              <a:ext cx="12700" cy="125120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C9DBA75A-527E-9952-D8A9-2565EBD1D6C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5400000">
              <a:off x="3884416" y="-1149924"/>
              <a:ext cx="573616" cy="393591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7D692A54-B80D-F5F0-65BE-D31EE7B22806}"/>
                </a:ext>
              </a:extLst>
            </p:cNvPr>
            <p:cNvCxnSpPr>
              <a:stCxn id="7" idx="2"/>
              <a:endCxn id="12" idx="0"/>
            </p:cNvCxnSpPr>
            <p:nvPr/>
          </p:nvCxnSpPr>
          <p:spPr>
            <a:xfrm rot="16200000" flipH="1">
              <a:off x="5830024" y="840377"/>
              <a:ext cx="618310" cy="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59">
              <a:extLst>
                <a:ext uri="{FF2B5EF4-FFF2-40B4-BE49-F238E27FC236}">
                  <a16:creationId xmlns:a16="http://schemas.microsoft.com/office/drawing/2014/main" id="{0250D79F-D18E-C6FA-D364-A2B7E005F843}"/>
                </a:ext>
              </a:extLst>
            </p:cNvPr>
            <p:cNvCxnSpPr>
              <a:stCxn id="7" idx="2"/>
              <a:endCxn id="14" idx="0"/>
            </p:cNvCxnSpPr>
            <p:nvPr/>
          </p:nvCxnSpPr>
          <p:spPr>
            <a:xfrm rot="16200000" flipH="1">
              <a:off x="7729251" y="-1058849"/>
              <a:ext cx="573615" cy="375375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825998CA-FCE1-90CA-DABD-CB456F6BEF2E}"/>
                </a:ext>
              </a:extLst>
            </p:cNvPr>
            <p:cNvCxnSpPr>
              <a:stCxn id="7" idx="2"/>
              <a:endCxn id="17" idx="0"/>
            </p:cNvCxnSpPr>
            <p:nvPr/>
          </p:nvCxnSpPr>
          <p:spPr>
            <a:xfrm rot="16200000" flipH="1">
              <a:off x="8558743" y="-1888342"/>
              <a:ext cx="573615" cy="5412743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51B4987-9F5A-1F92-E4A1-2350186D5B2D}"/>
                </a:ext>
              </a:extLst>
            </p:cNvPr>
            <p:cNvSpPr txBox="1"/>
            <p:nvPr/>
          </p:nvSpPr>
          <p:spPr>
            <a:xfrm>
              <a:off x="2624187" y="3092165"/>
              <a:ext cx="102325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Rent a field</a:t>
              </a:r>
              <a:endParaRPr lang="zh-CN" altLang="en-US" sz="14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58F2BBAC-B4F5-2EBF-D471-0CA09036865B}"/>
                </a:ext>
              </a:extLst>
            </p:cNvPr>
            <p:cNvSpPr txBox="1"/>
            <p:nvPr/>
          </p:nvSpPr>
          <p:spPr>
            <a:xfrm>
              <a:off x="2624187" y="3497000"/>
              <a:ext cx="936171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Offer food</a:t>
              </a:r>
              <a:endParaRPr lang="zh-CN" altLang="en-US" sz="1400" dirty="0"/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A37C274D-D883-22E6-1EC6-010E25C74A73}"/>
                </a:ext>
              </a:extLst>
            </p:cNvPr>
            <p:cNvCxnSpPr>
              <a:stCxn id="25" idx="1"/>
              <a:endCxn id="78" idx="1"/>
            </p:cNvCxnSpPr>
            <p:nvPr/>
          </p:nvCxnSpPr>
          <p:spPr>
            <a:xfrm rot="10800000" flipV="1">
              <a:off x="2624187" y="2670904"/>
              <a:ext cx="12700" cy="57514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74F34628-13B0-5E76-FDC3-5C38F3C78B7D}"/>
                </a:ext>
              </a:extLst>
            </p:cNvPr>
            <p:cNvCxnSpPr>
              <a:stCxn id="25" idx="1"/>
              <a:endCxn id="79" idx="1"/>
            </p:cNvCxnSpPr>
            <p:nvPr/>
          </p:nvCxnSpPr>
          <p:spPr>
            <a:xfrm rot="10800000" flipV="1">
              <a:off x="2624187" y="2670905"/>
              <a:ext cx="12700" cy="979984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FCA9B0C-22B1-1BA8-2C7A-74B5F5717D2D}"/>
                </a:ext>
              </a:extLst>
            </p:cNvPr>
            <p:cNvSpPr txBox="1"/>
            <p:nvPr/>
          </p:nvSpPr>
          <p:spPr>
            <a:xfrm>
              <a:off x="118656" y="4516593"/>
              <a:ext cx="110272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Design rules</a:t>
              </a:r>
              <a:endParaRPr lang="zh-CN" altLang="en-US" sz="14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B610243-52B2-37A4-1BAA-21EEB0F9B323}"/>
                </a:ext>
              </a:extLst>
            </p:cNvPr>
            <p:cNvSpPr txBox="1"/>
            <p:nvPr/>
          </p:nvSpPr>
          <p:spPr>
            <a:xfrm>
              <a:off x="118655" y="4164626"/>
              <a:ext cx="111542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Offer awards</a:t>
              </a:r>
              <a:endParaRPr lang="zh-CN" altLang="en-US" sz="1400" dirty="0"/>
            </a:p>
          </p:txBody>
        </p:sp>
        <p:cxnSp>
          <p:nvCxnSpPr>
            <p:cNvPr id="89" name="Connector: Elbow 88">
              <a:extLst>
                <a:ext uri="{FF2B5EF4-FFF2-40B4-BE49-F238E27FC236}">
                  <a16:creationId xmlns:a16="http://schemas.microsoft.com/office/drawing/2014/main" id="{56520B76-E84C-5050-F393-B0424513D421}"/>
                </a:ext>
              </a:extLst>
            </p:cNvPr>
            <p:cNvCxnSpPr>
              <a:stCxn id="29" idx="1"/>
              <a:endCxn id="86" idx="1"/>
            </p:cNvCxnSpPr>
            <p:nvPr/>
          </p:nvCxnSpPr>
          <p:spPr>
            <a:xfrm rot="10800000">
              <a:off x="118657" y="4670482"/>
              <a:ext cx="5081" cy="714620"/>
            </a:xfrm>
            <a:prstGeom prst="bentConnector3">
              <a:avLst>
                <a:gd name="adj1" fmla="val 45991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or: Elbow 90">
              <a:extLst>
                <a:ext uri="{FF2B5EF4-FFF2-40B4-BE49-F238E27FC236}">
                  <a16:creationId xmlns:a16="http://schemas.microsoft.com/office/drawing/2014/main" id="{F4677B85-18A5-D4A4-321B-C5E1C3E3CA19}"/>
                </a:ext>
              </a:extLst>
            </p:cNvPr>
            <p:cNvCxnSpPr>
              <a:stCxn id="29" idx="1"/>
              <a:endCxn id="87" idx="1"/>
            </p:cNvCxnSpPr>
            <p:nvPr/>
          </p:nvCxnSpPr>
          <p:spPr>
            <a:xfrm rot="10800000">
              <a:off x="118655" y="4318516"/>
              <a:ext cx="5082" cy="1066587"/>
            </a:xfrm>
            <a:prstGeom prst="bentConnector3">
              <a:avLst>
                <a:gd name="adj1" fmla="val 459822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729464C-0EFE-645B-2E76-CFFFEF6FE925}"/>
                </a:ext>
              </a:extLst>
            </p:cNvPr>
            <p:cNvSpPr txBox="1"/>
            <p:nvPr/>
          </p:nvSpPr>
          <p:spPr>
            <a:xfrm>
              <a:off x="2580643" y="4971458"/>
              <a:ext cx="137377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Engage staff to support</a:t>
              </a:r>
              <a:endParaRPr lang="zh-CN" altLang="en-US" sz="14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3E6961E-9DA8-96A6-9FF3-E54C6920299B}"/>
                </a:ext>
              </a:extLst>
            </p:cNvPr>
            <p:cNvSpPr txBox="1"/>
            <p:nvPr/>
          </p:nvSpPr>
          <p:spPr>
            <a:xfrm>
              <a:off x="2569393" y="5540842"/>
              <a:ext cx="104575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Page design</a:t>
              </a:r>
              <a:endParaRPr lang="zh-CN" altLang="en-US" sz="1400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A789586-115C-8D1E-6D6C-A0E5ED92ACAA}"/>
                </a:ext>
              </a:extLst>
            </p:cNvPr>
            <p:cNvSpPr txBox="1"/>
            <p:nvPr/>
          </p:nvSpPr>
          <p:spPr>
            <a:xfrm>
              <a:off x="2598064" y="5963410"/>
              <a:ext cx="141042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User experience</a:t>
              </a:r>
              <a:endParaRPr lang="zh-CN" altLang="en-US" sz="1400" dirty="0"/>
            </a:p>
          </p:txBody>
        </p: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37C17E78-8444-37BE-20D5-28D6156CA267}"/>
                </a:ext>
              </a:extLst>
            </p:cNvPr>
            <p:cNvCxnSpPr>
              <a:cxnSpLocks/>
              <a:stCxn id="21" idx="1"/>
              <a:endCxn id="93" idx="1"/>
            </p:cNvCxnSpPr>
            <p:nvPr/>
          </p:nvCxnSpPr>
          <p:spPr>
            <a:xfrm rot="10800000" flipH="1" flipV="1">
              <a:off x="2569759" y="4437748"/>
              <a:ext cx="10884" cy="795319"/>
            </a:xfrm>
            <a:prstGeom prst="bentConnector3">
              <a:avLst>
                <a:gd name="adj1" fmla="val -21003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or: Elbow 98">
              <a:extLst>
                <a:ext uri="{FF2B5EF4-FFF2-40B4-BE49-F238E27FC236}">
                  <a16:creationId xmlns:a16="http://schemas.microsoft.com/office/drawing/2014/main" id="{650BEEB1-E7EB-1255-7003-F8FA2B3CD6EF}"/>
                </a:ext>
              </a:extLst>
            </p:cNvPr>
            <p:cNvCxnSpPr>
              <a:cxnSpLocks/>
              <a:stCxn id="21" idx="1"/>
              <a:endCxn id="94" idx="1"/>
            </p:cNvCxnSpPr>
            <p:nvPr/>
          </p:nvCxnSpPr>
          <p:spPr>
            <a:xfrm rot="10800000" flipV="1">
              <a:off x="2569393" y="4437749"/>
              <a:ext cx="366" cy="1256982"/>
            </a:xfrm>
            <a:prstGeom prst="bentConnector3">
              <a:avLst>
                <a:gd name="adj1" fmla="val 6255901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Elbow 101">
              <a:extLst>
                <a:ext uri="{FF2B5EF4-FFF2-40B4-BE49-F238E27FC236}">
                  <a16:creationId xmlns:a16="http://schemas.microsoft.com/office/drawing/2014/main" id="{93AB2DEB-D991-CE78-3272-F5DFA6645B32}"/>
                </a:ext>
              </a:extLst>
            </p:cNvPr>
            <p:cNvCxnSpPr>
              <a:cxnSpLocks/>
              <a:stCxn id="21" idx="1"/>
              <a:endCxn id="95" idx="1"/>
            </p:cNvCxnSpPr>
            <p:nvPr/>
          </p:nvCxnSpPr>
          <p:spPr>
            <a:xfrm rot="10800000" flipH="1" flipV="1">
              <a:off x="2569758" y="4437749"/>
              <a:ext cx="28305" cy="1679550"/>
            </a:xfrm>
            <a:prstGeom prst="bentConnector3">
              <a:avLst>
                <a:gd name="adj1" fmla="val -80763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6CB405-4773-19F4-C0D9-76AADB4B2E05}"/>
                </a:ext>
              </a:extLst>
            </p:cNvPr>
            <p:cNvSpPr txBox="1"/>
            <p:nvPr/>
          </p:nvSpPr>
          <p:spPr>
            <a:xfrm>
              <a:off x="6235338" y="5358224"/>
              <a:ext cx="1410424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provide in-app consultation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54AD4F8-724C-0404-2552-560A352DF996}"/>
                </a:ext>
              </a:extLst>
            </p:cNvPr>
            <p:cNvSpPr txBox="1"/>
            <p:nvPr/>
          </p:nvSpPr>
          <p:spPr>
            <a:xfrm>
              <a:off x="4162699" y="2336047"/>
              <a:ext cx="1865801" cy="646331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b="1" dirty="0"/>
                <a:t>design reordering checkout process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A08C24C-D6F2-564C-287B-CFA930AF7670}"/>
                </a:ext>
              </a:extLst>
            </p:cNvPr>
            <p:cNvSpPr txBox="1"/>
            <p:nvPr/>
          </p:nvSpPr>
          <p:spPr>
            <a:xfrm>
              <a:off x="6235338" y="2342128"/>
              <a:ext cx="1358887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design easy-to-navigate interface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786B82-4631-F268-832D-888EBCD56B52}"/>
                </a:ext>
              </a:extLst>
            </p:cNvPr>
            <p:cNvSpPr txBox="1"/>
            <p:nvPr/>
          </p:nvSpPr>
          <p:spPr>
            <a:xfrm>
              <a:off x="4162697" y="3517862"/>
              <a:ext cx="1865800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develop AI-powered recommendation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4D2B833-B7E2-2FEC-619A-5C92C35F3D75}"/>
                </a:ext>
              </a:extLst>
            </p:cNvPr>
            <p:cNvSpPr txBox="1"/>
            <p:nvPr/>
          </p:nvSpPr>
          <p:spPr>
            <a:xfrm>
              <a:off x="4169580" y="3047477"/>
              <a:ext cx="12191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Logic design</a:t>
              </a:r>
              <a:endParaRPr lang="zh-CN" altLang="en-US" sz="1400" dirty="0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7E4AFF6-C4FB-FD30-9092-A3CE52312DFC}"/>
                </a:ext>
              </a:extLst>
            </p:cNvPr>
            <p:cNvSpPr txBox="1"/>
            <p:nvPr/>
          </p:nvSpPr>
          <p:spPr>
            <a:xfrm>
              <a:off x="4169579" y="4725212"/>
              <a:ext cx="121919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AI algorithm</a:t>
              </a:r>
              <a:endParaRPr lang="zh-CN" altLang="en-US" sz="1400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AF0CC51-D690-7108-A261-21C36B5602DA}"/>
                </a:ext>
              </a:extLst>
            </p:cNvPr>
            <p:cNvSpPr txBox="1"/>
            <p:nvPr/>
          </p:nvSpPr>
          <p:spPr>
            <a:xfrm>
              <a:off x="4187920" y="5103763"/>
              <a:ext cx="105426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Page design</a:t>
              </a:r>
              <a:endParaRPr lang="zh-CN" altLang="en-US" sz="1400" dirty="0"/>
            </a:p>
          </p:txBody>
        </p:sp>
        <p:cxnSp>
          <p:nvCxnSpPr>
            <p:cNvPr id="133" name="Connector: Elbow 132">
              <a:extLst>
                <a:ext uri="{FF2B5EF4-FFF2-40B4-BE49-F238E27FC236}">
                  <a16:creationId xmlns:a16="http://schemas.microsoft.com/office/drawing/2014/main" id="{D2A0ACE6-50CC-864E-B431-EB309A4A1DE5}"/>
                </a:ext>
              </a:extLst>
            </p:cNvPr>
            <p:cNvCxnSpPr>
              <a:stCxn id="12" idx="2"/>
              <a:endCxn id="113" idx="0"/>
            </p:cNvCxnSpPr>
            <p:nvPr/>
          </p:nvCxnSpPr>
          <p:spPr>
            <a:xfrm rot="5400000">
              <a:off x="5485798" y="1682665"/>
              <a:ext cx="263184" cy="104358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ctor: Elbow 134">
              <a:extLst>
                <a:ext uri="{FF2B5EF4-FFF2-40B4-BE49-F238E27FC236}">
                  <a16:creationId xmlns:a16="http://schemas.microsoft.com/office/drawing/2014/main" id="{471AC672-74A0-25F8-B78C-8E6852E71C12}"/>
                </a:ext>
              </a:extLst>
            </p:cNvPr>
            <p:cNvCxnSpPr>
              <a:stCxn id="12" idx="2"/>
              <a:endCxn id="115" idx="0"/>
            </p:cNvCxnSpPr>
            <p:nvPr/>
          </p:nvCxnSpPr>
          <p:spPr>
            <a:xfrm rot="16200000" flipH="1">
              <a:off x="6392349" y="1819694"/>
              <a:ext cx="269265" cy="7756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Elbow 136">
              <a:extLst>
                <a:ext uri="{FF2B5EF4-FFF2-40B4-BE49-F238E27FC236}">
                  <a16:creationId xmlns:a16="http://schemas.microsoft.com/office/drawing/2014/main" id="{AC9640A0-E15E-48EF-20C1-454C424EE4CA}"/>
                </a:ext>
              </a:extLst>
            </p:cNvPr>
            <p:cNvCxnSpPr>
              <a:stCxn id="113" idx="1"/>
              <a:endCxn id="117" idx="1"/>
            </p:cNvCxnSpPr>
            <p:nvPr/>
          </p:nvCxnSpPr>
          <p:spPr>
            <a:xfrm rot="10800000" flipH="1" flipV="1">
              <a:off x="4162698" y="2659212"/>
              <a:ext cx="6881" cy="542153"/>
            </a:xfrm>
            <a:prstGeom prst="bentConnector3">
              <a:avLst>
                <a:gd name="adj1" fmla="val -33221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ctor: Elbow 138">
              <a:extLst>
                <a:ext uri="{FF2B5EF4-FFF2-40B4-BE49-F238E27FC236}">
                  <a16:creationId xmlns:a16="http://schemas.microsoft.com/office/drawing/2014/main" id="{0BB5C170-7C41-8E59-8711-0EB493FF77FA}"/>
                </a:ext>
              </a:extLst>
            </p:cNvPr>
            <p:cNvCxnSpPr>
              <a:cxnSpLocks/>
              <a:stCxn id="116" idx="2"/>
              <a:endCxn id="118" idx="3"/>
            </p:cNvCxnSpPr>
            <p:nvPr/>
          </p:nvCxnSpPr>
          <p:spPr>
            <a:xfrm rot="16200000" flipH="1">
              <a:off x="5023233" y="4513556"/>
              <a:ext cx="437909" cy="293180"/>
            </a:xfrm>
            <a:prstGeom prst="bentConnector4">
              <a:avLst>
                <a:gd name="adj1" fmla="val 32429"/>
                <a:gd name="adj2" fmla="val 18230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26EEBD87-84E2-0380-5596-E441B282E357}"/>
                </a:ext>
              </a:extLst>
            </p:cNvPr>
            <p:cNvCxnSpPr>
              <a:cxnSpLocks/>
              <a:stCxn id="116" idx="2"/>
              <a:endCxn id="119" idx="3"/>
            </p:cNvCxnSpPr>
            <p:nvPr/>
          </p:nvCxnSpPr>
          <p:spPr>
            <a:xfrm rot="16200000" flipH="1">
              <a:off x="4760662" y="4776127"/>
              <a:ext cx="816460" cy="146590"/>
            </a:xfrm>
            <a:prstGeom prst="bentConnector4">
              <a:avLst>
                <a:gd name="adj1" fmla="val 17110"/>
                <a:gd name="adj2" fmla="val 36386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ctor: Elbow 147">
              <a:extLst>
                <a:ext uri="{FF2B5EF4-FFF2-40B4-BE49-F238E27FC236}">
                  <a16:creationId xmlns:a16="http://schemas.microsoft.com/office/drawing/2014/main" id="{C5E4BDED-C732-994B-B03C-1B115D3463B0}"/>
                </a:ext>
              </a:extLst>
            </p:cNvPr>
            <p:cNvCxnSpPr>
              <a:cxnSpLocks/>
              <a:stCxn id="12" idx="2"/>
              <a:endCxn id="116" idx="3"/>
            </p:cNvCxnSpPr>
            <p:nvPr/>
          </p:nvCxnSpPr>
          <p:spPr>
            <a:xfrm rot="5400000">
              <a:off x="5130507" y="2970854"/>
              <a:ext cx="1906664" cy="1106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35BE9213-6935-0A51-7369-7A1B72D12984}"/>
                </a:ext>
              </a:extLst>
            </p:cNvPr>
            <p:cNvSpPr txBox="1"/>
            <p:nvPr/>
          </p:nvSpPr>
          <p:spPr>
            <a:xfrm>
              <a:off x="6251766" y="3406881"/>
              <a:ext cx="105426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Page design</a:t>
              </a:r>
              <a:endParaRPr lang="zh-CN" altLang="en-US" sz="1400" dirty="0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63E06F36-5589-6541-2C9F-AC4AF61E75A9}"/>
                </a:ext>
              </a:extLst>
            </p:cNvPr>
            <p:cNvSpPr txBox="1"/>
            <p:nvPr/>
          </p:nvSpPr>
          <p:spPr>
            <a:xfrm>
              <a:off x="6849561" y="3768224"/>
              <a:ext cx="44503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UX</a:t>
              </a:r>
              <a:endParaRPr lang="zh-CN" altLang="en-US" sz="1400" dirty="0"/>
            </a:p>
          </p:txBody>
        </p:sp>
        <p:cxnSp>
          <p:nvCxnSpPr>
            <p:cNvPr id="202" name="Connector: Elbow 201">
              <a:extLst>
                <a:ext uri="{FF2B5EF4-FFF2-40B4-BE49-F238E27FC236}">
                  <a16:creationId xmlns:a16="http://schemas.microsoft.com/office/drawing/2014/main" id="{5DA0AD7A-5592-E510-32B4-17DB7080810B}"/>
                </a:ext>
              </a:extLst>
            </p:cNvPr>
            <p:cNvCxnSpPr>
              <a:cxnSpLocks/>
              <a:stCxn id="115" idx="2"/>
              <a:endCxn id="199" idx="3"/>
            </p:cNvCxnSpPr>
            <p:nvPr/>
          </p:nvCxnSpPr>
          <p:spPr>
            <a:xfrm rot="16200000" flipH="1">
              <a:off x="6962751" y="3217488"/>
              <a:ext cx="295312" cy="391251"/>
            </a:xfrm>
            <a:prstGeom prst="bentConnector4">
              <a:avLst>
                <a:gd name="adj1" fmla="val 23945"/>
                <a:gd name="adj2" fmla="val 14639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ctor: Elbow 206">
              <a:extLst>
                <a:ext uri="{FF2B5EF4-FFF2-40B4-BE49-F238E27FC236}">
                  <a16:creationId xmlns:a16="http://schemas.microsoft.com/office/drawing/2014/main" id="{D6CA565D-68C5-C9F3-1CBD-59E661B35738}"/>
                </a:ext>
              </a:extLst>
            </p:cNvPr>
            <p:cNvCxnSpPr>
              <a:stCxn id="115" idx="2"/>
              <a:endCxn id="200" idx="3"/>
            </p:cNvCxnSpPr>
            <p:nvPr/>
          </p:nvCxnSpPr>
          <p:spPr>
            <a:xfrm rot="16200000" flipH="1">
              <a:off x="6776361" y="3403878"/>
              <a:ext cx="656655" cy="379813"/>
            </a:xfrm>
            <a:prstGeom prst="bentConnector4">
              <a:avLst>
                <a:gd name="adj1" fmla="val 10432"/>
                <a:gd name="adj2" fmla="val 15080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E569F66-2E0F-4645-B22C-EF28A3866C6F}"/>
                </a:ext>
              </a:extLst>
            </p:cNvPr>
            <p:cNvSpPr txBox="1"/>
            <p:nvPr/>
          </p:nvSpPr>
          <p:spPr>
            <a:xfrm>
              <a:off x="6251766" y="4294346"/>
              <a:ext cx="11155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Engage staff</a:t>
              </a:r>
              <a:endParaRPr lang="zh-CN" altLang="en-US" sz="1400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F216E1F7-8D80-593C-37FC-91FB2A66FB5C}"/>
                </a:ext>
              </a:extLst>
            </p:cNvPr>
            <p:cNvSpPr txBox="1"/>
            <p:nvPr/>
          </p:nvSpPr>
          <p:spPr>
            <a:xfrm>
              <a:off x="6251766" y="4641107"/>
              <a:ext cx="105426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Web design</a:t>
              </a:r>
              <a:endParaRPr lang="zh-CN" altLang="en-US" sz="1400" dirty="0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0B94B36-4A2C-00D7-4F03-0EDE2489EB18}"/>
                </a:ext>
              </a:extLst>
            </p:cNvPr>
            <p:cNvSpPr txBox="1"/>
            <p:nvPr/>
          </p:nvSpPr>
          <p:spPr>
            <a:xfrm>
              <a:off x="6235338" y="4987868"/>
              <a:ext cx="44503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UX</a:t>
              </a:r>
              <a:endParaRPr lang="zh-CN" altLang="en-US" sz="1400" dirty="0"/>
            </a:p>
          </p:txBody>
        </p:sp>
        <p:cxnSp>
          <p:nvCxnSpPr>
            <p:cNvPr id="214" name="Connector: Elbow 213">
              <a:extLst>
                <a:ext uri="{FF2B5EF4-FFF2-40B4-BE49-F238E27FC236}">
                  <a16:creationId xmlns:a16="http://schemas.microsoft.com/office/drawing/2014/main" id="{93A7AD25-BDC2-72B3-F6AE-22361251BF2E}"/>
                </a:ext>
              </a:extLst>
            </p:cNvPr>
            <p:cNvCxnSpPr>
              <a:stCxn id="110" idx="0"/>
              <a:endCxn id="212" idx="3"/>
            </p:cNvCxnSpPr>
            <p:nvPr/>
          </p:nvCxnSpPr>
          <p:spPr>
            <a:xfrm rot="16200000" flipV="1">
              <a:off x="6702228" y="5119902"/>
              <a:ext cx="216467" cy="2601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ctor: Elbow 215">
              <a:extLst>
                <a:ext uri="{FF2B5EF4-FFF2-40B4-BE49-F238E27FC236}">
                  <a16:creationId xmlns:a16="http://schemas.microsoft.com/office/drawing/2014/main" id="{80BBDBD2-9DD1-5F49-9BAF-BAAAA9B7727D}"/>
                </a:ext>
              </a:extLst>
            </p:cNvPr>
            <p:cNvCxnSpPr>
              <a:stCxn id="110" idx="0"/>
              <a:endCxn id="211" idx="3"/>
            </p:cNvCxnSpPr>
            <p:nvPr/>
          </p:nvCxnSpPr>
          <p:spPr>
            <a:xfrm rot="5400000" flipH="1" flipV="1">
              <a:off x="6841677" y="4893869"/>
              <a:ext cx="563228" cy="365483"/>
            </a:xfrm>
            <a:prstGeom prst="bentConnector4">
              <a:avLst>
                <a:gd name="adj1" fmla="val 39044"/>
                <a:gd name="adj2" fmla="val 16254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ctor: Elbow 217">
              <a:extLst>
                <a:ext uri="{FF2B5EF4-FFF2-40B4-BE49-F238E27FC236}">
                  <a16:creationId xmlns:a16="http://schemas.microsoft.com/office/drawing/2014/main" id="{1975DBDF-12A5-C903-1C9C-4FD85DA02CF6}"/>
                </a:ext>
              </a:extLst>
            </p:cNvPr>
            <p:cNvCxnSpPr>
              <a:stCxn id="110" idx="0"/>
              <a:endCxn id="210" idx="3"/>
            </p:cNvCxnSpPr>
            <p:nvPr/>
          </p:nvCxnSpPr>
          <p:spPr>
            <a:xfrm rot="5400000" flipH="1" flipV="1">
              <a:off x="6698920" y="4689866"/>
              <a:ext cx="909989" cy="426728"/>
            </a:xfrm>
            <a:prstGeom prst="bentConnector4">
              <a:avLst>
                <a:gd name="adj1" fmla="val 23679"/>
                <a:gd name="adj2" fmla="val 15357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ctor: Elbow 223">
              <a:extLst>
                <a:ext uri="{FF2B5EF4-FFF2-40B4-BE49-F238E27FC236}">
                  <a16:creationId xmlns:a16="http://schemas.microsoft.com/office/drawing/2014/main" id="{82005D9D-C2D4-C80A-64FF-3147F46AC47E}"/>
                </a:ext>
              </a:extLst>
            </p:cNvPr>
            <p:cNvCxnSpPr>
              <a:stCxn id="12" idx="2"/>
              <a:endCxn id="110" idx="1"/>
            </p:cNvCxnSpPr>
            <p:nvPr/>
          </p:nvCxnSpPr>
          <p:spPr>
            <a:xfrm rot="16200000" flipH="1">
              <a:off x="4313746" y="3898297"/>
              <a:ext cx="3747026" cy="9615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66D318A-7257-5862-7109-EBD088099D57}"/>
                </a:ext>
              </a:extLst>
            </p:cNvPr>
            <p:cNvSpPr txBox="1"/>
            <p:nvPr/>
          </p:nvSpPr>
          <p:spPr>
            <a:xfrm>
              <a:off x="7912808" y="2342128"/>
              <a:ext cx="1471749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give detailed product information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4CCE27-1936-0B74-0C18-15DD6E11A0F9}"/>
                </a:ext>
              </a:extLst>
            </p:cNvPr>
            <p:cNvSpPr txBox="1"/>
            <p:nvPr/>
          </p:nvSpPr>
          <p:spPr>
            <a:xfrm>
              <a:off x="7920257" y="3343112"/>
              <a:ext cx="1063246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show customer reviews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D9ACFD8-DC11-CFA8-F28A-A21168320FB8}"/>
                </a:ext>
              </a:extLst>
            </p:cNvPr>
            <p:cNvSpPr txBox="1"/>
            <p:nvPr/>
          </p:nvSpPr>
          <p:spPr>
            <a:xfrm>
              <a:off x="7886878" y="6117299"/>
              <a:ext cx="1592054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get expert endorsements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52B147DB-658E-F02F-CD15-F58668FD81D4}"/>
                </a:ext>
              </a:extLst>
            </p:cNvPr>
            <p:cNvSpPr txBox="1"/>
            <p:nvPr/>
          </p:nvSpPr>
          <p:spPr>
            <a:xfrm>
              <a:off x="7912809" y="4386658"/>
              <a:ext cx="1471748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clarify pricing system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DBA2ACAE-E20C-ACED-5F9B-F57D75391ED9}"/>
                </a:ext>
              </a:extLst>
            </p:cNvPr>
            <p:cNvSpPr txBox="1"/>
            <p:nvPr/>
          </p:nvSpPr>
          <p:spPr>
            <a:xfrm>
              <a:off x="7887648" y="5108346"/>
              <a:ext cx="1410425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create professional partnership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5A120CA-62FE-3A50-F3FD-19B7C1D8727C}"/>
                </a:ext>
              </a:extLst>
            </p:cNvPr>
            <p:cNvSpPr txBox="1"/>
            <p:nvPr/>
          </p:nvSpPr>
          <p:spPr>
            <a:xfrm>
              <a:off x="9504861" y="2363127"/>
              <a:ext cx="7761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content</a:t>
              </a:r>
              <a:endParaRPr lang="zh-CN" altLang="en-US" sz="1400" dirty="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4499940B-5398-E9BB-BB70-273482B793FA}"/>
                </a:ext>
              </a:extLst>
            </p:cNvPr>
            <p:cNvSpPr txBox="1"/>
            <p:nvPr/>
          </p:nvSpPr>
          <p:spPr>
            <a:xfrm>
              <a:off x="9509399" y="2760379"/>
              <a:ext cx="111487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Page design</a:t>
              </a:r>
              <a:endParaRPr lang="zh-CN" altLang="en-US" sz="1400" dirty="0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A13C2E19-73AF-2F52-2D91-D404E043F582}"/>
                </a:ext>
              </a:extLst>
            </p:cNvPr>
            <p:cNvSpPr txBox="1"/>
            <p:nvPr/>
          </p:nvSpPr>
          <p:spPr>
            <a:xfrm>
              <a:off x="9091196" y="3356080"/>
              <a:ext cx="7761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content</a:t>
              </a:r>
              <a:endParaRPr lang="zh-CN" altLang="en-US" sz="1400" dirty="0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B834E95E-EA28-4C79-04AA-C0953A998FD9}"/>
                </a:ext>
              </a:extLst>
            </p:cNvPr>
            <p:cNvSpPr txBox="1"/>
            <p:nvPr/>
          </p:nvSpPr>
          <p:spPr>
            <a:xfrm>
              <a:off x="9095733" y="3753331"/>
              <a:ext cx="11194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Page design</a:t>
              </a:r>
              <a:endParaRPr lang="zh-CN" altLang="en-US" sz="1400" dirty="0"/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D048F922-4920-FDC0-E3D2-E9B2A164F436}"/>
                </a:ext>
              </a:extLst>
            </p:cNvPr>
            <p:cNvSpPr txBox="1"/>
            <p:nvPr/>
          </p:nvSpPr>
          <p:spPr>
            <a:xfrm>
              <a:off x="9554007" y="6113752"/>
              <a:ext cx="1070267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Hire experts</a:t>
              </a:r>
              <a:endParaRPr lang="zh-CN" altLang="en-US" sz="1400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82887832-5093-C0B0-83C4-5FC21241DDA5}"/>
                </a:ext>
              </a:extLst>
            </p:cNvPr>
            <p:cNvSpPr txBox="1"/>
            <p:nvPr/>
          </p:nvSpPr>
          <p:spPr>
            <a:xfrm>
              <a:off x="9438997" y="4318516"/>
              <a:ext cx="776149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content</a:t>
              </a:r>
              <a:endParaRPr lang="zh-CN" altLang="en-US" sz="1400" dirty="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71B251D-D153-1B3B-7125-BA672FCA84D0}"/>
                </a:ext>
              </a:extLst>
            </p:cNvPr>
            <p:cNvSpPr txBox="1"/>
            <p:nvPr/>
          </p:nvSpPr>
          <p:spPr>
            <a:xfrm>
              <a:off x="9443534" y="4715767"/>
              <a:ext cx="111941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Page design</a:t>
              </a:r>
              <a:endParaRPr lang="zh-CN" altLang="en-US" sz="1400" dirty="0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DB99CE26-082E-E1B9-97AB-788C7B2C9225}"/>
                </a:ext>
              </a:extLst>
            </p:cNvPr>
            <p:cNvSpPr txBox="1"/>
            <p:nvPr/>
          </p:nvSpPr>
          <p:spPr>
            <a:xfrm>
              <a:off x="9554007" y="6470941"/>
              <a:ext cx="504393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Ads</a:t>
              </a:r>
              <a:endParaRPr lang="zh-CN" altLang="en-US" sz="1400" dirty="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E5CAD741-F376-0EDD-B879-DB022B309FD1}"/>
                </a:ext>
              </a:extLst>
            </p:cNvPr>
            <p:cNvSpPr txBox="1"/>
            <p:nvPr/>
          </p:nvSpPr>
          <p:spPr>
            <a:xfrm>
              <a:off x="9384557" y="5129075"/>
              <a:ext cx="107026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Pay for partnership</a:t>
              </a:r>
              <a:endParaRPr lang="zh-CN" altLang="en-US" sz="1400" dirty="0"/>
            </a:p>
          </p:txBody>
        </p:sp>
        <p:cxnSp>
          <p:nvCxnSpPr>
            <p:cNvPr id="245" name="Connector: Elbow 244">
              <a:extLst>
                <a:ext uri="{FF2B5EF4-FFF2-40B4-BE49-F238E27FC236}">
                  <a16:creationId xmlns:a16="http://schemas.microsoft.com/office/drawing/2014/main" id="{2C8F4A84-748F-4723-B71E-1453AF369C6F}"/>
                </a:ext>
              </a:extLst>
            </p:cNvPr>
            <p:cNvCxnSpPr>
              <a:stCxn id="14" idx="2"/>
              <a:endCxn id="229" idx="1"/>
            </p:cNvCxnSpPr>
            <p:nvPr/>
          </p:nvCxnSpPr>
          <p:spPr>
            <a:xfrm rot="5400000">
              <a:off x="8515061" y="1425916"/>
              <a:ext cx="775625" cy="1980129"/>
            </a:xfrm>
            <a:prstGeom prst="bentConnector4">
              <a:avLst>
                <a:gd name="adj1" fmla="val 20239"/>
                <a:gd name="adj2" fmla="val 1115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ctor: Elbow 246">
              <a:extLst>
                <a:ext uri="{FF2B5EF4-FFF2-40B4-BE49-F238E27FC236}">
                  <a16:creationId xmlns:a16="http://schemas.microsoft.com/office/drawing/2014/main" id="{E04C456C-37E9-7945-3F6E-13175C8C76FE}"/>
                </a:ext>
              </a:extLst>
            </p:cNvPr>
            <p:cNvCxnSpPr>
              <a:stCxn id="14" idx="2"/>
              <a:endCxn id="230" idx="1"/>
            </p:cNvCxnSpPr>
            <p:nvPr/>
          </p:nvCxnSpPr>
          <p:spPr>
            <a:xfrm rot="5400000">
              <a:off x="8018293" y="1930132"/>
              <a:ext cx="1776609" cy="1972680"/>
            </a:xfrm>
            <a:prstGeom prst="bentConnector4">
              <a:avLst>
                <a:gd name="adj1" fmla="val 8699"/>
                <a:gd name="adj2" fmla="val 1118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ctor: Elbow 251">
              <a:extLst>
                <a:ext uri="{FF2B5EF4-FFF2-40B4-BE49-F238E27FC236}">
                  <a16:creationId xmlns:a16="http://schemas.microsoft.com/office/drawing/2014/main" id="{8A64A864-A1A1-DA11-9141-F842DABD99F0}"/>
                </a:ext>
              </a:extLst>
            </p:cNvPr>
            <p:cNvCxnSpPr>
              <a:stCxn id="14" idx="2"/>
              <a:endCxn id="232" idx="1"/>
            </p:cNvCxnSpPr>
            <p:nvPr/>
          </p:nvCxnSpPr>
          <p:spPr>
            <a:xfrm rot="5400000">
              <a:off x="7562045" y="2378932"/>
              <a:ext cx="2681656" cy="1980128"/>
            </a:xfrm>
            <a:prstGeom prst="bentConnector4">
              <a:avLst>
                <a:gd name="adj1" fmla="val 5899"/>
                <a:gd name="adj2" fmla="val 11154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ctor: Elbow 256">
              <a:extLst>
                <a:ext uri="{FF2B5EF4-FFF2-40B4-BE49-F238E27FC236}">
                  <a16:creationId xmlns:a16="http://schemas.microsoft.com/office/drawing/2014/main" id="{AB83B043-08CA-EE01-7FF5-E51B97F70281}"/>
                </a:ext>
              </a:extLst>
            </p:cNvPr>
            <p:cNvCxnSpPr>
              <a:stCxn id="14" idx="2"/>
              <a:endCxn id="233" idx="1"/>
            </p:cNvCxnSpPr>
            <p:nvPr/>
          </p:nvCxnSpPr>
          <p:spPr>
            <a:xfrm rot="5400000">
              <a:off x="7119372" y="2796445"/>
              <a:ext cx="3541843" cy="2005289"/>
            </a:xfrm>
            <a:prstGeom prst="bentConnector4">
              <a:avLst>
                <a:gd name="adj1" fmla="val 4614"/>
                <a:gd name="adj2" fmla="val 1101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ctor: Elbow 260">
              <a:extLst>
                <a:ext uri="{FF2B5EF4-FFF2-40B4-BE49-F238E27FC236}">
                  <a16:creationId xmlns:a16="http://schemas.microsoft.com/office/drawing/2014/main" id="{DE67C71C-EECC-2D6B-4667-DA7976719A08}"/>
                </a:ext>
              </a:extLst>
            </p:cNvPr>
            <p:cNvCxnSpPr>
              <a:stCxn id="14" idx="2"/>
              <a:endCxn id="231" idx="1"/>
            </p:cNvCxnSpPr>
            <p:nvPr/>
          </p:nvCxnSpPr>
          <p:spPr>
            <a:xfrm rot="5400000">
              <a:off x="6683760" y="3231287"/>
              <a:ext cx="4412297" cy="2006059"/>
            </a:xfrm>
            <a:prstGeom prst="bentConnector4">
              <a:avLst>
                <a:gd name="adj1" fmla="val 3681"/>
                <a:gd name="adj2" fmla="val 10987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4F1BBAD0-489A-500D-6394-E05A632E2ACE}"/>
                </a:ext>
              </a:extLst>
            </p:cNvPr>
            <p:cNvSpPr txBox="1"/>
            <p:nvPr/>
          </p:nvSpPr>
          <p:spPr>
            <a:xfrm>
              <a:off x="10749117" y="2286884"/>
              <a:ext cx="1383396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offer subscription discount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2AA470A-A5BB-FB38-389D-9FCB0F769FC6}"/>
                </a:ext>
              </a:extLst>
            </p:cNvPr>
            <p:cNvSpPr txBox="1"/>
            <p:nvPr/>
          </p:nvSpPr>
          <p:spPr>
            <a:xfrm>
              <a:off x="10754921" y="3265456"/>
              <a:ext cx="1383396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recognize their feature stories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DA58902B-9DDE-5503-B536-5E292F063DF5}"/>
                </a:ext>
              </a:extLst>
            </p:cNvPr>
            <p:cNvSpPr txBox="1"/>
            <p:nvPr/>
          </p:nvSpPr>
          <p:spPr>
            <a:xfrm>
              <a:off x="10749117" y="4266442"/>
              <a:ext cx="1383396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provide random acts of kindness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20A7FFC-5D36-DFDB-DF22-C9B20B94D15C}"/>
                </a:ext>
              </a:extLst>
            </p:cNvPr>
            <p:cNvSpPr txBox="1"/>
            <p:nvPr/>
          </p:nvSpPr>
          <p:spPr>
            <a:xfrm>
              <a:off x="10749117" y="5301748"/>
              <a:ext cx="1383396" cy="9233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early access to new products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3E08B527-0FA1-32AF-1848-4F05490C60C4}"/>
                </a:ext>
              </a:extLst>
            </p:cNvPr>
            <p:cNvSpPr txBox="1"/>
            <p:nvPr/>
          </p:nvSpPr>
          <p:spPr>
            <a:xfrm>
              <a:off x="10749117" y="6299306"/>
              <a:ext cx="1525290" cy="64633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celebrate anniversaries</a:t>
              </a:r>
            </a:p>
          </p:txBody>
        </p:sp>
        <p:cxnSp>
          <p:nvCxnSpPr>
            <p:cNvPr id="272" name="Connector: Elbow 271">
              <a:extLst>
                <a:ext uri="{FF2B5EF4-FFF2-40B4-BE49-F238E27FC236}">
                  <a16:creationId xmlns:a16="http://schemas.microsoft.com/office/drawing/2014/main" id="{648EDC52-2A6A-21C9-5E5B-6D63278885BE}"/>
                </a:ext>
              </a:extLst>
            </p:cNvPr>
            <p:cNvCxnSpPr>
              <a:stCxn id="17" idx="2"/>
              <a:endCxn id="266" idx="3"/>
            </p:cNvCxnSpPr>
            <p:nvPr/>
          </p:nvCxnSpPr>
          <p:spPr>
            <a:xfrm rot="16200000" flipH="1">
              <a:off x="11482027" y="2098062"/>
              <a:ext cx="720381" cy="580591"/>
            </a:xfrm>
            <a:prstGeom prst="bentConnector4">
              <a:avLst>
                <a:gd name="adj1" fmla="val 17957"/>
                <a:gd name="adj2" fmla="val 1393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ctor: Elbow 273">
              <a:extLst>
                <a:ext uri="{FF2B5EF4-FFF2-40B4-BE49-F238E27FC236}">
                  <a16:creationId xmlns:a16="http://schemas.microsoft.com/office/drawing/2014/main" id="{3C32FEC8-CC56-4BDE-D1B2-61576FA69F5E}"/>
                </a:ext>
              </a:extLst>
            </p:cNvPr>
            <p:cNvCxnSpPr>
              <a:stCxn id="17" idx="2"/>
              <a:endCxn id="267" idx="3"/>
            </p:cNvCxnSpPr>
            <p:nvPr/>
          </p:nvCxnSpPr>
          <p:spPr>
            <a:xfrm rot="16200000" flipH="1">
              <a:off x="10995643" y="2584446"/>
              <a:ext cx="1698953" cy="586395"/>
            </a:xfrm>
            <a:prstGeom prst="bentConnector4">
              <a:avLst>
                <a:gd name="adj1" fmla="val 7708"/>
                <a:gd name="adj2" fmla="val 13898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ctor: Elbow 276">
              <a:extLst>
                <a:ext uri="{FF2B5EF4-FFF2-40B4-BE49-F238E27FC236}">
                  <a16:creationId xmlns:a16="http://schemas.microsoft.com/office/drawing/2014/main" id="{77F1AE1D-6827-9E76-3CE4-2B5A4947C090}"/>
                </a:ext>
              </a:extLst>
            </p:cNvPr>
            <p:cNvCxnSpPr>
              <a:stCxn id="17" idx="2"/>
              <a:endCxn id="268" idx="3"/>
            </p:cNvCxnSpPr>
            <p:nvPr/>
          </p:nvCxnSpPr>
          <p:spPr>
            <a:xfrm rot="16200000" flipH="1">
              <a:off x="10492248" y="3087841"/>
              <a:ext cx="2699939" cy="580591"/>
            </a:xfrm>
            <a:prstGeom prst="bentConnector4">
              <a:avLst>
                <a:gd name="adj1" fmla="val 5325"/>
                <a:gd name="adj2" fmla="val 1393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ctor: Elbow 279">
              <a:extLst>
                <a:ext uri="{FF2B5EF4-FFF2-40B4-BE49-F238E27FC236}">
                  <a16:creationId xmlns:a16="http://schemas.microsoft.com/office/drawing/2014/main" id="{4D46FB7E-BE76-D870-4C9A-64B6BED751DF}"/>
                </a:ext>
              </a:extLst>
            </p:cNvPr>
            <p:cNvCxnSpPr>
              <a:stCxn id="17" idx="2"/>
              <a:endCxn id="269" idx="3"/>
            </p:cNvCxnSpPr>
            <p:nvPr/>
          </p:nvCxnSpPr>
          <p:spPr>
            <a:xfrm rot="16200000" flipH="1">
              <a:off x="9974595" y="3605494"/>
              <a:ext cx="3735245" cy="580591"/>
            </a:xfrm>
            <a:prstGeom prst="bentConnector4">
              <a:avLst>
                <a:gd name="adj1" fmla="val 3835"/>
                <a:gd name="adj2" fmla="val 13937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ctor: Elbow 282">
              <a:extLst>
                <a:ext uri="{FF2B5EF4-FFF2-40B4-BE49-F238E27FC236}">
                  <a16:creationId xmlns:a16="http://schemas.microsoft.com/office/drawing/2014/main" id="{910007CF-1FF2-26BC-0A82-A83698390C9C}"/>
                </a:ext>
              </a:extLst>
            </p:cNvPr>
            <p:cNvCxnSpPr>
              <a:stCxn id="17" idx="2"/>
              <a:endCxn id="270" idx="3"/>
            </p:cNvCxnSpPr>
            <p:nvPr/>
          </p:nvCxnSpPr>
          <p:spPr>
            <a:xfrm rot="16200000" flipH="1">
              <a:off x="9616012" y="3964077"/>
              <a:ext cx="4594304" cy="722485"/>
            </a:xfrm>
            <a:prstGeom prst="bentConnector4">
              <a:avLst>
                <a:gd name="adj1" fmla="val 2697"/>
                <a:gd name="adj2" fmla="val 1119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155B41C7-82B2-F722-F3EB-E81CAC686D47}"/>
              </a:ext>
            </a:extLst>
          </p:cNvPr>
          <p:cNvSpPr/>
          <p:nvPr/>
        </p:nvSpPr>
        <p:spPr>
          <a:xfrm>
            <a:off x="5329685" y="6500736"/>
            <a:ext cx="219543" cy="3231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9345C-BE7A-AA26-521D-342B0B319D79}"/>
              </a:ext>
            </a:extLst>
          </p:cNvPr>
          <p:cNvSpPr txBox="1"/>
          <p:nvPr/>
        </p:nvSpPr>
        <p:spPr>
          <a:xfrm>
            <a:off x="4126780" y="6274130"/>
            <a:ext cx="2625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Problem frame up is in the next slide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08635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286">
            <a:extLst>
              <a:ext uri="{FF2B5EF4-FFF2-40B4-BE49-F238E27FC236}">
                <a16:creationId xmlns:a16="http://schemas.microsoft.com/office/drawing/2014/main" id="{60163581-AFB4-CB6C-E418-762B44EF50F5}"/>
              </a:ext>
            </a:extLst>
          </p:cNvPr>
          <p:cNvSpPr txBox="1"/>
          <p:nvPr/>
        </p:nvSpPr>
        <p:spPr>
          <a:xfrm>
            <a:off x="261249" y="4587250"/>
            <a:ext cx="11669502" cy="20313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/>
              <a:t>The problem of </a:t>
            </a:r>
            <a:r>
              <a:rPr lang="zh-CN" altLang="en-US" b="1" i="1" dirty="0"/>
              <a:t>making users feel convenient</a:t>
            </a:r>
            <a:r>
              <a:rPr lang="zh-CN" altLang="en-US" dirty="0"/>
              <a:t> is the priority as it</a:t>
            </a:r>
            <a:r>
              <a:rPr lang="en-US" altLang="zh-CN" dirty="0"/>
              <a:t>’</a:t>
            </a:r>
            <a:r>
              <a:rPr lang="zh-CN" altLang="en-US" dirty="0"/>
              <a:t>s the core feature that solving users’ problems and making profits directly. Compared with it, others are more intangible for a long term contribution </a:t>
            </a:r>
            <a:r>
              <a:rPr lang="en-US" altLang="zh-CN" dirty="0"/>
              <a:t>though the solutions to the problem of making users feel credible seems more easy to do.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Solutions in this problem are more achievable, and I prefer first </a:t>
            </a:r>
            <a:r>
              <a:rPr lang="zh-CN" altLang="en-US" b="1" dirty="0"/>
              <a:t>designing the reordering checkout process</a:t>
            </a:r>
            <a:r>
              <a:rPr lang="zh-CN" altLang="en-US" dirty="0"/>
              <a:t>. For its function, it enables users to repeat the same operations as the last time </a:t>
            </a:r>
            <a:r>
              <a:rPr lang="en-US" altLang="zh-CN" dirty="0"/>
              <a:t>which is super useful in pet service like showering and trimming fur</a:t>
            </a:r>
            <a:r>
              <a:rPr lang="zh-CN" altLang="en-US" dirty="0"/>
              <a:t>. For its cost, all can be done in software level and will not involve too much members.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C6D08D-864A-A33B-CD10-C510346E53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880" y="127614"/>
            <a:ext cx="7762240" cy="428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1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489276-56AF-F959-F4FE-01CF100480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263" y="-16859"/>
            <a:ext cx="7322451" cy="68917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BA3980-386A-7494-47B8-B9DB2F1F5576}"/>
              </a:ext>
            </a:extLst>
          </p:cNvPr>
          <p:cNvSpPr txBox="1"/>
          <p:nvPr/>
        </p:nvSpPr>
        <p:spPr>
          <a:xfrm>
            <a:off x="276431" y="271700"/>
            <a:ext cx="52099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Due to the layout of PowerPoint, I remove some solutions in every opportunities to fit the page and add experiments. </a:t>
            </a:r>
          </a:p>
          <a:p>
            <a:endParaRPr lang="en-US" altLang="zh-CN" sz="1600" b="1" dirty="0"/>
          </a:p>
          <a:p>
            <a:r>
              <a:rPr lang="en-US" altLang="zh-CN" sz="1600" b="1" dirty="0"/>
              <a:t>My complete OST without experiments part is attached as an image here.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653960826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325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-apple-system</vt:lpstr>
      <vt:lpstr>Arial</vt:lpstr>
      <vt:lpstr>Calibri</vt:lpstr>
      <vt:lpstr>WPS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李昀哲</dc:creator>
  <cp:lastModifiedBy>昀哲 李</cp:lastModifiedBy>
  <cp:revision>8</cp:revision>
  <cp:lastPrinted>2024-08-20T02:36:23Z</cp:lastPrinted>
  <dcterms:created xsi:type="dcterms:W3CDTF">2023-08-09T12:44:55Z</dcterms:created>
  <dcterms:modified xsi:type="dcterms:W3CDTF">2024-08-20T02:36:48Z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