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  <p:embeddedFontLst>
    <p:embeddedFont>
      <p:font typeface="Raleway ExtraBold"/>
      <p:bold r:id="rId15"/>
      <p:boldItalic r:id="rId16"/>
    </p:embeddedFont>
    <p:embeddedFont>
      <p:font typeface="Raleway SemiBold"/>
      <p:regular r:id="rId17"/>
      <p:bold r:id="rId18"/>
      <p:italic r:id="rId19"/>
      <p:boldItalic r:id="rId20"/>
    </p:embeddedFont>
    <p:embeddedFont>
      <p:font typeface="Raleway"/>
      <p:regular r:id="rId21"/>
      <p:bold r:id="rId22"/>
      <p:italic r:id="rId23"/>
      <p:boldItalic r:id="rId24"/>
    </p:embeddedFont>
  </p:embeddedFontLst>
  <p:custDataLst>
    <p:tags r:id="rId2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Today, Im goona talk about surgical robots. I would say in the next decade, surgical robots with full autonomy will replace human in some specific procedures in the operation. You are </a:t>
            </a:r>
            <a:r>
              <a:rPr lang="en-GB"/>
              <a:t>going</a:t>
            </a:r>
            <a:r>
              <a:rPr lang="en-GB"/>
              <a:t> to have a robot surgeon, and you should feel safer as a result.</a:t>
            </a:r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0eb073895_0_6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0eb073895_0_6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future, </a:t>
            </a:r>
            <a:r>
              <a:rPr lang="en-GB"/>
              <a:t>human</a:t>
            </a:r>
            <a:r>
              <a:rPr lang="en-GB"/>
              <a:t> surgeons </a:t>
            </a:r>
            <a:r>
              <a:rPr lang="en-GB">
                <a:solidFill>
                  <a:schemeClr val="dk1"/>
                </a:solidFill>
              </a:rPr>
              <a:t>with less participation </a:t>
            </a:r>
            <a:r>
              <a:rPr lang="en-GB"/>
              <a:t>will be assistants for surgical robots during the operation process.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0eb073895_0_7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0eb073895_0_7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 the most skilled surgeons can experience fatigue, stress, and hand tremor, which can lead to errors during delicate operations.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However, autonomous systems can perform with consistent precision for extended periods, regardless of </a:t>
            </a:r>
            <a:r>
              <a:rPr lang="en-GB"/>
              <a:t>external factor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0eb073895_0_7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0eb073895_0_7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 the most skilled surgeons can experience fatigue, stress, and hand tremor, which can lead to errors during delicate operations.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However, autonomous systems can perform with consistent precision for extended periods, regardless of external factor</a:t>
            </a:r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0eb073895_0_7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0eb073895_0_7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Even the most skilled surgeons can experience fatigue, stress, and hand tremor, which can lead to errors during delicate operations.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However, autonomous systems can perform with consistent precision for extended periods, regardless of external factor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0eb073895_0_7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0eb073895_0_7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0eb073895_0_8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0eb073895_0_8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0eb073895_0_7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0eb073895_0_7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36408" y="260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latin typeface="Raleway ExtraBold"/>
                <a:ea typeface="Raleway ExtraBold"/>
                <a:cs typeface="Raleway ExtraBold"/>
                <a:sym typeface="Raleway ExtraBold"/>
              </a:rPr>
              <a:t>Surgical Robots</a:t>
            </a:r>
            <a:endParaRPr sz="60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736400" y="2313450"/>
            <a:ext cx="8520600" cy="12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With </a:t>
            </a:r>
            <a:r>
              <a:rPr lang="en-GB" b="1" i="1">
                <a:solidFill>
                  <a:srgbClr val="0866FF"/>
                </a:solidFill>
                <a:latin typeface="Raleway"/>
                <a:ea typeface="Raleway"/>
                <a:cs typeface="Raleway"/>
                <a:sym typeface="Raleway"/>
              </a:rPr>
              <a:t>FULL AUTONOMY</a:t>
            </a:r>
            <a:r>
              <a:rPr lang="en-GB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 in the next </a:t>
            </a:r>
            <a:r>
              <a:rPr lang="en-GB" b="1" i="1">
                <a:solidFill>
                  <a:srgbClr val="0866FF"/>
                </a:solidFill>
                <a:latin typeface="Raleway"/>
                <a:ea typeface="Raleway"/>
                <a:cs typeface="Raleway"/>
                <a:sym typeface="Raleway"/>
              </a:rPr>
              <a:t>DECADE</a:t>
            </a:r>
            <a:endParaRPr b="1" i="1">
              <a:solidFill>
                <a:srgbClr val="0866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36400" y="3589350"/>
            <a:ext cx="32469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Jonas Li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November 1, 2024</a:t>
            </a:r>
            <a:endParaRPr sz="2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301425"/>
            <a:ext cx="9144003" cy="621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图片 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238125"/>
            <a:ext cx="9144000" cy="6215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1"/>
          <a:srcRect l="29932"/>
          <a:stretch>
            <a:fillRect/>
          </a:stretch>
        </p:blipFill>
        <p:spPr>
          <a:xfrm>
            <a:off x="5944075" y="0"/>
            <a:ext cx="3923324" cy="56941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408150" y="5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/>
              <a:t>Benefit</a:t>
            </a:r>
            <a:endParaRPr sz="4800" b="1">
              <a:solidFill>
                <a:srgbClr val="F5F5F5"/>
              </a:solidFill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0" y="1727100"/>
            <a:ext cx="656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i="1">
                <a:solidFill>
                  <a:srgbClr val="0866FF"/>
                </a:solidFill>
              </a:rPr>
              <a:t>LESS</a:t>
            </a:r>
            <a:r>
              <a:rPr lang="en-GB" sz="4000">
                <a:solidFill>
                  <a:schemeClr val="dk1"/>
                </a:solidFill>
              </a:rPr>
              <a:t> </a:t>
            </a:r>
            <a:r>
              <a:rPr lang="en-GB" sz="4000">
                <a:solidFill>
                  <a:schemeClr val="dk1"/>
                </a:solidFill>
              </a:rPr>
              <a:t> </a:t>
            </a:r>
            <a:r>
              <a:rPr lang="en-GB" sz="4000">
                <a:solidFill>
                  <a:schemeClr val="dk1"/>
                </a:solidFill>
              </a:rPr>
              <a:t>        </a:t>
            </a:r>
            <a:r>
              <a:rPr lang="en-GB" sz="2700" b="1">
                <a:solidFill>
                  <a:srgbClr val="626262"/>
                </a:solidFill>
              </a:rPr>
              <a:t>B</a:t>
            </a:r>
            <a:r>
              <a:rPr lang="en-GB" sz="2700" b="1">
                <a:solidFill>
                  <a:srgbClr val="626262"/>
                </a:solidFill>
              </a:rPr>
              <a:t>lood Loss</a:t>
            </a:r>
            <a:endParaRPr sz="2700" b="1">
              <a:solidFill>
                <a:srgbClr val="62626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000" b="1" i="1">
                <a:solidFill>
                  <a:srgbClr val="0866FF"/>
                </a:solidFill>
              </a:rPr>
              <a:t>FEWER</a:t>
            </a:r>
            <a:r>
              <a:rPr lang="en-GB" sz="4000">
                <a:solidFill>
                  <a:schemeClr val="dk1"/>
                </a:solidFill>
              </a:rPr>
              <a:t>   </a:t>
            </a:r>
            <a:r>
              <a:rPr lang="en-GB" sz="4000">
                <a:solidFill>
                  <a:schemeClr val="dk1"/>
                </a:solidFill>
              </a:rPr>
              <a:t>   </a:t>
            </a:r>
            <a:r>
              <a:rPr lang="en-GB" sz="2700" b="1">
                <a:solidFill>
                  <a:srgbClr val="626262"/>
                </a:solidFill>
              </a:rPr>
              <a:t>Complications</a:t>
            </a:r>
            <a:endParaRPr sz="2700" b="1">
              <a:solidFill>
                <a:srgbClr val="62626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4000" b="1" i="1">
                <a:solidFill>
                  <a:srgbClr val="0866FF"/>
                </a:solidFill>
              </a:rPr>
              <a:t>SMALLER</a:t>
            </a:r>
            <a:r>
              <a:rPr lang="en-GB" sz="4000">
                <a:solidFill>
                  <a:schemeClr val="dk1"/>
                </a:solidFill>
              </a:rPr>
              <a:t>  </a:t>
            </a:r>
            <a:r>
              <a:rPr lang="en-GB" sz="2700" b="1">
                <a:solidFill>
                  <a:srgbClr val="626262"/>
                </a:solidFill>
              </a:rPr>
              <a:t>I</a:t>
            </a:r>
            <a:r>
              <a:rPr lang="en-GB" sz="2700" b="1">
                <a:solidFill>
                  <a:srgbClr val="626262"/>
                </a:solidFill>
              </a:rPr>
              <a:t>ncisions</a:t>
            </a:r>
            <a:endParaRPr sz="2700" b="1">
              <a:solidFill>
                <a:srgbClr val="62626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492100" y="2037625"/>
            <a:ext cx="4159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lt1"/>
                </a:solidFill>
              </a:rPr>
              <a:t>Previously …</a:t>
            </a:r>
            <a:endParaRPr sz="4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751850" y="1371150"/>
            <a:ext cx="5640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GB" sz="3600">
                <a:solidFill>
                  <a:schemeClr val="lt1"/>
                </a:solidFill>
              </a:rPr>
              <a:t>Real-Time Recognition          </a:t>
            </a:r>
            <a:endParaRPr sz="3600">
              <a:solidFill>
                <a:schemeClr val="lt1"/>
              </a:solidFill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GB" sz="3600">
                <a:solidFill>
                  <a:schemeClr val="lt1"/>
                </a:solidFill>
              </a:rPr>
              <a:t>Decision-Making      </a:t>
            </a:r>
            <a:endParaRPr sz="3600">
              <a:solidFill>
                <a:schemeClr val="lt1"/>
              </a:solidFill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lang="en-GB" sz="3600">
                <a:solidFill>
                  <a:schemeClr val="lt1"/>
                </a:solidFill>
              </a:rPr>
              <a:t>Force Feedback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04788" y="83575"/>
            <a:ext cx="6383675" cy="33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0438" y="243325"/>
            <a:ext cx="1862620" cy="104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60450" y="1384525"/>
            <a:ext cx="1862600" cy="825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15223" y="2527550"/>
            <a:ext cx="1553050" cy="11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60450" y="3663225"/>
            <a:ext cx="1862600" cy="1047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2541300" y="3896100"/>
            <a:ext cx="1855191" cy="49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4714738" y="3982775"/>
            <a:ext cx="1997526" cy="4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6862159" y="3710613"/>
            <a:ext cx="2126293" cy="8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18800" y="425613"/>
            <a:ext cx="3782301" cy="429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408150" y="52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0866FF"/>
                </a:solidFill>
              </a:rPr>
              <a:t>Currently</a:t>
            </a:r>
            <a:endParaRPr sz="4800" b="1">
              <a:solidFill>
                <a:srgbClr val="0866FF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08150" y="1808525"/>
            <a:ext cx="55998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</a:rPr>
              <a:t>Computer Vision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</a:rPr>
              <a:t>Simulation platform</a:t>
            </a:r>
            <a:endParaRPr sz="3200">
              <a:solidFill>
                <a:schemeClr val="dk1"/>
              </a:solidFill>
            </a:endParaRP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GB" sz="3200">
                <a:solidFill>
                  <a:schemeClr val="dk1"/>
                </a:solidFill>
              </a:rPr>
              <a:t>Haptic feedback systems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1234300"/>
            <a:ext cx="12165473" cy="80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420225" y="254550"/>
            <a:ext cx="634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b="1"/>
              <a:t>You Can Expect</a:t>
            </a:r>
            <a:endParaRPr sz="6000" b="1"/>
          </a:p>
        </p:txBody>
      </p:sp>
      <p:sp>
        <p:nvSpPr>
          <p:cNvPr id="104" name="Google Shape;104;p20"/>
          <p:cNvSpPr txBox="1"/>
          <p:nvPr>
            <p:ph type="body" idx="1"/>
          </p:nvPr>
        </p:nvSpPr>
        <p:spPr>
          <a:xfrm>
            <a:off x="323750" y="1413600"/>
            <a:ext cx="10472700" cy="3416400"/>
          </a:xfrm>
          <a:prstGeom prst="rect">
            <a:avLst/>
          </a:prstGeom>
          <a:effectLst>
            <a:outerShdw blurRad="128588" dist="28575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3200" b="1" i="1">
                <a:solidFill>
                  <a:srgbClr val="FFFFFF"/>
                </a:solidFill>
              </a:rPr>
              <a:t>Less</a:t>
            </a:r>
            <a:r>
              <a:rPr lang="en-GB" sz="3200">
                <a:solidFill>
                  <a:srgbClr val="FFFFFF"/>
                </a:solidFill>
              </a:rPr>
              <a:t> </a:t>
            </a:r>
            <a:r>
              <a:rPr lang="en-GB" sz="2000">
                <a:solidFill>
                  <a:srgbClr val="FFFFFF"/>
                </a:solidFill>
              </a:rPr>
              <a:t>blood loss</a:t>
            </a:r>
            <a:endParaRPr sz="2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3200" b="1" i="1">
                <a:solidFill>
                  <a:srgbClr val="FFFFFF"/>
                </a:solidFill>
              </a:rPr>
              <a:t>Fewer </a:t>
            </a:r>
            <a:r>
              <a:rPr lang="en-GB" sz="2000">
                <a:solidFill>
                  <a:srgbClr val="FFFFFF"/>
                </a:solidFill>
              </a:rPr>
              <a:t>complications</a:t>
            </a:r>
            <a:endParaRPr sz="2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GB" sz="3200" b="1" i="1">
                <a:solidFill>
                  <a:srgbClr val="FFFFFF"/>
                </a:solidFill>
              </a:rPr>
              <a:t>Smaller</a:t>
            </a:r>
            <a:r>
              <a:rPr lang="en-GB" sz="3200">
                <a:solidFill>
                  <a:srgbClr val="FFFFFF"/>
                </a:solidFill>
              </a:rPr>
              <a:t> </a:t>
            </a:r>
            <a:r>
              <a:rPr lang="en-GB" sz="2000">
                <a:solidFill>
                  <a:srgbClr val="FFFFFF"/>
                </a:solidFill>
              </a:rPr>
              <a:t>incisions</a:t>
            </a:r>
            <a:endParaRPr sz="2000">
              <a:solidFill>
                <a:srgbClr val="FFFFFF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GB" sz="3200" b="1" i="1">
                <a:solidFill>
                  <a:srgbClr val="FFFFFF"/>
                </a:solidFill>
              </a:rPr>
              <a:t>Better</a:t>
            </a:r>
            <a:r>
              <a:rPr lang="en-GB" sz="2000">
                <a:solidFill>
                  <a:srgbClr val="FFFFFF"/>
                </a:solidFill>
              </a:rPr>
              <a:t> experience</a:t>
            </a: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U2ZGVlMDhmYTBjYjAwNzEyZGRhMzE5OTJmYmQ3NmI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WPS 演示</Application>
  <PresentationFormat/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Arial</vt:lpstr>
      <vt:lpstr>Raleway ExtraBold</vt:lpstr>
      <vt:lpstr>Raleway SemiBold</vt:lpstr>
      <vt:lpstr>Raleway</vt:lpstr>
      <vt:lpstr>微软雅黑</vt:lpstr>
      <vt:lpstr>Arial Unicode MS</vt:lpstr>
      <vt:lpstr>Simple Light</vt:lpstr>
      <vt:lpstr>Surgical Robots</vt:lpstr>
      <vt:lpstr>PowerPoint 演示文稿</vt:lpstr>
      <vt:lpstr>Benefit</vt:lpstr>
      <vt:lpstr>PowerPoint 演示文稿</vt:lpstr>
      <vt:lpstr>PowerPoint 演示文稿</vt:lpstr>
      <vt:lpstr>PowerPoint 演示文稿</vt:lpstr>
      <vt:lpstr>Currently</vt:lpstr>
      <vt:lpstr>You Can Expect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Surgical Robots</dc:title>
  <dc:creator/>
  <cp:lastModifiedBy>Yunzhe Li</cp:lastModifiedBy>
  <cp:revision>1</cp:revision>
  <dcterms:created xsi:type="dcterms:W3CDTF">2024-11-01T06:30:54Z</dcterms:created>
  <dcterms:modified xsi:type="dcterms:W3CDTF">2024-11-01T06:30:54Z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230BD97AA28B43F7B91F80A701626C02_12</vt:lpwstr>
  </property>
  <property fmtid="{D5CDD505-2E9C-101B-9397-08002B2CF9AE}" pid="3" name="KSOProductBuildVer">
    <vt:lpwstr>2052-12.1.0.18608</vt:lpwstr>
  </property>
</Properties>
</file>