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303" r:id="rId4"/>
    <p:sldId id="302" r:id="rId5"/>
    <p:sldId id="304" r:id="rId6"/>
    <p:sldId id="305" r:id="rId7"/>
    <p:sldId id="307" r:id="rId8"/>
    <p:sldId id="339" r:id="rId9"/>
    <p:sldId id="344" r:id="rId10"/>
    <p:sldId id="274" r:id="rId11"/>
    <p:sldId id="275" r:id="rId12"/>
    <p:sldId id="292" r:id="rId13"/>
    <p:sldId id="385" r:id="rId14"/>
    <p:sldId id="386" r:id="rId15"/>
    <p:sldId id="380"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userDrawn="1">
          <p15:clr>
            <a:srgbClr val="A4A3A4"/>
          </p15:clr>
        </p15:guide>
        <p15:guide id="2" pos="3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E0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06"/>
        <p:guide pos="386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88.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5.xml"/><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7.xml"/><Relationship Id="rId2" Type="http://schemas.openxmlformats.org/officeDocument/2006/relationships/image" Target="../media/image3.png"/><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image" Target="../media/image4.png"/><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3.xml"/><Relationship Id="rId4" Type="http://schemas.openxmlformats.org/officeDocument/2006/relationships/image" Target="../media/image7.png"/><Relationship Id="rId3" Type="http://schemas.openxmlformats.org/officeDocument/2006/relationships/tags" Target="../tags/tag82.xml"/><Relationship Id="rId2" Type="http://schemas.openxmlformats.org/officeDocument/2006/relationships/image" Target="../media/image6.png"/><Relationship Id="rId1" Type="http://schemas.openxmlformats.org/officeDocument/2006/relationships/tags" Target="../tags/tag81.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87.xml"/><Relationship Id="rId6" Type="http://schemas.openxmlformats.org/officeDocument/2006/relationships/image" Target="../media/image10.png"/><Relationship Id="rId5" Type="http://schemas.openxmlformats.org/officeDocument/2006/relationships/tags" Target="../tags/tag86.xml"/><Relationship Id="rId4" Type="http://schemas.openxmlformats.org/officeDocument/2006/relationships/image" Target="../media/image9.png"/><Relationship Id="rId3" Type="http://schemas.openxmlformats.org/officeDocument/2006/relationships/tags" Target="../tags/tag85.xml"/><Relationship Id="rId2" Type="http://schemas.openxmlformats.org/officeDocument/2006/relationships/image" Target="../media/image8.png"/><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4"/>
          <p:cNvPicPr>
            <a:picLocks noChangeAspect="1"/>
          </p:cNvPicPr>
          <p:nvPr>
            <p:custDataLst>
              <p:tags r:id="rId1"/>
            </p:custDataLst>
          </p:nvPr>
        </p:nvPicPr>
        <p:blipFill>
          <a:blip r:embed="rId2"/>
          <a:stretch>
            <a:fillRect/>
          </a:stretch>
        </p:blipFill>
        <p:spPr>
          <a:xfrm>
            <a:off x="0" y="16510"/>
            <a:ext cx="4644390" cy="1694180"/>
          </a:xfrm>
          <a:prstGeom prst="rect">
            <a:avLst/>
          </a:prstGeom>
          <a:noFill/>
          <a:ln>
            <a:noFill/>
          </a:ln>
        </p:spPr>
      </p:pic>
      <p:pic>
        <p:nvPicPr>
          <p:cNvPr id="4" name="图片 5"/>
          <p:cNvPicPr>
            <a:picLocks noChangeAspect="1"/>
          </p:cNvPicPr>
          <p:nvPr>
            <p:custDataLst>
              <p:tags r:id="rId3"/>
            </p:custDataLst>
          </p:nvPr>
        </p:nvPicPr>
        <p:blipFill>
          <a:blip r:embed="rId4"/>
          <a:stretch>
            <a:fillRect/>
          </a:stretch>
        </p:blipFill>
        <p:spPr>
          <a:xfrm>
            <a:off x="0" y="1722120"/>
            <a:ext cx="4612005" cy="2608580"/>
          </a:xfrm>
          <a:prstGeom prst="rect">
            <a:avLst/>
          </a:prstGeom>
          <a:noFill/>
          <a:ln>
            <a:noFill/>
          </a:ln>
        </p:spPr>
      </p:pic>
      <p:sp>
        <p:nvSpPr>
          <p:cNvPr id="5" name="文本框 4"/>
          <p:cNvSpPr txBox="1"/>
          <p:nvPr/>
        </p:nvSpPr>
        <p:spPr>
          <a:xfrm>
            <a:off x="5352415" y="290830"/>
            <a:ext cx="6839585" cy="3538220"/>
          </a:xfrm>
          <a:prstGeom prst="rect">
            <a:avLst/>
          </a:prstGeom>
          <a:noFill/>
        </p:spPr>
        <p:txBody>
          <a:bodyPr wrap="square" rtlCol="0" anchor="t">
            <a:spAutoFit/>
          </a:bodyPr>
          <a:p>
            <a:r>
              <a:rPr lang="zh-CN" altLang="en-US" sz="1400"/>
              <a:t>让步型：</a:t>
            </a:r>
            <a:endParaRPr lang="zh-CN" altLang="en-US" sz="1400"/>
          </a:p>
          <a:p>
            <a:endParaRPr lang="zh-CN" altLang="en-US" sz="1400"/>
          </a:p>
          <a:p>
            <a:r>
              <a:rPr lang="zh-CN" altLang="en-US" sz="1400"/>
              <a:t>Xx’s argument about xxxxx holds value/merit/weight.</a:t>
            </a:r>
            <a:endParaRPr lang="zh-CN" altLang="en-US" sz="1400"/>
          </a:p>
          <a:p>
            <a:endParaRPr lang="zh-CN" altLang="en-US" sz="1400"/>
          </a:p>
          <a:p>
            <a:r>
              <a:rPr lang="zh-CN" altLang="en-US" sz="1400"/>
              <a:t>Indeed, xxxxxxx 让步理由</a:t>
            </a:r>
            <a:endParaRPr lang="zh-CN" altLang="en-US" sz="1400"/>
          </a:p>
          <a:p>
            <a:endParaRPr lang="zh-CN" altLang="en-US" sz="1400"/>
          </a:p>
          <a:p>
            <a:r>
              <a:rPr lang="zh-CN" altLang="en-US" sz="1400"/>
              <a:t>However, 转折观点 xxx can be more beneficial.</a:t>
            </a:r>
            <a:endParaRPr lang="zh-CN" altLang="en-US" sz="1400"/>
          </a:p>
          <a:p>
            <a:endParaRPr lang="zh-CN" altLang="en-US" sz="1400"/>
          </a:p>
          <a:p>
            <a:r>
              <a:rPr lang="zh-CN" altLang="en-US" sz="1400"/>
              <a:t>When xxxxx 给出理由</a:t>
            </a:r>
            <a:endParaRPr lang="zh-CN" altLang="en-US" sz="1400"/>
          </a:p>
          <a:p>
            <a:endParaRPr lang="zh-CN" altLang="en-US" sz="1400"/>
          </a:p>
          <a:p>
            <a:r>
              <a:rPr lang="zh-CN" altLang="en-US" sz="1400"/>
              <a:t>Especially for xxxxxxxx 解释理由陈述</a:t>
            </a:r>
            <a:endParaRPr lang="zh-CN" altLang="en-US" sz="1400"/>
          </a:p>
          <a:p>
            <a:endParaRPr lang="zh-CN" altLang="en-US" sz="1400"/>
          </a:p>
          <a:p>
            <a:r>
              <a:rPr lang="zh-CN" altLang="en-US" sz="1400"/>
              <a:t>For example, xxxxxxx【描述问题】But fortunately, xxxxxxx, allowing xxxxxx【解决问题】</a:t>
            </a:r>
            <a:endParaRPr lang="zh-CN" altLang="en-US" sz="1400"/>
          </a:p>
          <a:p>
            <a:endParaRPr lang="zh-CN" altLang="en-US" sz="1400"/>
          </a:p>
          <a:p>
            <a:r>
              <a:rPr lang="zh-CN" altLang="en-US" sz="1400"/>
              <a:t>Therefore, although xxxx has advantages in xxxx, having xxxxx provides more xxxxx</a:t>
            </a:r>
            <a:endParaRPr lang="zh-CN" altLang="en-US" sz="1400"/>
          </a:p>
        </p:txBody>
      </p:sp>
      <p:sp>
        <p:nvSpPr>
          <p:cNvPr id="6" name="文本框 5"/>
          <p:cNvSpPr txBox="1"/>
          <p:nvPr/>
        </p:nvSpPr>
        <p:spPr>
          <a:xfrm>
            <a:off x="10893425" y="3829050"/>
            <a:ext cx="1228725" cy="1753235"/>
          </a:xfrm>
          <a:prstGeom prst="rect">
            <a:avLst/>
          </a:prstGeom>
          <a:noFill/>
        </p:spPr>
        <p:txBody>
          <a:bodyPr wrap="square" rtlCol="0">
            <a:spAutoFit/>
          </a:bodyPr>
          <a:p>
            <a:r>
              <a:rPr lang="zh-CN" altLang="en-US"/>
              <a:t>成就</a:t>
            </a:r>
            <a:r>
              <a:rPr lang="en-US" altLang="zh-CN"/>
              <a:t> </a:t>
            </a:r>
            <a:r>
              <a:rPr lang="zh-CN" altLang="en-US"/>
              <a:t>乐趣</a:t>
            </a:r>
            <a:endParaRPr lang="zh-CN" altLang="en-US"/>
          </a:p>
          <a:p>
            <a:r>
              <a:rPr lang="zh-CN" altLang="en-US"/>
              <a:t>方便</a:t>
            </a:r>
            <a:r>
              <a:rPr lang="en-US" altLang="zh-CN"/>
              <a:t> </a:t>
            </a:r>
            <a:r>
              <a:rPr lang="zh-CN" altLang="en-US"/>
              <a:t>效率</a:t>
            </a:r>
            <a:endParaRPr lang="zh-CN" altLang="en-US"/>
          </a:p>
          <a:p>
            <a:r>
              <a:rPr lang="zh-CN" altLang="en-US"/>
              <a:t>经济</a:t>
            </a:r>
            <a:r>
              <a:rPr lang="en-US" altLang="zh-CN"/>
              <a:t> </a:t>
            </a:r>
            <a:r>
              <a:rPr lang="zh-CN" altLang="en-US"/>
              <a:t>耐用</a:t>
            </a:r>
            <a:endParaRPr lang="zh-CN" altLang="en-US"/>
          </a:p>
          <a:p>
            <a:r>
              <a:rPr lang="zh-CN" altLang="en-US"/>
              <a:t>健康</a:t>
            </a:r>
            <a:r>
              <a:rPr lang="en-US" altLang="zh-CN"/>
              <a:t> </a:t>
            </a:r>
            <a:r>
              <a:rPr lang="zh-CN" altLang="en-US"/>
              <a:t>情感</a:t>
            </a:r>
            <a:endParaRPr lang="zh-CN" altLang="en-US"/>
          </a:p>
          <a:p>
            <a:r>
              <a:rPr lang="zh-CN" altLang="en-US"/>
              <a:t>经验</a:t>
            </a:r>
            <a:r>
              <a:rPr lang="en-US" altLang="zh-CN"/>
              <a:t> </a:t>
            </a:r>
            <a:r>
              <a:rPr lang="zh-CN" altLang="en-US"/>
              <a:t>交流</a:t>
            </a:r>
            <a:endParaRPr lang="zh-CN" altLang="en-US"/>
          </a:p>
          <a:p>
            <a:r>
              <a:rPr lang="zh-CN" altLang="en-US"/>
              <a:t>安全</a:t>
            </a:r>
            <a:r>
              <a:rPr lang="en-US" altLang="zh-CN"/>
              <a:t> </a:t>
            </a:r>
            <a:r>
              <a:rPr lang="zh-CN" altLang="en-US"/>
              <a:t>环保</a:t>
            </a:r>
            <a:endParaRPr lang="zh-CN" altLang="en-US"/>
          </a:p>
        </p:txBody>
      </p:sp>
      <p:sp>
        <p:nvSpPr>
          <p:cNvPr id="2" name="文本框 1"/>
          <p:cNvSpPr txBox="1"/>
          <p:nvPr/>
        </p:nvSpPr>
        <p:spPr>
          <a:xfrm>
            <a:off x="0" y="4342130"/>
            <a:ext cx="8813165" cy="2584450"/>
          </a:xfrm>
          <a:prstGeom prst="rect">
            <a:avLst/>
          </a:prstGeom>
          <a:noFill/>
        </p:spPr>
        <p:txBody>
          <a:bodyPr wrap="square" rtlCol="0">
            <a:spAutoFit/>
          </a:bodyPr>
          <a:p>
            <a:r>
              <a:rPr lang="zh-CN" altLang="en-US"/>
              <a:t>提升：</a:t>
            </a:r>
            <a:r>
              <a:rPr lang="en-US" altLang="zh-CN"/>
              <a:t>improve, enhance, elevate, promote, prompt, boost, increase, facilitate</a:t>
            </a:r>
            <a:endParaRPr lang="en-US" altLang="zh-CN"/>
          </a:p>
          <a:p>
            <a:r>
              <a:rPr lang="zh-CN" altLang="en-US"/>
              <a:t>培养：</a:t>
            </a:r>
            <a:r>
              <a:rPr lang="en-US" altLang="zh-CN"/>
              <a:t>foster, nurture,  integrate, prioritize</a:t>
            </a:r>
            <a:endParaRPr lang="en-US" altLang="zh-CN"/>
          </a:p>
          <a:p>
            <a:r>
              <a:rPr lang="zh-CN" altLang="en-US"/>
              <a:t>减小：</a:t>
            </a:r>
            <a:r>
              <a:rPr lang="en-US" altLang="zh-CN"/>
              <a:t>diminish, reduce, alleviate</a:t>
            </a:r>
            <a:endParaRPr lang="en-US" altLang="zh-CN"/>
          </a:p>
          <a:p>
            <a:r>
              <a:rPr lang="zh-CN" altLang="en-US"/>
              <a:t>大量：</a:t>
            </a:r>
            <a:r>
              <a:rPr lang="en-US" altLang="zh-CN"/>
              <a:t>paramount, huge, tremendous</a:t>
            </a:r>
            <a:endParaRPr lang="en-US" altLang="zh-CN"/>
          </a:p>
          <a:p>
            <a:r>
              <a:rPr lang="zh-CN" altLang="en-US"/>
              <a:t>激发</a:t>
            </a:r>
            <a:r>
              <a:rPr lang="en-US" altLang="zh-CN"/>
              <a:t>/</a:t>
            </a:r>
            <a:r>
              <a:rPr lang="zh-CN" altLang="en-US"/>
              <a:t>吸引：</a:t>
            </a:r>
            <a:r>
              <a:rPr lang="en-US" altLang="zh-CN"/>
              <a:t>spark, encourage, spur, attract, drive, motivate</a:t>
            </a:r>
            <a:endParaRPr lang="en-US" altLang="zh-CN"/>
          </a:p>
          <a:p>
            <a:r>
              <a:rPr lang="zh-CN" altLang="en-US"/>
              <a:t>困难</a:t>
            </a:r>
            <a:r>
              <a:rPr lang="en-US" altLang="zh-CN"/>
              <a:t>/</a:t>
            </a:r>
            <a:r>
              <a:rPr lang="zh-CN" altLang="en-US"/>
              <a:t>缺点：</a:t>
            </a:r>
            <a:r>
              <a:rPr lang="en-US" altLang="zh-CN"/>
              <a:t>flaw, challenges, shortcomings, problems, issue</a:t>
            </a:r>
            <a:endParaRPr lang="en-US" altLang="zh-CN"/>
          </a:p>
          <a:p>
            <a:r>
              <a:rPr lang="zh-CN" altLang="en-US"/>
              <a:t>保持</a:t>
            </a:r>
            <a:r>
              <a:rPr lang="en-US" altLang="zh-CN"/>
              <a:t>/</a:t>
            </a:r>
            <a:r>
              <a:rPr lang="zh-CN" altLang="en-US"/>
              <a:t>支持：</a:t>
            </a:r>
            <a:r>
              <a:rPr lang="en-US" altLang="zh-CN"/>
              <a:t>sustain, ensure, secure, support, commitment, dedication, devotion</a:t>
            </a:r>
            <a:endParaRPr lang="en-US" altLang="zh-CN"/>
          </a:p>
          <a:p>
            <a:r>
              <a:rPr lang="zh-CN" altLang="zh-CN"/>
              <a:t>有助于：</a:t>
            </a:r>
            <a:r>
              <a:rPr lang="en-US" altLang="zh-CN"/>
              <a:t>contribute to, be conductive to, serve the purpose, in favor of</a:t>
            </a:r>
            <a:endParaRPr lang="en-US" altLang="zh-CN"/>
          </a:p>
          <a:p>
            <a:r>
              <a:rPr lang="zh-CN" altLang="en-US"/>
              <a:t>胜过：</a:t>
            </a:r>
            <a:r>
              <a:rPr lang="en-US" altLang="zh-CN"/>
              <a:t>...incentives far outweigh the benefit of, </a:t>
            </a:r>
            <a:endParaRPr lang="en-US" altLang="zh-CN"/>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1730" y="80010"/>
            <a:ext cx="10214610" cy="7016115"/>
          </a:xfrm>
          <a:prstGeom prst="rect">
            <a:avLst/>
          </a:prstGeom>
          <a:noFill/>
        </p:spPr>
        <p:txBody>
          <a:bodyPr wrap="square" rtlCol="0">
            <a:spAutoFit/>
          </a:bodyPr>
          <a:p>
            <a:pPr indent="0"/>
            <a:r>
              <a:rPr lang="zh-CN" altLang="en-US">
                <a:latin typeface="Times New Roman" panose="02020603050405020304" charset="0"/>
                <a:cs typeface="Times New Roman" panose="02020603050405020304" charset="0"/>
              </a:rPr>
              <a:t>④</a:t>
            </a:r>
            <a:endParaRPr lang="zh-CN" altLang="en-US">
              <a:latin typeface="Times New Roman" panose="02020603050405020304" charset="0"/>
              <a:cs typeface="Times New Roman" panose="02020603050405020304" charset="0"/>
            </a:endParaRPr>
          </a:p>
          <a:p>
            <a:pPr indent="0"/>
            <a:r>
              <a:rPr lang="en-US" altLang="zh-CN">
                <a:latin typeface="Times New Roman" panose="02020603050405020304" charset="0"/>
                <a:cs typeface="Times New Roman" panose="02020603050405020304" charset="0"/>
              </a:rPr>
              <a:t>In other words, if ... , ... can ..., ...ing ....</a:t>
            </a:r>
            <a:endParaRPr lang="en-US" altLang="zh-CN">
              <a:latin typeface="Times New Roman" panose="02020603050405020304" charset="0"/>
              <a:cs typeface="Times New Roman" panose="02020603050405020304" charset="0"/>
            </a:endParaRPr>
          </a:p>
          <a:p>
            <a:pPr indent="457200"/>
            <a:r>
              <a:rPr lang="en-US" altLang="zh-CN">
                <a:latin typeface="Times New Roman" panose="02020603050405020304" charset="0"/>
                <a:cs typeface="Times New Roman" panose="02020603050405020304" charset="0"/>
              </a:rPr>
              <a:t>if a family encounters long-term challenges, all family members can share the responsibility, reducing stress for each individual</a:t>
            </a:r>
            <a:endParaRPr lang="en-US" altLang="zh-CN">
              <a:latin typeface="Times New Roman" panose="02020603050405020304" charset="0"/>
              <a:cs typeface="Times New Roman" panose="02020603050405020304" charset="0"/>
            </a:endParaRPr>
          </a:p>
          <a:p>
            <a:pPr indent="457200"/>
            <a:r>
              <a:rPr lang="en-US" altLang="zh-CN">
                <a:latin typeface="Times New Roman" panose="02020603050405020304" charset="0"/>
                <a:cs typeface="Times New Roman" panose="02020603050405020304" charset="0"/>
                <a:sym typeface="+mn-ea"/>
              </a:rPr>
              <a:t>if team members openly express their thoughts, it prevents minor issues from escalating. fostering the long-term progress of the whole team.</a:t>
            </a:r>
            <a:endParaRPr lang="en-US" altLang="zh-CN">
              <a:latin typeface="Times New Roman" panose="02020603050405020304" charset="0"/>
              <a:cs typeface="Times New Roman" panose="02020603050405020304" charset="0"/>
              <a:sym typeface="+mn-ea"/>
            </a:endParaRPr>
          </a:p>
          <a:p>
            <a:pPr indent="457200"/>
            <a:r>
              <a:rPr lang="en-US" altLang="zh-CN">
                <a:latin typeface="Times New Roman" panose="02020603050405020304" charset="0"/>
                <a:cs typeface="Times New Roman" panose="02020603050405020304" charset="0"/>
                <a:sym typeface="+mn-ea"/>
              </a:rPr>
              <a:t>if you want to reach your friends, profesors or family immediately, the Internet eliminates geographic barriers</a:t>
            </a:r>
            <a:r>
              <a:rPr lang="en-US" altLang="zh-CN">
                <a:latin typeface="Times New Roman" panose="02020603050405020304" charset="0"/>
                <a:cs typeface="Times New Roman" panose="02020603050405020304" charset="0"/>
                <a:sym typeface="+mn-ea"/>
              </a:rPr>
              <a:t>, getting responses quickly.</a:t>
            </a:r>
            <a:endParaRPr lang="en-US" altLang="zh-CN">
              <a:latin typeface="Times New Roman" panose="02020603050405020304" charset="0"/>
              <a:cs typeface="Times New Roman" panose="02020603050405020304" charset="0"/>
              <a:sym typeface="+mn-ea"/>
            </a:endParaRPr>
          </a:p>
          <a:p>
            <a:pPr indent="457200" algn="l">
              <a:buClrTx/>
              <a:buSzTx/>
              <a:buNone/>
            </a:pPr>
            <a:r>
              <a:rPr lang="en-US" altLang="zh-CN">
                <a:latin typeface="Times New Roman" panose="02020603050405020304" charset="0"/>
                <a:cs typeface="Times New Roman" panose="02020603050405020304" charset="0"/>
              </a:rPr>
              <a:t>if they engage in competitions, it’s an optimal pathway to start their future careers</a:t>
            </a:r>
            <a:endParaRPr lang="en-US" altLang="zh-CN">
              <a:latin typeface="Times New Roman" panose="02020603050405020304" charset="0"/>
              <a:cs typeface="Times New Roman" panose="02020603050405020304" charset="0"/>
            </a:endParaRPr>
          </a:p>
          <a:p>
            <a:pPr indent="457200" algn="l">
              <a:buClrTx/>
              <a:buSzTx/>
              <a:buNone/>
            </a:pPr>
            <a:r>
              <a:rPr lang="en-US" altLang="zh-CN">
                <a:latin typeface="Times New Roman" panose="02020603050405020304" charset="0"/>
                <a:cs typeface="Times New Roman" panose="02020603050405020304" charset="0"/>
                <a:sym typeface="+mn-ea"/>
              </a:rPr>
              <a:t>taking the urban development into account, an art gallery that brings economic benefits is more likely to secure sustained support </a:t>
            </a:r>
            <a:endParaRPr lang="en-US" altLang="zh-CN">
              <a:latin typeface="Times New Roman" panose="02020603050405020304" charset="0"/>
              <a:cs typeface="Times New Roman" panose="02020603050405020304" charset="0"/>
              <a:sym typeface="+mn-ea"/>
            </a:endParaRPr>
          </a:p>
          <a:p>
            <a:pPr indent="457200"/>
            <a:endParaRPr lang="en-US" altLang="zh-CN">
              <a:latin typeface="Times New Roman" panose="02020603050405020304" charset="0"/>
              <a:cs typeface="Times New Roman" panose="02020603050405020304" charset="0"/>
            </a:endParaRPr>
          </a:p>
          <a:p>
            <a:pPr indent="0"/>
            <a:r>
              <a:rPr lang="zh-CN" altLang="en-US">
                <a:latin typeface="Times New Roman" panose="02020603050405020304" charset="0"/>
                <a:cs typeface="Times New Roman" panose="02020603050405020304" charset="0"/>
              </a:rPr>
              <a:t>⑤</a:t>
            </a:r>
            <a:endParaRPr lang="zh-CN" altLang="en-US">
              <a:latin typeface="Times New Roman" panose="02020603050405020304" charset="0"/>
              <a:cs typeface="Times New Roman" panose="02020603050405020304" charset="0"/>
            </a:endParaRPr>
          </a:p>
          <a:p>
            <a:pPr indent="0"/>
            <a:r>
              <a:rPr lang="en-US" altLang="zh-CN">
                <a:latin typeface="Times New Roman" panose="02020603050405020304" charset="0"/>
                <a:cs typeface="Times New Roman" panose="02020603050405020304" charset="0"/>
              </a:rPr>
              <a:t>Especially for ... / in a ... society,  </a:t>
            </a:r>
            <a:r>
              <a:rPr lang="zh-CN" altLang="en-US">
                <a:latin typeface="Times New Roman" panose="02020603050405020304" charset="0"/>
                <a:cs typeface="Times New Roman" panose="02020603050405020304" charset="0"/>
              </a:rPr>
              <a:t>概述</a:t>
            </a:r>
            <a:r>
              <a:rPr lang="zh-CN" altLang="en-US">
                <a:latin typeface="Times New Roman" panose="02020603050405020304" charset="0"/>
                <a:cs typeface="Times New Roman" panose="02020603050405020304" charset="0"/>
              </a:rPr>
              <a:t>例子</a:t>
            </a:r>
            <a:endParaRPr lang="zh-CN" altLang="en-US">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rPr>
              <a:t>Especially in an aging society, taking care of elderly parents has become a paramount concern for every family.</a:t>
            </a:r>
            <a:endParaRPr lang="zh-CN" altLang="en-US">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sym typeface="+mn-ea"/>
              </a:rPr>
              <a:t>in intricate multi-field collaborations, immediate</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reminders and sincere responses are essential for controlling project risks.</a:t>
            </a:r>
            <a:endParaRPr lang="zh-CN" altLang="en-US">
              <a:latin typeface="Times New Roman" panose="02020603050405020304" charset="0"/>
              <a:cs typeface="Times New Roman" panose="02020603050405020304" charset="0"/>
              <a:sym typeface="+mn-ea"/>
            </a:endParaRPr>
          </a:p>
          <a:p>
            <a:pPr indent="457200"/>
            <a:r>
              <a:rPr lang="zh-CN" altLang="en-US">
                <a:latin typeface="Times New Roman" panose="02020603050405020304" charset="0"/>
                <a:cs typeface="Times New Roman" panose="02020603050405020304" charset="0"/>
                <a:sym typeface="+mn-ea"/>
              </a:rPr>
              <a:t>for many elite athletes, they began competing in an early age to gain recognition and receive professional training.</a:t>
            </a:r>
            <a:endParaRPr lang="zh-CN" altLang="en-US">
              <a:latin typeface="Times New Roman" panose="02020603050405020304" charset="0"/>
              <a:cs typeface="Times New Roman" panose="02020603050405020304" charset="0"/>
              <a:sym typeface="+mn-ea"/>
            </a:endParaRPr>
          </a:p>
          <a:p>
            <a:pPr indent="457200"/>
            <a:r>
              <a:rPr lang="en-US" altLang="zh-CN">
                <a:latin typeface="Times New Roman" panose="02020603050405020304" charset="0"/>
                <a:cs typeface="Times New Roman" panose="02020603050405020304" charset="0"/>
                <a:sym typeface="+mn-ea"/>
              </a:rPr>
              <a:t>for students who got sick and cannot go to school, the Internet enables them not to miss a class.</a:t>
            </a:r>
            <a:endParaRPr lang="en-US" altLang="zh-CN">
              <a:latin typeface="Times New Roman" panose="02020603050405020304" charset="0"/>
              <a:cs typeface="Times New Roman" panose="02020603050405020304" charset="0"/>
              <a:sym typeface="+mn-ea"/>
            </a:endParaRPr>
          </a:p>
          <a:p>
            <a:pPr indent="0"/>
            <a:endParaRPr lang="zh-CN" altLang="en-US">
              <a:latin typeface="Times New Roman" panose="02020603050405020304" charset="0"/>
              <a:cs typeface="Times New Roman" panose="02020603050405020304" charset="0"/>
            </a:endParaRPr>
          </a:p>
          <a:p>
            <a:pPr indent="0"/>
            <a:r>
              <a:rPr lang="zh-CN" altLang="en-US">
                <a:latin typeface="Times New Roman" panose="02020603050405020304" charset="0"/>
                <a:cs typeface="Times New Roman" panose="02020603050405020304" charset="0"/>
              </a:rPr>
              <a:t>⑥</a:t>
            </a:r>
            <a:endParaRPr lang="zh-CN" altLang="en-US">
              <a:latin typeface="Times New Roman" panose="02020603050405020304" charset="0"/>
              <a:cs typeface="Times New Roman" panose="02020603050405020304" charset="0"/>
            </a:endParaRPr>
          </a:p>
          <a:p>
            <a:pPr indent="0"/>
            <a:r>
              <a:rPr lang="en-US" altLang="zh-CN">
                <a:latin typeface="Times New Roman" panose="02020603050405020304" charset="0"/>
                <a:cs typeface="Times New Roman" panose="02020603050405020304" charset="0"/>
              </a:rPr>
              <a:t>For example, one of ... who was..., had to ... But fortunately, ... helped to ...., allowing him to ...</a:t>
            </a:r>
            <a:endParaRPr lang="en-US" altLang="zh-CN">
              <a:latin typeface="Times New Roman" panose="02020603050405020304" charset="0"/>
              <a:cs typeface="Times New Roman" panose="02020603050405020304" charset="0"/>
            </a:endParaRPr>
          </a:p>
          <a:p>
            <a:pPr indent="0"/>
            <a:r>
              <a:rPr lang="en-US" altLang="zh-CN">
                <a:latin typeface="Times New Roman" panose="02020603050405020304" charset="0"/>
                <a:cs typeface="Times New Roman" panose="02020603050405020304" charset="0"/>
              </a:rPr>
              <a:t>According to statistics, half of ..., causing many to ... during...</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158115" y="238760"/>
            <a:ext cx="6574790" cy="493014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2"/>
          <a:stretch>
            <a:fillRect/>
          </a:stretch>
        </p:blipFill>
        <p:spPr>
          <a:xfrm>
            <a:off x="661035" y="-76835"/>
            <a:ext cx="6847205" cy="47320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5332730" y="2072005"/>
            <a:ext cx="6297930" cy="4482465"/>
          </a:xfrm>
          <a:prstGeom prst="rect">
            <a:avLst/>
          </a:prstGeom>
        </p:spPr>
      </p:pic>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146050" y="86995"/>
            <a:ext cx="6260465" cy="439737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361950" y="4723130"/>
            <a:ext cx="7048500" cy="1724025"/>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74625" y="229870"/>
            <a:ext cx="5709920" cy="399859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026150" y="52705"/>
            <a:ext cx="6010275" cy="455295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4768215" y="4717415"/>
            <a:ext cx="6619875" cy="904875"/>
          </a:xfrm>
          <a:prstGeom prst="rect">
            <a:avLst/>
          </a:prstGeom>
        </p:spPr>
      </p:pic>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228600"/>
            <a:ext cx="9841865" cy="4078605"/>
          </a:xfrm>
          <a:prstGeom prst="rect">
            <a:avLst/>
          </a:prstGeom>
          <a:noFill/>
        </p:spPr>
        <p:txBody>
          <a:bodyPr wrap="square" rtlCol="0">
            <a:spAutoFit/>
          </a:bodyPr>
          <a:p>
            <a:pPr marL="285750" indent="-285750">
              <a:lnSpc>
                <a:spcPct val="160000"/>
              </a:lnSpc>
              <a:buFont typeface="Arial" panose="020B0604020202020204" pitchFamily="34" charset="0"/>
              <a:buChar char="•"/>
            </a:pPr>
            <a:r>
              <a:rPr lang="en-US" altLang="zh-CN"/>
              <a:t>not saying nice = promoting goodwill</a:t>
            </a:r>
            <a:endParaRPr lang="en-US" altLang="zh-CN"/>
          </a:p>
          <a:p>
            <a:pPr marL="285750" indent="-285750">
              <a:lnSpc>
                <a:spcPct val="160000"/>
              </a:lnSpc>
              <a:buFont typeface="Arial" panose="020B0604020202020204" pitchFamily="34" charset="0"/>
              <a:buChar char="•"/>
            </a:pPr>
            <a:r>
              <a:rPr lang="en-US" altLang="zh-CN"/>
              <a:t>In other words : </a:t>
            </a:r>
            <a:r>
              <a:rPr lang="zh-CN" altLang="en-US"/>
              <a:t>用于引出一个</a:t>
            </a:r>
            <a:r>
              <a:rPr lang="zh-CN" altLang="en-US"/>
              <a:t>陈述</a:t>
            </a:r>
            <a:endParaRPr lang="zh-CN" altLang="en-US"/>
          </a:p>
          <a:p>
            <a:pPr marL="285750" indent="-285750">
              <a:lnSpc>
                <a:spcPct val="160000"/>
              </a:lnSpc>
              <a:buFont typeface="Arial" panose="020B0604020202020204" pitchFamily="34" charset="0"/>
              <a:buChar char="•"/>
            </a:pPr>
            <a:r>
              <a:rPr lang="en-US" altLang="zh-CN"/>
              <a:t>However, to xxxx, xxx necessiate more than xxxx but also require xxx</a:t>
            </a:r>
            <a:endParaRPr lang="en-US" altLang="zh-CN"/>
          </a:p>
          <a:p>
            <a:pPr marL="285750" indent="-285750">
              <a:lnSpc>
                <a:spcPct val="160000"/>
              </a:lnSpc>
              <a:buFont typeface="Arial" panose="020B0604020202020204" pitchFamily="34" charset="0"/>
              <a:buChar char="•"/>
            </a:pPr>
            <a:r>
              <a:rPr lang="en-US" altLang="zh-CN"/>
              <a:t>prevent minor issues from escalating</a:t>
            </a:r>
            <a:endParaRPr lang="en-US" altLang="zh-CN"/>
          </a:p>
          <a:p>
            <a:pPr marL="285750" indent="-285750">
              <a:lnSpc>
                <a:spcPct val="160000"/>
              </a:lnSpc>
              <a:buFont typeface="Arial" panose="020B0604020202020204" pitchFamily="34" charset="0"/>
              <a:buChar char="•"/>
            </a:pPr>
            <a:r>
              <a:rPr lang="en-US" altLang="zh-CN">
                <a:highlight>
                  <a:srgbClr val="FFFF00"/>
                </a:highlight>
              </a:rPr>
              <a:t>foster long-term progress</a:t>
            </a:r>
            <a:r>
              <a:rPr lang="en-US" altLang="zh-CN"/>
              <a:t> for the team</a:t>
            </a:r>
            <a:endParaRPr lang="en-US" altLang="zh-CN"/>
          </a:p>
          <a:p>
            <a:pPr marL="285750" indent="-285750">
              <a:lnSpc>
                <a:spcPct val="160000"/>
              </a:lnSpc>
              <a:buFont typeface="Arial" panose="020B0604020202020204" pitchFamily="34" charset="0"/>
              <a:buChar char="•"/>
            </a:pPr>
            <a:r>
              <a:rPr lang="en-US" altLang="zh-CN"/>
              <a:t>openness</a:t>
            </a:r>
            <a:endParaRPr lang="en-US" altLang="zh-CN"/>
          </a:p>
          <a:p>
            <a:pPr marL="285750" indent="-285750">
              <a:lnSpc>
                <a:spcPct val="160000"/>
              </a:lnSpc>
              <a:buFont typeface="Arial" panose="020B0604020202020204" pitchFamily="34" charset="0"/>
              <a:buChar char="•"/>
            </a:pPr>
            <a:r>
              <a:rPr lang="zh-CN" altLang="en-US">
                <a:highlight>
                  <a:srgbClr val="FFFF00"/>
                </a:highlight>
                <a:sym typeface="+mn-ea"/>
              </a:rPr>
              <a:t>in intricate multi-field collaborations</a:t>
            </a:r>
            <a:endParaRPr lang="en-US" altLang="zh-CN">
              <a:highlight>
                <a:srgbClr val="FFFF00"/>
              </a:highlight>
              <a:sym typeface="+mn-ea"/>
            </a:endParaRPr>
          </a:p>
          <a:p>
            <a:pPr marL="285750" indent="-285750">
              <a:lnSpc>
                <a:spcPct val="160000"/>
              </a:lnSpc>
              <a:buFont typeface="Arial" panose="020B0604020202020204" pitchFamily="34" charset="0"/>
              <a:buChar char="•"/>
            </a:pPr>
            <a:r>
              <a:rPr lang="en-US" altLang="zh-CN"/>
              <a:t>are essential for</a:t>
            </a:r>
            <a:endParaRPr lang="en-US" altLang="zh-CN"/>
          </a:p>
          <a:p>
            <a:pPr>
              <a:lnSpc>
                <a:spcPct val="160000"/>
              </a:lnSpc>
            </a:pPr>
            <a:endParaRPr lang="en-US" altLang="zh-CN">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228600"/>
            <a:ext cx="9841865" cy="4408805"/>
          </a:xfrm>
          <a:prstGeom prst="rect">
            <a:avLst/>
          </a:prstGeom>
          <a:noFill/>
        </p:spPr>
        <p:txBody>
          <a:bodyPr wrap="square" rtlCol="0">
            <a:spAutoFit/>
          </a:bodyPr>
          <a:p>
            <a:pPr marL="285750" indent="-285750">
              <a:lnSpc>
                <a:spcPct val="120000"/>
              </a:lnSpc>
              <a:buFont typeface="Arial" panose="020B0604020202020204" pitchFamily="34" charset="0"/>
              <a:buChar char="•"/>
            </a:pPr>
            <a:r>
              <a:rPr lang="en-US" altLang="zh-CN"/>
              <a:t>participating in sports competitions</a:t>
            </a:r>
            <a:endParaRPr lang="en-US" altLang="zh-CN"/>
          </a:p>
          <a:p>
            <a:pPr marL="285750" indent="-285750">
              <a:lnSpc>
                <a:spcPct val="120000"/>
              </a:lnSpc>
              <a:buFont typeface="Arial" panose="020B0604020202020204" pitchFamily="34" charset="0"/>
              <a:buChar char="•"/>
            </a:pPr>
            <a:r>
              <a:rPr lang="en-US" altLang="zh-CN"/>
              <a:t>However, for ....., ... necessitate .... but .... </a:t>
            </a:r>
            <a:r>
              <a:rPr lang="en-US" altLang="zh-CN">
                <a:sym typeface="+mn-ea"/>
              </a:rPr>
              <a:t>to start a distinguished career,</a:t>
            </a:r>
            <a:endParaRPr lang="en-US" altLang="zh-CN">
              <a:sym typeface="+mn-ea"/>
            </a:endParaRPr>
          </a:p>
          <a:p>
            <a:pPr marL="285750" indent="-285750">
              <a:lnSpc>
                <a:spcPct val="120000"/>
              </a:lnSpc>
              <a:buFont typeface="Arial" panose="020B0604020202020204" pitchFamily="34" charset="0"/>
              <a:buChar char="•"/>
            </a:pPr>
            <a:r>
              <a:rPr lang="en-US" altLang="zh-CN">
                <a:highlight>
                  <a:srgbClr val="FFFF00"/>
                </a:highlight>
              </a:rPr>
              <a:t>optimal</a:t>
            </a:r>
            <a:r>
              <a:rPr lang="en-US" altLang="zh-CN"/>
              <a:t> = best</a:t>
            </a:r>
            <a:endParaRPr lang="en-US" altLang="zh-CN"/>
          </a:p>
          <a:p>
            <a:pPr marL="285750" indent="-285750">
              <a:lnSpc>
                <a:spcPct val="120000"/>
              </a:lnSpc>
              <a:buFont typeface="Arial" panose="020B0604020202020204" pitchFamily="34" charset="0"/>
              <a:buChar char="•"/>
            </a:pPr>
            <a:r>
              <a:rPr lang="en-US" altLang="zh-CN"/>
              <a:t>elite athletes</a:t>
            </a:r>
            <a:endParaRPr lang="en-US" altLang="zh-CN"/>
          </a:p>
          <a:p>
            <a:pPr marL="285750" indent="-285750">
              <a:lnSpc>
                <a:spcPct val="120000"/>
              </a:lnSpc>
              <a:buFont typeface="Arial" panose="020B0604020202020204" pitchFamily="34" charset="0"/>
              <a:buChar char="•"/>
            </a:pPr>
            <a:r>
              <a:rPr lang="en-US" altLang="zh-CN">
                <a:highlight>
                  <a:srgbClr val="FFFF00"/>
                </a:highlight>
              </a:rPr>
              <a:t>gain recognition</a:t>
            </a:r>
            <a:r>
              <a:rPr lang="en-US" altLang="zh-CN"/>
              <a:t> and receive professional training</a:t>
            </a:r>
            <a:endParaRPr lang="en-US" altLang="zh-CN"/>
          </a:p>
          <a:p>
            <a:pPr marL="285750" indent="-285750">
              <a:lnSpc>
                <a:spcPct val="120000"/>
              </a:lnSpc>
              <a:buFont typeface="Arial" panose="020B0604020202020204" pitchFamily="34" charset="0"/>
              <a:buChar char="•"/>
            </a:pPr>
            <a:r>
              <a:rPr lang="en-US" altLang="zh-CN"/>
              <a:t>renowned = famous</a:t>
            </a:r>
            <a:endParaRPr lang="en-US" altLang="zh-CN"/>
          </a:p>
          <a:p>
            <a:pPr marL="285750" indent="-285750">
              <a:lnSpc>
                <a:spcPct val="120000"/>
              </a:lnSpc>
              <a:buFont typeface="Arial" panose="020B0604020202020204" pitchFamily="34" charset="0"/>
              <a:buChar char="•"/>
            </a:pPr>
            <a:r>
              <a:rPr lang="en-US" altLang="zh-CN"/>
              <a:t>top-tier talents</a:t>
            </a:r>
            <a:endParaRPr lang="en-US" altLang="zh-CN"/>
          </a:p>
          <a:p>
            <a:pPr marL="285750" indent="-285750">
              <a:lnSpc>
                <a:spcPct val="120000"/>
              </a:lnSpc>
              <a:buFont typeface="Arial" panose="020B0604020202020204" pitchFamily="34" charset="0"/>
              <a:buChar char="•"/>
            </a:pPr>
            <a:r>
              <a:rPr lang="en-US" altLang="zh-CN">
                <a:highlight>
                  <a:srgbClr val="FFFF00"/>
                </a:highlight>
              </a:rPr>
              <a:t>nuture</a:t>
            </a:r>
            <a:r>
              <a:rPr lang="en-US" altLang="zh-CN"/>
              <a:t> future champions</a:t>
            </a:r>
            <a:endParaRPr lang="en-US" altLang="zh-CN"/>
          </a:p>
          <a:p>
            <a:pPr marL="285750" indent="-285750">
              <a:lnSpc>
                <a:spcPct val="120000"/>
              </a:lnSpc>
              <a:buFont typeface="Arial" panose="020B0604020202020204" pitchFamily="34" charset="0"/>
              <a:buChar char="•"/>
            </a:pPr>
            <a:r>
              <a:rPr lang="en-US" altLang="zh-CN"/>
              <a:t>promote personal growth</a:t>
            </a:r>
            <a:endParaRPr lang="en-US" altLang="zh-CN"/>
          </a:p>
          <a:p>
            <a:pPr marL="285750" indent="-285750">
              <a:lnSpc>
                <a:spcPct val="120000"/>
              </a:lnSpc>
              <a:buFont typeface="Arial" panose="020B0604020202020204" pitchFamily="34" charset="0"/>
              <a:buChar char="•"/>
            </a:pPr>
            <a:endParaRPr lang="en-US" altLang="zh-CN"/>
          </a:p>
          <a:p>
            <a:pPr>
              <a:lnSpc>
                <a:spcPct val="120000"/>
              </a:lnSpc>
            </a:pPr>
            <a:endParaRPr lang="en-US" altLang="zh-CN"/>
          </a:p>
          <a:p>
            <a:pPr>
              <a:lnSpc>
                <a:spcPct val="120000"/>
              </a:lnSpc>
            </a:pPr>
            <a:endParaRPr lang="en-US" altLang="zh-CN">
              <a:sym typeface="+mn-ea"/>
            </a:endParaRPr>
          </a:p>
          <a:p>
            <a:pPr>
              <a:lnSpc>
                <a:spcPct val="120000"/>
              </a:lnSpc>
            </a:pPr>
            <a:endParaRPr lang="en-US" altLang="zh-CN">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4750" y="228600"/>
            <a:ext cx="10661650" cy="4407535"/>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t>对立观点时，要用</a:t>
            </a:r>
            <a:r>
              <a:rPr lang="en-US" altLang="zh-CN"/>
              <a:t>despite the flaws of .....</a:t>
            </a:r>
            <a:r>
              <a:rPr lang="zh-CN" altLang="en-US"/>
              <a:t>，</a:t>
            </a:r>
            <a:r>
              <a:rPr lang="en-US" altLang="zh-CN"/>
              <a:t>through...., it</a:t>
            </a:r>
            <a:endParaRPr lang="en-US" altLang="zh-CN"/>
          </a:p>
          <a:p>
            <a:pPr marL="285750" indent="-285750">
              <a:lnSpc>
                <a:spcPct val="130000"/>
              </a:lnSpc>
              <a:buFont typeface="Arial" panose="020B0604020202020204" pitchFamily="34" charset="0"/>
              <a:buChar char="•"/>
            </a:pPr>
            <a:r>
              <a:rPr lang="zh-CN" altLang="en-US"/>
              <a:t>而平行观点时，可以用</a:t>
            </a:r>
            <a:r>
              <a:rPr lang="en-US" altLang="zh-CN"/>
              <a:t>while ... is vital, ......is also pivotal.</a:t>
            </a:r>
            <a:endParaRPr lang="en-US" altLang="zh-CN"/>
          </a:p>
          <a:p>
            <a:pPr marL="285750" indent="-285750">
              <a:lnSpc>
                <a:spcPct val="130000"/>
              </a:lnSpc>
              <a:buFont typeface="Arial" panose="020B0604020202020204" pitchFamily="34" charset="0"/>
              <a:buChar char="•"/>
            </a:pPr>
            <a:r>
              <a:rPr lang="en-US" altLang="zh-CN"/>
              <a:t>... is sound = .. is valid.</a:t>
            </a:r>
            <a:endParaRPr lang="en-US" altLang="zh-CN"/>
          </a:p>
          <a:p>
            <a:pPr marL="285750" indent="-285750">
              <a:lnSpc>
                <a:spcPct val="130000"/>
              </a:lnSpc>
              <a:buFont typeface="Arial" panose="020B0604020202020204" pitchFamily="34" charset="0"/>
              <a:buChar char="•"/>
            </a:pPr>
            <a:r>
              <a:rPr lang="en-US" altLang="zh-CN">
                <a:highlight>
                  <a:srgbClr val="FFFF00"/>
                </a:highlight>
              </a:rPr>
              <a:t>encountered</a:t>
            </a:r>
            <a:r>
              <a:rPr lang="en-US" altLang="zh-CN"/>
              <a:t> health </a:t>
            </a:r>
            <a:r>
              <a:rPr lang="en-US" altLang="zh-CN">
                <a:highlight>
                  <a:srgbClr val="FFFF00"/>
                </a:highlight>
              </a:rPr>
              <a:t>challenges</a:t>
            </a:r>
            <a:endParaRPr lang="en-US" altLang="zh-CN"/>
          </a:p>
          <a:p>
            <a:pPr marL="285750" indent="-285750">
              <a:lnSpc>
                <a:spcPct val="130000"/>
              </a:lnSpc>
              <a:buFont typeface="Arial" panose="020B0604020202020204" pitchFamily="34" charset="0"/>
              <a:buChar char="•"/>
            </a:pPr>
            <a:r>
              <a:rPr lang="en-US" altLang="zh-CN"/>
              <a:t>overuse</a:t>
            </a:r>
            <a:endParaRPr lang="en-US" altLang="zh-CN"/>
          </a:p>
          <a:p>
            <a:pPr marL="285750" indent="-285750">
              <a:lnSpc>
                <a:spcPct val="130000"/>
              </a:lnSpc>
              <a:buFont typeface="Arial" panose="020B0604020202020204" pitchFamily="34" charset="0"/>
              <a:buChar char="•"/>
            </a:pPr>
            <a:r>
              <a:rPr lang="en-US" altLang="zh-CN" strike="sngStrike"/>
              <a:t>electronic devices</a:t>
            </a:r>
            <a:r>
              <a:rPr lang="en-US" altLang="zh-CN"/>
              <a:t> digital products</a:t>
            </a:r>
            <a:endParaRPr lang="en-US" altLang="zh-CN"/>
          </a:p>
          <a:p>
            <a:pPr marL="285750" indent="-285750">
              <a:lnSpc>
                <a:spcPct val="130000"/>
              </a:lnSpc>
              <a:buFont typeface="Arial" panose="020B0604020202020204" pitchFamily="34" charset="0"/>
              <a:buChar char="•"/>
            </a:pPr>
            <a:r>
              <a:rPr lang="en-US" altLang="zh-CN">
                <a:highlight>
                  <a:srgbClr val="FFFF00"/>
                </a:highlight>
              </a:rPr>
              <a:t>alleviate(diminish)</a:t>
            </a:r>
            <a:r>
              <a:rPr lang="en-US" altLang="zh-CN"/>
              <a:t> negative impacts</a:t>
            </a:r>
            <a:endParaRPr lang="en-US" altLang="zh-CN"/>
          </a:p>
          <a:p>
            <a:pPr marL="285750" indent="-285750">
              <a:lnSpc>
                <a:spcPct val="130000"/>
              </a:lnSpc>
              <a:buFont typeface="Arial" panose="020B0604020202020204" pitchFamily="34" charset="0"/>
              <a:buChar char="•"/>
            </a:pPr>
            <a:r>
              <a:rPr lang="en-US" altLang="zh-CN">
                <a:highlight>
                  <a:srgbClr val="FFFF00"/>
                </a:highlight>
              </a:rPr>
              <a:t>spurs</a:t>
            </a:r>
            <a:r>
              <a:rPr lang="en-US" altLang="zh-CN"/>
              <a:t> = encourages</a:t>
            </a:r>
            <a:endParaRPr lang="en-US" altLang="zh-CN"/>
          </a:p>
          <a:p>
            <a:pPr marL="285750" indent="-285750">
              <a:lnSpc>
                <a:spcPct val="130000"/>
              </a:lnSpc>
              <a:buFont typeface="Arial" panose="020B0604020202020204" pitchFamily="34" charset="0"/>
              <a:buChar char="•"/>
            </a:pPr>
            <a:r>
              <a:rPr lang="en-US" altLang="zh-CN"/>
              <a:t>flaws of</a:t>
            </a:r>
            <a:endParaRPr lang="en-US" altLang="zh-CN"/>
          </a:p>
          <a:p>
            <a:pPr marL="285750" indent="-285750">
              <a:lnSpc>
                <a:spcPct val="130000"/>
              </a:lnSpc>
              <a:buFont typeface="Arial" panose="020B0604020202020204" pitchFamily="34" charset="0"/>
              <a:buChar char="•"/>
            </a:pPr>
            <a:r>
              <a:rPr lang="en-US" altLang="zh-CN"/>
              <a:t>progressive improvement</a:t>
            </a:r>
            <a:endParaRPr lang="en-US" altLang="zh-CN"/>
          </a:p>
          <a:p>
            <a:pPr marL="285750" indent="-285750">
              <a:lnSpc>
                <a:spcPct val="130000"/>
              </a:lnSpc>
              <a:buFont typeface="Arial" panose="020B0604020202020204" pitchFamily="34" charset="0"/>
              <a:buChar char="•"/>
            </a:pPr>
            <a:r>
              <a:rPr lang="zh-CN" altLang="en-US" b="1">
                <a:sym typeface="+mn-ea"/>
              </a:rPr>
              <a:t>very year sees / </a:t>
            </a:r>
            <a:r>
              <a:rPr lang="zh-CN" altLang="en-US" b="1">
                <a:highlight>
                  <a:srgbClr val="FFFF00"/>
                </a:highlight>
                <a:sym typeface="+mn-ea"/>
              </a:rPr>
              <a:t>witnesses</a:t>
            </a:r>
            <a:r>
              <a:rPr lang="zh-CN" altLang="en-US" b="1">
                <a:sym typeface="+mn-ea"/>
              </a:rPr>
              <a:t> / experiences the release of improved solutions.</a:t>
            </a:r>
            <a:endParaRPr lang="en-US" altLang="zh-CN"/>
          </a:p>
          <a:p>
            <a:pPr indent="0">
              <a:lnSpc>
                <a:spcPct val="130000"/>
              </a:lnSpc>
              <a:buFont typeface="Arial" panose="020B0604020202020204" pitchFamily="34" charset="0"/>
              <a:buNone/>
            </a:pPr>
            <a:endParaRPr lang="en-US" altLang="zh-CN">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033780" y="272415"/>
            <a:ext cx="10661650" cy="4741545"/>
          </a:xfrm>
          <a:prstGeom prst="rect">
            <a:avLst/>
          </a:prstGeom>
          <a:noFill/>
        </p:spPr>
        <p:txBody>
          <a:bodyPr wrap="square" rtlCol="0">
            <a:spAutoFit/>
          </a:bodyPr>
          <a:p>
            <a:pPr marL="285750" indent="-285750">
              <a:lnSpc>
                <a:spcPct val="120000"/>
              </a:lnSpc>
              <a:buFont typeface="Arial" panose="020B0604020202020204" pitchFamily="34" charset="0"/>
              <a:buChar char="•"/>
            </a:pPr>
            <a:r>
              <a:rPr lang="en-US" altLang="zh-CN">
                <a:sym typeface="+mn-ea"/>
              </a:rPr>
              <a:t>paramount advantage</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the most siginificant value lies in ...ing</a:t>
            </a:r>
            <a:endParaRPr lang="en-US" altLang="zh-CN">
              <a:sym typeface="+mn-ea"/>
            </a:endParaRPr>
          </a:p>
          <a:p>
            <a:pPr marL="285750" indent="-285750">
              <a:lnSpc>
                <a:spcPct val="120000"/>
              </a:lnSpc>
              <a:buFont typeface="Arial" panose="020B0604020202020204" pitchFamily="34" charset="0"/>
              <a:buChar char="•"/>
            </a:pPr>
            <a:r>
              <a:rPr lang="en-US" altLang="zh-CN">
                <a:highlight>
                  <a:srgbClr val="C0C0C0"/>
                </a:highlight>
                <a:latin typeface="Times New Roman" panose="02020603050405020304" charset="0"/>
                <a:cs typeface="Times New Roman" panose="02020603050405020304" charset="0"/>
                <a:sym typeface="+mn-ea"/>
              </a:rPr>
              <a:t>fostering interactions </a:t>
            </a:r>
            <a:r>
              <a:rPr lang="en-US" altLang="zh-CN">
                <a:sym typeface="+mn-ea"/>
              </a:rPr>
              <a:t>interaction &gt; communication </a:t>
            </a:r>
            <a:r>
              <a:rPr lang="zh-CN" altLang="en-US">
                <a:sym typeface="+mn-ea"/>
              </a:rPr>
              <a:t>（促进交流）</a:t>
            </a:r>
            <a:endParaRPr lang="zh-CN" altLang="en-US">
              <a:sym typeface="+mn-ea"/>
            </a:endParaRPr>
          </a:p>
          <a:p>
            <a:pPr marL="285750" indent="-285750">
              <a:lnSpc>
                <a:spcPct val="120000"/>
              </a:lnSpc>
              <a:buFont typeface="Arial" panose="020B0604020202020204" pitchFamily="34" charset="0"/>
              <a:buChar char="•"/>
            </a:pPr>
            <a:r>
              <a:rPr lang="en-US" altLang="zh-CN">
                <a:sym typeface="+mn-ea"/>
              </a:rPr>
              <a:t>assemble = gather</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drawing = attracting</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the role / function / duty of noun.</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tremendously</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foster = nurture = promote</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enjoyment / insights</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beyond .... contributions</a:t>
            </a:r>
            <a:endParaRPr lang="en-US" altLang="zh-CN">
              <a:sym typeface="+mn-ea"/>
            </a:endParaRPr>
          </a:p>
          <a:p>
            <a:pPr marL="285750" indent="-285750">
              <a:lnSpc>
                <a:spcPct val="120000"/>
              </a:lnSpc>
              <a:buFont typeface="Arial" panose="020B0604020202020204" pitchFamily="34" charset="0"/>
              <a:buChar char="•"/>
            </a:pPr>
            <a:r>
              <a:rPr lang="en-US" altLang="zh-CN">
                <a:highlight>
                  <a:srgbClr val="FFFF00"/>
                </a:highlight>
                <a:latin typeface="Times New Roman" panose="02020603050405020304" charset="0"/>
                <a:cs typeface="Times New Roman" panose="02020603050405020304" charset="0"/>
                <a:sym typeface="+mn-ea"/>
              </a:rPr>
              <a:t>auto shows featuring on-site test drives</a:t>
            </a:r>
            <a:endParaRPr lang="en-US" altLang="zh-CN">
              <a:highlight>
                <a:srgbClr val="FFFF00"/>
              </a:highlight>
              <a:latin typeface="Times New Roman" panose="02020603050405020304" charset="0"/>
              <a:cs typeface="Times New Roman" panose="02020603050405020304" charset="0"/>
              <a:sym typeface="+mn-ea"/>
            </a:endParaRPr>
          </a:p>
          <a:p>
            <a:pPr marL="285750" indent="-285750">
              <a:lnSpc>
                <a:spcPct val="120000"/>
              </a:lnSpc>
              <a:buFont typeface="Arial" panose="020B0604020202020204" pitchFamily="34" charset="0"/>
              <a:buChar char="•"/>
            </a:pPr>
            <a:r>
              <a:rPr lang="en-US" altLang="zh-CN">
                <a:highlight>
                  <a:srgbClr val="FFFF00"/>
                </a:highlight>
                <a:latin typeface="Times New Roman" panose="02020603050405020304" charset="0"/>
                <a:cs typeface="Times New Roman" panose="02020603050405020304" charset="0"/>
                <a:sym typeface="+mn-ea"/>
              </a:rPr>
              <a:t>sparking intellectual exchanges and tremendously boosting the residents' happiness</a:t>
            </a:r>
            <a:endParaRPr lang="en-US" altLang="zh-CN">
              <a:highlight>
                <a:srgbClr val="FFFF00"/>
              </a:highlight>
              <a:latin typeface="Times New Roman" panose="02020603050405020304" charset="0"/>
              <a:cs typeface="Times New Roman" panose="02020603050405020304" charset="0"/>
              <a:sym typeface="+mn-ea"/>
            </a:endParaRPr>
          </a:p>
          <a:p>
            <a:pPr marL="285750" indent="-285750">
              <a:lnSpc>
                <a:spcPct val="120000"/>
              </a:lnSpc>
              <a:buFont typeface="Arial" panose="020B0604020202020204" pitchFamily="34" charset="0"/>
              <a:buChar char="•"/>
            </a:pPr>
            <a:r>
              <a:rPr lang="en-US" altLang="zh-CN">
                <a:highlight>
                  <a:srgbClr val="FFFF00"/>
                </a:highlight>
                <a:latin typeface="Times New Roman" panose="02020603050405020304" charset="0"/>
                <a:cs typeface="Times New Roman" panose="02020603050405020304" charset="0"/>
                <a:sym typeface="+mn-ea"/>
              </a:rPr>
              <a:t>nurture worldwide communication</a:t>
            </a:r>
            <a:endParaRPr lang="zh-CN" altLang="en-US">
              <a:sym typeface="+mn-ea"/>
            </a:endParaRPr>
          </a:p>
          <a:p>
            <a:pPr marL="285750" indent="-285750">
              <a:lnSpc>
                <a:spcPct val="120000"/>
              </a:lnSpc>
              <a:buFont typeface="Arial" panose="020B0604020202020204" pitchFamily="34" charset="0"/>
              <a:buChar char="•"/>
            </a:pPr>
            <a:r>
              <a:rPr lang="en-US" altLang="zh-CN">
                <a:highlight>
                  <a:srgbClr val="C0C0C0"/>
                </a:highlight>
                <a:latin typeface="Times New Roman" panose="02020603050405020304" charset="0"/>
                <a:cs typeface="Times New Roman" panose="02020603050405020304" charset="0"/>
                <a:sym typeface="+mn-ea"/>
              </a:rPr>
              <a:t>exchange insights</a:t>
            </a:r>
            <a:endParaRPr lang="en-US" altLang="zh-CN">
              <a:highlight>
                <a:srgbClr val="C0C0C0"/>
              </a:highlight>
              <a:latin typeface="Times New Roman" panose="02020603050405020304" charset="0"/>
              <a:cs typeface="Times New Roman" panose="02020603050405020304" charset="0"/>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228600"/>
            <a:ext cx="9841865" cy="2584450"/>
          </a:xfrm>
          <a:prstGeom prst="rect">
            <a:avLst/>
          </a:prstGeom>
          <a:noFill/>
        </p:spPr>
        <p:txBody>
          <a:bodyPr wrap="square" rtlCol="0">
            <a:spAutoFit/>
          </a:bodyPr>
          <a:p>
            <a:pPr marL="285750" indent="-285750">
              <a:buFont typeface="Arial" panose="020B0604020202020204" pitchFamily="34" charset="0"/>
              <a:buChar char="•"/>
            </a:pPr>
            <a:r>
              <a:rPr lang="en-US" altLang="zh-CN"/>
              <a:t>deliver the benefit </a:t>
            </a:r>
            <a:endParaRPr lang="en-US" altLang="zh-CN"/>
          </a:p>
          <a:p>
            <a:pPr marL="285750" indent="-285750">
              <a:buFont typeface="Arial" panose="020B0604020202020204" pitchFamily="34" charset="0"/>
              <a:buChar char="•"/>
            </a:pPr>
            <a:r>
              <a:rPr lang="en-US" altLang="zh-CN"/>
              <a:t>has the advantage of</a:t>
            </a:r>
            <a:endParaRPr lang="en-US" altLang="zh-CN"/>
          </a:p>
          <a:p>
            <a:pPr marL="285750" indent="-285750">
              <a:buFont typeface="Arial" panose="020B0604020202020204" pitchFamily="34" charset="0"/>
              <a:buChar char="•"/>
            </a:pPr>
            <a:r>
              <a:rPr lang="en-US" altLang="zh-CN"/>
              <a:t>fulfill the residents’ desire</a:t>
            </a:r>
            <a:r>
              <a:rPr lang="en-US" altLang="zh-CN" strike="sngStrike">
                <a:highlight>
                  <a:srgbClr val="FFFF00"/>
                </a:highlight>
              </a:rPr>
              <a:t>s</a:t>
            </a:r>
            <a:r>
              <a:rPr lang="en-US" altLang="zh-CN"/>
              <a:t> for </a:t>
            </a:r>
            <a:r>
              <a:rPr lang="en-US" altLang="zh-CN">
                <a:highlight>
                  <a:srgbClr val="FFFF00"/>
                </a:highlight>
              </a:rPr>
              <a:t>a</a:t>
            </a:r>
            <a:r>
              <a:rPr lang="en-US" altLang="zh-CN"/>
              <a:t> richer spiritual life</a:t>
            </a:r>
            <a:endParaRPr lang="en-US" altLang="zh-CN"/>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taking into account the correlation between infrastructures and urban development</a:t>
            </a:r>
            <a:endParaRPr lang="en-US" altLang="zh-CN">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secure sustained support</a:t>
            </a:r>
            <a:endParaRPr lang="en-US" altLang="zh-CN">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the community around the art gallery will witness the increase in consumption and tax revenue</a:t>
            </a:r>
            <a:endParaRPr lang="en-US" altLang="zh-CN">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ensure a sustainable development</a:t>
            </a:r>
            <a:endParaRPr lang="en-US" altLang="zh-CN"/>
          </a:p>
          <a:p>
            <a:endParaRPr lang="en-US" altLang="zh-CN">
              <a:sym typeface="+mn-ea"/>
            </a:endParaRPr>
          </a:p>
          <a:p>
            <a:endParaRPr lang="en-US" altLang="zh-CN">
              <a:sym typeface="+mn-ea"/>
            </a:endParaRPr>
          </a:p>
        </p:txBody>
      </p:sp>
      <p:sp>
        <p:nvSpPr>
          <p:cNvPr id="3" name="文本框 2"/>
          <p:cNvSpPr txBox="1"/>
          <p:nvPr/>
        </p:nvSpPr>
        <p:spPr>
          <a:xfrm>
            <a:off x="1026795" y="2218690"/>
            <a:ext cx="9525635" cy="4767580"/>
          </a:xfrm>
          <a:prstGeom prst="rect">
            <a:avLst/>
          </a:prstGeom>
          <a:noFill/>
        </p:spPr>
        <p:txBody>
          <a:bodyPr wrap="square" rtlCol="0">
            <a:spAutoFit/>
          </a:bodyPr>
          <a:p>
            <a:pPr>
              <a:lnSpc>
                <a:spcPct val="130000"/>
              </a:lnSpc>
            </a:pPr>
            <a:r>
              <a:rPr lang="en-US" altLang="zh-CN">
                <a:latin typeface="Times New Roman" panose="02020603050405020304" charset="0"/>
                <a:cs typeface="Times New Roman" panose="02020603050405020304" charset="0"/>
                <a:sym typeface="+mn-ea"/>
              </a:rPr>
              <a:t>Personally, Andrew’s argument that an art gallery delivers the society  holds value. Admittedly, the recreational social environment can inspire citizens, fulfilling their desires for richer spiritual life.However, concerning the long-term development, the most significant benefit of an art gallery is the contribution to the economy.In other words, taking into account the correlation between infrastructures and urban development, an art gallery that suprs economic growth is more likely to strengthen sustained support.Specifically, the community around the art gallery will witness the increase in consumption and tax revenue.For example, the Shanghai Art Gallery organized several exhibitions of world-known artists which attracted millions of visitors to come to Shanghai. Not only they attended the exhibition but they also visited places nearby, nurturing immense financial potential. Therefore, beyond inspiration and joy brought by the art gallery, economic improvement is more pivotal.</a:t>
            </a:r>
            <a:endParaRPr lang="en-US" altLang="zh-CN">
              <a:latin typeface="+mn-ea"/>
            </a:endParaRPr>
          </a:p>
          <a:p>
            <a:pPr>
              <a:lnSpc>
                <a:spcPct val="130000"/>
              </a:lnSpc>
            </a:pPr>
            <a:endParaRPr lang="en-US" altLang="zh-CN"/>
          </a:p>
          <a:p>
            <a:pPr>
              <a:lnSpc>
                <a:spcPct val="130000"/>
              </a:lnSpc>
            </a:pP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6660" y="238760"/>
            <a:ext cx="9841865" cy="2030095"/>
          </a:xfrm>
          <a:prstGeom prst="rect">
            <a:avLst/>
          </a:prstGeom>
          <a:noFill/>
        </p:spPr>
        <p:txBody>
          <a:bodyPr wrap="square" rtlCol="0">
            <a:spAutoFit/>
          </a:bodyPr>
          <a:p>
            <a:pPr marL="285750" indent="-285750">
              <a:buFont typeface="Arial" panose="020B0604020202020204" pitchFamily="34" charset="0"/>
              <a:buChar char="•"/>
            </a:pPr>
            <a:r>
              <a:rPr lang="en-US" altLang="zh-CN"/>
              <a:t>promote </a:t>
            </a:r>
            <a:r>
              <a:rPr lang="en-US" altLang="zh-CN"/>
              <a:t>research efficiency</a:t>
            </a:r>
            <a:endParaRPr lang="en-US" altLang="zh-CN"/>
          </a:p>
          <a:p>
            <a:pPr marL="285750" indent="-285750">
              <a:buFont typeface="Arial" panose="020B0604020202020204" pitchFamily="34" charset="0"/>
              <a:buChar char="•"/>
            </a:pPr>
            <a:r>
              <a:rPr lang="en-US" altLang="zh-CN"/>
              <a:t>provide specialized </a:t>
            </a:r>
            <a:r>
              <a:rPr lang="en-US" altLang="zh-CN"/>
              <a:t>guidance to</a:t>
            </a:r>
            <a:endParaRPr lang="en-US" altLang="zh-CN"/>
          </a:p>
          <a:p>
            <a:pPr marL="285750" indent="-285750">
              <a:buFont typeface="Arial" panose="020B0604020202020204" pitchFamily="34" charset="0"/>
              <a:buChar char="•"/>
            </a:pPr>
            <a:r>
              <a:rPr lang="en-US" altLang="zh-CN">
                <a:sym typeface="+mn-ea"/>
              </a:rPr>
              <a:t>the budget allocation</a:t>
            </a:r>
            <a:endParaRPr lang="en-US" altLang="zh-CN">
              <a:sym typeface="+mn-ea"/>
            </a:endParaRPr>
          </a:p>
          <a:p>
            <a:pPr marL="285750" indent="-285750">
              <a:buFont typeface="Arial" panose="020B0604020202020204" pitchFamily="34" charset="0"/>
              <a:buChar char="•"/>
            </a:pPr>
            <a:r>
              <a:rPr lang="en-US" altLang="zh-CN">
                <a:highlight>
                  <a:srgbClr val="FFFF00"/>
                </a:highlight>
                <a:sym typeface="+mn-ea"/>
              </a:rPr>
              <a:t>elevate</a:t>
            </a:r>
            <a:r>
              <a:rPr lang="en-US" altLang="zh-CN">
                <a:sym typeface="+mn-ea"/>
              </a:rPr>
              <a:t> education quality</a:t>
            </a:r>
            <a:endParaRPr lang="en-US" altLang="zh-CN">
              <a:sym typeface="+mn-ea"/>
            </a:endParaRPr>
          </a:p>
          <a:p>
            <a:pPr marL="285750" indent="-285750">
              <a:buFont typeface="Arial" panose="020B0604020202020204" pitchFamily="34" charset="0"/>
              <a:buChar char="•"/>
            </a:pPr>
            <a:r>
              <a:rPr lang="en-US" altLang="zh-CN">
                <a:highlight>
                  <a:srgbClr val="FFFF00"/>
                </a:highlight>
                <a:sym typeface="+mn-ea"/>
              </a:rPr>
              <a:t>integrate</a:t>
            </a:r>
            <a:r>
              <a:rPr lang="en-US" altLang="zh-CN">
                <a:sym typeface="+mn-ea"/>
              </a:rPr>
              <a:t> theory with </a:t>
            </a:r>
            <a:r>
              <a:rPr lang="en-US" altLang="zh-CN">
                <a:highlight>
                  <a:srgbClr val="FFFF00"/>
                </a:highlight>
                <a:sym typeface="+mn-ea"/>
              </a:rPr>
              <a:t>frrontline practice</a:t>
            </a:r>
            <a:endParaRPr lang="en-US" altLang="zh-CN">
              <a:highlight>
                <a:srgbClr val="FFFF00"/>
              </a:highlight>
              <a:sym typeface="+mn-ea"/>
            </a:endParaRPr>
          </a:p>
          <a:p>
            <a:pPr marL="285750" indent="-285750">
              <a:buFont typeface="Arial" panose="020B0604020202020204" pitchFamily="34" charset="0"/>
              <a:buChar char="•"/>
            </a:pPr>
            <a:r>
              <a:rPr lang="en-US" altLang="zh-CN">
                <a:sym typeface="+mn-ea"/>
              </a:rPr>
              <a:t>benefit lifelong career</a:t>
            </a:r>
            <a:endParaRPr lang="en-US" altLang="zh-CN">
              <a:sym typeface="+mn-ea"/>
            </a:endParaRPr>
          </a:p>
          <a:p>
            <a:endParaRPr lang="en-US" altLang="zh-CN">
              <a:sym typeface="+mn-ea"/>
            </a:endParaRPr>
          </a:p>
        </p:txBody>
      </p:sp>
      <p:sp>
        <p:nvSpPr>
          <p:cNvPr id="3" name="文本框 2"/>
          <p:cNvSpPr txBox="1"/>
          <p:nvPr/>
        </p:nvSpPr>
        <p:spPr>
          <a:xfrm>
            <a:off x="1026795" y="2218690"/>
            <a:ext cx="9525635" cy="4407535"/>
          </a:xfrm>
          <a:prstGeom prst="rect">
            <a:avLst/>
          </a:prstGeom>
          <a:noFill/>
        </p:spPr>
        <p:txBody>
          <a:bodyPr wrap="square" rtlCol="0">
            <a:spAutoFit/>
          </a:bodyPr>
          <a:p>
            <a:pPr>
              <a:lnSpc>
                <a:spcPct val="130000"/>
              </a:lnSpc>
            </a:pPr>
            <a:r>
              <a:rPr lang="en-US" altLang="zh-CN">
                <a:latin typeface="Times New Roman" panose="02020603050405020304" charset="0"/>
                <a:cs typeface="Times New Roman" panose="02020603050405020304" charset="0"/>
                <a:sym typeface="+mn-ea"/>
              </a:rPr>
              <a:t>Paul makes a valid point that schools cannot </a:t>
            </a:r>
            <a:r>
              <a:rPr lang="en-US" altLang="zh-CN" b="1" u="sng">
                <a:latin typeface="Times New Roman" panose="02020603050405020304" charset="0"/>
                <a:cs typeface="Times New Roman" panose="02020603050405020304" charset="0"/>
                <a:sym typeface="+mn-ea"/>
              </a:rPr>
              <a:t>overlook </a:t>
            </a:r>
            <a:r>
              <a:rPr lang="en-US" altLang="zh-CN">
                <a:latin typeface="Times New Roman" panose="02020603050405020304" charset="0"/>
                <a:cs typeface="Times New Roman" panose="02020603050405020304" charset="0"/>
                <a:sym typeface="+mn-ea"/>
              </a:rPr>
              <a:t>investing in teaching resources. Admittedly, investing in educational equipment highlights a university's </a:t>
            </a:r>
            <a:r>
              <a:rPr lang="en-US" altLang="zh-CN" b="1" u="sng">
                <a:highlight>
                  <a:srgbClr val="FFFF00"/>
                </a:highlight>
                <a:latin typeface="Times New Roman" panose="02020603050405020304" charset="0"/>
                <a:cs typeface="Times New Roman" panose="02020603050405020304" charset="0"/>
                <a:sym typeface="+mn-ea"/>
              </a:rPr>
              <a:t>commitment </a:t>
            </a:r>
            <a:r>
              <a:rPr lang="en-US" altLang="zh-CN">
                <a:latin typeface="Times New Roman" panose="02020603050405020304" charset="0"/>
                <a:cs typeface="Times New Roman" panose="02020603050405020304" charset="0"/>
                <a:sym typeface="+mn-ea"/>
              </a:rPr>
              <a:t>for promoting research efficiency. However, considering that teaching and research work should be people-oriented, the </a:t>
            </a:r>
            <a:r>
              <a:rPr lang="en-US" altLang="zh-CN">
                <a:highlight>
                  <a:srgbClr val="FFFF00"/>
                </a:highlight>
                <a:latin typeface="Times New Roman" panose="02020603050405020304" charset="0"/>
                <a:cs typeface="Times New Roman" panose="02020603050405020304" charset="0"/>
                <a:sym typeface="+mn-ea"/>
              </a:rPr>
              <a:t>budget allocation</a:t>
            </a:r>
            <a:r>
              <a:rPr lang="en-US" altLang="zh-CN">
                <a:latin typeface="Times New Roman" panose="02020603050405020304" charset="0"/>
                <a:cs typeface="Times New Roman" panose="02020603050405020304" charset="0"/>
                <a:sym typeface="+mn-ea"/>
              </a:rPr>
              <a:t> should prioritize improving educators' </a:t>
            </a:r>
            <a:r>
              <a:rPr lang="en-US" altLang="zh-CN" b="1" u="sng">
                <a:latin typeface="Times New Roman" panose="02020603050405020304" charset="0"/>
                <a:cs typeface="Times New Roman" panose="02020603050405020304" charset="0"/>
                <a:sym typeface="+mn-ea"/>
              </a:rPr>
              <a:t>salaries. </a:t>
            </a:r>
            <a:r>
              <a:rPr lang="en-US" altLang="zh-CN">
                <a:latin typeface="Times New Roman" panose="02020603050405020304" charset="0"/>
                <a:cs typeface="Times New Roman" panose="02020603050405020304" charset="0"/>
                <a:sym typeface="+mn-ea"/>
              </a:rPr>
              <a:t>By raising salaries, universities can attract more </a:t>
            </a:r>
            <a:r>
              <a:rPr lang="en-US" altLang="zh-CN" b="1" u="sng">
                <a:latin typeface="Times New Roman" panose="02020603050405020304" charset="0"/>
                <a:cs typeface="Times New Roman" panose="02020603050405020304" charset="0"/>
                <a:sym typeface="+mn-ea"/>
              </a:rPr>
              <a:t>experienced</a:t>
            </a:r>
            <a:r>
              <a:rPr lang="en-US" altLang="zh-CN">
                <a:latin typeface="Times New Roman" panose="02020603050405020304" charset="0"/>
                <a:cs typeface="Times New Roman" panose="02020603050405020304" charset="0"/>
                <a:sym typeface="+mn-ea"/>
              </a:rPr>
              <a:t> professionals for teaching, thereby </a:t>
            </a:r>
            <a:r>
              <a:rPr lang="en-US" altLang="zh-CN">
                <a:highlight>
                  <a:srgbClr val="FFFF00"/>
                </a:highlight>
                <a:latin typeface="Times New Roman" panose="02020603050405020304" charset="0"/>
                <a:cs typeface="Times New Roman" panose="02020603050405020304" charset="0"/>
                <a:sym typeface="+mn-ea"/>
              </a:rPr>
              <a:t>elevating education quality</a:t>
            </a:r>
            <a:r>
              <a:rPr lang="en-US" altLang="zh-CN">
                <a:latin typeface="Times New Roman" panose="02020603050405020304" charset="0"/>
                <a:cs typeface="Times New Roman" panose="02020603050405020304" charset="0"/>
                <a:sym typeface="+mn-ea"/>
              </a:rPr>
              <a:t> and fostering students' achievements in the long term.Specifically, many schools are increasingly hiring </a:t>
            </a:r>
            <a:r>
              <a:rPr lang="en-US" altLang="zh-CN">
                <a:highlight>
                  <a:srgbClr val="FFFF00"/>
                </a:highlight>
                <a:latin typeface="Times New Roman" panose="02020603050405020304" charset="0"/>
                <a:cs typeface="Times New Roman" panose="02020603050405020304" charset="0"/>
                <a:sym typeface="+mn-ea"/>
              </a:rPr>
              <a:t>top-tier professionals</a:t>
            </a:r>
            <a:r>
              <a:rPr lang="en-US" altLang="zh-CN">
                <a:latin typeface="Times New Roman" panose="02020603050405020304" charset="0"/>
                <a:cs typeface="Times New Roman" panose="02020603050405020304" charset="0"/>
                <a:sym typeface="+mn-ea"/>
              </a:rPr>
              <a:t> from the industry to </a:t>
            </a:r>
            <a:r>
              <a:rPr lang="en-US" altLang="zh-CN">
                <a:highlight>
                  <a:srgbClr val="FFFF00"/>
                </a:highlight>
                <a:latin typeface="Times New Roman" panose="02020603050405020304" charset="0"/>
                <a:cs typeface="Times New Roman" panose="02020603050405020304" charset="0"/>
                <a:sym typeface="+mn-ea"/>
              </a:rPr>
              <a:t>provide specialized</a:t>
            </a:r>
            <a:r>
              <a:rPr lang="en-US" altLang="zh-CN">
                <a:latin typeface="Times New Roman" panose="02020603050405020304" charset="0"/>
                <a:cs typeface="Times New Roman" panose="02020603050405020304" charset="0"/>
                <a:sym typeface="+mn-ea"/>
              </a:rPr>
              <a:t> </a:t>
            </a:r>
            <a:r>
              <a:rPr lang="en-US" altLang="zh-CN" b="1" u="sng">
                <a:highlight>
                  <a:srgbClr val="FFFF00"/>
                </a:highlight>
                <a:latin typeface="Times New Roman" panose="02020603050405020304" charset="0"/>
                <a:cs typeface="Times New Roman" panose="02020603050405020304" charset="0"/>
                <a:sym typeface="+mn-ea"/>
              </a:rPr>
              <a:t>guidance </a:t>
            </a:r>
            <a:r>
              <a:rPr lang="en-US" altLang="zh-CN">
                <a:latin typeface="Times New Roman" panose="02020603050405020304" charset="0"/>
                <a:cs typeface="Times New Roman" panose="02020603050405020304" charset="0"/>
                <a:sym typeface="+mn-ea"/>
              </a:rPr>
              <a:t>to undergraduate students. For example, one of our architecture programs, guided by industry experts who earn high salaries, has </a:t>
            </a:r>
            <a:r>
              <a:rPr lang="en-US" altLang="zh-CN" b="1" u="sng">
                <a:latin typeface="Times New Roman" panose="02020603050405020304" charset="0"/>
                <a:cs typeface="Times New Roman" panose="02020603050405020304" charset="0"/>
                <a:sym typeface="+mn-ea"/>
              </a:rPr>
              <a:t> </a:t>
            </a:r>
            <a:r>
              <a:rPr lang="en-US" altLang="zh-CN" b="1" u="sng">
                <a:highlight>
                  <a:srgbClr val="FFFF00"/>
                </a:highlight>
                <a:latin typeface="Times New Roman" panose="02020603050405020304" charset="0"/>
                <a:cs typeface="Times New Roman" panose="02020603050405020304" charset="0"/>
                <a:sym typeface="+mn-ea"/>
              </a:rPr>
              <a:t>integrated</a:t>
            </a:r>
            <a:r>
              <a:rPr lang="en-US" altLang="zh-CN">
                <a:highlight>
                  <a:srgbClr val="FFFF00"/>
                </a:highlight>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theory with </a:t>
            </a:r>
            <a:r>
              <a:rPr lang="en-US" altLang="zh-CN">
                <a:highlight>
                  <a:srgbClr val="FFFF00"/>
                </a:highlight>
                <a:latin typeface="Times New Roman" panose="02020603050405020304" charset="0"/>
                <a:cs typeface="Times New Roman" panose="02020603050405020304" charset="0"/>
                <a:sym typeface="+mn-ea"/>
              </a:rPr>
              <a:t>frontline practice</a:t>
            </a:r>
            <a:r>
              <a:rPr lang="en-US" altLang="zh-CN">
                <a:latin typeface="Times New Roman" panose="02020603050405020304" charset="0"/>
                <a:cs typeface="Times New Roman" panose="02020603050405020304" charset="0"/>
                <a:sym typeface="+mn-ea"/>
              </a:rPr>
              <a:t>, helping students build networks to </a:t>
            </a:r>
            <a:r>
              <a:rPr lang="en-US" altLang="zh-CN">
                <a:highlight>
                  <a:srgbClr val="FFFF00"/>
                </a:highlight>
                <a:latin typeface="Times New Roman" panose="02020603050405020304" charset="0"/>
                <a:cs typeface="Times New Roman" panose="02020603050405020304" charset="0"/>
                <a:sym typeface="+mn-ea"/>
              </a:rPr>
              <a:t>benefit their lifelong careers after graduation. </a:t>
            </a:r>
            <a:r>
              <a:rPr lang="en-US" altLang="zh-CN">
                <a:latin typeface="Times New Roman" panose="02020603050405020304" charset="0"/>
                <a:cs typeface="Times New Roman" panose="02020603050405020304" charset="0"/>
                <a:sym typeface="+mn-ea"/>
              </a:rPr>
              <a:t>Therefore, despite the importance of educational tools, promoting teachers' well-being should be the priority of universities'</a:t>
            </a:r>
            <a:r>
              <a:rPr lang="en-US" altLang="zh-CN">
                <a:highlight>
                  <a:srgbClr val="FFFF00"/>
                </a:highlight>
                <a:latin typeface="Times New Roman" panose="02020603050405020304" charset="0"/>
                <a:cs typeface="Times New Roman" panose="02020603050405020304" charset="0"/>
                <a:sym typeface="+mn-ea"/>
              </a:rPr>
              <a:t> </a:t>
            </a:r>
            <a:r>
              <a:rPr lang="en-US" altLang="zh-CN" b="1">
                <a:highlight>
                  <a:srgbClr val="FFFF00"/>
                </a:highlight>
                <a:latin typeface="Times New Roman" panose="02020603050405020304" charset="0"/>
                <a:cs typeface="Times New Roman" panose="02020603050405020304" charset="0"/>
                <a:sym typeface="+mn-ea"/>
              </a:rPr>
              <a:t>financial</a:t>
            </a:r>
            <a:r>
              <a:rPr lang="en-US" altLang="zh-CN">
                <a:latin typeface="Times New Roman" panose="02020603050405020304" charset="0"/>
                <a:cs typeface="Times New Roman" panose="02020603050405020304" charset="0"/>
                <a:sym typeface="+mn-ea"/>
              </a:rPr>
              <a:t> </a:t>
            </a:r>
            <a:r>
              <a:rPr lang="en-US" altLang="zh-CN">
                <a:highlight>
                  <a:srgbClr val="FFFF00"/>
                </a:highlight>
                <a:latin typeface="Times New Roman" panose="02020603050405020304" charset="0"/>
                <a:cs typeface="Times New Roman" panose="02020603050405020304" charset="0"/>
                <a:sym typeface="+mn-ea"/>
              </a:rPr>
              <a:t>planning</a:t>
            </a:r>
            <a:r>
              <a:rPr lang="en-US" altLang="zh-CN">
                <a:latin typeface="Times New Roman" panose="02020603050405020304" charset="0"/>
                <a:cs typeface="Times New Roman" panose="02020603050405020304" charset="0"/>
                <a:sym typeface="+mn-ea"/>
              </a:rPr>
              <a:t>.</a:t>
            </a:r>
            <a:endParaRPr lang="en-US" altLang="zh-CN">
              <a:latin typeface="Times New Roman" panose="02020603050405020304" charset="0"/>
              <a:cs typeface="Times New Roman" panose="02020603050405020304" charset="0"/>
              <a:sym typeface="+mn-ea"/>
            </a:endParaRPr>
          </a:p>
          <a:p>
            <a:pPr>
              <a:lnSpc>
                <a:spcPct val="130000"/>
              </a:lnSpc>
            </a:pPr>
            <a:endParaRPr lang="en-US" altLang="zh-CN" b="1" u="sng">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5340" y="1194435"/>
            <a:ext cx="9525635" cy="3688080"/>
          </a:xfrm>
          <a:prstGeom prst="rect">
            <a:avLst/>
          </a:prstGeom>
          <a:noFill/>
        </p:spPr>
        <p:txBody>
          <a:bodyPr wrap="square" rtlCol="0">
            <a:spAutoFit/>
          </a:bodyPr>
          <a:p>
            <a:pPr>
              <a:lnSpc>
                <a:spcPct val="130000"/>
              </a:lnSpc>
            </a:pPr>
            <a:r>
              <a:rPr lang="en-US" altLang="zh-CN">
                <a:latin typeface="Times New Roman" panose="02020603050405020304" charset="0"/>
                <a:cs typeface="Times New Roman" panose="02020603050405020304" charset="0"/>
                <a:sym typeface="+mn-ea"/>
              </a:rPr>
              <a:t>Personally, Andrew’s perspective that artworks created by artists brings enjoyment to citizens holds value. Admittedly, by appreciating their paintings or music, we tend to be inspired and feel relaxed. However, to foster an efficient development of one city, urban funds should </a:t>
            </a:r>
            <a:r>
              <a:rPr lang="en-US" altLang="zh-CN">
                <a:highlight>
                  <a:srgbClr val="FFFF00"/>
                </a:highlight>
                <a:latin typeface="Times New Roman" panose="02020603050405020304" charset="0"/>
                <a:cs typeface="Times New Roman" panose="02020603050405020304" charset="0"/>
                <a:sym typeface="+mn-ea"/>
              </a:rPr>
              <a:t>prioritize</a:t>
            </a:r>
            <a:r>
              <a:rPr lang="en-US" altLang="zh-CN">
                <a:latin typeface="Times New Roman" panose="02020603050405020304" charset="0"/>
                <a:cs typeface="Times New Roman" panose="02020603050405020304" charset="0"/>
                <a:sym typeface="+mn-ea"/>
              </a:rPr>
              <a:t> essential </a:t>
            </a:r>
            <a:r>
              <a:rPr lang="en-US" altLang="zh-CN" strike="sngStrike">
                <a:latin typeface="Times New Roman" panose="02020603050405020304" charset="0"/>
                <a:cs typeface="Times New Roman" panose="02020603050405020304" charset="0"/>
                <a:sym typeface="+mn-ea"/>
              </a:rPr>
              <a:t>be utilized on</a:t>
            </a:r>
            <a:r>
              <a:rPr lang="en-US" altLang="zh-CN">
                <a:latin typeface="Times New Roman" panose="02020603050405020304" charset="0"/>
                <a:cs typeface="Times New Roman" panose="02020603050405020304" charset="0"/>
                <a:sym typeface="+mn-ea"/>
              </a:rPr>
              <a:t> city’s amenities. In other words, as the financial budget is limited,</a:t>
            </a:r>
            <a:r>
              <a:rPr lang="en-US" altLang="zh-CN" strike="sngStrike">
                <a:latin typeface="Times New Roman" panose="02020603050405020304" charset="0"/>
                <a:cs typeface="Times New Roman" panose="02020603050405020304" charset="0"/>
                <a:sym typeface="+mn-ea"/>
              </a:rPr>
              <a:t> they are required to </a:t>
            </a:r>
            <a:r>
              <a:rPr lang="en-US" altLang="zh-CN">
                <a:latin typeface="Times New Roman" panose="02020603050405020304" charset="0"/>
                <a:cs typeface="Times New Roman" panose="02020603050405020304" charset="0"/>
                <a:sym typeface="+mn-ea"/>
              </a:rPr>
              <a:t>local authorities should </a:t>
            </a:r>
            <a:r>
              <a:rPr lang="en-US" altLang="zh-CN">
                <a:highlight>
                  <a:srgbClr val="FFFF00"/>
                </a:highlight>
                <a:latin typeface="Times New Roman" panose="02020603050405020304" charset="0"/>
                <a:cs typeface="Times New Roman" panose="02020603050405020304" charset="0"/>
                <a:sym typeface="+mn-ea"/>
              </a:rPr>
              <a:t>allocate</a:t>
            </a:r>
            <a:r>
              <a:rPr lang="en-US" altLang="zh-CN">
                <a:latin typeface="Times New Roman" panose="02020603050405020304" charset="0"/>
                <a:cs typeface="Times New Roman" panose="02020603050405020304" charset="0"/>
                <a:sym typeface="+mn-ea"/>
              </a:rPr>
              <a:t> them properly and contribute them to the majority in the city instead of the minority of artists. Specifically, investing in public transportation can </a:t>
            </a:r>
            <a:r>
              <a:rPr lang="en-US" altLang="zh-CN">
                <a:highlight>
                  <a:srgbClr val="FFFF00"/>
                </a:highlight>
                <a:latin typeface="Times New Roman" panose="02020603050405020304" charset="0"/>
                <a:cs typeface="Times New Roman" panose="02020603050405020304" charset="0"/>
                <a:sym typeface="+mn-ea"/>
              </a:rPr>
              <a:t>be conductive to</a:t>
            </a:r>
            <a:r>
              <a:rPr lang="en-US" altLang="zh-CN">
                <a:latin typeface="Times New Roman" panose="02020603050405020304" charset="0"/>
                <a:cs typeface="Times New Roman" panose="02020603050405020304" charset="0"/>
                <a:sym typeface="+mn-ea"/>
              </a:rPr>
              <a:t> enhance commuting in daily life. For example, </a:t>
            </a:r>
            <a:r>
              <a:rPr lang="en-US" altLang="zh-CN">
                <a:highlight>
                  <a:srgbClr val="FFFF00"/>
                </a:highlight>
                <a:latin typeface="Times New Roman" panose="02020603050405020304" charset="0"/>
                <a:cs typeface="Times New Roman" panose="02020603050405020304" charset="0"/>
                <a:sym typeface="+mn-ea"/>
              </a:rPr>
              <a:t>developing a swift underground</a:t>
            </a:r>
            <a:r>
              <a:rPr lang="en-US" altLang="zh-CN">
                <a:latin typeface="Times New Roman" panose="02020603050405020304" charset="0"/>
                <a:cs typeface="Times New Roman" panose="02020603050405020304" charset="0"/>
                <a:sym typeface="+mn-ea"/>
              </a:rPr>
              <a:t> can diminish the negative impact resulted from serious traffic congestion in our city, serving as a more efficient way to commute and saving our time. Therefore, beyond happiness brought by artworks, supporting more necessary services is more beneficial for the long-term improvement. </a:t>
            </a:r>
            <a:endParaRPr lang="en-US" altLang="zh-CN">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1730" y="-69850"/>
            <a:ext cx="10214610" cy="5507990"/>
          </a:xfrm>
          <a:prstGeom prst="rect">
            <a:avLst/>
          </a:prstGeom>
          <a:noFill/>
        </p:spPr>
        <p:txBody>
          <a:bodyPr wrap="square" rtlCol="0">
            <a:spAutoFit/>
          </a:bodyPr>
          <a:p>
            <a:r>
              <a:rPr lang="zh-CN" altLang="en-US" sz="1600">
                <a:latin typeface="Times New Roman" panose="02020603050405020304" charset="0"/>
                <a:cs typeface="Times New Roman" panose="02020603050405020304" charset="0"/>
              </a:rPr>
              <a:t>①</a:t>
            </a:r>
            <a:r>
              <a:rPr lang="en-US" altLang="zh-CN" sz="1600">
                <a:latin typeface="Times New Roman" panose="02020603050405020304" charset="0"/>
                <a:cs typeface="Times New Roman" panose="02020603050405020304" charset="0"/>
              </a:rPr>
              <a:t> </a:t>
            </a:r>
            <a:endParaRPr lang="en-US" altLang="zh-CN"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...’s perspective that ... </a:t>
            </a:r>
            <a:r>
              <a:rPr lang="en-US" altLang="zh-CN" sz="1600" b="1" u="sng">
                <a:latin typeface="Times New Roman" panose="02020603050405020304" charset="0"/>
                <a:cs typeface="Times New Roman" panose="02020603050405020304" charset="0"/>
              </a:rPr>
              <a:t>holds value / is valid </a:t>
            </a:r>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 brings about ... is a issue</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maintain (verbal caution) is beneficial for individuals</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the advantages of (being an only child)</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the development of (social skills) through (part-time jobs)</a:t>
            </a:r>
            <a:endParaRPr lang="en-US" altLang="zh-CN" sz="1600">
              <a:latin typeface="Times New Roman" panose="02020603050405020304" charset="0"/>
              <a:cs typeface="Times New Roman" panose="02020603050405020304" charset="0"/>
            </a:endParaRPr>
          </a:p>
          <a:p>
            <a:pPr indent="457200"/>
            <a:r>
              <a:rPr lang="en-US" altLang="zh-CN" sz="1600">
                <a:highlight>
                  <a:srgbClr val="C0C0C0"/>
                </a:highlight>
                <a:latin typeface="Times New Roman" panose="02020603050405020304" charset="0"/>
                <a:cs typeface="Times New Roman" panose="02020603050405020304" charset="0"/>
                <a:sym typeface="+mn-ea"/>
              </a:rPr>
              <a:t>an exhibition hall can spur economic development</a:t>
            </a:r>
            <a:endParaRPr lang="en-US" altLang="zh-CN" sz="1600">
              <a:latin typeface="Times New Roman" panose="02020603050405020304" charset="0"/>
              <a:cs typeface="Times New Roman" panose="02020603050405020304" charset="0"/>
            </a:endParaRPr>
          </a:p>
          <a:p>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②</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Admittedly, when it comes to </a:t>
            </a:r>
            <a:r>
              <a:rPr lang="zh-CN" altLang="en-US" sz="1600">
                <a:latin typeface="Times New Roman" panose="02020603050405020304" charset="0"/>
                <a:cs typeface="Times New Roman" panose="02020603050405020304" charset="0"/>
              </a:rPr>
              <a:t>讨论主题</a:t>
            </a:r>
            <a:r>
              <a:rPr lang="en-US" altLang="zh-CN" sz="1600">
                <a:latin typeface="Times New Roman" panose="02020603050405020304" charset="0"/>
                <a:cs typeface="Times New Roman" panose="02020603050405020304" charset="0"/>
              </a:rPr>
              <a:t>, ... often / can  ... minimize / obtain more / encounter</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promoting goodwill can minimize conflicts to a great extent. </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obtain more financial support from their families.</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encountered health challenges due the over use of digital products.</a:t>
            </a:r>
            <a:endParaRPr lang="en-US" altLang="zh-CN" sz="1600">
              <a:latin typeface="Times New Roman" panose="02020603050405020304" charset="0"/>
              <a:cs typeface="Times New Roman" panose="02020603050405020304" charset="0"/>
            </a:endParaRPr>
          </a:p>
          <a:p>
            <a:pPr indent="0"/>
            <a:endParaRPr lang="en-US" altLang="zh-CN" sz="1600">
              <a:latin typeface="Times New Roman" panose="02020603050405020304" charset="0"/>
              <a:cs typeface="Times New Roman" panose="02020603050405020304" charset="0"/>
            </a:endParaRPr>
          </a:p>
          <a:p>
            <a:pPr indent="0"/>
            <a:r>
              <a:rPr lang="zh-CN" altLang="en-US" sz="1600">
                <a:latin typeface="Times New Roman" panose="02020603050405020304" charset="0"/>
                <a:cs typeface="Times New Roman" panose="02020603050405020304" charset="0"/>
              </a:rPr>
              <a:t>③</a:t>
            </a:r>
            <a:endParaRPr lang="zh-CN" altLang="en-US" sz="1600">
              <a:latin typeface="Times New Roman" panose="02020603050405020304" charset="0"/>
              <a:cs typeface="Times New Roman" panose="02020603050405020304" charset="0"/>
            </a:endParaRPr>
          </a:p>
          <a:p>
            <a:pPr indent="0"/>
            <a:r>
              <a:rPr lang="en-US" altLang="zh-CN" sz="1600">
                <a:latin typeface="Times New Roman" panose="02020603050405020304" charset="0"/>
                <a:cs typeface="Times New Roman" panose="02020603050405020304" charset="0"/>
              </a:rPr>
              <a:t>However, to ... / for ...,  can diminish negative impacts / can be more beneficial for / necessitate more than but also require .</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to achieve the team’s overall development</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for talented young athletes</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mutual support among siblings can be more beneficial for personal progress.</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sym typeface="+mn-ea"/>
              </a:rPr>
              <a:t>for locals and people worldwide, </a:t>
            </a:r>
            <a:r>
              <a:rPr lang="en-US" altLang="zh-CN" sz="1600">
                <a:highlight>
                  <a:srgbClr val="C0C0C0"/>
                </a:highlight>
                <a:latin typeface="Times New Roman" panose="02020603050405020304" charset="0"/>
                <a:cs typeface="Times New Roman" panose="02020603050405020304" charset="0"/>
                <a:sym typeface="+mn-ea"/>
              </a:rPr>
              <a:t>the most significant value of an exhibition center lies in fostering interactions and bringing tremendous joy</a:t>
            </a:r>
            <a:endParaRPr lang="en-US" altLang="zh-CN" sz="1600">
              <a:latin typeface="Times New Roman" panose="02020603050405020304" charset="0"/>
              <a:cs typeface="Times New Roman" panose="02020603050405020304" charset="0"/>
            </a:endParaRPr>
          </a:p>
          <a:p>
            <a:pPr indent="457200"/>
            <a:endParaRPr lang="en-US" altLang="zh-CN" sz="1600">
              <a:latin typeface="Times New Roman" panose="02020603050405020304" charset="0"/>
              <a:cs typeface="Times New Roman" panose="02020603050405020304"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COMMONDATA" val="eyJoZGlkIjoiNWU2ZGVlMDhmYTBjYjAwNzEyZGRhMzE5OTJmYmQ3NmI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7996</Words>
  <Application>WPS 演示</Application>
  <PresentationFormat>宽屏</PresentationFormat>
  <Paragraphs>153</Paragraphs>
  <Slides>14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Wingdings</vt:lpstr>
      <vt:lpstr>Times New Roman</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WPS_1601540415</cp:lastModifiedBy>
  <cp:revision>360</cp:revision>
  <dcterms:created xsi:type="dcterms:W3CDTF">2019-06-19T02:08:00Z</dcterms:created>
  <dcterms:modified xsi:type="dcterms:W3CDTF">2023-09-23T08:41:59Z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AAFCB3F0C96F4EBD936656CA1FF75541_11</vt:lpwstr>
  </property>
</Properties>
</file>