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303" r:id="rId4"/>
    <p:sldId id="302" r:id="rId5"/>
    <p:sldId id="304" r:id="rId6"/>
    <p:sldId id="305" r:id="rId7"/>
    <p:sldId id="307" r:id="rId8"/>
    <p:sldId id="339" r:id="rId9"/>
    <p:sldId id="344" r:id="rId10"/>
    <p:sldId id="274" r:id="rId11"/>
    <p:sldId id="275" r:id="rId12"/>
    <p:sldId id="256" r:id="rId13"/>
    <p:sldId id="257" r:id="rId14"/>
    <p:sldId id="258" r:id="rId15"/>
    <p:sldId id="259" r:id="rId16"/>
    <p:sldId id="266" r:id="rId17"/>
    <p:sldId id="267" r:id="rId18"/>
    <p:sldId id="268" r:id="rId19"/>
    <p:sldId id="269" r:id="rId20"/>
    <p:sldId id="270" r:id="rId21"/>
    <p:sldId id="271" r:id="rId22"/>
    <p:sldId id="272" r:id="rId23"/>
    <p:sldId id="273" r:id="rId24"/>
    <p:sldId id="276" r:id="rId25"/>
    <p:sldId id="277" r:id="rId26"/>
    <p:sldId id="278" r:id="rId27"/>
    <p:sldId id="279" r:id="rId28"/>
    <p:sldId id="295" r:id="rId29"/>
    <p:sldId id="296" r:id="rId30"/>
    <p:sldId id="297" r:id="rId31"/>
    <p:sldId id="306" r:id="rId32"/>
    <p:sldId id="309" r:id="rId33"/>
    <p:sldId id="311" r:id="rId34"/>
    <p:sldId id="312" r:id="rId35"/>
    <p:sldId id="313" r:id="rId36"/>
    <p:sldId id="340" r:id="rId37"/>
    <p:sldId id="341" r:id="rId38"/>
    <p:sldId id="342" r:id="rId39"/>
    <p:sldId id="343" r:id="rId40"/>
    <p:sldId id="385" r:id="rId41"/>
    <p:sldId id="386" r:id="rId42"/>
    <p:sldId id="387" r:id="rId43"/>
    <p:sldId id="388" r:id="rId44"/>
    <p:sldId id="389" r:id="rId45"/>
    <p:sldId id="390" r:id="rId46"/>
    <p:sldId id="292" r:id="rId47"/>
    <p:sldId id="380" r:id="rId48"/>
    <p:sldId id="310" r:id="rId49"/>
    <p:sldId id="293" r:id="rId50"/>
    <p:sldId id="294" r:id="rId51"/>
    <p:sldId id="308" r:id="rId52"/>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E0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0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gs" Target="tags/tag19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5.xml"/><Relationship Id="rId4" Type="http://schemas.openxmlformats.org/officeDocument/2006/relationships/image" Target="../media/image2.png"/><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tags" Target="../tags/tag8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tags" Target="../tags/tag9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tags" Target="../tags/tag10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1.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tags" Target="../tags/tag12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tags" Target="../tags/tag123.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tags" Target="../tags/tag13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6.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tags" Target="../tags/tag14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8.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9.xml"/><Relationship Id="rId1" Type="http://schemas.openxmlformats.org/officeDocument/2006/relationships/tags" Target="../tags/tag15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0.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1.xml"/><Relationship Id="rId1" Type="http://schemas.openxmlformats.org/officeDocument/2006/relationships/tags" Target="../tags/tag170.xml"/></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2.xml"/><Relationship Id="rId1" Type="http://schemas.openxmlformats.org/officeDocument/2006/relationships/tags" Target="../tags/tag181.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84.xml"/><Relationship Id="rId2" Type="http://schemas.openxmlformats.org/officeDocument/2006/relationships/image" Target="../media/image3.png"/><Relationship Id="rId1" Type="http://schemas.openxmlformats.org/officeDocument/2006/relationships/tags" Target="../tags/tag183.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88.xml"/><Relationship Id="rId6" Type="http://schemas.openxmlformats.org/officeDocument/2006/relationships/image" Target="../media/image6.png"/><Relationship Id="rId5" Type="http://schemas.openxmlformats.org/officeDocument/2006/relationships/tags" Target="../tags/tag187.xml"/><Relationship Id="rId4" Type="http://schemas.openxmlformats.org/officeDocument/2006/relationships/image" Target="../media/image5.png"/><Relationship Id="rId3" Type="http://schemas.openxmlformats.org/officeDocument/2006/relationships/tags" Target="../tags/tag186.xml"/><Relationship Id="rId2" Type="http://schemas.openxmlformats.org/officeDocument/2006/relationships/image" Target="../media/image4.png"/><Relationship Id="rId1" Type="http://schemas.openxmlformats.org/officeDocument/2006/relationships/tags" Target="../tags/tag18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4"/>
          <p:cNvPicPr>
            <a:picLocks noChangeAspect="1"/>
          </p:cNvPicPr>
          <p:nvPr>
            <p:custDataLst>
              <p:tags r:id="rId1"/>
            </p:custDataLst>
          </p:nvPr>
        </p:nvPicPr>
        <p:blipFill>
          <a:blip r:embed="rId2"/>
          <a:stretch>
            <a:fillRect/>
          </a:stretch>
        </p:blipFill>
        <p:spPr>
          <a:xfrm>
            <a:off x="0" y="16510"/>
            <a:ext cx="4644390" cy="1694180"/>
          </a:xfrm>
          <a:prstGeom prst="rect">
            <a:avLst/>
          </a:prstGeom>
          <a:noFill/>
          <a:ln>
            <a:noFill/>
          </a:ln>
        </p:spPr>
      </p:pic>
      <p:pic>
        <p:nvPicPr>
          <p:cNvPr id="4" name="图片 5"/>
          <p:cNvPicPr>
            <a:picLocks noChangeAspect="1"/>
          </p:cNvPicPr>
          <p:nvPr>
            <p:custDataLst>
              <p:tags r:id="rId3"/>
            </p:custDataLst>
          </p:nvPr>
        </p:nvPicPr>
        <p:blipFill>
          <a:blip r:embed="rId4"/>
          <a:stretch>
            <a:fillRect/>
          </a:stretch>
        </p:blipFill>
        <p:spPr>
          <a:xfrm>
            <a:off x="0" y="1722120"/>
            <a:ext cx="4612005" cy="2608580"/>
          </a:xfrm>
          <a:prstGeom prst="rect">
            <a:avLst/>
          </a:prstGeom>
          <a:noFill/>
          <a:ln>
            <a:noFill/>
          </a:ln>
        </p:spPr>
      </p:pic>
      <p:sp>
        <p:nvSpPr>
          <p:cNvPr id="5" name="文本框 4"/>
          <p:cNvSpPr txBox="1"/>
          <p:nvPr/>
        </p:nvSpPr>
        <p:spPr>
          <a:xfrm>
            <a:off x="5352415" y="290830"/>
            <a:ext cx="6839585" cy="3538220"/>
          </a:xfrm>
          <a:prstGeom prst="rect">
            <a:avLst/>
          </a:prstGeom>
          <a:noFill/>
        </p:spPr>
        <p:txBody>
          <a:bodyPr wrap="square" rtlCol="0" anchor="t">
            <a:spAutoFit/>
          </a:bodyPr>
          <a:p>
            <a:r>
              <a:rPr lang="zh-CN" altLang="en-US" sz="1400"/>
              <a:t>让步型：</a:t>
            </a:r>
            <a:endParaRPr lang="zh-CN" altLang="en-US" sz="1400"/>
          </a:p>
          <a:p>
            <a:endParaRPr lang="zh-CN" altLang="en-US" sz="1400"/>
          </a:p>
          <a:p>
            <a:r>
              <a:rPr lang="zh-CN" altLang="en-US" sz="1400"/>
              <a:t>Xx’s argument about xxxxx holds value/merit/weight.</a:t>
            </a:r>
            <a:endParaRPr lang="zh-CN" altLang="en-US" sz="1400"/>
          </a:p>
          <a:p>
            <a:endParaRPr lang="zh-CN" altLang="en-US" sz="1400"/>
          </a:p>
          <a:p>
            <a:r>
              <a:rPr lang="zh-CN" altLang="en-US" sz="1400"/>
              <a:t>Indeed, xxxxxxx 让步理由</a:t>
            </a:r>
            <a:endParaRPr lang="zh-CN" altLang="en-US" sz="1400"/>
          </a:p>
          <a:p>
            <a:endParaRPr lang="zh-CN" altLang="en-US" sz="1400"/>
          </a:p>
          <a:p>
            <a:r>
              <a:rPr lang="zh-CN" altLang="en-US" sz="1400"/>
              <a:t>However, 转折观点 xxx can be more beneficial.</a:t>
            </a:r>
            <a:endParaRPr lang="zh-CN" altLang="en-US" sz="1400"/>
          </a:p>
          <a:p>
            <a:endParaRPr lang="zh-CN" altLang="en-US" sz="1400"/>
          </a:p>
          <a:p>
            <a:r>
              <a:rPr lang="zh-CN" altLang="en-US" sz="1400"/>
              <a:t>When xxxxx 给出理由</a:t>
            </a:r>
            <a:endParaRPr lang="zh-CN" altLang="en-US" sz="1400"/>
          </a:p>
          <a:p>
            <a:endParaRPr lang="zh-CN" altLang="en-US" sz="1400"/>
          </a:p>
          <a:p>
            <a:r>
              <a:rPr lang="zh-CN" altLang="en-US" sz="1400"/>
              <a:t>Especially for xxxxxxxx 解释理由陈述</a:t>
            </a:r>
            <a:endParaRPr lang="zh-CN" altLang="en-US" sz="1400"/>
          </a:p>
          <a:p>
            <a:endParaRPr lang="zh-CN" altLang="en-US" sz="1400"/>
          </a:p>
          <a:p>
            <a:r>
              <a:rPr lang="zh-CN" altLang="en-US" sz="1400"/>
              <a:t>For example, xxxxxxx【描述问题】But fortunately, xxxxxxx, allowing xxxxxx【解决问题】</a:t>
            </a:r>
            <a:endParaRPr lang="zh-CN" altLang="en-US" sz="1400"/>
          </a:p>
          <a:p>
            <a:endParaRPr lang="zh-CN" altLang="en-US" sz="1400"/>
          </a:p>
          <a:p>
            <a:r>
              <a:rPr lang="zh-CN" altLang="en-US" sz="1400"/>
              <a:t>Therefore, although xxxx has advantages in xxxx, having xxxxx provides more xxxxx</a:t>
            </a:r>
            <a:endParaRPr lang="zh-CN" altLang="en-US" sz="1400"/>
          </a:p>
        </p:txBody>
      </p:sp>
      <p:sp>
        <p:nvSpPr>
          <p:cNvPr id="6" name="文本框 5"/>
          <p:cNvSpPr txBox="1"/>
          <p:nvPr/>
        </p:nvSpPr>
        <p:spPr>
          <a:xfrm>
            <a:off x="10893425" y="3829050"/>
            <a:ext cx="1228725" cy="1753235"/>
          </a:xfrm>
          <a:prstGeom prst="rect">
            <a:avLst/>
          </a:prstGeom>
          <a:noFill/>
        </p:spPr>
        <p:txBody>
          <a:bodyPr wrap="square" rtlCol="0">
            <a:spAutoFit/>
          </a:bodyPr>
          <a:p>
            <a:r>
              <a:rPr lang="zh-CN" altLang="en-US"/>
              <a:t>成就</a:t>
            </a:r>
            <a:r>
              <a:rPr lang="en-US" altLang="zh-CN"/>
              <a:t> </a:t>
            </a:r>
            <a:r>
              <a:rPr lang="zh-CN" altLang="en-US"/>
              <a:t>乐趣</a:t>
            </a:r>
            <a:endParaRPr lang="zh-CN" altLang="en-US"/>
          </a:p>
          <a:p>
            <a:r>
              <a:rPr lang="zh-CN" altLang="en-US"/>
              <a:t>方便</a:t>
            </a:r>
            <a:r>
              <a:rPr lang="en-US" altLang="zh-CN"/>
              <a:t> </a:t>
            </a:r>
            <a:r>
              <a:rPr lang="zh-CN" altLang="en-US"/>
              <a:t>效率</a:t>
            </a:r>
            <a:endParaRPr lang="zh-CN" altLang="en-US"/>
          </a:p>
          <a:p>
            <a:r>
              <a:rPr lang="zh-CN" altLang="en-US"/>
              <a:t>经济</a:t>
            </a:r>
            <a:r>
              <a:rPr lang="en-US" altLang="zh-CN"/>
              <a:t> </a:t>
            </a:r>
            <a:r>
              <a:rPr lang="zh-CN" altLang="en-US"/>
              <a:t>耐用</a:t>
            </a:r>
            <a:endParaRPr lang="zh-CN" altLang="en-US"/>
          </a:p>
          <a:p>
            <a:r>
              <a:rPr lang="zh-CN" altLang="en-US"/>
              <a:t>健康</a:t>
            </a:r>
            <a:r>
              <a:rPr lang="en-US" altLang="zh-CN"/>
              <a:t> </a:t>
            </a:r>
            <a:r>
              <a:rPr lang="zh-CN" altLang="en-US"/>
              <a:t>情感</a:t>
            </a:r>
            <a:endParaRPr lang="zh-CN" altLang="en-US"/>
          </a:p>
          <a:p>
            <a:r>
              <a:rPr lang="zh-CN" altLang="en-US"/>
              <a:t>经验</a:t>
            </a:r>
            <a:r>
              <a:rPr lang="en-US" altLang="zh-CN"/>
              <a:t> </a:t>
            </a:r>
            <a:r>
              <a:rPr lang="zh-CN" altLang="en-US"/>
              <a:t>交流</a:t>
            </a:r>
            <a:endParaRPr lang="zh-CN" altLang="en-US"/>
          </a:p>
          <a:p>
            <a:r>
              <a:rPr lang="zh-CN" altLang="en-US"/>
              <a:t>安全</a:t>
            </a:r>
            <a:r>
              <a:rPr lang="en-US" altLang="zh-CN"/>
              <a:t> </a:t>
            </a:r>
            <a:r>
              <a:rPr lang="zh-CN" altLang="en-US"/>
              <a:t>环保</a:t>
            </a:r>
            <a:endParaRPr lang="zh-CN" altLang="en-US"/>
          </a:p>
        </p:txBody>
      </p:sp>
      <p:sp>
        <p:nvSpPr>
          <p:cNvPr id="2" name="文本框 1"/>
          <p:cNvSpPr txBox="1"/>
          <p:nvPr/>
        </p:nvSpPr>
        <p:spPr>
          <a:xfrm>
            <a:off x="0" y="4342130"/>
            <a:ext cx="8813165" cy="2584450"/>
          </a:xfrm>
          <a:prstGeom prst="rect">
            <a:avLst/>
          </a:prstGeom>
          <a:noFill/>
        </p:spPr>
        <p:txBody>
          <a:bodyPr wrap="square" rtlCol="0">
            <a:spAutoFit/>
          </a:bodyPr>
          <a:p>
            <a:r>
              <a:rPr lang="zh-CN" altLang="en-US"/>
              <a:t>提升：</a:t>
            </a:r>
            <a:r>
              <a:rPr lang="en-US" altLang="zh-CN"/>
              <a:t>improve, enhance, elevate, promote, prompt, boost, increase, facilitate</a:t>
            </a:r>
            <a:endParaRPr lang="en-US" altLang="zh-CN"/>
          </a:p>
          <a:p>
            <a:r>
              <a:rPr lang="zh-CN" altLang="en-US"/>
              <a:t>培养：</a:t>
            </a:r>
            <a:r>
              <a:rPr lang="en-US" altLang="zh-CN"/>
              <a:t>foster, nurture,  integrate, prioritize</a:t>
            </a:r>
            <a:endParaRPr lang="en-US" altLang="zh-CN"/>
          </a:p>
          <a:p>
            <a:r>
              <a:rPr lang="zh-CN" altLang="en-US"/>
              <a:t>减小：</a:t>
            </a:r>
            <a:r>
              <a:rPr lang="en-US" altLang="zh-CN"/>
              <a:t>diminish, reduce, alleviate</a:t>
            </a:r>
            <a:endParaRPr lang="en-US" altLang="zh-CN"/>
          </a:p>
          <a:p>
            <a:r>
              <a:rPr lang="zh-CN" altLang="en-US"/>
              <a:t>大量：</a:t>
            </a:r>
            <a:r>
              <a:rPr lang="en-US" altLang="zh-CN"/>
              <a:t>paramount, huge, tremendous</a:t>
            </a:r>
            <a:endParaRPr lang="en-US" altLang="zh-CN"/>
          </a:p>
          <a:p>
            <a:r>
              <a:rPr lang="zh-CN" altLang="en-US"/>
              <a:t>激发</a:t>
            </a:r>
            <a:r>
              <a:rPr lang="en-US" altLang="zh-CN"/>
              <a:t>/</a:t>
            </a:r>
            <a:r>
              <a:rPr lang="zh-CN" altLang="en-US"/>
              <a:t>吸引：</a:t>
            </a:r>
            <a:r>
              <a:rPr lang="en-US" altLang="zh-CN"/>
              <a:t>spark, encourage, spur, attract, drive, motivate</a:t>
            </a:r>
            <a:endParaRPr lang="en-US" altLang="zh-CN"/>
          </a:p>
          <a:p>
            <a:r>
              <a:rPr lang="zh-CN" altLang="en-US"/>
              <a:t>困难</a:t>
            </a:r>
            <a:r>
              <a:rPr lang="en-US" altLang="zh-CN"/>
              <a:t>/</a:t>
            </a:r>
            <a:r>
              <a:rPr lang="zh-CN" altLang="en-US"/>
              <a:t>缺点：</a:t>
            </a:r>
            <a:r>
              <a:rPr lang="en-US" altLang="zh-CN"/>
              <a:t>flaw, challenges, shortcomings, problems, issue</a:t>
            </a:r>
            <a:endParaRPr lang="en-US" altLang="zh-CN"/>
          </a:p>
          <a:p>
            <a:r>
              <a:rPr lang="zh-CN" altLang="en-US"/>
              <a:t>保持</a:t>
            </a:r>
            <a:r>
              <a:rPr lang="en-US" altLang="zh-CN"/>
              <a:t>/</a:t>
            </a:r>
            <a:r>
              <a:rPr lang="zh-CN" altLang="en-US"/>
              <a:t>支持：</a:t>
            </a:r>
            <a:r>
              <a:rPr lang="en-US" altLang="zh-CN"/>
              <a:t>sustain, ensure, secure, support, commitment, dedication, devotion</a:t>
            </a:r>
            <a:endParaRPr lang="en-US" altLang="zh-CN"/>
          </a:p>
          <a:p>
            <a:r>
              <a:rPr lang="zh-CN" altLang="zh-CN"/>
              <a:t>有助于：</a:t>
            </a:r>
            <a:r>
              <a:rPr lang="en-US" altLang="zh-CN"/>
              <a:t>contribute to, be conductive to, serve the purpose, in favor of</a:t>
            </a:r>
            <a:endParaRPr lang="en-US" altLang="zh-CN"/>
          </a:p>
          <a:p>
            <a:r>
              <a:rPr lang="zh-CN" altLang="en-US"/>
              <a:t>胜过：</a:t>
            </a:r>
            <a:r>
              <a:rPr lang="en-US" altLang="zh-CN"/>
              <a:t>...incentives far outweigh the benefit of, </a:t>
            </a:r>
            <a:endParaRPr lang="en-US" altLang="zh-CN"/>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1730" y="80010"/>
            <a:ext cx="10214610" cy="7016115"/>
          </a:xfrm>
          <a:prstGeom prst="rect">
            <a:avLst/>
          </a:prstGeom>
          <a:noFill/>
        </p:spPr>
        <p:txBody>
          <a:bodyPr wrap="square" rtlCol="0">
            <a:spAutoFit/>
          </a:bodyPr>
          <a:p>
            <a:pPr indent="0"/>
            <a:r>
              <a:rPr lang="zh-CN" altLang="en-US">
                <a:latin typeface="Times New Roman" panose="02020603050405020304" charset="0"/>
                <a:cs typeface="Times New Roman" panose="02020603050405020304" charset="0"/>
              </a:rPr>
              <a:t>④</a:t>
            </a:r>
            <a:endParaRPr lang="zh-CN" altLang="en-US">
              <a:latin typeface="Times New Roman" panose="02020603050405020304" charset="0"/>
              <a:cs typeface="Times New Roman" panose="02020603050405020304" charset="0"/>
            </a:endParaRPr>
          </a:p>
          <a:p>
            <a:pPr indent="0"/>
            <a:r>
              <a:rPr lang="en-US" altLang="zh-CN">
                <a:latin typeface="Times New Roman" panose="02020603050405020304" charset="0"/>
                <a:cs typeface="Times New Roman" panose="02020603050405020304" charset="0"/>
              </a:rPr>
              <a:t>In other words, if ... , ... can ..., ...ing ....</a:t>
            </a:r>
            <a:endParaRPr lang="en-US" altLang="zh-CN">
              <a:latin typeface="Times New Roman" panose="02020603050405020304" charset="0"/>
              <a:cs typeface="Times New Roman" panose="02020603050405020304" charset="0"/>
            </a:endParaRPr>
          </a:p>
          <a:p>
            <a:pPr indent="457200"/>
            <a:r>
              <a:rPr lang="en-US" altLang="zh-CN">
                <a:latin typeface="Times New Roman" panose="02020603050405020304" charset="0"/>
                <a:cs typeface="Times New Roman" panose="02020603050405020304" charset="0"/>
              </a:rPr>
              <a:t>if a family encounters long-term challenges, all family members can share the responsibility, reducing stress for each individual</a:t>
            </a:r>
            <a:endParaRPr lang="en-US" altLang="zh-CN">
              <a:latin typeface="Times New Roman" panose="02020603050405020304" charset="0"/>
              <a:cs typeface="Times New Roman" panose="02020603050405020304" charset="0"/>
            </a:endParaRPr>
          </a:p>
          <a:p>
            <a:pPr indent="457200"/>
            <a:r>
              <a:rPr lang="en-US" altLang="zh-CN">
                <a:latin typeface="Times New Roman" panose="02020603050405020304" charset="0"/>
                <a:cs typeface="Times New Roman" panose="02020603050405020304" charset="0"/>
                <a:sym typeface="+mn-ea"/>
              </a:rPr>
              <a:t>if team members openly express their thoughts, it prevents minor issues from escalating. fostering the long-term progress of the whole team.</a:t>
            </a:r>
            <a:endParaRPr lang="en-US" altLang="zh-CN">
              <a:latin typeface="Times New Roman" panose="02020603050405020304" charset="0"/>
              <a:cs typeface="Times New Roman" panose="02020603050405020304" charset="0"/>
              <a:sym typeface="+mn-ea"/>
            </a:endParaRPr>
          </a:p>
          <a:p>
            <a:pPr indent="457200"/>
            <a:r>
              <a:rPr lang="en-US" altLang="zh-CN">
                <a:latin typeface="Times New Roman" panose="02020603050405020304" charset="0"/>
                <a:cs typeface="Times New Roman" panose="02020603050405020304" charset="0"/>
                <a:sym typeface="+mn-ea"/>
              </a:rPr>
              <a:t>if you want to reach your friends, profesors or family immediately, the Internet eliminates geographic barriers</a:t>
            </a:r>
            <a:r>
              <a:rPr lang="en-US" altLang="zh-CN">
                <a:latin typeface="Times New Roman" panose="02020603050405020304" charset="0"/>
                <a:cs typeface="Times New Roman" panose="02020603050405020304" charset="0"/>
                <a:sym typeface="+mn-ea"/>
              </a:rPr>
              <a:t>, getting responses quickly.</a:t>
            </a:r>
            <a:endParaRPr lang="en-US" altLang="zh-CN">
              <a:latin typeface="Times New Roman" panose="02020603050405020304" charset="0"/>
              <a:cs typeface="Times New Roman" panose="02020603050405020304" charset="0"/>
              <a:sym typeface="+mn-ea"/>
            </a:endParaRPr>
          </a:p>
          <a:p>
            <a:pPr indent="457200" algn="l">
              <a:buClrTx/>
              <a:buSzTx/>
              <a:buNone/>
            </a:pPr>
            <a:r>
              <a:rPr lang="en-US" altLang="zh-CN">
                <a:latin typeface="Times New Roman" panose="02020603050405020304" charset="0"/>
                <a:cs typeface="Times New Roman" panose="02020603050405020304" charset="0"/>
              </a:rPr>
              <a:t>if they engage in competitions, it’s an optimal pathway to start their future careers</a:t>
            </a:r>
            <a:endParaRPr lang="en-US" altLang="zh-CN">
              <a:latin typeface="Times New Roman" panose="02020603050405020304" charset="0"/>
              <a:cs typeface="Times New Roman" panose="02020603050405020304" charset="0"/>
            </a:endParaRPr>
          </a:p>
          <a:p>
            <a:pPr indent="457200" algn="l">
              <a:buClrTx/>
              <a:buSzTx/>
              <a:buNone/>
            </a:pPr>
            <a:r>
              <a:rPr lang="en-US" altLang="zh-CN">
                <a:latin typeface="Times New Roman" panose="02020603050405020304" charset="0"/>
                <a:cs typeface="Times New Roman" panose="02020603050405020304" charset="0"/>
                <a:sym typeface="+mn-ea"/>
              </a:rPr>
              <a:t>taking the urban development into account, an art gallery that brings economic benefits is more likely to secure sustained support </a:t>
            </a:r>
            <a:endParaRPr lang="en-US" altLang="zh-CN">
              <a:latin typeface="Times New Roman" panose="02020603050405020304" charset="0"/>
              <a:cs typeface="Times New Roman" panose="02020603050405020304" charset="0"/>
              <a:sym typeface="+mn-ea"/>
            </a:endParaRPr>
          </a:p>
          <a:p>
            <a:pPr indent="457200"/>
            <a:endParaRPr lang="en-US" altLang="zh-CN">
              <a:latin typeface="Times New Roman" panose="02020603050405020304" charset="0"/>
              <a:cs typeface="Times New Roman" panose="02020603050405020304" charset="0"/>
            </a:endParaRPr>
          </a:p>
          <a:p>
            <a:pPr indent="0"/>
            <a:r>
              <a:rPr lang="zh-CN" altLang="en-US">
                <a:latin typeface="Times New Roman" panose="02020603050405020304" charset="0"/>
                <a:cs typeface="Times New Roman" panose="02020603050405020304" charset="0"/>
              </a:rPr>
              <a:t>⑤</a:t>
            </a:r>
            <a:endParaRPr lang="zh-CN" altLang="en-US">
              <a:latin typeface="Times New Roman" panose="02020603050405020304" charset="0"/>
              <a:cs typeface="Times New Roman" panose="02020603050405020304" charset="0"/>
            </a:endParaRPr>
          </a:p>
          <a:p>
            <a:pPr indent="0"/>
            <a:r>
              <a:rPr lang="en-US" altLang="zh-CN">
                <a:latin typeface="Times New Roman" panose="02020603050405020304" charset="0"/>
                <a:cs typeface="Times New Roman" panose="02020603050405020304" charset="0"/>
              </a:rPr>
              <a:t>Especially for ... / in a ... society,  </a:t>
            </a:r>
            <a:r>
              <a:rPr lang="zh-CN" altLang="en-US">
                <a:latin typeface="Times New Roman" panose="02020603050405020304" charset="0"/>
                <a:cs typeface="Times New Roman" panose="02020603050405020304" charset="0"/>
              </a:rPr>
              <a:t>概述</a:t>
            </a:r>
            <a:r>
              <a:rPr lang="zh-CN" altLang="en-US">
                <a:latin typeface="Times New Roman" panose="02020603050405020304" charset="0"/>
                <a:cs typeface="Times New Roman" panose="02020603050405020304" charset="0"/>
              </a:rPr>
              <a:t>例子</a:t>
            </a:r>
            <a:endParaRPr lang="zh-CN" altLang="en-US">
              <a:latin typeface="Times New Roman" panose="02020603050405020304" charset="0"/>
              <a:cs typeface="Times New Roman" panose="02020603050405020304" charset="0"/>
            </a:endParaRPr>
          </a:p>
          <a:p>
            <a:pPr indent="457200"/>
            <a:r>
              <a:rPr lang="zh-CN" altLang="en-US">
                <a:latin typeface="Times New Roman" panose="02020603050405020304" charset="0"/>
                <a:cs typeface="Times New Roman" panose="02020603050405020304" charset="0"/>
              </a:rPr>
              <a:t>Especially in an aging society, taking care of elderly parents has become a paramount concern for every family.</a:t>
            </a:r>
            <a:endParaRPr lang="zh-CN" altLang="en-US">
              <a:latin typeface="Times New Roman" panose="02020603050405020304" charset="0"/>
              <a:cs typeface="Times New Roman" panose="02020603050405020304" charset="0"/>
            </a:endParaRPr>
          </a:p>
          <a:p>
            <a:pPr indent="457200"/>
            <a:r>
              <a:rPr lang="zh-CN" altLang="en-US">
                <a:latin typeface="Times New Roman" panose="02020603050405020304" charset="0"/>
                <a:cs typeface="Times New Roman" panose="02020603050405020304" charset="0"/>
                <a:sym typeface="+mn-ea"/>
              </a:rPr>
              <a:t>in intricate multi-field collaborations, immediate</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reminders and sincere responses are essential for controlling project risks.</a:t>
            </a:r>
            <a:endParaRPr lang="zh-CN" altLang="en-US">
              <a:latin typeface="Times New Roman" panose="02020603050405020304" charset="0"/>
              <a:cs typeface="Times New Roman" panose="02020603050405020304" charset="0"/>
              <a:sym typeface="+mn-ea"/>
            </a:endParaRPr>
          </a:p>
          <a:p>
            <a:pPr indent="457200"/>
            <a:r>
              <a:rPr lang="zh-CN" altLang="en-US">
                <a:latin typeface="Times New Roman" panose="02020603050405020304" charset="0"/>
                <a:cs typeface="Times New Roman" panose="02020603050405020304" charset="0"/>
                <a:sym typeface="+mn-ea"/>
              </a:rPr>
              <a:t>for many elite athletes, they began competing in an early age to gain recognition and receive professional training.</a:t>
            </a:r>
            <a:endParaRPr lang="zh-CN" altLang="en-US">
              <a:latin typeface="Times New Roman" panose="02020603050405020304" charset="0"/>
              <a:cs typeface="Times New Roman" panose="02020603050405020304" charset="0"/>
              <a:sym typeface="+mn-ea"/>
            </a:endParaRPr>
          </a:p>
          <a:p>
            <a:pPr indent="457200"/>
            <a:r>
              <a:rPr lang="en-US" altLang="zh-CN">
                <a:latin typeface="Times New Roman" panose="02020603050405020304" charset="0"/>
                <a:cs typeface="Times New Roman" panose="02020603050405020304" charset="0"/>
                <a:sym typeface="+mn-ea"/>
              </a:rPr>
              <a:t>for students who got sick and cannot go to school, the Internet enables them not to miss a class.</a:t>
            </a:r>
            <a:endParaRPr lang="en-US" altLang="zh-CN">
              <a:latin typeface="Times New Roman" panose="02020603050405020304" charset="0"/>
              <a:cs typeface="Times New Roman" panose="02020603050405020304" charset="0"/>
              <a:sym typeface="+mn-ea"/>
            </a:endParaRPr>
          </a:p>
          <a:p>
            <a:pPr indent="0"/>
            <a:endParaRPr lang="zh-CN" altLang="en-US">
              <a:latin typeface="Times New Roman" panose="02020603050405020304" charset="0"/>
              <a:cs typeface="Times New Roman" panose="02020603050405020304" charset="0"/>
            </a:endParaRPr>
          </a:p>
          <a:p>
            <a:pPr indent="0"/>
            <a:r>
              <a:rPr lang="zh-CN" altLang="en-US">
                <a:latin typeface="Times New Roman" panose="02020603050405020304" charset="0"/>
                <a:cs typeface="Times New Roman" panose="02020603050405020304" charset="0"/>
              </a:rPr>
              <a:t>⑥</a:t>
            </a:r>
            <a:endParaRPr lang="zh-CN" altLang="en-US">
              <a:latin typeface="Times New Roman" panose="02020603050405020304" charset="0"/>
              <a:cs typeface="Times New Roman" panose="02020603050405020304" charset="0"/>
            </a:endParaRPr>
          </a:p>
          <a:p>
            <a:pPr indent="0"/>
            <a:r>
              <a:rPr lang="en-US" altLang="zh-CN">
                <a:latin typeface="Times New Roman" panose="02020603050405020304" charset="0"/>
                <a:cs typeface="Times New Roman" panose="02020603050405020304" charset="0"/>
              </a:rPr>
              <a:t>For example, one of ... who was..., had to ... But fortunately, ... helped to ...., allowing him to ...</a:t>
            </a:r>
            <a:endParaRPr lang="en-US" altLang="zh-CN">
              <a:latin typeface="Times New Roman" panose="02020603050405020304" charset="0"/>
              <a:cs typeface="Times New Roman" panose="02020603050405020304" charset="0"/>
            </a:endParaRPr>
          </a:p>
          <a:p>
            <a:pPr indent="0"/>
            <a:r>
              <a:rPr lang="en-US" altLang="zh-CN">
                <a:latin typeface="Times New Roman" panose="02020603050405020304" charset="0"/>
                <a:cs typeface="Times New Roman" panose="02020603050405020304" charset="0"/>
              </a:rPr>
              <a:t>According to statistics, half of ..., causing many to ... during...</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3601085"/>
            <a:ext cx="4019550" cy="2891790"/>
          </a:xfrm>
          <a:prstGeom prst="rect">
            <a:avLst/>
          </a:prstGeom>
          <a:noFill/>
        </p:spPr>
        <p:txBody>
          <a:bodyPr wrap="square" rtlCol="0">
            <a:spAutoFit/>
          </a:bodyPr>
          <a:p>
            <a:r>
              <a:rPr lang="zh-CN" altLang="en-US" sz="1400"/>
              <a:t>Doctor Diaz: In interpersonal communication, the subtle nuances of language and attitude can significantly influence the quality of the interaction. Especially in today's era, where many forms of communication involve instant messaging applications, people need to be mindful of the context. Considering the dynamics of communication, do you agree with the following statement: If you cannot say anything nice about someone, it's better not to say anything? Share your perspective on this matter and provide supporting reasons for your stance.</a:t>
            </a:r>
            <a:endParaRPr lang="zh-CN" altLang="en-US" sz="1400"/>
          </a:p>
        </p:txBody>
      </p:sp>
      <p:sp>
        <p:nvSpPr>
          <p:cNvPr id="5" name="文本框 4"/>
          <p:cNvSpPr txBox="1"/>
          <p:nvPr/>
        </p:nvSpPr>
        <p:spPr>
          <a:xfrm>
            <a:off x="5351145" y="230505"/>
            <a:ext cx="6721475" cy="1168400"/>
          </a:xfrm>
          <a:prstGeom prst="rect">
            <a:avLst/>
          </a:prstGeom>
          <a:noFill/>
        </p:spPr>
        <p:txBody>
          <a:bodyPr wrap="square" rtlCol="0" anchor="t">
            <a:spAutoFit/>
          </a:bodyPr>
          <a:p>
            <a:r>
              <a:rPr lang="zh-CN" altLang="en-US" sz="1400"/>
              <a:t>Kelly: I believe that if you can't say something nice about someone, you should just keep it to yourself. Words can really change how we see others and can mess with relationships. It's kinder and more respectful to keep some thoughts to ourselves. Avoiding trash-talking makes everything more positive and helps everyone focus on the good in each other, which can cut down on fights or misunderstandings.</a:t>
            </a:r>
            <a:endParaRPr lang="zh-CN" altLang="en-US" sz="1400"/>
          </a:p>
        </p:txBody>
      </p:sp>
      <p:sp>
        <p:nvSpPr>
          <p:cNvPr id="6" name="文本框 5"/>
          <p:cNvSpPr txBox="1"/>
          <p:nvPr/>
        </p:nvSpPr>
        <p:spPr>
          <a:xfrm>
            <a:off x="5351145" y="1670685"/>
            <a:ext cx="6721475" cy="1168400"/>
          </a:xfrm>
          <a:prstGeom prst="rect">
            <a:avLst/>
          </a:prstGeom>
          <a:noFill/>
        </p:spPr>
        <p:txBody>
          <a:bodyPr wrap="square" rtlCol="0" anchor="t">
            <a:spAutoFit/>
          </a:bodyPr>
          <a:p>
            <a:r>
              <a:rPr lang="zh-CN" altLang="en-US" sz="1400"/>
              <a:t>Paul: Yes, it's great to keep things positive, but it's also important to be real and find a good middle ground between being honest and keeping the peace. Sometimes, a little bit of feedback can really help someone get better at something. Like, if you talk about what they can work on but do it nicely, it can help them see where they can grow.</a:t>
            </a:r>
            <a:endParaRPr lang="zh-CN" altLang="en-US" sz="1400"/>
          </a:p>
        </p:txBody>
      </p:sp>
      <p:sp>
        <p:nvSpPr>
          <p:cNvPr id="7" name="矩形 6"/>
          <p:cNvSpPr/>
          <p:nvPr/>
        </p:nvSpPr>
        <p:spPr>
          <a:xfrm>
            <a:off x="4651375" y="2963545"/>
            <a:ext cx="7421245" cy="364617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318000" y="23050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4318000" y="166052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2"/>
            </p:custDataLst>
          </p:nvPr>
        </p:nvSpPr>
        <p:spPr>
          <a:xfrm>
            <a:off x="1463675" y="1988185"/>
            <a:ext cx="1327150" cy="132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712970" y="3429000"/>
            <a:ext cx="7299960" cy="3065780"/>
          </a:xfrm>
          <a:prstGeom prst="rect">
            <a:avLst/>
          </a:prstGeom>
          <a:noFill/>
        </p:spPr>
        <p:txBody>
          <a:bodyPr wrap="square" rtlCol="0">
            <a:noAutofit/>
          </a:bodyPr>
          <a:p>
            <a:r>
              <a:rPr lang="en-US" altLang="zh-CN" sz="1400"/>
              <a:t>Kelly’s argument about not saying anything holds value.Indeed, avoid trash-talking can reduce conflicts and misunderstanding to maintain long-lasting friendship.However, speaking out everything directly even though it would be harsh can be more beneficial for each other.When both of us figure out the truth, we can work together more efficiently toward the same goal.Especially for members of researching team in our college, even one mistake could turn down a whole project even the progress of human science.For example, I used to develop a robot with one of my teammates who didn’t work hard. I urged him to cheer up and get rid of negative moods, allowing him to do some adjustments. We then finished an exceptional robot 2 weeks before the deadline.Therefore, although saying nice has advantages in keeping so-called friendship, saying everything is the keystone for permanent relationship and critical to work efficiently.</a:t>
            </a:r>
            <a:endParaRPr lang="en-US" altLang="zh-CN" sz="1400"/>
          </a:p>
        </p:txBody>
      </p:sp>
      <p:sp>
        <p:nvSpPr>
          <p:cNvPr id="12" name="矩形 11"/>
          <p:cNvSpPr/>
          <p:nvPr>
            <p:custDataLst>
              <p:tags r:id="rId3"/>
            </p:custDataLst>
          </p:nvPr>
        </p:nvSpPr>
        <p:spPr>
          <a:xfrm>
            <a:off x="4651375" y="2985770"/>
            <a:ext cx="7421245" cy="389255"/>
          </a:xfrm>
          <a:prstGeom prst="rect">
            <a:avLst/>
          </a:prstGeom>
          <a:solidFill>
            <a:schemeClr val="bg1">
              <a:lumMod val="9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4"/>
            </p:custDataLst>
          </p:nvPr>
        </p:nvSpPr>
        <p:spPr>
          <a:xfrm>
            <a:off x="4783455" y="2992120"/>
            <a:ext cx="718185" cy="356870"/>
          </a:xfrm>
          <a:prstGeom prst="rect">
            <a:avLst/>
          </a:prstGeom>
          <a:solidFill>
            <a:schemeClr val="accent3">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5"/>
            </p:custDataLst>
          </p:nvPr>
        </p:nvSpPr>
        <p:spPr>
          <a:xfrm>
            <a:off x="5737225"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6"/>
            </p:custDataLst>
          </p:nvPr>
        </p:nvSpPr>
        <p:spPr>
          <a:xfrm>
            <a:off x="6690995" y="2982595"/>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7"/>
            </p:custDataLst>
          </p:nvPr>
        </p:nvSpPr>
        <p:spPr>
          <a:xfrm>
            <a:off x="7579360"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11480" y="252095"/>
            <a:ext cx="3225800" cy="645160"/>
          </a:xfrm>
          <a:prstGeom prst="rect">
            <a:avLst/>
          </a:prstGeom>
          <a:noFill/>
        </p:spPr>
        <p:txBody>
          <a:bodyPr wrap="square" rtlCol="0">
            <a:spAutoFit/>
          </a:bodyPr>
          <a:p>
            <a:r>
              <a:rPr lang="en-US" altLang="zh-CN"/>
              <a:t>2023.9.12</a:t>
            </a:r>
            <a:endParaRPr lang="en-US" altLang="zh-CN"/>
          </a:p>
          <a:p>
            <a:r>
              <a:rPr lang="zh-CN" altLang="en-US"/>
              <a:t>成就，团队进步和</a:t>
            </a:r>
            <a:r>
              <a:rPr lang="zh-CN" altLang="en-US"/>
              <a:t>发展</a:t>
            </a:r>
            <a:endParaRPr lang="zh-CN" altLang="en-US"/>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8445" y="1386840"/>
            <a:ext cx="10061575" cy="3930650"/>
          </a:xfrm>
          <a:prstGeom prst="rect">
            <a:avLst/>
          </a:prstGeom>
          <a:noFill/>
        </p:spPr>
        <p:txBody>
          <a:bodyPr wrap="square" rtlCol="0" anchor="t">
            <a:spAutoFit/>
          </a:bodyPr>
          <a:p>
            <a:pPr>
              <a:lnSpc>
                <a:spcPct val="130000"/>
              </a:lnSpc>
            </a:pPr>
            <a:r>
              <a:rPr lang="zh-CN" altLang="en-US" sz="1600"/>
              <a:t>让步型大纲</a:t>
            </a:r>
            <a:endParaRPr lang="zh-CN" altLang="en-US" sz="1600"/>
          </a:p>
          <a:p>
            <a:pPr>
              <a:lnSpc>
                <a:spcPct val="130000"/>
              </a:lnSpc>
            </a:pPr>
            <a:r>
              <a:rPr lang="zh-CN" altLang="en-US" sz="1600"/>
              <a:t>【让步认可】Kelly的观点有道理，言语谨慎对个人有好处。</a:t>
            </a:r>
            <a:endParaRPr lang="zh-CN" altLang="en-US" sz="1600"/>
          </a:p>
          <a:p>
            <a:pPr>
              <a:lnSpc>
                <a:spcPct val="130000"/>
              </a:lnSpc>
            </a:pPr>
            <a:r>
              <a:rPr lang="zh-CN" altLang="en-US" sz="1600"/>
              <a:t>【让步理由】的确，在交流上表达善意可以避免人际冲突</a:t>
            </a:r>
            <a:endParaRPr lang="zh-CN" altLang="en-US" sz="1600"/>
          </a:p>
          <a:p>
            <a:pPr>
              <a:lnSpc>
                <a:spcPct val="130000"/>
              </a:lnSpc>
            </a:pPr>
            <a:r>
              <a:rPr lang="zh-CN" altLang="en-US" sz="1600"/>
              <a:t>【转折观点】但在团队发展中，队员之间更需要彼此坦诚。</a:t>
            </a:r>
            <a:endParaRPr lang="zh-CN" altLang="en-US" sz="1600"/>
          </a:p>
          <a:p>
            <a:pPr>
              <a:lnSpc>
                <a:spcPct val="130000"/>
              </a:lnSpc>
            </a:pPr>
            <a:r>
              <a:rPr lang="zh-CN" altLang="en-US" sz="1600"/>
              <a:t>【给出理由】坦诚可以避免积少成多的冲突，有利于团队关系长期稳定。</a:t>
            </a:r>
            <a:endParaRPr lang="zh-CN" altLang="en-US" sz="1600"/>
          </a:p>
          <a:p>
            <a:pPr>
              <a:lnSpc>
                <a:spcPct val="130000"/>
              </a:lnSpc>
            </a:pPr>
            <a:r>
              <a:rPr lang="zh-CN" altLang="en-US" sz="1600"/>
              <a:t>【解释陈述】尤其在跨学科合作中，及时提醒伙伴，可以控制项目风险。</a:t>
            </a:r>
            <a:endParaRPr lang="zh-CN" altLang="en-US" sz="1600"/>
          </a:p>
          <a:p>
            <a:pPr>
              <a:lnSpc>
                <a:spcPct val="130000"/>
              </a:lnSpc>
            </a:pPr>
            <a:r>
              <a:rPr lang="zh-CN" altLang="en-US" sz="1600"/>
              <a:t>【例证细节】</a:t>
            </a:r>
            <a:endParaRPr lang="zh-CN" altLang="en-US" sz="1600"/>
          </a:p>
          <a:p>
            <a:pPr indent="457200">
              <a:lnSpc>
                <a:spcPct val="130000"/>
              </a:lnSpc>
            </a:pPr>
            <a:r>
              <a:rPr lang="zh-CN" altLang="en-US" sz="1600"/>
              <a:t>人物：一位刚加入实验室的同学；</a:t>
            </a:r>
            <a:endParaRPr lang="zh-CN" altLang="en-US" sz="1600"/>
          </a:p>
          <a:p>
            <a:pPr indent="457200">
              <a:lnSpc>
                <a:spcPct val="130000"/>
              </a:lnSpc>
            </a:pPr>
            <a:r>
              <a:rPr lang="zh-CN" altLang="en-US" sz="1600"/>
              <a:t>起因：因不熟悉而错误连接设备；</a:t>
            </a:r>
            <a:endParaRPr lang="zh-CN" altLang="en-US" sz="1600"/>
          </a:p>
          <a:p>
            <a:pPr indent="457200">
              <a:lnSpc>
                <a:spcPct val="130000"/>
              </a:lnSpc>
            </a:pPr>
            <a:r>
              <a:rPr lang="zh-CN" altLang="en-US" sz="1600"/>
              <a:t>发展：师兄及时制止并帮助改正；</a:t>
            </a:r>
            <a:endParaRPr lang="zh-CN" altLang="en-US" sz="1600"/>
          </a:p>
          <a:p>
            <a:pPr indent="457200">
              <a:lnSpc>
                <a:spcPct val="130000"/>
              </a:lnSpc>
            </a:pPr>
            <a:r>
              <a:rPr lang="zh-CN" altLang="en-US" sz="1600"/>
              <a:t>结果：避免损失，团队进展顺利。</a:t>
            </a:r>
            <a:endParaRPr lang="zh-CN" altLang="en-US" sz="1600"/>
          </a:p>
          <a:p>
            <a:pPr>
              <a:lnSpc>
                <a:spcPct val="130000"/>
              </a:lnSpc>
            </a:pPr>
            <a:r>
              <a:rPr lang="zh-CN" altLang="en-US" sz="1600"/>
              <a:t>【总结观点】虽然维持和睦很重要，但在团队协作中，交流纠错的氛围，有助于团队的可持续发展。</a:t>
            </a:r>
            <a:endParaRPr lang="zh-CN" altLang="en-US" sz="16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03240" y="0"/>
            <a:ext cx="6588760" cy="6858635"/>
          </a:xfrm>
          <a:prstGeom prst="rect">
            <a:avLst/>
          </a:prstGeom>
          <a:noFill/>
        </p:spPr>
        <p:txBody>
          <a:bodyPr wrap="square" rtlCol="0">
            <a:noAutofit/>
          </a:bodyPr>
          <a:p>
            <a:r>
              <a:rPr lang="zh-CN" altLang="en-US" sz="1600"/>
              <a:t>Kelly's perspective that </a:t>
            </a:r>
            <a:r>
              <a:rPr lang="zh-CN" altLang="en-US" sz="1600" b="1" u="sng">
                <a:highlight>
                  <a:srgbClr val="FFFF00"/>
                </a:highlight>
              </a:rPr>
              <a:t>maintaining</a:t>
            </a:r>
            <a:r>
              <a:rPr lang="zh-CN" altLang="en-US" sz="1600" b="1" u="sng"/>
              <a:t> / exercising / upholding</a:t>
            </a:r>
            <a:r>
              <a:rPr lang="zh-CN" altLang="en-US" sz="1600"/>
              <a:t> </a:t>
            </a:r>
            <a:r>
              <a:rPr lang="zh-CN" altLang="en-US" sz="1600">
                <a:highlight>
                  <a:srgbClr val="FFFF00"/>
                </a:highlight>
              </a:rPr>
              <a:t>verbal caution is benefitial for individuals</a:t>
            </a:r>
            <a:r>
              <a:rPr lang="zh-CN" altLang="en-US" sz="1600"/>
              <a:t> </a:t>
            </a:r>
            <a:r>
              <a:rPr lang="zh-CN" altLang="en-US" sz="1600" b="1"/>
              <a:t>is sound</a:t>
            </a:r>
            <a:r>
              <a:rPr lang="zh-CN" altLang="en-US" sz="1600"/>
              <a:t>.</a:t>
            </a:r>
            <a:endParaRPr lang="zh-CN" altLang="en-US" sz="1600"/>
          </a:p>
          <a:p>
            <a:endParaRPr lang="zh-CN" altLang="en-US" sz="1600"/>
          </a:p>
          <a:p>
            <a:r>
              <a:rPr lang="zh-CN" altLang="en-US" sz="1600" b="1"/>
              <a:t>Admittedly,</a:t>
            </a:r>
            <a:r>
              <a:rPr lang="zh-CN" altLang="en-US" sz="1600"/>
              <a:t> </a:t>
            </a:r>
            <a:r>
              <a:rPr lang="zh-CN" altLang="en-US" sz="1600">
                <a:highlight>
                  <a:srgbClr val="FFFF00"/>
                </a:highlight>
              </a:rPr>
              <a:t>when it comes to personal interactions</a:t>
            </a:r>
            <a:r>
              <a:rPr lang="zh-CN" altLang="en-US" sz="1600"/>
              <a:t>, </a:t>
            </a:r>
            <a:r>
              <a:rPr lang="zh-CN" altLang="en-US" sz="1600" b="1">
                <a:highlight>
                  <a:srgbClr val="FFFF00"/>
                </a:highlight>
              </a:rPr>
              <a:t>promoting goodwill</a:t>
            </a:r>
            <a:r>
              <a:rPr lang="zh-CN" altLang="en-US" sz="1600" b="1"/>
              <a:t> can </a:t>
            </a:r>
            <a:r>
              <a:rPr lang="zh-CN" altLang="en-US" sz="1600" b="1">
                <a:highlight>
                  <a:srgbClr val="FFFF00"/>
                </a:highlight>
              </a:rPr>
              <a:t>minimize</a:t>
            </a:r>
            <a:r>
              <a:rPr lang="zh-CN" altLang="en-US" sz="1600" b="1"/>
              <a:t> </a:t>
            </a:r>
            <a:r>
              <a:rPr lang="zh-CN" altLang="en-US" sz="1600" b="1" u="sng"/>
              <a:t>disagreements / </a:t>
            </a:r>
            <a:r>
              <a:rPr lang="zh-CN" altLang="en-US" sz="1600" b="1" u="sng">
                <a:highlight>
                  <a:srgbClr val="FFFF00"/>
                </a:highlight>
              </a:rPr>
              <a:t>conflicts</a:t>
            </a:r>
            <a:r>
              <a:rPr lang="zh-CN" altLang="en-US" sz="1600" b="1" u="sng"/>
              <a:t> / disputes</a:t>
            </a:r>
            <a:r>
              <a:rPr lang="zh-CN" altLang="en-US" sz="1600" b="1"/>
              <a:t> to a great extent.</a:t>
            </a:r>
            <a:endParaRPr lang="zh-CN" altLang="en-US" sz="1600" b="1"/>
          </a:p>
          <a:p>
            <a:endParaRPr lang="zh-CN" altLang="en-US" sz="1600" b="1"/>
          </a:p>
          <a:p>
            <a:r>
              <a:rPr lang="zh-CN" altLang="en-US" sz="1600" b="1"/>
              <a:t>However</a:t>
            </a:r>
            <a:r>
              <a:rPr lang="zh-CN" altLang="en-US" sz="1600"/>
              <a:t>,</a:t>
            </a:r>
            <a:r>
              <a:rPr lang="zh-CN" altLang="en-US" sz="1600">
                <a:highlight>
                  <a:srgbClr val="FFFF00"/>
                </a:highlight>
              </a:rPr>
              <a:t> to achieve the team's overall development</a:t>
            </a:r>
            <a:r>
              <a:rPr lang="zh-CN" altLang="en-US" sz="1600"/>
              <a:t>, </a:t>
            </a:r>
            <a:r>
              <a:rPr lang="zh-CN" altLang="en-US" sz="1600" b="1"/>
              <a:t>team members necessitate more than just pleasant communication but also require </a:t>
            </a:r>
            <a:r>
              <a:rPr lang="zh-CN" altLang="en-US" sz="1600" b="1" u="sng">
                <a:highlight>
                  <a:srgbClr val="FFFF00"/>
                </a:highlight>
              </a:rPr>
              <a:t>openness</a:t>
            </a:r>
            <a:r>
              <a:rPr lang="zh-CN" altLang="en-US" sz="1600" b="1" u="sng"/>
              <a:t> / honesty / truthfulness</a:t>
            </a:r>
            <a:r>
              <a:rPr lang="zh-CN" altLang="en-US" sz="1600" b="1"/>
              <a:t>  with each other</a:t>
            </a:r>
            <a:r>
              <a:rPr lang="en-US" altLang="zh-CN" sz="1600" b="1"/>
              <a:t>.</a:t>
            </a:r>
            <a:endParaRPr lang="en-US" altLang="zh-CN" sz="1600" b="1"/>
          </a:p>
          <a:p>
            <a:endParaRPr lang="zh-CN" altLang="en-US" sz="1600"/>
          </a:p>
          <a:p>
            <a:r>
              <a:rPr lang="zh-CN" altLang="en-US" sz="1600" b="1">
                <a:solidFill>
                  <a:srgbClr val="FF0000"/>
                </a:solidFill>
              </a:rPr>
              <a:t>In other words</a:t>
            </a:r>
            <a:r>
              <a:rPr lang="zh-CN" altLang="en-US" sz="1600"/>
              <a:t>, if team members openly express their thoughts, it </a:t>
            </a:r>
            <a:r>
              <a:rPr lang="zh-CN" altLang="en-US" sz="1600" b="1" u="sng"/>
              <a:t>stops / </a:t>
            </a:r>
            <a:r>
              <a:rPr lang="zh-CN" altLang="en-US" sz="1600" b="1" u="sng">
                <a:highlight>
                  <a:srgbClr val="FFFF00"/>
                </a:highlight>
              </a:rPr>
              <a:t>prevents</a:t>
            </a:r>
            <a:r>
              <a:rPr lang="zh-CN" altLang="en-US" sz="1600" b="1" u="sng"/>
              <a:t> / hinders</a:t>
            </a:r>
            <a:r>
              <a:rPr lang="zh-CN" altLang="en-US" sz="1600"/>
              <a:t> </a:t>
            </a:r>
            <a:r>
              <a:rPr lang="zh-CN" altLang="en-US" sz="1600" b="1">
                <a:highlight>
                  <a:srgbClr val="FFFF00"/>
                </a:highlight>
              </a:rPr>
              <a:t>minor issues from escalating</a:t>
            </a:r>
            <a:r>
              <a:rPr lang="zh-CN" altLang="en-US" sz="1600" b="1"/>
              <a:t> and fosters the long-term progress of the whole team</a:t>
            </a:r>
            <a:r>
              <a:rPr lang="zh-CN" altLang="en-US" sz="1600"/>
              <a:t>.</a:t>
            </a:r>
            <a:endParaRPr lang="zh-CN" altLang="en-US" sz="1600"/>
          </a:p>
          <a:p>
            <a:endParaRPr lang="zh-CN" altLang="en-US" sz="1600" b="1"/>
          </a:p>
          <a:p>
            <a:r>
              <a:rPr lang="zh-CN" altLang="en-US" sz="1600" b="1"/>
              <a:t>Especially</a:t>
            </a:r>
            <a:r>
              <a:rPr lang="zh-CN" altLang="en-US" sz="1600"/>
              <a:t> </a:t>
            </a:r>
            <a:r>
              <a:rPr lang="zh-CN" altLang="en-US" sz="1600">
                <a:highlight>
                  <a:srgbClr val="FFFF00"/>
                </a:highlight>
              </a:rPr>
              <a:t>in intricate multi-field collaborations</a:t>
            </a:r>
            <a:r>
              <a:rPr lang="zh-CN" altLang="en-US" sz="1600"/>
              <a:t>, </a:t>
            </a:r>
            <a:r>
              <a:rPr lang="zh-CN" altLang="en-US" sz="1600" b="1" u="sng"/>
              <a:t>timely / immediate / prompt</a:t>
            </a:r>
            <a:r>
              <a:rPr lang="zh-CN" altLang="en-US" sz="1600"/>
              <a:t> </a:t>
            </a:r>
            <a:r>
              <a:rPr lang="zh-CN" altLang="en-US" sz="1600" b="1"/>
              <a:t>reminders and </a:t>
            </a:r>
            <a:r>
              <a:rPr lang="zh-CN" altLang="en-US" sz="1600" b="1">
                <a:highlight>
                  <a:srgbClr val="FFFF00"/>
                </a:highlight>
              </a:rPr>
              <a:t>sincere responses</a:t>
            </a:r>
            <a:r>
              <a:rPr lang="zh-CN" altLang="en-US" sz="1600" b="1"/>
              <a:t> are </a:t>
            </a:r>
            <a:r>
              <a:rPr lang="zh-CN" altLang="en-US" sz="1600" b="1">
                <a:highlight>
                  <a:srgbClr val="FFFF00"/>
                </a:highlight>
              </a:rPr>
              <a:t>essential for</a:t>
            </a:r>
            <a:r>
              <a:rPr lang="zh-CN" altLang="en-US" sz="1600" b="1"/>
              <a:t> controlling project risks</a:t>
            </a:r>
            <a:r>
              <a:rPr lang="zh-CN" altLang="en-US" sz="1600"/>
              <a:t>.</a:t>
            </a:r>
            <a:endParaRPr lang="zh-CN" altLang="en-US" sz="1600"/>
          </a:p>
          <a:p>
            <a:endParaRPr lang="zh-CN" altLang="en-US" sz="1600"/>
          </a:p>
          <a:p>
            <a:r>
              <a:rPr lang="zh-CN" altLang="en-US" sz="1600" b="1"/>
              <a:t>For example</a:t>
            </a:r>
            <a:r>
              <a:rPr lang="zh-CN" altLang="en-US" sz="1600"/>
              <a:t>, in our interdisciplinary lab, one of my classmates misconnected the equipment, but </a:t>
            </a:r>
            <a:r>
              <a:rPr lang="zh-CN" altLang="en-US" sz="1600" b="1"/>
              <a:t>a senior pointed out his mistake on-site verbally and helped him correct the error promptly</a:t>
            </a:r>
            <a:r>
              <a:rPr lang="zh-CN" altLang="en-US" sz="1600"/>
              <a:t>, </a:t>
            </a:r>
            <a:r>
              <a:rPr lang="zh-CN" altLang="en-US" sz="1600" b="1" u="sng"/>
              <a:t>preventing / avoiding / averting</a:t>
            </a:r>
            <a:r>
              <a:rPr lang="zh-CN" altLang="en-US" sz="1600"/>
              <a:t> potential losses.</a:t>
            </a:r>
            <a:endParaRPr lang="zh-CN" altLang="en-US" sz="1600"/>
          </a:p>
          <a:p>
            <a:endParaRPr lang="zh-CN" altLang="en-US" sz="1600"/>
          </a:p>
          <a:p>
            <a:r>
              <a:rPr lang="zh-CN" altLang="en-US" sz="1600" b="1"/>
              <a:t>Therefore</a:t>
            </a:r>
            <a:r>
              <a:rPr lang="zh-CN" altLang="en-US" sz="1600"/>
              <a:t>, </a:t>
            </a:r>
            <a:r>
              <a:rPr lang="zh-CN" altLang="en-US" sz="1600">
                <a:highlight>
                  <a:srgbClr val="FFFF00"/>
                </a:highlight>
              </a:rPr>
              <a:t>while</a:t>
            </a:r>
            <a:r>
              <a:rPr lang="zh-CN" altLang="en-US" sz="1600"/>
              <a:t> preserving harmony </a:t>
            </a:r>
            <a:r>
              <a:rPr lang="zh-CN" altLang="en-US" sz="1600">
                <a:highlight>
                  <a:srgbClr val="FFFF00"/>
                </a:highlight>
              </a:rPr>
              <a:t>is vital,</a:t>
            </a:r>
            <a:r>
              <a:rPr lang="zh-CN" altLang="en-US" sz="1600"/>
              <a:t> </a:t>
            </a:r>
            <a:r>
              <a:rPr lang="zh-CN" altLang="en-US" sz="1600" b="1"/>
              <a:t>cultivating an </a:t>
            </a:r>
            <a:r>
              <a:rPr lang="zh-CN" altLang="en-US" sz="1600" b="1" u="sng"/>
              <a:t>environment / setting / atmosphere</a:t>
            </a:r>
            <a:r>
              <a:rPr lang="zh-CN" altLang="en-US" sz="1600" b="1"/>
              <a:t> </a:t>
            </a:r>
            <a:r>
              <a:rPr lang="zh-CN" altLang="en-US" sz="1600" b="1">
                <a:highlight>
                  <a:srgbClr val="FFFF00"/>
                </a:highlight>
              </a:rPr>
              <a:t>that encourages</a:t>
            </a:r>
            <a:r>
              <a:rPr lang="zh-CN" altLang="en-US" sz="1600" b="1"/>
              <a:t> honest communication </a:t>
            </a:r>
            <a:r>
              <a:rPr lang="zh-CN" altLang="en-US" sz="1600" b="1">
                <a:highlight>
                  <a:srgbClr val="FFFF00"/>
                </a:highlight>
              </a:rPr>
              <a:t>is also pivotal</a:t>
            </a:r>
            <a:r>
              <a:rPr lang="zh-CN" altLang="en-US" sz="1600" b="1"/>
              <a:t>.</a:t>
            </a:r>
            <a:endParaRPr lang="zh-CN" altLang="en-US" sz="1600" b="1"/>
          </a:p>
        </p:txBody>
      </p:sp>
      <p:sp>
        <p:nvSpPr>
          <p:cNvPr id="11" name="文本框 10"/>
          <p:cNvSpPr txBox="1"/>
          <p:nvPr>
            <p:custDataLst>
              <p:tags r:id="rId1"/>
            </p:custDataLst>
          </p:nvPr>
        </p:nvSpPr>
        <p:spPr>
          <a:xfrm>
            <a:off x="0" y="0"/>
            <a:ext cx="5743575" cy="6857365"/>
          </a:xfrm>
          <a:prstGeom prst="rect">
            <a:avLst/>
          </a:prstGeom>
          <a:noFill/>
        </p:spPr>
        <p:txBody>
          <a:bodyPr wrap="square" rtlCol="0">
            <a:noAutofit/>
          </a:bodyPr>
          <a:p>
            <a:r>
              <a:rPr lang="en-US" altLang="zh-CN" sz="1600"/>
              <a:t>Kelly’s argument about </a:t>
            </a:r>
            <a:r>
              <a:rPr lang="en-US" altLang="zh-CN" sz="1600">
                <a:highlight>
                  <a:srgbClr val="C0C0C0"/>
                </a:highlight>
              </a:rPr>
              <a:t>not saying anything</a:t>
            </a:r>
            <a:r>
              <a:rPr lang="en-US" altLang="zh-CN" sz="1600"/>
              <a:t> holds value.</a:t>
            </a:r>
            <a:endParaRPr lang="en-US" altLang="zh-CN" sz="1600"/>
          </a:p>
          <a:p>
            <a:endParaRPr lang="en-US" altLang="zh-CN" sz="1600"/>
          </a:p>
          <a:p>
            <a:r>
              <a:rPr lang="en-US" altLang="zh-CN" sz="1600"/>
              <a:t>Indeed,</a:t>
            </a:r>
            <a:r>
              <a:rPr lang="en-US" altLang="zh-CN" sz="1600">
                <a:highlight>
                  <a:srgbClr val="C0C0C0"/>
                </a:highlight>
              </a:rPr>
              <a:t> [xxxxx]</a:t>
            </a:r>
            <a:r>
              <a:rPr lang="en-US" altLang="zh-CN" sz="1600"/>
              <a:t>, </a:t>
            </a:r>
            <a:r>
              <a:rPr lang="en-US" altLang="zh-CN" sz="1600">
                <a:highlight>
                  <a:srgbClr val="C0C0C0"/>
                </a:highlight>
              </a:rPr>
              <a:t>avoid trash-talking(=promopting goodwill) </a:t>
            </a:r>
            <a:r>
              <a:rPr lang="en-US" altLang="zh-CN" sz="1600"/>
              <a:t>can </a:t>
            </a:r>
            <a:r>
              <a:rPr lang="en-US" altLang="zh-CN" sz="1600">
                <a:highlight>
                  <a:srgbClr val="C0C0C0"/>
                </a:highlight>
              </a:rPr>
              <a:t>reduce(=minimize)</a:t>
            </a:r>
            <a:r>
              <a:rPr lang="en-US" altLang="zh-CN" sz="1600"/>
              <a:t> conflicts and misunderstanding to maintain long-lasting friendship.</a:t>
            </a:r>
            <a:endParaRPr lang="en-US" altLang="zh-CN" sz="1600"/>
          </a:p>
          <a:p>
            <a:endParaRPr lang="en-US" altLang="zh-CN" sz="1600"/>
          </a:p>
          <a:p>
            <a:r>
              <a:rPr lang="en-US" altLang="zh-CN" sz="1600"/>
              <a:t>However, </a:t>
            </a:r>
            <a:r>
              <a:rPr lang="en-US" altLang="zh-CN" sz="1600">
                <a:highlight>
                  <a:srgbClr val="C0C0C0"/>
                </a:highlight>
              </a:rPr>
              <a:t>[to xxxx]</a:t>
            </a:r>
            <a:r>
              <a:rPr lang="en-US" altLang="zh-CN" sz="1600"/>
              <a:t>, speaking out everything directly even though it would be harsh can be more beneficial for each other.</a:t>
            </a:r>
            <a:endParaRPr lang="en-US" altLang="zh-CN" sz="1600"/>
          </a:p>
          <a:p>
            <a:endParaRPr lang="en-US" altLang="zh-CN" sz="1600"/>
          </a:p>
          <a:p>
            <a:r>
              <a:rPr lang="en-US" altLang="zh-CN" sz="1600"/>
              <a:t>When both of us </a:t>
            </a:r>
            <a:r>
              <a:rPr lang="en-US" altLang="zh-CN" sz="1600">
                <a:highlight>
                  <a:srgbClr val="C0C0C0"/>
                </a:highlight>
              </a:rPr>
              <a:t>figure out the truth(=openly express their thoughts)</a:t>
            </a:r>
            <a:r>
              <a:rPr lang="en-US" altLang="zh-CN" sz="1600"/>
              <a:t>, we can </a:t>
            </a:r>
            <a:r>
              <a:rPr lang="en-US" altLang="zh-CN" sz="1600">
                <a:highlight>
                  <a:srgbClr val="C0C0C0"/>
                </a:highlight>
              </a:rPr>
              <a:t>work together more efficiently toward the same goal</a:t>
            </a:r>
            <a:r>
              <a:rPr lang="en-US" altLang="zh-CN" sz="1600"/>
              <a:t>.</a:t>
            </a:r>
            <a:endParaRPr lang="en-US" altLang="zh-CN" sz="1600"/>
          </a:p>
          <a:p>
            <a:endParaRPr lang="en-US" altLang="zh-CN" sz="1600"/>
          </a:p>
          <a:p>
            <a:r>
              <a:rPr lang="en-US" altLang="zh-CN" sz="1600"/>
              <a:t>Especially for </a:t>
            </a:r>
            <a:r>
              <a:rPr lang="en-US" altLang="zh-CN" sz="1600">
                <a:highlight>
                  <a:srgbClr val="C0C0C0"/>
                </a:highlight>
              </a:rPr>
              <a:t>members of researching team in our college, even one mistake could turn down a whole project even the </a:t>
            </a:r>
            <a:endParaRPr lang="en-US" altLang="zh-CN" sz="1600">
              <a:highlight>
                <a:srgbClr val="C0C0C0"/>
              </a:highlight>
            </a:endParaRPr>
          </a:p>
          <a:p>
            <a:r>
              <a:rPr lang="en-US" altLang="zh-CN" sz="1600">
                <a:highlight>
                  <a:srgbClr val="C0C0C0"/>
                </a:highlight>
              </a:rPr>
              <a:t>progress of human science</a:t>
            </a:r>
            <a:r>
              <a:rPr lang="en-US" altLang="zh-CN" sz="1600"/>
              <a:t>.</a:t>
            </a:r>
            <a:endParaRPr lang="en-US" altLang="zh-CN" sz="1600"/>
          </a:p>
          <a:p>
            <a:endParaRPr lang="en-US" altLang="zh-CN" sz="1600"/>
          </a:p>
          <a:p>
            <a:r>
              <a:rPr lang="en-US" altLang="zh-CN" sz="1600"/>
              <a:t>For example, </a:t>
            </a:r>
            <a:r>
              <a:rPr lang="en-US" altLang="zh-CN" sz="1600" strike="sngStrike"/>
              <a:t>I used to develop a robot</a:t>
            </a:r>
            <a:r>
              <a:rPr lang="en-US" altLang="zh-CN" sz="1600"/>
              <a:t> </a:t>
            </a:r>
            <a:r>
              <a:rPr lang="en-US" altLang="zh-CN" sz="1600" strike="sngStrike"/>
              <a:t>with</a:t>
            </a:r>
            <a:r>
              <a:rPr lang="en-US" altLang="zh-CN" sz="1600"/>
              <a:t> one of my teammates </a:t>
            </a:r>
            <a:r>
              <a:rPr lang="en-US" altLang="zh-CN" sz="1600" strike="sngStrike"/>
              <a:t>who</a:t>
            </a:r>
            <a:r>
              <a:rPr lang="en-US" altLang="zh-CN" sz="1600"/>
              <a:t> didn’t work hard. </a:t>
            </a:r>
            <a:r>
              <a:rPr lang="en-US" altLang="zh-CN" sz="1600">
                <a:highlight>
                  <a:srgbClr val="FFFF00"/>
                </a:highlight>
              </a:rPr>
              <a:t>but</a:t>
            </a:r>
            <a:r>
              <a:rPr lang="en-US" altLang="zh-CN" sz="1600"/>
              <a:t> I </a:t>
            </a:r>
            <a:r>
              <a:rPr lang="en-US" altLang="zh-CN" sz="1600">
                <a:highlight>
                  <a:srgbClr val="FFFF00"/>
                </a:highlight>
              </a:rPr>
              <a:t>pointed out his mistake and</a:t>
            </a:r>
            <a:r>
              <a:rPr lang="en-US" altLang="zh-CN" sz="1600"/>
              <a:t> urged him to cheer up and get rid of negative moods, allowing him to do </a:t>
            </a:r>
            <a:r>
              <a:rPr lang="en-US" altLang="zh-CN" sz="1600" strike="sngStrike"/>
              <a:t>some adjustments </a:t>
            </a:r>
            <a:r>
              <a:rPr lang="en-US" altLang="zh-CN" sz="1600">
                <a:highlight>
                  <a:srgbClr val="FFFF00"/>
                </a:highlight>
              </a:rPr>
              <a:t>correct the error promplty</a:t>
            </a:r>
            <a:r>
              <a:rPr lang="en-US" altLang="zh-CN" sz="1600"/>
              <a:t>. We then finished an exceptional robot 2 weeks before the deadline.</a:t>
            </a:r>
            <a:endParaRPr lang="en-US" altLang="zh-CN" sz="1600"/>
          </a:p>
          <a:p>
            <a:endParaRPr lang="en-US" altLang="zh-CN" sz="1600"/>
          </a:p>
          <a:p>
            <a:r>
              <a:rPr lang="en-US" altLang="zh-CN" sz="1600"/>
              <a:t>Therefore, although saying nice has advantages in keeping so-called friendship, saying everything </a:t>
            </a:r>
            <a:r>
              <a:rPr lang="en-US" altLang="zh-CN" sz="1600">
                <a:highlight>
                  <a:srgbClr val="FFFF00"/>
                </a:highlight>
              </a:rPr>
              <a:t>that encourages</a:t>
            </a:r>
            <a:r>
              <a:rPr lang="en-US" altLang="zh-CN" sz="1600"/>
              <a:t> is </a:t>
            </a:r>
            <a:r>
              <a:rPr lang="en-US" altLang="zh-CN" sz="1600">
                <a:highlight>
                  <a:srgbClr val="FFFF00"/>
                </a:highlight>
              </a:rPr>
              <a:t>also</a:t>
            </a:r>
            <a:r>
              <a:rPr lang="en-US" altLang="zh-CN" sz="1600"/>
              <a:t> the keystone for permanent relationship and critical to work efficiently.</a:t>
            </a:r>
            <a:endParaRPr lang="en-US" altLang="zh-CN" sz="16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228600"/>
            <a:ext cx="9841865" cy="6185535"/>
          </a:xfrm>
          <a:prstGeom prst="rect">
            <a:avLst/>
          </a:prstGeom>
          <a:noFill/>
        </p:spPr>
        <p:txBody>
          <a:bodyPr wrap="square" rtlCol="0">
            <a:spAutoFit/>
          </a:bodyPr>
          <a:p>
            <a:pPr marL="285750" indent="-285750">
              <a:buFont typeface="Arial" panose="020B0604020202020204" pitchFamily="34" charset="0"/>
              <a:buChar char="•"/>
            </a:pPr>
            <a:r>
              <a:rPr lang="en-US" altLang="zh-CN"/>
              <a:t>not saying nice = promoting goodwill</a:t>
            </a:r>
            <a:endParaRPr lang="en-US" altLang="zh-CN"/>
          </a:p>
          <a:p>
            <a:pPr marL="285750" indent="-285750">
              <a:buFont typeface="Arial" panose="020B0604020202020204" pitchFamily="34" charset="0"/>
              <a:buChar char="•"/>
            </a:pPr>
            <a:r>
              <a:rPr lang="en-US" altLang="zh-CN"/>
              <a:t>In other words : </a:t>
            </a:r>
            <a:r>
              <a:rPr lang="zh-CN" altLang="en-US"/>
              <a:t>用于引出一个</a:t>
            </a:r>
            <a:r>
              <a:rPr lang="zh-CN" altLang="en-US"/>
              <a:t>陈述</a:t>
            </a:r>
            <a:endParaRPr lang="zh-CN" altLang="en-US"/>
          </a:p>
          <a:p>
            <a:pPr marL="285750" indent="-285750">
              <a:buFont typeface="Arial" panose="020B0604020202020204" pitchFamily="34" charset="0"/>
              <a:buChar char="•"/>
            </a:pPr>
            <a:r>
              <a:rPr lang="en-US" altLang="zh-CN"/>
              <a:t>However, to xxxx, xxx necessiate more than xxxx but also require xxx</a:t>
            </a:r>
            <a:endParaRPr lang="en-US" altLang="zh-CN"/>
          </a:p>
          <a:p>
            <a:pPr marL="285750" indent="-285750">
              <a:buFont typeface="Arial" panose="020B0604020202020204" pitchFamily="34" charset="0"/>
              <a:buChar char="•"/>
            </a:pPr>
            <a:r>
              <a:rPr lang="en-US" altLang="zh-CN"/>
              <a:t>prevent minor issues from escalating</a:t>
            </a:r>
            <a:endParaRPr lang="en-US" altLang="zh-CN"/>
          </a:p>
          <a:p>
            <a:pPr marL="285750" indent="-285750">
              <a:buFont typeface="Arial" panose="020B0604020202020204" pitchFamily="34" charset="0"/>
              <a:buChar char="•"/>
            </a:pPr>
            <a:r>
              <a:rPr lang="en-US" altLang="zh-CN"/>
              <a:t>foster long-term progress for the team</a:t>
            </a:r>
            <a:endParaRPr lang="en-US" altLang="zh-CN"/>
          </a:p>
          <a:p>
            <a:pPr marL="285750" indent="-285750">
              <a:buFont typeface="Arial" panose="020B0604020202020204" pitchFamily="34" charset="0"/>
              <a:buChar char="•"/>
            </a:pPr>
            <a:r>
              <a:rPr lang="en-US" altLang="zh-CN"/>
              <a:t>openness</a:t>
            </a:r>
            <a:endParaRPr lang="en-US" altLang="zh-CN"/>
          </a:p>
          <a:p>
            <a:endParaRPr lang="en-US" altLang="zh-CN"/>
          </a:p>
          <a:p>
            <a:endParaRPr lang="en-US" altLang="zh-CN">
              <a:sym typeface="+mn-ea"/>
            </a:endParaRPr>
          </a:p>
          <a:p>
            <a:endParaRPr lang="en-US" altLang="zh-CN">
              <a:sym typeface="+mn-ea"/>
            </a:endParaRPr>
          </a:p>
          <a:p>
            <a:r>
              <a:rPr lang="en-US" altLang="zh-CN">
                <a:sym typeface="+mn-ea"/>
              </a:rPr>
              <a:t>Indeed, when it comes to </a:t>
            </a:r>
            <a:r>
              <a:rPr lang="en-US" altLang="zh-CN">
                <a:highlight>
                  <a:srgbClr val="FFFF00"/>
                </a:highlight>
                <a:sym typeface="+mn-ea"/>
              </a:rPr>
              <a:t>Doctor</a:t>
            </a:r>
            <a:r>
              <a:rPr lang="zh-CN" altLang="en-US">
                <a:highlight>
                  <a:srgbClr val="FFFF00"/>
                </a:highlight>
                <a:sym typeface="+mn-ea"/>
              </a:rPr>
              <a:t>中的背景</a:t>
            </a:r>
            <a:r>
              <a:rPr lang="en-US" altLang="zh-CN">
                <a:sym typeface="+mn-ea"/>
              </a:rPr>
              <a:t>, </a:t>
            </a:r>
            <a:r>
              <a:rPr lang="zh-CN" altLang="en-US">
                <a:highlight>
                  <a:srgbClr val="FFFF00"/>
                </a:highlight>
                <a:sym typeface="+mn-ea"/>
              </a:rPr>
              <a:t>不支持的同学的观点改写</a:t>
            </a:r>
            <a:r>
              <a:rPr lang="en-US" altLang="zh-CN">
                <a:sym typeface="+mn-ea"/>
              </a:rPr>
              <a:t> can ........</a:t>
            </a:r>
            <a:endParaRPr lang="en-US" altLang="zh-CN">
              <a:sym typeface="+mn-ea"/>
            </a:endParaRPr>
          </a:p>
          <a:p>
            <a:endParaRPr lang="en-US" altLang="zh-CN">
              <a:sym typeface="+mn-ea"/>
            </a:endParaRPr>
          </a:p>
          <a:p>
            <a:r>
              <a:rPr lang="en-US" altLang="zh-CN">
                <a:sym typeface="+mn-ea"/>
              </a:rPr>
              <a:t>However, </a:t>
            </a:r>
            <a:r>
              <a:rPr lang="zh-CN" altLang="en-US">
                <a:sym typeface="+mn-ea"/>
              </a:rPr>
              <a:t>为了</a:t>
            </a:r>
            <a:r>
              <a:rPr lang="zh-CN" altLang="en-US">
                <a:highlight>
                  <a:srgbClr val="FFFF00"/>
                </a:highlight>
                <a:sym typeface="+mn-ea"/>
              </a:rPr>
              <a:t>理由的目的</a:t>
            </a:r>
            <a:r>
              <a:rPr lang="zh-CN" altLang="en-US">
                <a:sym typeface="+mn-ea"/>
              </a:rPr>
              <a:t>，</a:t>
            </a:r>
            <a:r>
              <a:rPr lang="en-US" altLang="zh-CN">
                <a:sym typeface="+mn-ea"/>
              </a:rPr>
              <a:t>we necessiate more than</a:t>
            </a:r>
            <a:r>
              <a:rPr lang="zh-CN" altLang="en-US">
                <a:highlight>
                  <a:srgbClr val="FFFF00"/>
                </a:highlight>
                <a:sym typeface="+mn-ea"/>
              </a:rPr>
              <a:t>不支持的同学</a:t>
            </a:r>
            <a:r>
              <a:rPr lang="zh-CN" altLang="en-US">
                <a:highlight>
                  <a:srgbClr val="FFFF00"/>
                </a:highlight>
                <a:sym typeface="+mn-ea"/>
              </a:rPr>
              <a:t>的观点改写</a:t>
            </a:r>
            <a:r>
              <a:rPr lang="zh-CN" altLang="en-US">
                <a:sym typeface="+mn-ea"/>
              </a:rPr>
              <a:t>还需要</a:t>
            </a:r>
            <a:r>
              <a:rPr lang="zh-CN" altLang="en-US">
                <a:highlight>
                  <a:srgbClr val="FFFF00"/>
                </a:highlight>
                <a:sym typeface="+mn-ea"/>
              </a:rPr>
              <a:t>支持的同学</a:t>
            </a:r>
            <a:r>
              <a:rPr lang="zh-CN" altLang="en-US">
                <a:highlight>
                  <a:srgbClr val="FFFF00"/>
                </a:highlight>
                <a:sym typeface="+mn-ea"/>
              </a:rPr>
              <a:t>的观点改写</a:t>
            </a:r>
            <a:endParaRPr lang="en-US" altLang="zh-CN">
              <a:sym typeface="+mn-ea"/>
            </a:endParaRPr>
          </a:p>
          <a:p>
            <a:endParaRPr lang="en-US" altLang="zh-CN">
              <a:sym typeface="+mn-ea"/>
            </a:endParaRPr>
          </a:p>
          <a:p>
            <a:r>
              <a:rPr lang="en-US" altLang="zh-CN">
                <a:sym typeface="+mn-ea"/>
              </a:rPr>
              <a:t>In other words, if </a:t>
            </a:r>
            <a:r>
              <a:rPr lang="zh-CN" altLang="en-US">
                <a:sym typeface="+mn-ea"/>
              </a:rPr>
              <a:t>我们可以</a:t>
            </a:r>
            <a:r>
              <a:rPr lang="zh-CN" altLang="en-US">
                <a:highlight>
                  <a:srgbClr val="FFFF00"/>
                </a:highlight>
                <a:sym typeface="+mn-ea"/>
              </a:rPr>
              <a:t>支持的同学的观点改写</a:t>
            </a:r>
            <a:r>
              <a:rPr lang="zh-CN" altLang="en-US">
                <a:sym typeface="+mn-ea"/>
              </a:rPr>
              <a:t>，就可以避免</a:t>
            </a:r>
            <a:r>
              <a:rPr lang="zh-CN" altLang="en-US">
                <a:highlight>
                  <a:srgbClr val="FFFF00"/>
                </a:highlight>
                <a:sym typeface="+mn-ea"/>
              </a:rPr>
              <a:t>理由延申</a:t>
            </a:r>
            <a:r>
              <a:rPr lang="zh-CN" altLang="en-US">
                <a:sym typeface="+mn-ea"/>
              </a:rPr>
              <a:t>并且</a:t>
            </a:r>
            <a:r>
              <a:rPr lang="en-US" altLang="zh-CN">
                <a:sym typeface="+mn-ea"/>
              </a:rPr>
              <a:t>foster</a:t>
            </a:r>
            <a:r>
              <a:rPr lang="zh-CN" altLang="en-US">
                <a:highlight>
                  <a:srgbClr val="FFFF00"/>
                </a:highlight>
                <a:sym typeface="+mn-ea"/>
              </a:rPr>
              <a:t>理由延申</a:t>
            </a:r>
            <a:endParaRPr lang="zh-CN" altLang="en-US"/>
          </a:p>
          <a:p>
            <a:endParaRPr lang="zh-CN" altLang="en-US"/>
          </a:p>
          <a:p>
            <a:r>
              <a:rPr lang="en-US" altLang="zh-CN"/>
              <a:t>Especially in .....</a:t>
            </a:r>
            <a:r>
              <a:rPr lang="zh-CN" altLang="en-US"/>
              <a:t>环境中，</a:t>
            </a:r>
            <a:r>
              <a:rPr lang="zh-CN" altLang="en-US">
                <a:highlight>
                  <a:srgbClr val="FFFF00"/>
                </a:highlight>
                <a:sym typeface="+mn-ea"/>
              </a:rPr>
              <a:t>支持的同学的观点</a:t>
            </a:r>
            <a:r>
              <a:rPr lang="en-US" altLang="zh-CN">
                <a:sym typeface="+mn-ea"/>
              </a:rPr>
              <a:t> is essential to </a:t>
            </a:r>
            <a:r>
              <a:rPr lang="zh-CN" altLang="en-US">
                <a:sym typeface="+mn-ea"/>
              </a:rPr>
              <a:t>避免理由的失败</a:t>
            </a:r>
            <a:r>
              <a:rPr lang="en-US" altLang="zh-CN">
                <a:sym typeface="+mn-ea"/>
              </a:rPr>
              <a:t>. </a:t>
            </a:r>
            <a:r>
              <a:rPr lang="zh-CN" altLang="en-US">
                <a:highlight>
                  <a:srgbClr val="FFFF00"/>
                </a:highlight>
                <a:sym typeface="+mn-ea"/>
              </a:rPr>
              <a:t>【对</a:t>
            </a:r>
            <a:r>
              <a:rPr lang="en-US" altLang="zh-CN">
                <a:highlight>
                  <a:srgbClr val="FFFF00"/>
                </a:highlight>
                <a:sym typeface="+mn-ea"/>
              </a:rPr>
              <a:t>example</a:t>
            </a:r>
            <a:r>
              <a:rPr lang="zh-CN" altLang="en-US">
                <a:highlight>
                  <a:srgbClr val="FFFF00"/>
                </a:highlight>
                <a:sym typeface="+mn-ea"/>
              </a:rPr>
              <a:t>进行概述】</a:t>
            </a:r>
            <a:endParaRPr lang="zh-CN" altLang="en-US">
              <a:highlight>
                <a:srgbClr val="FFFF00"/>
              </a:highlight>
              <a:sym typeface="+mn-ea"/>
            </a:endParaRPr>
          </a:p>
          <a:p>
            <a:endParaRPr lang="zh-CN" altLang="en-US">
              <a:sym typeface="+mn-ea"/>
            </a:endParaRPr>
          </a:p>
          <a:p>
            <a:r>
              <a:rPr lang="en-US" altLang="zh-CN">
                <a:sym typeface="+mn-ea"/>
              </a:rPr>
              <a:t>For example, </a:t>
            </a:r>
            <a:endParaRPr lang="en-US" altLang="zh-CN">
              <a:sym typeface="+mn-ea"/>
            </a:endParaRPr>
          </a:p>
          <a:p>
            <a:endParaRPr lang="en-US" altLang="zh-CN">
              <a:sym typeface="+mn-ea"/>
            </a:endParaRPr>
          </a:p>
          <a:p>
            <a:r>
              <a:rPr lang="en-US" altLang="zh-CN">
                <a:sym typeface="+mn-ea"/>
              </a:rPr>
              <a:t>Therefore, while is vital, xxxx that encourages is also pivotal.</a:t>
            </a:r>
            <a:endParaRPr lang="en-US" altLang="zh-CN">
              <a:sym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3601085"/>
            <a:ext cx="4019550" cy="2676525"/>
          </a:xfrm>
          <a:prstGeom prst="rect">
            <a:avLst/>
          </a:prstGeom>
          <a:noFill/>
        </p:spPr>
        <p:txBody>
          <a:bodyPr wrap="square" rtlCol="0">
            <a:spAutoFit/>
          </a:bodyPr>
          <a:p>
            <a:r>
              <a:rPr lang="zh-CN" altLang="en-US" sz="1400"/>
              <a:t>Doctor Diaz: The topic of children's involvement in sports is a subject of debate. While sports activities are crucial for the development of young people, parents are also deeply concerned about the psychological pressure that academic requirements and participation in sports events might impose on their children. Do you believe parents should encourage their children to play sports just for fun, without the need to attend sports competitions? Share your perspective on this matter and provide supporting reasons for your stance.</a:t>
            </a:r>
            <a:endParaRPr lang="zh-CN" altLang="en-US" sz="1400"/>
          </a:p>
        </p:txBody>
      </p:sp>
      <p:sp>
        <p:nvSpPr>
          <p:cNvPr id="5" name="文本框 4"/>
          <p:cNvSpPr txBox="1"/>
          <p:nvPr/>
        </p:nvSpPr>
        <p:spPr>
          <a:xfrm>
            <a:off x="5351145" y="230505"/>
            <a:ext cx="6721475" cy="1168400"/>
          </a:xfrm>
          <a:prstGeom prst="rect">
            <a:avLst/>
          </a:prstGeom>
          <a:noFill/>
        </p:spPr>
        <p:txBody>
          <a:bodyPr wrap="square" rtlCol="0" anchor="t">
            <a:spAutoFit/>
          </a:bodyPr>
          <a:p>
            <a:r>
              <a:rPr lang="zh-CN" altLang="en-US" sz="1400"/>
              <a:t>Claire: I strongly believe that children should primarily play sports for enjoyment. Sports should be a space for exploring their extracurricular interests, making friends, and developing a love for physical activity. When sports are enjoyable and relaxed, children can avoid the psychological burden of competition and are more likely to stay active throughout their lives.</a:t>
            </a:r>
            <a:endParaRPr lang="zh-CN" altLang="en-US" sz="1400"/>
          </a:p>
        </p:txBody>
      </p:sp>
      <p:sp>
        <p:nvSpPr>
          <p:cNvPr id="6" name="文本框 5"/>
          <p:cNvSpPr txBox="1"/>
          <p:nvPr/>
        </p:nvSpPr>
        <p:spPr>
          <a:xfrm>
            <a:off x="5351145" y="1670685"/>
            <a:ext cx="6721475" cy="1168400"/>
          </a:xfrm>
          <a:prstGeom prst="rect">
            <a:avLst/>
          </a:prstGeom>
          <a:noFill/>
        </p:spPr>
        <p:txBody>
          <a:bodyPr wrap="square" rtlCol="0" anchor="t">
            <a:spAutoFit/>
          </a:bodyPr>
          <a:p>
            <a:r>
              <a:rPr lang="zh-CN" altLang="en-US" sz="1400"/>
              <a:t>Andrew: While I get the emphasis on fun in sports, I can't overlook the value of competition. Competing teaches children real-world stuff: discipline, determination, and teamwork. And let's be honest, dealing with wins and losses? You see, learning how to adjust to stress and deal with the disappointment of failure can benefit us throughout our lives.</a:t>
            </a:r>
            <a:endParaRPr lang="zh-CN" altLang="en-US" sz="1400"/>
          </a:p>
        </p:txBody>
      </p:sp>
      <p:sp>
        <p:nvSpPr>
          <p:cNvPr id="7" name="矩形 6"/>
          <p:cNvSpPr/>
          <p:nvPr/>
        </p:nvSpPr>
        <p:spPr>
          <a:xfrm>
            <a:off x="4651375" y="2963545"/>
            <a:ext cx="7421245" cy="364617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318000" y="23050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4318000" y="166052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2"/>
            </p:custDataLst>
          </p:nvPr>
        </p:nvSpPr>
        <p:spPr>
          <a:xfrm>
            <a:off x="1463675" y="1988185"/>
            <a:ext cx="1327150" cy="132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712970" y="3429000"/>
            <a:ext cx="7299960" cy="3065780"/>
          </a:xfrm>
          <a:prstGeom prst="rect">
            <a:avLst/>
          </a:prstGeom>
          <a:noFill/>
        </p:spPr>
        <p:txBody>
          <a:bodyPr wrap="square" rtlCol="0">
            <a:noAutofit/>
          </a:bodyPr>
          <a:p>
            <a:r>
              <a:rPr lang="en-US" altLang="zh-CN" sz="1400">
                <a:latin typeface="+mn-ea"/>
              </a:rPr>
              <a:t>Personally, Claire’s perspective that children should uphold a relaxed attitude towards sports without competitions holds value. Admittedly, when it comes to children’s mental health, avoiding comp</a:t>
            </a:r>
            <a:r>
              <a:rPr lang="en-US" altLang="zh-CN" sz="1400">
                <a:highlight>
                  <a:srgbClr val="FFFF00"/>
                </a:highlight>
                <a:latin typeface="+mn-ea"/>
              </a:rPr>
              <a:t>e</a:t>
            </a:r>
            <a:r>
              <a:rPr lang="en-US" altLang="zh-CN" sz="1400">
                <a:latin typeface="+mn-ea"/>
              </a:rPr>
              <a:t>titions help them minimize pressure. However,  to achieve efficient communication with others, children ne</a:t>
            </a:r>
            <a:r>
              <a:rPr lang="en-US" altLang="zh-CN" sz="1400">
                <a:highlight>
                  <a:srgbClr val="FFFF00"/>
                </a:highlight>
                <a:latin typeface="+mn-ea"/>
              </a:rPr>
              <a:t>ce</a:t>
            </a:r>
            <a:r>
              <a:rPr lang="en-US" altLang="zh-CN" sz="1400">
                <a:latin typeface="+mn-ea"/>
              </a:rPr>
              <a:t>ss</a:t>
            </a:r>
            <a:r>
              <a:rPr lang="en-US" altLang="zh-CN" sz="1400" strike="sngStrike">
                <a:latin typeface="+mn-ea"/>
              </a:rPr>
              <a:t>c</a:t>
            </a:r>
            <a:r>
              <a:rPr lang="en-US" altLang="zh-CN" sz="1400">
                <a:latin typeface="+mn-ea"/>
              </a:rPr>
              <a:t>itate more than fun in sports but also require brainstorming with teammates to fight against opponents. In other word, if children can listen to others’</a:t>
            </a:r>
            <a:r>
              <a:rPr lang="en-US" altLang="zh-CN" sz="1400">
                <a:highlight>
                  <a:srgbClr val="FFFF00"/>
                </a:highlight>
                <a:latin typeface="+mn-ea"/>
              </a:rPr>
              <a:t> </a:t>
            </a:r>
            <a:r>
              <a:rPr lang="en-US" altLang="zh-CN" sz="1400">
                <a:latin typeface="+mn-ea"/>
              </a:rPr>
              <a:t>opinions, they will integrate own thoughts with others and articulate a comprehensive strategy. For example, one of my soccer teammates expressed his ideas to attack. After listening to him, I came up with an idea of attacking when we successfully defended opponents, allowing us to win the game. Therefore, while alleviating children’s psychological burden is vital, competitions that encourages children to brainstorming are also pivotal.</a:t>
            </a:r>
            <a:endParaRPr lang="en-US" altLang="zh-CN" sz="1400">
              <a:latin typeface="+mn-ea"/>
            </a:endParaRPr>
          </a:p>
        </p:txBody>
      </p:sp>
      <p:sp>
        <p:nvSpPr>
          <p:cNvPr id="12" name="矩形 11"/>
          <p:cNvSpPr/>
          <p:nvPr>
            <p:custDataLst>
              <p:tags r:id="rId3"/>
            </p:custDataLst>
          </p:nvPr>
        </p:nvSpPr>
        <p:spPr>
          <a:xfrm>
            <a:off x="4651375" y="2985770"/>
            <a:ext cx="7421245" cy="389255"/>
          </a:xfrm>
          <a:prstGeom prst="rect">
            <a:avLst/>
          </a:prstGeom>
          <a:solidFill>
            <a:schemeClr val="bg1">
              <a:lumMod val="9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4"/>
            </p:custDataLst>
          </p:nvPr>
        </p:nvSpPr>
        <p:spPr>
          <a:xfrm>
            <a:off x="4783455" y="2992120"/>
            <a:ext cx="718185" cy="356870"/>
          </a:xfrm>
          <a:prstGeom prst="rect">
            <a:avLst/>
          </a:prstGeom>
          <a:solidFill>
            <a:schemeClr val="accent3">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5"/>
            </p:custDataLst>
          </p:nvPr>
        </p:nvSpPr>
        <p:spPr>
          <a:xfrm>
            <a:off x="5737225"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6"/>
            </p:custDataLst>
          </p:nvPr>
        </p:nvSpPr>
        <p:spPr>
          <a:xfrm>
            <a:off x="6690995" y="2982595"/>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7"/>
            </p:custDataLst>
          </p:nvPr>
        </p:nvSpPr>
        <p:spPr>
          <a:xfrm>
            <a:off x="7579360"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11480" y="252095"/>
            <a:ext cx="3225800" cy="1476375"/>
          </a:xfrm>
          <a:prstGeom prst="rect">
            <a:avLst/>
          </a:prstGeom>
          <a:noFill/>
        </p:spPr>
        <p:txBody>
          <a:bodyPr wrap="square" rtlCol="0">
            <a:spAutoFit/>
          </a:bodyPr>
          <a:p>
            <a:r>
              <a:rPr lang="en-US" altLang="zh-CN"/>
              <a:t>2023.9.13 </a:t>
            </a:r>
            <a:endParaRPr lang="en-US" altLang="zh-CN"/>
          </a:p>
          <a:p>
            <a:r>
              <a:rPr lang="en-US" altLang="zh-CN"/>
              <a:t>Reading: 50s</a:t>
            </a:r>
            <a:endParaRPr lang="en-US" altLang="zh-CN"/>
          </a:p>
          <a:p>
            <a:r>
              <a:rPr lang="en-US" altLang="zh-CN"/>
              <a:t>write</a:t>
            </a:r>
            <a:r>
              <a:rPr lang="zh-CN" altLang="en-US"/>
              <a:t>：</a:t>
            </a:r>
            <a:r>
              <a:rPr lang="en-US" altLang="zh-CN"/>
              <a:t>12’</a:t>
            </a:r>
            <a:endParaRPr lang="en-US" altLang="zh-CN"/>
          </a:p>
          <a:p>
            <a:r>
              <a:rPr lang="en-US" altLang="zh-CN"/>
              <a:t>Total: 14‘41’‘</a:t>
            </a:r>
            <a:endParaRPr lang="en-US" altLang="zh-CN"/>
          </a:p>
          <a:p>
            <a:endParaRPr lang="zh-CN" altLang="en-US"/>
          </a:p>
        </p:txBody>
      </p:sp>
      <p:sp>
        <p:nvSpPr>
          <p:cNvPr id="2" name="文本框 1"/>
          <p:cNvSpPr txBox="1"/>
          <p:nvPr/>
        </p:nvSpPr>
        <p:spPr>
          <a:xfrm>
            <a:off x="1577340" y="1554480"/>
            <a:ext cx="4064000" cy="1753235"/>
          </a:xfrm>
          <a:prstGeom prst="rect">
            <a:avLst/>
          </a:prstGeom>
          <a:noFill/>
        </p:spPr>
        <p:txBody>
          <a:bodyPr wrap="square" rtlCol="0">
            <a:spAutoFit/>
          </a:bodyPr>
          <a:p>
            <a:r>
              <a:rPr lang="zh-CN" altLang="en-US"/>
              <a:t>交流</a:t>
            </a:r>
            <a:r>
              <a:rPr lang="en-US" altLang="zh-CN"/>
              <a:t> </a:t>
            </a:r>
            <a:r>
              <a:rPr lang="zh-CN" altLang="en-US"/>
              <a:t>经验</a:t>
            </a:r>
            <a:endParaRPr lang="zh-CN" altLang="en-US"/>
          </a:p>
          <a:p>
            <a:r>
              <a:rPr lang="zh-CN" altLang="en-US"/>
              <a:t>安全</a:t>
            </a:r>
            <a:r>
              <a:rPr lang="en-US" altLang="zh-CN"/>
              <a:t> </a:t>
            </a:r>
            <a:r>
              <a:rPr lang="zh-CN" altLang="en-US"/>
              <a:t>环保</a:t>
            </a:r>
            <a:endParaRPr lang="zh-CN" altLang="en-US"/>
          </a:p>
          <a:p>
            <a:r>
              <a:rPr lang="zh-CN" altLang="en-US"/>
              <a:t>经济</a:t>
            </a:r>
            <a:r>
              <a:rPr lang="en-US" altLang="zh-CN"/>
              <a:t> </a:t>
            </a:r>
            <a:r>
              <a:rPr lang="zh-CN" altLang="en-US"/>
              <a:t>耐用</a:t>
            </a:r>
            <a:endParaRPr lang="zh-CN" altLang="en-US"/>
          </a:p>
          <a:p>
            <a:r>
              <a:rPr lang="zh-CN" altLang="en-US"/>
              <a:t>乐趣</a:t>
            </a:r>
            <a:r>
              <a:rPr lang="en-US" altLang="zh-CN"/>
              <a:t> </a:t>
            </a:r>
            <a:r>
              <a:rPr lang="zh-CN" altLang="en-US">
                <a:highlight>
                  <a:srgbClr val="FFFF00"/>
                </a:highlight>
              </a:rPr>
              <a:t>成就</a:t>
            </a:r>
            <a:r>
              <a:rPr lang="en-US" altLang="zh-CN">
                <a:highlight>
                  <a:srgbClr val="FFFF00"/>
                </a:highlight>
              </a:rPr>
              <a:t> - career</a:t>
            </a:r>
            <a:endParaRPr lang="zh-CN" altLang="en-US"/>
          </a:p>
          <a:p>
            <a:r>
              <a:rPr lang="zh-CN" altLang="en-US"/>
              <a:t>方便</a:t>
            </a:r>
            <a:r>
              <a:rPr lang="en-US" altLang="zh-CN"/>
              <a:t> </a:t>
            </a:r>
            <a:r>
              <a:rPr lang="zh-CN" altLang="en-US"/>
              <a:t>效率</a:t>
            </a:r>
            <a:endParaRPr lang="zh-CN" altLang="en-US"/>
          </a:p>
          <a:p>
            <a:r>
              <a:rPr lang="zh-CN" altLang="en-US"/>
              <a:t>健康</a:t>
            </a:r>
            <a:r>
              <a:rPr lang="en-US" altLang="zh-CN"/>
              <a:t> </a:t>
            </a:r>
            <a:r>
              <a:rPr lang="zh-CN" altLang="en-US"/>
              <a:t>情感</a:t>
            </a:r>
            <a:endParaRPr lang="zh-CN" altLang="en-US"/>
          </a:p>
        </p:txBody>
      </p:sp>
    </p:spTree>
    <p:custDataLst>
      <p:tags r:id="rId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8445" y="983615"/>
            <a:ext cx="10061575" cy="4890770"/>
          </a:xfrm>
          <a:prstGeom prst="rect">
            <a:avLst/>
          </a:prstGeom>
          <a:noFill/>
        </p:spPr>
        <p:txBody>
          <a:bodyPr wrap="square" rtlCol="0" anchor="t">
            <a:spAutoFit/>
          </a:bodyPr>
          <a:p>
            <a:pPr>
              <a:lnSpc>
                <a:spcPct val="130000"/>
              </a:lnSpc>
            </a:pPr>
            <a:r>
              <a:rPr lang="zh-CN" altLang="en-US" sz="1600"/>
              <a:t>【直接认可】Andrew有道理，体育竞技对年轻人的成长很重要。</a:t>
            </a:r>
            <a:endParaRPr lang="zh-CN" altLang="en-US" sz="1600"/>
          </a:p>
          <a:p>
            <a:pPr>
              <a:lnSpc>
                <a:spcPct val="130000"/>
              </a:lnSpc>
            </a:pPr>
            <a:r>
              <a:rPr lang="zh-CN" altLang="en-US" sz="1600"/>
              <a:t>【补充理由】尤其有体育天赋的年轻人，参赛是事业起步的途径。</a:t>
            </a:r>
            <a:endParaRPr lang="zh-CN" altLang="en-US" sz="1600"/>
          </a:p>
          <a:p>
            <a:pPr>
              <a:lnSpc>
                <a:spcPct val="130000"/>
              </a:lnSpc>
            </a:pPr>
            <a:r>
              <a:rPr lang="zh-CN" altLang="en-US" sz="1600"/>
              <a:t>【解释陈述】很多顶尖运动员，从小参赛，得到关注被重点培养。</a:t>
            </a:r>
            <a:endParaRPr lang="zh-CN" altLang="en-US" sz="1600"/>
          </a:p>
          <a:p>
            <a:pPr>
              <a:lnSpc>
                <a:spcPct val="130000"/>
              </a:lnSpc>
            </a:pPr>
            <a:r>
              <a:rPr lang="zh-CN" altLang="en-US" sz="1600"/>
              <a:t>【例证细节】</a:t>
            </a:r>
            <a:endParaRPr lang="zh-CN" altLang="en-US" sz="1600"/>
          </a:p>
          <a:p>
            <a:pPr lvl="1">
              <a:lnSpc>
                <a:spcPct val="130000"/>
              </a:lnSpc>
            </a:pPr>
            <a:r>
              <a:rPr lang="zh-CN" altLang="en-US" sz="1600"/>
              <a:t>人物：世界知名球星梅西；</a:t>
            </a:r>
            <a:endParaRPr lang="zh-CN" altLang="en-US" sz="1600"/>
          </a:p>
          <a:p>
            <a:pPr lvl="1">
              <a:lnSpc>
                <a:spcPct val="130000"/>
              </a:lnSpc>
            </a:pPr>
            <a:r>
              <a:rPr lang="zh-CN" altLang="en-US" sz="1600"/>
              <a:t>起因：从小就参加各种足球竞赛；</a:t>
            </a:r>
            <a:endParaRPr lang="zh-CN" altLang="en-US" sz="1600"/>
          </a:p>
          <a:p>
            <a:pPr lvl="1">
              <a:lnSpc>
                <a:spcPct val="130000"/>
              </a:lnSpc>
            </a:pPr>
            <a:r>
              <a:rPr lang="zh-CN" altLang="en-US" sz="1600"/>
              <a:t>发展：13岁进入足球青训学院；</a:t>
            </a:r>
            <a:endParaRPr lang="zh-CN" altLang="en-US" sz="1600"/>
          </a:p>
          <a:p>
            <a:pPr lvl="1">
              <a:lnSpc>
                <a:spcPct val="130000"/>
              </a:lnSpc>
            </a:pPr>
            <a:r>
              <a:rPr lang="zh-CN" altLang="en-US" sz="1600"/>
              <a:t>结果：为传奇足球生涯奠定基础。</a:t>
            </a:r>
            <a:endParaRPr lang="zh-CN" altLang="en-US" sz="1600"/>
          </a:p>
          <a:p>
            <a:pPr>
              <a:lnSpc>
                <a:spcPct val="130000"/>
              </a:lnSpc>
            </a:pPr>
            <a:r>
              <a:rPr lang="zh-CN" altLang="en-US" sz="1600"/>
              <a:t>【对比论证】但是如果家长不支持子女参赛，可能导致体育界损失。</a:t>
            </a:r>
            <a:endParaRPr lang="zh-CN" altLang="en-US" sz="1600"/>
          </a:p>
          <a:p>
            <a:pPr>
              <a:lnSpc>
                <a:spcPct val="130000"/>
              </a:lnSpc>
            </a:pPr>
            <a:r>
              <a:rPr lang="zh-CN" altLang="en-US" sz="1600"/>
              <a:t>【例证细节】</a:t>
            </a:r>
            <a:endParaRPr lang="zh-CN" altLang="en-US" sz="1600"/>
          </a:p>
          <a:p>
            <a:pPr lvl="1">
              <a:lnSpc>
                <a:spcPct val="130000"/>
              </a:lnSpc>
            </a:pPr>
            <a:r>
              <a:rPr lang="zh-CN" altLang="en-US" sz="1600"/>
              <a:t>人物：著名篮球运动员姚明；</a:t>
            </a:r>
            <a:endParaRPr lang="zh-CN" altLang="en-US" sz="1600"/>
          </a:p>
          <a:p>
            <a:pPr lvl="1">
              <a:lnSpc>
                <a:spcPct val="130000"/>
              </a:lnSpc>
            </a:pPr>
            <a:r>
              <a:rPr lang="zh-CN" altLang="en-US" sz="1600"/>
              <a:t>起因：从小因为身高受到球队关注；</a:t>
            </a:r>
            <a:endParaRPr lang="zh-CN" altLang="en-US" sz="1600"/>
          </a:p>
          <a:p>
            <a:pPr lvl="1">
              <a:lnSpc>
                <a:spcPct val="130000"/>
              </a:lnSpc>
            </a:pPr>
            <a:r>
              <a:rPr lang="zh-CN" altLang="en-US" sz="1600"/>
              <a:t>发展：如果家长不支持他参赛训练；</a:t>
            </a:r>
            <a:endParaRPr lang="zh-CN" altLang="en-US" sz="1600"/>
          </a:p>
          <a:p>
            <a:pPr lvl="1">
              <a:lnSpc>
                <a:spcPct val="130000"/>
              </a:lnSpc>
            </a:pPr>
            <a:r>
              <a:rPr lang="zh-CN" altLang="en-US" sz="1600"/>
              <a:t>结果：损失一名NBA球员和国家队教练。</a:t>
            </a:r>
            <a:endParaRPr lang="zh-CN" altLang="en-US" sz="1600"/>
          </a:p>
          <a:p>
            <a:pPr>
              <a:lnSpc>
                <a:spcPct val="130000"/>
              </a:lnSpc>
            </a:pPr>
            <a:r>
              <a:rPr lang="zh-CN" altLang="en-US" sz="1600"/>
              <a:t>【总结观点】参加竞技有助成长，更是培养优秀人才的渠道。</a:t>
            </a:r>
            <a:endParaRPr lang="zh-CN" altLang="en-US" sz="16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03240" y="0"/>
            <a:ext cx="6588760" cy="6858635"/>
          </a:xfrm>
          <a:prstGeom prst="rect">
            <a:avLst/>
          </a:prstGeom>
          <a:noFill/>
        </p:spPr>
        <p:txBody>
          <a:bodyPr wrap="square" rtlCol="0">
            <a:noAutofit/>
          </a:bodyPr>
          <a:p>
            <a:r>
              <a:rPr lang="zh-CN" altLang="en-US" sz="1600"/>
              <a:t>Andrew </a:t>
            </a:r>
            <a:r>
              <a:rPr lang="zh-CN" altLang="en-US" sz="1600" b="1" u="sng"/>
              <a:t>compellingly / </a:t>
            </a:r>
            <a:r>
              <a:rPr lang="zh-CN" altLang="en-US" sz="1600" b="1" u="sng">
                <a:highlight>
                  <a:srgbClr val="FFFF00"/>
                </a:highlight>
              </a:rPr>
              <a:t>persuasively</a:t>
            </a:r>
            <a:r>
              <a:rPr lang="zh-CN" altLang="en-US" sz="1600" b="1" u="sng"/>
              <a:t> / convincingly</a:t>
            </a:r>
            <a:r>
              <a:rPr lang="zh-CN" altLang="en-US" sz="1600"/>
              <a:t> argues that </a:t>
            </a:r>
            <a:r>
              <a:rPr lang="zh-CN" altLang="en-US" sz="1600" b="1"/>
              <a:t>participating in sports  competitions is vital for enhancing young individuals' social skills</a:t>
            </a:r>
            <a:r>
              <a:rPr lang="zh-CN" altLang="en-US" sz="1600"/>
              <a:t>.</a:t>
            </a:r>
            <a:endParaRPr lang="zh-CN" altLang="en-US" sz="1600"/>
          </a:p>
          <a:p>
            <a:endParaRPr lang="zh-CN" altLang="en-US" sz="1600"/>
          </a:p>
          <a:p>
            <a:r>
              <a:rPr lang="zh-CN" altLang="en-US" sz="1600"/>
              <a:t>Moreover, in my opinion, </a:t>
            </a:r>
            <a:r>
              <a:rPr lang="zh-CN" altLang="en-US" sz="1600">
                <a:highlight>
                  <a:srgbClr val="FFFF00"/>
                </a:highlight>
              </a:rPr>
              <a:t>for</a:t>
            </a:r>
            <a:r>
              <a:rPr lang="zh-CN" altLang="en-US" sz="1600"/>
              <a:t> talented young athletes, </a:t>
            </a:r>
            <a:r>
              <a:rPr lang="zh-CN" altLang="en-US" sz="1600" b="1"/>
              <a:t>engaging in contests has been the </a:t>
            </a:r>
            <a:r>
              <a:rPr lang="zh-CN" altLang="en-US" sz="1600" b="1" u="sng"/>
              <a:t>best / </a:t>
            </a:r>
            <a:r>
              <a:rPr lang="zh-CN" altLang="en-US" sz="1600" b="1" u="sng">
                <a:highlight>
                  <a:srgbClr val="FFFF00"/>
                </a:highlight>
              </a:rPr>
              <a:t>optimal</a:t>
            </a:r>
            <a:r>
              <a:rPr lang="zh-CN" altLang="en-US" sz="1600" b="1" u="sng"/>
              <a:t> / premier</a:t>
            </a:r>
            <a:r>
              <a:rPr lang="zh-CN" altLang="en-US" sz="1600" b="1"/>
              <a:t> pathway to start their careers.</a:t>
            </a:r>
            <a:endParaRPr lang="zh-CN" altLang="en-US" sz="1600" b="1"/>
          </a:p>
          <a:p>
            <a:endParaRPr lang="zh-CN" altLang="en-US" sz="1600"/>
          </a:p>
          <a:p>
            <a:r>
              <a:rPr sz="1600"/>
              <a:t>Specifically, </a:t>
            </a:r>
            <a:r>
              <a:rPr sz="1600" b="1"/>
              <a:t>many elite athletes began competing in sports at a </a:t>
            </a:r>
            <a:r>
              <a:rPr sz="1600" b="1" u="sng"/>
              <a:t>young / </a:t>
            </a:r>
            <a:r>
              <a:rPr sz="1600" b="1" u="sng">
                <a:highlight>
                  <a:srgbClr val="FFFF00"/>
                </a:highlight>
              </a:rPr>
              <a:t>an early</a:t>
            </a:r>
            <a:r>
              <a:rPr sz="1600" b="1" u="sng"/>
              <a:t> / a tender</a:t>
            </a:r>
            <a:r>
              <a:rPr sz="1600" b="1"/>
              <a:t> age</a:t>
            </a:r>
            <a:r>
              <a:rPr sz="1600"/>
              <a:t> to gain recognition and receive professional training.</a:t>
            </a:r>
            <a:endParaRPr sz="1600"/>
          </a:p>
          <a:p>
            <a:endParaRPr sz="1600"/>
          </a:p>
          <a:p>
            <a:r>
              <a:rPr lang="zh-CN" altLang="en-US" sz="1600"/>
              <a:t>For example, </a:t>
            </a:r>
            <a:r>
              <a:rPr lang="zh-CN" altLang="en-US" sz="1600" b="1"/>
              <a:t>globally renowned soccer player Lionel Messi played in matches from a young age and entered a soccer academy at thirteen</a:t>
            </a:r>
            <a:r>
              <a:rPr lang="zh-CN" altLang="en-US" sz="1600"/>
              <a:t>, laying the </a:t>
            </a:r>
            <a:r>
              <a:rPr lang="zh-CN" altLang="en-US" sz="1600" b="1" u="sng"/>
              <a:t>base / </a:t>
            </a:r>
            <a:r>
              <a:rPr lang="zh-CN" altLang="en-US" sz="1600" b="1" u="sng">
                <a:highlight>
                  <a:srgbClr val="FFFF00"/>
                </a:highlight>
              </a:rPr>
              <a:t>groundwork</a:t>
            </a:r>
            <a:r>
              <a:rPr lang="zh-CN" altLang="en-US" sz="1600" b="1" u="sng"/>
              <a:t> / foundation</a:t>
            </a:r>
            <a:r>
              <a:rPr lang="zh-CN" altLang="en-US" sz="1600"/>
              <a:t> for his distinguished career.</a:t>
            </a:r>
            <a:endParaRPr lang="zh-CN" altLang="en-US" sz="1600"/>
          </a:p>
          <a:p>
            <a:endParaRPr lang="zh-CN" altLang="en-US" sz="1600"/>
          </a:p>
          <a:p>
            <a:r>
              <a:rPr lang="zh-CN" altLang="en-US" sz="1600"/>
              <a:t>However, if parents do not </a:t>
            </a:r>
            <a:r>
              <a:rPr lang="zh-CN" altLang="en-US" sz="1600" b="1" u="sng">
                <a:highlight>
                  <a:srgbClr val="FFFF00"/>
                </a:highlight>
              </a:rPr>
              <a:t>support</a:t>
            </a:r>
            <a:r>
              <a:rPr lang="zh-CN" altLang="en-US" sz="1600" b="1" u="sng"/>
              <a:t> / back / endorse</a:t>
            </a:r>
            <a:r>
              <a:rPr lang="zh-CN" altLang="en-US" sz="1600"/>
              <a:t> their children's engagement in sports competitions, </a:t>
            </a:r>
            <a:r>
              <a:rPr lang="zh-CN" altLang="en-US" sz="1600" b="1"/>
              <a:t>the world might miss top-tier talents.</a:t>
            </a:r>
            <a:endParaRPr lang="zh-CN" altLang="en-US" sz="1600" b="1"/>
          </a:p>
          <a:p>
            <a:endParaRPr lang="zh-CN" altLang="en-US" sz="1600"/>
          </a:p>
          <a:p>
            <a:r>
              <a:rPr lang="zh-CN" altLang="en-US" sz="1600"/>
              <a:t>For instance, Yao Ming, the world-famous basketball player, </a:t>
            </a:r>
            <a:r>
              <a:rPr lang="zh-CN" altLang="en-US" sz="1600" b="1"/>
              <a:t>might not have </a:t>
            </a:r>
            <a:r>
              <a:rPr lang="zh-CN" altLang="en-US" sz="1600" b="1" u="sng"/>
              <a:t>climbed / </a:t>
            </a:r>
            <a:r>
              <a:rPr lang="zh-CN" altLang="en-US" sz="1600" b="1" u="sng">
                <a:highlight>
                  <a:srgbClr val="FFFF00"/>
                </a:highlight>
              </a:rPr>
              <a:t>ascended</a:t>
            </a:r>
            <a:r>
              <a:rPr lang="zh-CN" altLang="en-US" sz="1600" b="1" u="sng"/>
              <a:t> / risen</a:t>
            </a:r>
            <a:r>
              <a:rPr lang="zh-CN" altLang="en-US" sz="1600" b="1"/>
              <a:t> to NBA stardom without his parents' support</a:t>
            </a:r>
            <a:r>
              <a:rPr lang="zh-CN" altLang="en-US" sz="1600"/>
              <a:t> for his involvement in contests from a young age.</a:t>
            </a:r>
            <a:endParaRPr lang="zh-CN" altLang="en-US" sz="1600"/>
          </a:p>
          <a:p>
            <a:endParaRPr lang="zh-CN" altLang="en-US" sz="1600"/>
          </a:p>
          <a:p>
            <a:r>
              <a:rPr lang="zh-CN" altLang="en-US" sz="1600"/>
              <a:t>Therefore, </a:t>
            </a:r>
            <a:r>
              <a:rPr lang="zh-CN" altLang="en-US" sz="1600" b="1"/>
              <a:t>participating in sports competitions</a:t>
            </a:r>
            <a:r>
              <a:rPr lang="zh-CN" altLang="en-US" sz="1600"/>
              <a:t> </a:t>
            </a:r>
            <a:r>
              <a:rPr lang="zh-CN" altLang="en-US" sz="1600">
                <a:highlight>
                  <a:srgbClr val="FFFF00"/>
                </a:highlight>
              </a:rPr>
              <a:t>promotes personal growth</a:t>
            </a:r>
            <a:r>
              <a:rPr lang="zh-CN" altLang="en-US" sz="1600"/>
              <a:t> in youth and </a:t>
            </a:r>
            <a:r>
              <a:rPr lang="zh-CN" altLang="en-US" sz="1600" b="1" u="sng"/>
              <a:t>raises / cultivates / </a:t>
            </a:r>
            <a:r>
              <a:rPr lang="zh-CN" altLang="en-US" sz="1600" b="1" u="sng">
                <a:highlight>
                  <a:srgbClr val="FFFF00"/>
                </a:highlight>
              </a:rPr>
              <a:t>nurtures</a:t>
            </a:r>
            <a:r>
              <a:rPr lang="zh-CN" altLang="en-US" sz="1600"/>
              <a:t> </a:t>
            </a:r>
            <a:r>
              <a:rPr lang="zh-CN" altLang="en-US" sz="1600">
                <a:highlight>
                  <a:srgbClr val="FFFF00"/>
                </a:highlight>
              </a:rPr>
              <a:t>future champions</a:t>
            </a:r>
            <a:r>
              <a:rPr lang="zh-CN" altLang="en-US" sz="1600"/>
              <a:t>.</a:t>
            </a:r>
            <a:r>
              <a:rPr lang="zh-CN" altLang="en-US" sz="1600" b="1"/>
              <a:t>.</a:t>
            </a:r>
            <a:endParaRPr lang="zh-CN" altLang="en-US" sz="1600" b="1"/>
          </a:p>
        </p:txBody>
      </p:sp>
      <p:sp>
        <p:nvSpPr>
          <p:cNvPr id="11" name="文本框 10"/>
          <p:cNvSpPr txBox="1"/>
          <p:nvPr>
            <p:custDataLst>
              <p:tags r:id="rId1"/>
            </p:custDataLst>
          </p:nvPr>
        </p:nvSpPr>
        <p:spPr>
          <a:xfrm>
            <a:off x="0" y="1270"/>
            <a:ext cx="5743575" cy="6857365"/>
          </a:xfrm>
          <a:prstGeom prst="rect">
            <a:avLst/>
          </a:prstGeom>
          <a:noFill/>
        </p:spPr>
        <p:txBody>
          <a:bodyPr wrap="square" rtlCol="0">
            <a:noAutofit/>
          </a:bodyPr>
          <a:p>
            <a:r>
              <a:rPr lang="en-US" altLang="zh-CN" sz="1600">
                <a:latin typeface="+mn-ea"/>
                <a:sym typeface="+mn-ea"/>
              </a:rPr>
              <a:t>Personally, Claire’s perspective that children should uphold a relaxed attitude towards sports without competitions holds value. </a:t>
            </a:r>
            <a:endParaRPr lang="en-US" altLang="zh-CN" sz="1600">
              <a:latin typeface="+mn-ea"/>
              <a:sym typeface="+mn-ea"/>
            </a:endParaRPr>
          </a:p>
          <a:p>
            <a:endParaRPr lang="en-US" altLang="zh-CN" sz="1600">
              <a:latin typeface="+mn-ea"/>
              <a:sym typeface="+mn-ea"/>
            </a:endParaRPr>
          </a:p>
          <a:p>
            <a:r>
              <a:rPr lang="en-US" altLang="zh-CN" sz="1600">
                <a:latin typeface="+mn-ea"/>
                <a:sym typeface="+mn-ea"/>
              </a:rPr>
              <a:t>Admittedly, when it comes to children’s mental health, avoiding comp</a:t>
            </a:r>
            <a:r>
              <a:rPr lang="en-US" altLang="zh-CN" sz="1600">
                <a:highlight>
                  <a:srgbClr val="FFFF00"/>
                </a:highlight>
                <a:latin typeface="+mn-ea"/>
                <a:sym typeface="+mn-ea"/>
              </a:rPr>
              <a:t>e</a:t>
            </a:r>
            <a:r>
              <a:rPr lang="en-US" altLang="zh-CN" sz="1600">
                <a:latin typeface="+mn-ea"/>
                <a:sym typeface="+mn-ea"/>
              </a:rPr>
              <a:t>titions help them minimize pressure. </a:t>
            </a:r>
            <a:endParaRPr lang="en-US" altLang="zh-CN" sz="1600">
              <a:latin typeface="+mn-ea"/>
              <a:sym typeface="+mn-ea"/>
            </a:endParaRPr>
          </a:p>
          <a:p>
            <a:endParaRPr lang="en-US" altLang="zh-CN" sz="1600">
              <a:latin typeface="+mn-ea"/>
              <a:sym typeface="+mn-ea"/>
            </a:endParaRPr>
          </a:p>
          <a:p>
            <a:r>
              <a:rPr lang="en-US" altLang="zh-CN" sz="1600">
                <a:latin typeface="+mn-ea"/>
                <a:sym typeface="+mn-ea"/>
              </a:rPr>
              <a:t>However,  </a:t>
            </a:r>
            <a:r>
              <a:rPr lang="en-US" altLang="zh-CN" sz="1600">
                <a:highlight>
                  <a:srgbClr val="FFFF00"/>
                </a:highlight>
                <a:latin typeface="+mn-ea"/>
                <a:sym typeface="+mn-ea"/>
              </a:rPr>
              <a:t>for talented young athletes</a:t>
            </a:r>
            <a:r>
              <a:rPr lang="en-US" altLang="zh-CN" sz="1600">
                <a:latin typeface="+mn-ea"/>
                <a:sym typeface="+mn-ea"/>
              </a:rPr>
              <a:t>, </a:t>
            </a:r>
            <a:r>
              <a:rPr lang="en-US" altLang="zh-CN" sz="1600" strike="sngStrike">
                <a:latin typeface="+mn-ea"/>
                <a:sym typeface="+mn-ea"/>
              </a:rPr>
              <a:t>to achieve efficient communication with others</a:t>
            </a:r>
            <a:r>
              <a:rPr lang="en-US" altLang="zh-CN" sz="1600">
                <a:latin typeface="+mn-ea"/>
                <a:sym typeface="+mn-ea"/>
              </a:rPr>
              <a:t>, </a:t>
            </a:r>
            <a:r>
              <a:rPr lang="en-US" altLang="zh-CN" sz="1600" strike="sngStrike">
                <a:latin typeface="+mn-ea"/>
                <a:sym typeface="+mn-ea"/>
              </a:rPr>
              <a:t>children ne</a:t>
            </a:r>
            <a:r>
              <a:rPr lang="en-US" altLang="zh-CN" sz="1600" strike="sngStrike">
                <a:highlight>
                  <a:srgbClr val="FFFF00"/>
                </a:highlight>
                <a:latin typeface="+mn-ea"/>
                <a:sym typeface="+mn-ea"/>
              </a:rPr>
              <a:t>ce</a:t>
            </a:r>
            <a:r>
              <a:rPr lang="en-US" altLang="zh-CN" sz="1600" strike="sngStrike">
                <a:latin typeface="+mn-ea"/>
                <a:sym typeface="+mn-ea"/>
              </a:rPr>
              <a:t>ss</a:t>
            </a:r>
            <a:r>
              <a:rPr lang="en-US" altLang="zh-CN" sz="1600" strike="sngStrike">
                <a:latin typeface="+mn-ea"/>
                <a:sym typeface="+mn-ea"/>
              </a:rPr>
              <a:t>citate more than fun in sports but also require brainstorming with teammates to fight against opponents</a:t>
            </a:r>
            <a:r>
              <a:rPr lang="en-US" altLang="zh-CN" sz="1600">
                <a:latin typeface="+mn-ea"/>
                <a:sym typeface="+mn-ea"/>
              </a:rPr>
              <a:t> </a:t>
            </a:r>
            <a:r>
              <a:rPr lang="en-US" altLang="zh-CN" sz="1600">
                <a:highlight>
                  <a:srgbClr val="FFFF00"/>
                </a:highlight>
                <a:latin typeface="+mn-ea"/>
                <a:sym typeface="+mn-ea"/>
              </a:rPr>
              <a:t>engaging in contests has been the optimal pathway to start careers</a:t>
            </a:r>
            <a:r>
              <a:rPr lang="en-US" altLang="zh-CN" sz="1600">
                <a:latin typeface="+mn-ea"/>
                <a:sym typeface="+mn-ea"/>
              </a:rPr>
              <a:t>. </a:t>
            </a:r>
            <a:endParaRPr lang="en-US" altLang="zh-CN" sz="1600">
              <a:latin typeface="+mn-ea"/>
              <a:sym typeface="+mn-ea"/>
            </a:endParaRPr>
          </a:p>
          <a:p>
            <a:endParaRPr lang="en-US" altLang="zh-CN" sz="1600">
              <a:latin typeface="+mn-ea"/>
              <a:sym typeface="+mn-ea"/>
            </a:endParaRPr>
          </a:p>
          <a:p>
            <a:r>
              <a:rPr lang="en-US" altLang="zh-CN" sz="1600">
                <a:latin typeface="+mn-ea"/>
                <a:sym typeface="+mn-ea"/>
              </a:rPr>
              <a:t>In other word, if children can listen to others’</a:t>
            </a:r>
            <a:r>
              <a:rPr lang="en-US" altLang="zh-CN" sz="1600">
                <a:highlight>
                  <a:srgbClr val="FFFF00"/>
                </a:highlight>
                <a:latin typeface="+mn-ea"/>
                <a:sym typeface="+mn-ea"/>
              </a:rPr>
              <a:t> </a:t>
            </a:r>
            <a:r>
              <a:rPr lang="en-US" altLang="zh-CN" sz="1600">
                <a:latin typeface="+mn-ea"/>
                <a:sym typeface="+mn-ea"/>
              </a:rPr>
              <a:t>opinions, they will integrate own thoughts with others and articulate a comprehensive strategy. </a:t>
            </a:r>
            <a:endParaRPr lang="en-US" altLang="zh-CN" sz="1600">
              <a:latin typeface="+mn-ea"/>
              <a:sym typeface="+mn-ea"/>
            </a:endParaRPr>
          </a:p>
          <a:p>
            <a:endParaRPr lang="en-US" altLang="zh-CN" sz="1600">
              <a:latin typeface="+mn-ea"/>
              <a:sym typeface="+mn-ea"/>
            </a:endParaRPr>
          </a:p>
          <a:p>
            <a:r>
              <a:rPr lang="en-US" altLang="zh-CN" sz="1600">
                <a:latin typeface="+mn-ea"/>
                <a:sym typeface="+mn-ea"/>
              </a:rPr>
              <a:t>For example, one of my soccer teammates expressed his ideas to attack. After listening to him, I came up with an idea of attacking when we successfully defended opponents, allowing us to win the game. </a:t>
            </a:r>
            <a:endParaRPr lang="en-US" altLang="zh-CN" sz="1600">
              <a:latin typeface="+mn-ea"/>
              <a:sym typeface="+mn-ea"/>
            </a:endParaRPr>
          </a:p>
          <a:p>
            <a:endParaRPr lang="en-US" altLang="zh-CN" sz="1600">
              <a:latin typeface="+mn-ea"/>
              <a:sym typeface="+mn-ea"/>
            </a:endParaRPr>
          </a:p>
          <a:p>
            <a:r>
              <a:rPr lang="en-US" altLang="zh-CN" sz="1600">
                <a:latin typeface="+mn-ea"/>
                <a:sym typeface="+mn-ea"/>
              </a:rPr>
              <a:t>Therefore, while alleviating children’s psychological burden is vital, competitions that encourages children to brainstorming are also pivotal.</a:t>
            </a:r>
            <a:endParaRPr lang="en-US" altLang="zh-CN" sz="1600">
              <a:latin typeface="+mn-ea"/>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228600"/>
            <a:ext cx="9841865" cy="3415030"/>
          </a:xfrm>
          <a:prstGeom prst="rect">
            <a:avLst/>
          </a:prstGeom>
          <a:noFill/>
        </p:spPr>
        <p:txBody>
          <a:bodyPr wrap="square" rtlCol="0">
            <a:spAutoFit/>
          </a:bodyPr>
          <a:p>
            <a:pPr marL="285750" indent="-285750">
              <a:buFont typeface="Arial" panose="020B0604020202020204" pitchFamily="34" charset="0"/>
              <a:buChar char="•"/>
            </a:pPr>
            <a:r>
              <a:rPr lang="en-US" altLang="zh-CN"/>
              <a:t>participating in sports competitions</a:t>
            </a:r>
            <a:endParaRPr lang="en-US" altLang="zh-CN"/>
          </a:p>
          <a:p>
            <a:pPr marL="285750" indent="-285750">
              <a:buFont typeface="Arial" panose="020B0604020202020204" pitchFamily="34" charset="0"/>
              <a:buChar char="•"/>
            </a:pPr>
            <a:r>
              <a:rPr lang="en-US" altLang="zh-CN"/>
              <a:t>However, for ....., ... necessitate .... but .... </a:t>
            </a:r>
            <a:r>
              <a:rPr lang="en-US" altLang="zh-CN">
                <a:sym typeface="+mn-ea"/>
              </a:rPr>
              <a:t>to start a distinguished career,</a:t>
            </a:r>
            <a:endParaRPr lang="en-US" altLang="zh-CN">
              <a:sym typeface="+mn-ea"/>
            </a:endParaRPr>
          </a:p>
          <a:p>
            <a:pPr marL="285750" indent="-285750">
              <a:buFont typeface="Arial" panose="020B0604020202020204" pitchFamily="34" charset="0"/>
              <a:buChar char="•"/>
            </a:pPr>
            <a:r>
              <a:rPr lang="en-US" altLang="zh-CN"/>
              <a:t>optimal = best</a:t>
            </a:r>
            <a:endParaRPr lang="en-US" altLang="zh-CN"/>
          </a:p>
          <a:p>
            <a:pPr marL="285750" indent="-285750">
              <a:buFont typeface="Arial" panose="020B0604020202020204" pitchFamily="34" charset="0"/>
              <a:buChar char="•"/>
            </a:pPr>
            <a:r>
              <a:rPr lang="en-US" altLang="zh-CN"/>
              <a:t>elite athletes</a:t>
            </a:r>
            <a:endParaRPr lang="en-US" altLang="zh-CN"/>
          </a:p>
          <a:p>
            <a:pPr marL="285750" indent="-285750">
              <a:buFont typeface="Arial" panose="020B0604020202020204" pitchFamily="34" charset="0"/>
              <a:buChar char="•"/>
            </a:pPr>
            <a:r>
              <a:rPr lang="en-US" altLang="zh-CN"/>
              <a:t>gain recognition and receive professional training</a:t>
            </a:r>
            <a:endParaRPr lang="en-US" altLang="zh-CN"/>
          </a:p>
          <a:p>
            <a:pPr marL="285750" indent="-285750">
              <a:buFont typeface="Arial" panose="020B0604020202020204" pitchFamily="34" charset="0"/>
              <a:buChar char="•"/>
            </a:pPr>
            <a:r>
              <a:rPr lang="en-US" altLang="zh-CN"/>
              <a:t>renowned = famous</a:t>
            </a:r>
            <a:endParaRPr lang="en-US" altLang="zh-CN"/>
          </a:p>
          <a:p>
            <a:pPr marL="285750" indent="-285750">
              <a:buFont typeface="Arial" panose="020B0604020202020204" pitchFamily="34" charset="0"/>
              <a:buChar char="•"/>
            </a:pPr>
            <a:r>
              <a:rPr lang="en-US" altLang="zh-CN"/>
              <a:t>top-tier talents</a:t>
            </a:r>
            <a:endParaRPr lang="en-US" altLang="zh-CN"/>
          </a:p>
          <a:p>
            <a:pPr marL="285750" indent="-285750">
              <a:buFont typeface="Arial" panose="020B0604020202020204" pitchFamily="34" charset="0"/>
              <a:buChar char="•"/>
            </a:pPr>
            <a:r>
              <a:rPr lang="en-US" altLang="zh-CN"/>
              <a:t>nuture future champions</a:t>
            </a:r>
            <a:endParaRPr lang="en-US" altLang="zh-CN"/>
          </a:p>
          <a:p>
            <a:pPr marL="285750" indent="-285750">
              <a:buFont typeface="Arial" panose="020B0604020202020204" pitchFamily="34" charset="0"/>
              <a:buChar char="•"/>
            </a:pPr>
            <a:endParaRPr lang="en-US" altLang="zh-CN"/>
          </a:p>
          <a:p>
            <a:endParaRPr lang="en-US" altLang="zh-CN"/>
          </a:p>
          <a:p>
            <a:endParaRPr lang="en-US" altLang="zh-CN">
              <a:sym typeface="+mn-ea"/>
            </a:endParaRPr>
          </a:p>
          <a:p>
            <a:endParaRPr lang="en-US" altLang="zh-CN">
              <a:sym typeface="+mn-ea"/>
            </a:endParaRPr>
          </a:p>
        </p:txBody>
      </p:sp>
      <p:sp>
        <p:nvSpPr>
          <p:cNvPr id="3" name="文本框 2"/>
          <p:cNvSpPr txBox="1"/>
          <p:nvPr/>
        </p:nvSpPr>
        <p:spPr>
          <a:xfrm>
            <a:off x="955675" y="2616200"/>
            <a:ext cx="9525635" cy="4767580"/>
          </a:xfrm>
          <a:prstGeom prst="rect">
            <a:avLst/>
          </a:prstGeom>
          <a:noFill/>
        </p:spPr>
        <p:txBody>
          <a:bodyPr wrap="square" rtlCol="0">
            <a:spAutoFit/>
          </a:bodyPr>
          <a:p>
            <a:pPr>
              <a:lnSpc>
                <a:spcPct val="130000"/>
              </a:lnSpc>
            </a:pPr>
            <a:r>
              <a:rPr lang="en-US" altLang="zh-CN"/>
              <a:t>Personally, Clarie’s perspective that children should uphold a relaxed attitude towards sports and just for fun holds value. Admittedly, when it comes to mental health, avoiding competitions can minimize their psychological stress. However, for talented young athletes, they necessitate more than fun from sports but also require high-level competitions. </a:t>
            </a:r>
            <a:r>
              <a:rPr lang="en-US" altLang="zh-CN">
                <a:sym typeface="+mn-ea"/>
              </a:rPr>
              <a:t>In other word</a:t>
            </a:r>
            <a:r>
              <a:rPr lang="en-US" altLang="zh-CN">
                <a:highlight>
                  <a:srgbClr val="FFFF00"/>
                </a:highlight>
                <a:sym typeface="+mn-ea"/>
              </a:rPr>
              <a:t>s</a:t>
            </a:r>
            <a:r>
              <a:rPr lang="en-US" altLang="zh-CN">
                <a:sym typeface="+mn-ea"/>
              </a:rPr>
              <a:t>, if they can engage in competitions, it’s an optimal pathway to start their future careers. </a:t>
            </a:r>
            <a:r>
              <a:rPr lang="en-US" altLang="zh-CN"/>
              <a:t>Especially for many elite athletes, they began competing in an early age to gain recognition and receive professional training. For example, world renowned soccer player Lionel Messi played in matches from young ages and entered a soccer academy at 13, laying solid foundation for his future career. Therefore, while reducing psychological burden is vital, participating in competitions that nutures future champions and promotes children’s growth is also pivotal.</a:t>
            </a:r>
            <a:endParaRPr lang="en-US" altLang="zh-CN"/>
          </a:p>
          <a:p>
            <a:pPr>
              <a:lnSpc>
                <a:spcPct val="130000"/>
              </a:lnSpc>
            </a:pPr>
            <a:endParaRPr lang="en-US" altLang="zh-CN"/>
          </a:p>
          <a:p>
            <a:pPr>
              <a:lnSpc>
                <a:spcPct val="130000"/>
              </a:lnSpc>
            </a:pP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3601085"/>
            <a:ext cx="4019550" cy="2245360"/>
          </a:xfrm>
          <a:prstGeom prst="rect">
            <a:avLst/>
          </a:prstGeom>
          <a:noFill/>
        </p:spPr>
        <p:txBody>
          <a:bodyPr wrap="square" rtlCol="0">
            <a:spAutoFit/>
          </a:bodyPr>
          <a:p>
            <a:r>
              <a:rPr lang="zh-CN" altLang="en-US" sz="1400"/>
              <a:t>Doctor Achebe: Technology has transformed the way we live, offering solutions to challenges. However, sociologists have focused on the negative effects brought about by technology. For the advancement of technology, it is necessary to reflect on existing issues. Do you agree that technology, originally designed to simplify our lives, might actually make our lives more complicated? Explain your perspective and provide supporting reasons for your stance.</a:t>
            </a:r>
            <a:endParaRPr lang="zh-CN" altLang="en-US" sz="1400"/>
          </a:p>
        </p:txBody>
      </p:sp>
      <p:sp>
        <p:nvSpPr>
          <p:cNvPr id="5" name="文本框 4"/>
          <p:cNvSpPr txBox="1"/>
          <p:nvPr/>
        </p:nvSpPr>
        <p:spPr>
          <a:xfrm>
            <a:off x="5351145" y="230505"/>
            <a:ext cx="6721475" cy="1168400"/>
          </a:xfrm>
          <a:prstGeom prst="rect">
            <a:avLst/>
          </a:prstGeom>
          <a:noFill/>
        </p:spPr>
        <p:txBody>
          <a:bodyPr wrap="square" rtlCol="0" anchor="t">
            <a:spAutoFit/>
          </a:bodyPr>
          <a:p>
            <a:r>
              <a:rPr lang="zh-CN" altLang="en-US" sz="1400"/>
              <a:t>Kelly: I think technology often complicates our lives. Take smartphones, for example. While they aim to streamline communication, they've created a constant state of distraction. People find themselves glued to screens, responding to social media notifications. Research has shown that excessive reliance on mobile phones can impair the vision of teenagers.</a:t>
            </a:r>
            <a:endParaRPr lang="zh-CN" altLang="en-US" sz="1400"/>
          </a:p>
        </p:txBody>
      </p:sp>
      <p:sp>
        <p:nvSpPr>
          <p:cNvPr id="6" name="文本框 5"/>
          <p:cNvSpPr txBox="1"/>
          <p:nvPr/>
        </p:nvSpPr>
        <p:spPr>
          <a:xfrm>
            <a:off x="5351145" y="1670685"/>
            <a:ext cx="6721475" cy="1168400"/>
          </a:xfrm>
          <a:prstGeom prst="rect">
            <a:avLst/>
          </a:prstGeom>
          <a:noFill/>
        </p:spPr>
        <p:txBody>
          <a:bodyPr wrap="square" rtlCol="0" anchor="t">
            <a:spAutoFit/>
          </a:bodyPr>
          <a:p>
            <a:r>
              <a:rPr lang="zh-CN" altLang="en-US" sz="1400"/>
              <a:t>Paul: I disagree with Claire. Technology, when used mindfully, can genuinely simplify our lives. Consider the advancements in automation, which have eliminated the need for manual and repetitive tasks in various industries. This allows individuals to focus on more meaningful and creative aspects of their work. Responsible use of technology can enhance our quality of life.</a:t>
            </a:r>
            <a:endParaRPr lang="zh-CN" altLang="en-US" sz="1400"/>
          </a:p>
        </p:txBody>
      </p:sp>
      <p:sp>
        <p:nvSpPr>
          <p:cNvPr id="7" name="矩形 6"/>
          <p:cNvSpPr/>
          <p:nvPr/>
        </p:nvSpPr>
        <p:spPr>
          <a:xfrm>
            <a:off x="4651375" y="2963545"/>
            <a:ext cx="7421245" cy="364617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318000" y="23050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4318000" y="166052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2"/>
            </p:custDataLst>
          </p:nvPr>
        </p:nvSpPr>
        <p:spPr>
          <a:xfrm>
            <a:off x="1463675" y="1988185"/>
            <a:ext cx="1327150" cy="132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712970" y="3429000"/>
            <a:ext cx="7299960" cy="3065780"/>
          </a:xfrm>
          <a:prstGeom prst="rect">
            <a:avLst/>
          </a:prstGeom>
          <a:noFill/>
        </p:spPr>
        <p:txBody>
          <a:bodyPr wrap="square" rtlCol="0">
            <a:noAutofit/>
          </a:bodyPr>
          <a:p>
            <a:r>
              <a:rPr lang="en-US" altLang="zh-CN" sz="1400">
                <a:latin typeface="Times New Roman" panose="02020603050405020304" charset="0"/>
                <a:cs typeface="Times New Roman" panose="02020603050405020304" charset="0"/>
              </a:rPr>
              <a:t>Personally, Kelly’s perspective that overtime dependent on electronic device is harmful to individuals is sound. Admittedly, most teenagers spend much of their time on cell phones instead of studies. However, when it comes to the development of technology, the Internet eliminates geological barriers. In other word, to reach to other people immediately, the Internet offers great convenience. Especially for students who’s sick and cannot go to school </a:t>
            </a:r>
            <a:r>
              <a:rPr lang="en-US" altLang="zh-CN" sz="1400" strike="sngStrike">
                <a:latin typeface="Times New Roman" panose="02020603050405020304" charset="0"/>
                <a:cs typeface="Times New Roman" panose="02020603050405020304" charset="0"/>
              </a:rPr>
              <a:t>s</a:t>
            </a:r>
            <a:r>
              <a:rPr lang="en-US" altLang="zh-CN" sz="1400" strike="sngStrike">
                <a:solidFill>
                  <a:srgbClr val="FF0000"/>
                </a:solidFill>
                <a:latin typeface="Times New Roman" panose="02020603050405020304" charset="0"/>
                <a:cs typeface="Times New Roman" panose="02020603050405020304" charset="0"/>
              </a:rPr>
              <a:t>hc</a:t>
            </a:r>
            <a:r>
              <a:rPr lang="en-US" altLang="zh-CN" sz="1400" strike="sngStrike">
                <a:latin typeface="Times New Roman" panose="02020603050405020304" charset="0"/>
                <a:cs typeface="Times New Roman" panose="02020603050405020304" charset="0"/>
              </a:rPr>
              <a:t>ool</a:t>
            </a:r>
            <a:r>
              <a:rPr lang="en-US" altLang="zh-CN" sz="1400">
                <a:latin typeface="Times New Roman" panose="02020603050405020304" charset="0"/>
                <a:cs typeface="Times New Roman" panose="02020603050405020304" charset="0"/>
              </a:rPr>
              <a:t>, he can join the class online as usual. For example, one of my classmates got a fever last week and was absent from a lecture. But fortunately, he watched this class recording online when he recover</a:t>
            </a:r>
            <a:r>
              <a:rPr lang="en-US" altLang="zh-CN" sz="1400">
                <a:solidFill>
                  <a:srgbClr val="FF0000"/>
                </a:solidFill>
                <a:highlight>
                  <a:srgbClr val="FFFF00"/>
                </a:highlight>
                <a:latin typeface="Times New Roman" panose="02020603050405020304" charset="0"/>
                <a:cs typeface="Times New Roman" panose="02020603050405020304" charset="0"/>
              </a:rPr>
              <a:t>e</a:t>
            </a:r>
            <a:r>
              <a:rPr lang="en-US" altLang="zh-CN" sz="1400">
                <a:latin typeface="Times New Roman" panose="02020603050405020304" charset="0"/>
                <a:cs typeface="Times New Roman" panose="02020603050405020304" charset="0"/>
              </a:rPr>
              <a:t>d, allowing him to keep up with the progress. Therefore, while the distraction brought by technology is vital, the convenience that promote a simplified life is also pivotal.</a:t>
            </a:r>
            <a:endParaRPr lang="en-US" altLang="zh-CN" sz="1400">
              <a:latin typeface="Times New Roman" panose="02020603050405020304" charset="0"/>
              <a:cs typeface="Times New Roman" panose="02020603050405020304" charset="0"/>
            </a:endParaRPr>
          </a:p>
        </p:txBody>
      </p:sp>
      <p:sp>
        <p:nvSpPr>
          <p:cNvPr id="12" name="矩形 11"/>
          <p:cNvSpPr/>
          <p:nvPr>
            <p:custDataLst>
              <p:tags r:id="rId3"/>
            </p:custDataLst>
          </p:nvPr>
        </p:nvSpPr>
        <p:spPr>
          <a:xfrm>
            <a:off x="4651375" y="2985770"/>
            <a:ext cx="7421245" cy="389255"/>
          </a:xfrm>
          <a:prstGeom prst="rect">
            <a:avLst/>
          </a:prstGeom>
          <a:solidFill>
            <a:schemeClr val="bg1">
              <a:lumMod val="9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4"/>
            </p:custDataLst>
          </p:nvPr>
        </p:nvSpPr>
        <p:spPr>
          <a:xfrm>
            <a:off x="4783455" y="2992120"/>
            <a:ext cx="718185" cy="356870"/>
          </a:xfrm>
          <a:prstGeom prst="rect">
            <a:avLst/>
          </a:prstGeom>
          <a:solidFill>
            <a:schemeClr val="accent3">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5"/>
            </p:custDataLst>
          </p:nvPr>
        </p:nvSpPr>
        <p:spPr>
          <a:xfrm>
            <a:off x="5737225"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6"/>
            </p:custDataLst>
          </p:nvPr>
        </p:nvSpPr>
        <p:spPr>
          <a:xfrm>
            <a:off x="6690995" y="2982595"/>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7"/>
            </p:custDataLst>
          </p:nvPr>
        </p:nvSpPr>
        <p:spPr>
          <a:xfrm>
            <a:off x="7579360"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11480" y="252095"/>
            <a:ext cx="3225800" cy="1476375"/>
          </a:xfrm>
          <a:prstGeom prst="rect">
            <a:avLst/>
          </a:prstGeom>
          <a:noFill/>
        </p:spPr>
        <p:txBody>
          <a:bodyPr wrap="square" rtlCol="0">
            <a:spAutoFit/>
          </a:bodyPr>
          <a:p>
            <a:r>
              <a:rPr lang="en-US" altLang="zh-CN"/>
              <a:t>2023.9.14 </a:t>
            </a:r>
            <a:endParaRPr lang="en-US" altLang="zh-CN"/>
          </a:p>
          <a:p>
            <a:r>
              <a:rPr lang="en-US" altLang="zh-CN"/>
              <a:t>Reading: 1‘36s- 2’20‘’</a:t>
            </a:r>
            <a:endParaRPr lang="en-US" altLang="zh-CN"/>
          </a:p>
          <a:p>
            <a:r>
              <a:rPr lang="en-US" altLang="zh-CN"/>
              <a:t>write</a:t>
            </a:r>
            <a:r>
              <a:rPr lang="zh-CN" altLang="en-US"/>
              <a:t>：</a:t>
            </a:r>
            <a:r>
              <a:rPr lang="en-US" altLang="zh-CN"/>
              <a:t>14’51</a:t>
            </a:r>
            <a:endParaRPr lang="en-US" altLang="zh-CN"/>
          </a:p>
          <a:p>
            <a:r>
              <a:rPr lang="en-US" altLang="zh-CN"/>
              <a:t>Total: ‘’‘</a:t>
            </a:r>
            <a:endParaRPr lang="en-US" altLang="zh-CN"/>
          </a:p>
          <a:p>
            <a:endParaRPr lang="zh-CN" altLang="en-US"/>
          </a:p>
        </p:txBody>
      </p:sp>
      <p:sp>
        <p:nvSpPr>
          <p:cNvPr id="2" name="文本框 1"/>
          <p:cNvSpPr txBox="1"/>
          <p:nvPr/>
        </p:nvSpPr>
        <p:spPr>
          <a:xfrm>
            <a:off x="1577340" y="1554480"/>
            <a:ext cx="4064000" cy="1753235"/>
          </a:xfrm>
          <a:prstGeom prst="rect">
            <a:avLst/>
          </a:prstGeom>
          <a:noFill/>
        </p:spPr>
        <p:txBody>
          <a:bodyPr wrap="square" rtlCol="0">
            <a:spAutoFit/>
          </a:bodyPr>
          <a:p>
            <a:r>
              <a:rPr lang="zh-CN" altLang="en-US"/>
              <a:t>安全</a:t>
            </a:r>
            <a:r>
              <a:rPr lang="en-US" altLang="zh-CN"/>
              <a:t> </a:t>
            </a:r>
            <a:r>
              <a:rPr lang="zh-CN" altLang="en-US"/>
              <a:t>环保</a:t>
            </a:r>
            <a:endParaRPr lang="zh-CN" altLang="en-US"/>
          </a:p>
          <a:p>
            <a:r>
              <a:rPr lang="zh-CN" altLang="en-US"/>
              <a:t>成就</a:t>
            </a:r>
            <a:r>
              <a:rPr lang="en-US" altLang="zh-CN"/>
              <a:t> </a:t>
            </a:r>
            <a:r>
              <a:rPr lang="zh-CN" altLang="en-US"/>
              <a:t>乐趣</a:t>
            </a:r>
            <a:endParaRPr lang="zh-CN" altLang="en-US"/>
          </a:p>
          <a:p>
            <a:r>
              <a:rPr lang="zh-CN" altLang="en-US"/>
              <a:t>方便</a:t>
            </a:r>
            <a:r>
              <a:rPr lang="en-US" altLang="zh-CN"/>
              <a:t> </a:t>
            </a:r>
            <a:r>
              <a:rPr lang="zh-CN" altLang="en-US"/>
              <a:t>效率</a:t>
            </a:r>
            <a:endParaRPr lang="zh-CN" altLang="en-US"/>
          </a:p>
          <a:p>
            <a:r>
              <a:rPr lang="zh-CN" altLang="en-US"/>
              <a:t>耐用</a:t>
            </a:r>
            <a:r>
              <a:rPr lang="en-US" altLang="zh-CN"/>
              <a:t> </a:t>
            </a:r>
            <a:r>
              <a:rPr lang="zh-CN" altLang="en-US"/>
              <a:t>经济</a:t>
            </a:r>
            <a:endParaRPr lang="zh-CN" altLang="en-US"/>
          </a:p>
          <a:p>
            <a:r>
              <a:rPr lang="zh-CN" altLang="en-US"/>
              <a:t>交流</a:t>
            </a:r>
            <a:r>
              <a:rPr lang="en-US" altLang="zh-CN"/>
              <a:t> </a:t>
            </a:r>
            <a:r>
              <a:rPr lang="zh-CN" altLang="en-US"/>
              <a:t>经验</a:t>
            </a:r>
            <a:endParaRPr lang="zh-CN" altLang="en-US"/>
          </a:p>
          <a:p>
            <a:r>
              <a:rPr lang="zh-CN" altLang="en-US"/>
              <a:t>健康</a:t>
            </a:r>
            <a:r>
              <a:rPr lang="en-US" altLang="zh-CN"/>
              <a:t> </a:t>
            </a:r>
            <a:r>
              <a:rPr lang="zh-CN" altLang="en-US"/>
              <a:t>情感</a:t>
            </a:r>
            <a:endParaRPr lang="zh-CN" altLang="en-US"/>
          </a:p>
        </p:txBody>
      </p:sp>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228600"/>
            <a:ext cx="9841865" cy="4078605"/>
          </a:xfrm>
          <a:prstGeom prst="rect">
            <a:avLst/>
          </a:prstGeom>
          <a:noFill/>
        </p:spPr>
        <p:txBody>
          <a:bodyPr wrap="square" rtlCol="0">
            <a:spAutoFit/>
          </a:bodyPr>
          <a:p>
            <a:pPr marL="285750" indent="-285750">
              <a:lnSpc>
                <a:spcPct val="160000"/>
              </a:lnSpc>
              <a:buFont typeface="Arial" panose="020B0604020202020204" pitchFamily="34" charset="0"/>
              <a:buChar char="•"/>
            </a:pPr>
            <a:r>
              <a:rPr lang="en-US" altLang="zh-CN"/>
              <a:t>not saying nice = promoting goodwill</a:t>
            </a:r>
            <a:endParaRPr lang="en-US" altLang="zh-CN"/>
          </a:p>
          <a:p>
            <a:pPr marL="285750" indent="-285750">
              <a:lnSpc>
                <a:spcPct val="160000"/>
              </a:lnSpc>
              <a:buFont typeface="Arial" panose="020B0604020202020204" pitchFamily="34" charset="0"/>
              <a:buChar char="•"/>
            </a:pPr>
            <a:r>
              <a:rPr lang="en-US" altLang="zh-CN"/>
              <a:t>In other words : </a:t>
            </a:r>
            <a:r>
              <a:rPr lang="zh-CN" altLang="en-US"/>
              <a:t>用于引出一个</a:t>
            </a:r>
            <a:r>
              <a:rPr lang="zh-CN" altLang="en-US"/>
              <a:t>陈述</a:t>
            </a:r>
            <a:endParaRPr lang="zh-CN" altLang="en-US"/>
          </a:p>
          <a:p>
            <a:pPr marL="285750" indent="-285750">
              <a:lnSpc>
                <a:spcPct val="160000"/>
              </a:lnSpc>
              <a:buFont typeface="Arial" panose="020B0604020202020204" pitchFamily="34" charset="0"/>
              <a:buChar char="•"/>
            </a:pPr>
            <a:r>
              <a:rPr lang="en-US" altLang="zh-CN"/>
              <a:t>However, to xxxx, xxx necessiate more than xxxx but also require xxx</a:t>
            </a:r>
            <a:endParaRPr lang="en-US" altLang="zh-CN"/>
          </a:p>
          <a:p>
            <a:pPr marL="285750" indent="-285750">
              <a:lnSpc>
                <a:spcPct val="160000"/>
              </a:lnSpc>
              <a:buFont typeface="Arial" panose="020B0604020202020204" pitchFamily="34" charset="0"/>
              <a:buChar char="•"/>
            </a:pPr>
            <a:r>
              <a:rPr lang="en-US" altLang="zh-CN"/>
              <a:t>prevent minor issues from escalating</a:t>
            </a:r>
            <a:endParaRPr lang="en-US" altLang="zh-CN"/>
          </a:p>
          <a:p>
            <a:pPr marL="285750" indent="-285750">
              <a:lnSpc>
                <a:spcPct val="160000"/>
              </a:lnSpc>
              <a:buFont typeface="Arial" panose="020B0604020202020204" pitchFamily="34" charset="0"/>
              <a:buChar char="•"/>
            </a:pPr>
            <a:r>
              <a:rPr lang="en-US" altLang="zh-CN">
                <a:highlight>
                  <a:srgbClr val="FFFF00"/>
                </a:highlight>
              </a:rPr>
              <a:t>foster long-term progress</a:t>
            </a:r>
            <a:r>
              <a:rPr lang="en-US" altLang="zh-CN"/>
              <a:t> for the team</a:t>
            </a:r>
            <a:endParaRPr lang="en-US" altLang="zh-CN"/>
          </a:p>
          <a:p>
            <a:pPr marL="285750" indent="-285750">
              <a:lnSpc>
                <a:spcPct val="160000"/>
              </a:lnSpc>
              <a:buFont typeface="Arial" panose="020B0604020202020204" pitchFamily="34" charset="0"/>
              <a:buChar char="•"/>
            </a:pPr>
            <a:r>
              <a:rPr lang="en-US" altLang="zh-CN"/>
              <a:t>openness</a:t>
            </a:r>
            <a:endParaRPr lang="en-US" altLang="zh-CN"/>
          </a:p>
          <a:p>
            <a:pPr marL="285750" indent="-285750">
              <a:lnSpc>
                <a:spcPct val="160000"/>
              </a:lnSpc>
              <a:buFont typeface="Arial" panose="020B0604020202020204" pitchFamily="34" charset="0"/>
              <a:buChar char="•"/>
            </a:pPr>
            <a:r>
              <a:rPr lang="zh-CN" altLang="en-US">
                <a:highlight>
                  <a:srgbClr val="FFFF00"/>
                </a:highlight>
                <a:sym typeface="+mn-ea"/>
              </a:rPr>
              <a:t>in intricate multi-field collaborations</a:t>
            </a:r>
            <a:endParaRPr lang="en-US" altLang="zh-CN">
              <a:highlight>
                <a:srgbClr val="FFFF00"/>
              </a:highlight>
              <a:sym typeface="+mn-ea"/>
            </a:endParaRPr>
          </a:p>
          <a:p>
            <a:pPr marL="285750" indent="-285750">
              <a:lnSpc>
                <a:spcPct val="160000"/>
              </a:lnSpc>
              <a:buFont typeface="Arial" panose="020B0604020202020204" pitchFamily="34" charset="0"/>
              <a:buChar char="•"/>
            </a:pPr>
            <a:r>
              <a:rPr lang="en-US" altLang="zh-CN"/>
              <a:t>are essential for</a:t>
            </a:r>
            <a:endParaRPr lang="en-US" altLang="zh-CN"/>
          </a:p>
          <a:p>
            <a:pPr>
              <a:lnSpc>
                <a:spcPct val="160000"/>
              </a:lnSpc>
            </a:pPr>
            <a:endParaRPr lang="en-US" altLang="zh-CN">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8445" y="983615"/>
            <a:ext cx="10061575" cy="3930650"/>
          </a:xfrm>
          <a:prstGeom prst="rect">
            <a:avLst/>
          </a:prstGeom>
          <a:noFill/>
        </p:spPr>
        <p:txBody>
          <a:bodyPr wrap="square" rtlCol="0" anchor="t">
            <a:spAutoFit/>
          </a:bodyPr>
          <a:p>
            <a:pPr>
              <a:lnSpc>
                <a:spcPct val="130000"/>
              </a:lnSpc>
            </a:pPr>
            <a:r>
              <a:rPr lang="zh-CN" altLang="en-US" sz="1600"/>
              <a:t>让步型大纲</a:t>
            </a:r>
            <a:endParaRPr lang="zh-CN" altLang="en-US" sz="1600"/>
          </a:p>
          <a:p>
            <a:pPr>
              <a:lnSpc>
                <a:spcPct val="130000"/>
              </a:lnSpc>
            </a:pPr>
            <a:r>
              <a:rPr lang="zh-CN" altLang="en-US" sz="1600"/>
              <a:t>【让步认可】Kelly有道理，科技可能带来社会问题。</a:t>
            </a:r>
            <a:endParaRPr lang="zh-CN" altLang="en-US" sz="1600"/>
          </a:p>
          <a:p>
            <a:pPr>
              <a:lnSpc>
                <a:spcPct val="130000"/>
              </a:lnSpc>
            </a:pPr>
            <a:r>
              <a:rPr lang="zh-CN" altLang="en-US" sz="1600"/>
              <a:t>【让步理由】的确，很多人过度使用科技产品影响健康。</a:t>
            </a:r>
            <a:endParaRPr lang="zh-CN" altLang="en-US" sz="1600"/>
          </a:p>
          <a:p>
            <a:pPr>
              <a:lnSpc>
                <a:spcPct val="130000"/>
              </a:lnSpc>
            </a:pPr>
            <a:r>
              <a:rPr lang="zh-CN" altLang="en-US" sz="1600"/>
              <a:t>【转折观点】但是，科技一直在进步修正问题。</a:t>
            </a:r>
            <a:endParaRPr lang="zh-CN" altLang="en-US" sz="1600"/>
          </a:p>
          <a:p>
            <a:pPr>
              <a:lnSpc>
                <a:spcPct val="130000"/>
              </a:lnSpc>
            </a:pPr>
            <a:r>
              <a:rPr lang="zh-CN" altLang="en-US" sz="1600"/>
              <a:t>【给出理由】市场促使企业优化技术，取得更好的市场表现。</a:t>
            </a:r>
            <a:endParaRPr lang="zh-CN" altLang="en-US" sz="1600"/>
          </a:p>
          <a:p>
            <a:pPr>
              <a:lnSpc>
                <a:spcPct val="130000"/>
              </a:lnSpc>
            </a:pPr>
            <a:r>
              <a:rPr lang="zh-CN" altLang="en-US" sz="1600"/>
              <a:t>【解释陈述】尤其是消费类电子产品，每年都有技术改良。</a:t>
            </a:r>
            <a:endParaRPr lang="zh-CN" altLang="en-US" sz="1600"/>
          </a:p>
          <a:p>
            <a:pPr>
              <a:lnSpc>
                <a:spcPct val="130000"/>
              </a:lnSpc>
            </a:pPr>
            <a:r>
              <a:rPr lang="zh-CN" altLang="en-US" sz="1600"/>
              <a:t>【例证细节】</a:t>
            </a:r>
            <a:endParaRPr lang="zh-CN" altLang="en-US" sz="1600"/>
          </a:p>
          <a:p>
            <a:pPr lvl="1">
              <a:lnSpc>
                <a:spcPct val="130000"/>
              </a:lnSpc>
            </a:pPr>
            <a:r>
              <a:rPr lang="zh-CN" altLang="en-US" sz="1600"/>
              <a:t>时间：几年前手机问题确实多；</a:t>
            </a:r>
            <a:endParaRPr lang="zh-CN" altLang="en-US" sz="1600"/>
          </a:p>
          <a:p>
            <a:pPr lvl="1">
              <a:lnSpc>
                <a:spcPct val="130000"/>
              </a:lnSpc>
            </a:pPr>
            <a:r>
              <a:rPr lang="zh-CN" altLang="en-US" sz="1600"/>
              <a:t>起因：屏幕小，只能低头看屏幕；</a:t>
            </a:r>
            <a:endParaRPr lang="zh-CN" altLang="en-US" sz="1600"/>
          </a:p>
          <a:p>
            <a:pPr lvl="1">
              <a:lnSpc>
                <a:spcPct val="130000"/>
              </a:lnSpc>
            </a:pPr>
            <a:r>
              <a:rPr lang="zh-CN" altLang="en-US" sz="1600"/>
              <a:t>发展：近几年技术进步摆脱限制；</a:t>
            </a:r>
            <a:endParaRPr lang="zh-CN" altLang="en-US" sz="1600"/>
          </a:p>
          <a:p>
            <a:pPr lvl="1">
              <a:lnSpc>
                <a:spcPct val="130000"/>
              </a:lnSpc>
            </a:pPr>
            <a:r>
              <a:rPr lang="zh-CN" altLang="en-US" sz="1600"/>
              <a:t>结果：配合app保护用眼健康。</a:t>
            </a:r>
            <a:endParaRPr lang="zh-CN" altLang="en-US" sz="1600"/>
          </a:p>
          <a:p>
            <a:pPr>
              <a:lnSpc>
                <a:spcPct val="130000"/>
              </a:lnSpc>
            </a:pPr>
            <a:r>
              <a:rPr lang="zh-CN" altLang="en-US" sz="1600"/>
              <a:t>【总结观点】尽管技术初期不完善，但技术迭代提供更多便利。</a:t>
            </a:r>
            <a:endParaRPr lang="zh-CN" altLang="en-US" sz="1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03240" y="0"/>
            <a:ext cx="6588760" cy="6858635"/>
          </a:xfrm>
          <a:prstGeom prst="rect">
            <a:avLst/>
          </a:prstGeom>
          <a:noFill/>
        </p:spPr>
        <p:txBody>
          <a:bodyPr wrap="square" rtlCol="0">
            <a:noAutofit/>
          </a:bodyPr>
          <a:p>
            <a:r>
              <a:rPr lang="zh-CN" altLang="en-US" sz="1600" b="1"/>
              <a:t>Kelly's argument</a:t>
            </a:r>
            <a:r>
              <a:rPr lang="zh-CN" altLang="en-US" sz="1600"/>
              <a:t> that technology may bring about potential issues is </a:t>
            </a:r>
            <a:r>
              <a:rPr lang="zh-CN" altLang="en-US" sz="1600" b="1">
                <a:highlight>
                  <a:srgbClr val="FFFF00"/>
                </a:highlight>
              </a:rPr>
              <a:t>valid</a:t>
            </a:r>
            <a:r>
              <a:rPr lang="zh-CN" altLang="en-US" sz="1600"/>
              <a:t> / sound / credible.</a:t>
            </a:r>
            <a:endParaRPr lang="zh-CN" altLang="en-US" sz="1600"/>
          </a:p>
          <a:p>
            <a:endParaRPr lang="zh-CN" altLang="en-US" sz="1600"/>
          </a:p>
          <a:p>
            <a:r>
              <a:rPr lang="zh-CN" altLang="en-US" sz="1600"/>
              <a:t>Admittedly, </a:t>
            </a:r>
            <a:r>
              <a:rPr lang="zh-CN" altLang="en-US" sz="1600" b="1"/>
              <a:t>many individuals have </a:t>
            </a:r>
            <a:r>
              <a:rPr lang="zh-CN" altLang="en-US" sz="1600" b="1" u="sng"/>
              <a:t>faced / experienced / </a:t>
            </a:r>
            <a:r>
              <a:rPr lang="zh-CN" altLang="en-US" sz="1600" b="1" u="sng">
                <a:highlight>
                  <a:srgbClr val="FFFF00"/>
                </a:highlight>
              </a:rPr>
              <a:t>encountered</a:t>
            </a:r>
            <a:r>
              <a:rPr lang="zh-CN" altLang="en-US" sz="1600" b="1"/>
              <a:t> health challenges</a:t>
            </a:r>
            <a:r>
              <a:rPr lang="zh-CN" altLang="en-US" sz="1600"/>
              <a:t> due to the overuse of digital products</a:t>
            </a:r>
            <a:r>
              <a:rPr lang="zh-CN" altLang="en-US" sz="1600" b="1"/>
              <a:t>.</a:t>
            </a:r>
            <a:endParaRPr lang="zh-CN" altLang="en-US" sz="1600" b="1"/>
          </a:p>
          <a:p>
            <a:endParaRPr lang="zh-CN" altLang="en-US" sz="1600"/>
          </a:p>
          <a:p>
            <a:r>
              <a:rPr sz="1600"/>
              <a:t>However, </a:t>
            </a:r>
            <a:r>
              <a:rPr sz="1600" b="1"/>
              <a:t>technology has been evolving</a:t>
            </a:r>
            <a:r>
              <a:rPr sz="1600"/>
              <a:t>, </a:t>
            </a:r>
            <a:r>
              <a:rPr sz="1600" b="1" u="sng"/>
              <a:t>reducing / mitigating / </a:t>
            </a:r>
            <a:r>
              <a:rPr sz="1600" b="1" u="sng">
                <a:highlight>
                  <a:srgbClr val="FFFF00"/>
                </a:highlight>
              </a:rPr>
              <a:t>alleviating</a:t>
            </a:r>
            <a:r>
              <a:rPr sz="1600"/>
              <a:t> the associated complications and negative impacts..</a:t>
            </a:r>
            <a:endParaRPr sz="1600"/>
          </a:p>
          <a:p>
            <a:endParaRPr sz="1600"/>
          </a:p>
          <a:p>
            <a:r>
              <a:rPr lang="zh-CN" altLang="en-US" sz="1600" b="1"/>
              <a:t>One driving factor behind this is the market economy</a:t>
            </a:r>
            <a:r>
              <a:rPr lang="zh-CN" altLang="en-US" sz="1600"/>
              <a:t>, which </a:t>
            </a:r>
            <a:r>
              <a:rPr lang="zh-CN" altLang="en-US" sz="1600" b="1" u="sng"/>
              <a:t>encourages / fosters / </a:t>
            </a:r>
            <a:r>
              <a:rPr lang="zh-CN" altLang="en-US" sz="1600" b="1" u="sng">
                <a:highlight>
                  <a:srgbClr val="FFFF00"/>
                </a:highlight>
              </a:rPr>
              <a:t>spurs</a:t>
            </a:r>
            <a:r>
              <a:rPr lang="zh-CN" altLang="en-US" sz="1600"/>
              <a:t> creative companies to constantly refine technology to attract customers and achieve better market performance.</a:t>
            </a:r>
            <a:endParaRPr lang="zh-CN" altLang="en-US" sz="1600"/>
          </a:p>
          <a:p>
            <a:endParaRPr lang="zh-CN" altLang="en-US" sz="1600"/>
          </a:p>
          <a:p>
            <a:r>
              <a:rPr lang="zh-CN" altLang="en-US" sz="1600"/>
              <a:t>Especially in the case of consumer electronics, almost </a:t>
            </a:r>
            <a:r>
              <a:rPr lang="zh-CN" altLang="en-US" sz="1600" b="1"/>
              <a:t>every year sees / </a:t>
            </a:r>
            <a:r>
              <a:rPr lang="zh-CN" altLang="en-US" sz="1600" b="1">
                <a:highlight>
                  <a:srgbClr val="FFFF00"/>
                </a:highlight>
              </a:rPr>
              <a:t>witnesses</a:t>
            </a:r>
            <a:r>
              <a:rPr lang="zh-CN" altLang="en-US" sz="1600" b="1"/>
              <a:t> / experiences the release of improved solutions</a:t>
            </a:r>
            <a:r>
              <a:rPr lang="zh-CN" altLang="en-US" sz="1600" b="1"/>
              <a:t>.</a:t>
            </a:r>
            <a:endParaRPr lang="zh-CN" altLang="en-US" sz="1600" b="1"/>
          </a:p>
          <a:p>
            <a:endParaRPr lang="zh-CN" altLang="en-US" sz="1600"/>
          </a:p>
          <a:p>
            <a:r>
              <a:rPr lang="zh-CN" altLang="en-US" sz="1600"/>
              <a:t>For instance, in recent years, </a:t>
            </a:r>
            <a:r>
              <a:rPr lang="zh-CN" altLang="en-US" sz="1600" b="1"/>
              <a:t>advancements, such as virtual reality and vocal instructions, have addressed </a:t>
            </a:r>
            <a:r>
              <a:rPr lang="zh-CN" altLang="en-US" sz="1600" b="1" u="sng">
                <a:highlight>
                  <a:srgbClr val="FFFF00"/>
                </a:highlight>
              </a:rPr>
              <a:t>problems</a:t>
            </a:r>
            <a:r>
              <a:rPr lang="zh-CN" altLang="en-US" sz="1600" b="1" u="sng"/>
              <a:t> / issues / dilemmas</a:t>
            </a:r>
            <a:r>
              <a:rPr lang="zh-CN" altLang="en-US" sz="1600" b="1"/>
              <a:t> like small screens and poor interactions associated with earlier smartphones</a:t>
            </a:r>
            <a:r>
              <a:rPr lang="zh-CN" altLang="en-US" sz="1600"/>
              <a:t>, even aiding eye health when paired with management apps.</a:t>
            </a:r>
            <a:endParaRPr lang="zh-CN" altLang="en-US" sz="1600"/>
          </a:p>
          <a:p>
            <a:endParaRPr lang="zh-CN" altLang="en-US" sz="1600"/>
          </a:p>
          <a:p>
            <a:r>
              <a:rPr lang="zh-CN" altLang="en-US" sz="1600"/>
              <a:t>Therefore, despite the </a:t>
            </a:r>
            <a:r>
              <a:rPr lang="zh-CN" altLang="en-US" sz="1600" b="1" u="sng">
                <a:highlight>
                  <a:srgbClr val="FFFF00"/>
                </a:highlight>
              </a:rPr>
              <a:t>flaws</a:t>
            </a:r>
            <a:r>
              <a:rPr lang="zh-CN" altLang="en-US" sz="1600" b="1" u="sng"/>
              <a:t> / imperfections / shortcomings</a:t>
            </a:r>
            <a:r>
              <a:rPr lang="zh-CN" altLang="en-US" sz="1600"/>
              <a:t> of new technology, through progressive improvements, </a:t>
            </a:r>
            <a:r>
              <a:rPr lang="zh-CN" altLang="en-US" sz="1600" b="1"/>
              <a:t>it can offer increased convenience while </a:t>
            </a:r>
            <a:r>
              <a:rPr lang="zh-CN" altLang="en-US" sz="1600" b="1">
                <a:highlight>
                  <a:srgbClr val="FFFF00"/>
                </a:highlight>
              </a:rPr>
              <a:t>diminishing</a:t>
            </a:r>
            <a:r>
              <a:rPr lang="zh-CN" altLang="en-US" sz="1600" b="1"/>
              <a:t> negative impacts</a:t>
            </a:r>
            <a:r>
              <a:rPr lang="zh-CN" altLang="en-US" sz="1600" b="1"/>
              <a:t>.</a:t>
            </a:r>
            <a:endParaRPr lang="zh-CN" altLang="en-US" sz="1600" b="1"/>
          </a:p>
        </p:txBody>
      </p:sp>
      <p:sp>
        <p:nvSpPr>
          <p:cNvPr id="11" name="文本框 10"/>
          <p:cNvSpPr txBox="1"/>
          <p:nvPr>
            <p:custDataLst>
              <p:tags r:id="rId1"/>
            </p:custDataLst>
          </p:nvPr>
        </p:nvSpPr>
        <p:spPr>
          <a:xfrm>
            <a:off x="0" y="1270"/>
            <a:ext cx="5743575" cy="685736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Personally, Kelly’s perspective that overtime dependent on electronic device is harmful to individuals is sound.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Admittedly, most teenagers spend much of their time on cell phones instead of studies.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However, when it comes to the development of technology, the Internet eliminates </a:t>
            </a:r>
            <a:r>
              <a:rPr lang="en-US" altLang="zh-CN" sz="1600">
                <a:highlight>
                  <a:srgbClr val="FFFF00"/>
                </a:highlight>
                <a:latin typeface="Times New Roman" panose="02020603050405020304" charset="0"/>
                <a:cs typeface="Times New Roman" panose="02020603050405020304" charset="0"/>
                <a:sym typeface="+mn-ea"/>
              </a:rPr>
              <a:t>geographic</a:t>
            </a:r>
            <a:r>
              <a:rPr lang="en-US" altLang="zh-CN" sz="1600">
                <a:latin typeface="Times New Roman" panose="02020603050405020304" charset="0"/>
                <a:cs typeface="Times New Roman" panose="02020603050405020304" charset="0"/>
                <a:sym typeface="+mn-ea"/>
              </a:rPr>
              <a:t> </a:t>
            </a:r>
            <a:r>
              <a:rPr lang="en-US" altLang="zh-CN" sz="1600" strike="sngStrike">
                <a:solidFill>
                  <a:srgbClr val="FF0000"/>
                </a:solidFill>
                <a:latin typeface="Times New Roman" panose="02020603050405020304" charset="0"/>
                <a:cs typeface="Times New Roman" panose="02020603050405020304" charset="0"/>
                <a:sym typeface="+mn-ea"/>
              </a:rPr>
              <a:t>geological</a:t>
            </a:r>
            <a:r>
              <a:rPr lang="en-US" altLang="zh-CN" sz="1600">
                <a:latin typeface="Times New Roman" panose="02020603050405020304" charset="0"/>
                <a:cs typeface="Times New Roman" panose="02020603050405020304" charset="0"/>
                <a:sym typeface="+mn-ea"/>
              </a:rPr>
              <a:t> barriers. </a:t>
            </a:r>
            <a:r>
              <a:rPr lang="zh-CN" altLang="en-US" sz="1600">
                <a:latin typeface="Times New Roman" panose="02020603050405020304" charset="0"/>
                <a:cs typeface="Times New Roman" panose="02020603050405020304" charset="0"/>
                <a:sym typeface="+mn-ea"/>
              </a:rPr>
              <a:t>【此句应该是观点，就是应该说</a:t>
            </a:r>
            <a:r>
              <a:rPr lang="en-US" altLang="zh-CN" sz="1600">
                <a:latin typeface="Times New Roman" panose="02020603050405020304" charset="0"/>
                <a:cs typeface="Times New Roman" panose="02020603050405020304" charset="0"/>
                <a:sym typeface="+mn-ea"/>
              </a:rPr>
              <a:t>...is more beneficial / ... alleviate ....(problem)</a:t>
            </a:r>
            <a:r>
              <a:rPr lang="zh-CN" altLang="en-US" sz="1600">
                <a:latin typeface="Times New Roman" panose="02020603050405020304" charset="0"/>
                <a:cs typeface="Times New Roman" panose="02020603050405020304" charset="0"/>
                <a:sym typeface="+mn-ea"/>
              </a:rPr>
              <a:t>】</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In other word</a:t>
            </a:r>
            <a:r>
              <a:rPr lang="en-US" altLang="zh-CN" sz="1600">
                <a:highlight>
                  <a:srgbClr val="FFFF00"/>
                </a:highlight>
                <a:latin typeface="Times New Roman" panose="02020603050405020304" charset="0"/>
                <a:cs typeface="Times New Roman" panose="02020603050405020304" charset="0"/>
                <a:sym typeface="+mn-ea"/>
              </a:rPr>
              <a:t>s</a:t>
            </a:r>
            <a:r>
              <a:rPr lang="en-US" altLang="zh-CN" sz="1600">
                <a:latin typeface="Times New Roman" panose="02020603050405020304" charset="0"/>
                <a:cs typeface="Times New Roman" panose="02020603050405020304" charset="0"/>
                <a:sym typeface="+mn-ea"/>
              </a:rPr>
              <a:t>, to reach to other people immediately, the Internet offers great convenience.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Especially for students who’s sick and cannot go to school </a:t>
            </a:r>
            <a:r>
              <a:rPr lang="en-US" altLang="zh-CN" sz="1600" strike="sngStrike">
                <a:latin typeface="Times New Roman" panose="02020603050405020304" charset="0"/>
                <a:cs typeface="Times New Roman" panose="02020603050405020304" charset="0"/>
                <a:sym typeface="+mn-ea"/>
              </a:rPr>
              <a:t>s</a:t>
            </a:r>
            <a:r>
              <a:rPr lang="en-US" altLang="zh-CN" sz="1600" strike="sngStrike">
                <a:solidFill>
                  <a:srgbClr val="FF0000"/>
                </a:solidFill>
                <a:latin typeface="Times New Roman" panose="02020603050405020304" charset="0"/>
                <a:cs typeface="Times New Roman" panose="02020603050405020304" charset="0"/>
                <a:sym typeface="+mn-ea"/>
              </a:rPr>
              <a:t>hc</a:t>
            </a:r>
            <a:r>
              <a:rPr lang="en-US" altLang="zh-CN" sz="1600" strike="sngStrike">
                <a:latin typeface="Times New Roman" panose="02020603050405020304" charset="0"/>
                <a:cs typeface="Times New Roman" panose="02020603050405020304" charset="0"/>
                <a:sym typeface="+mn-ea"/>
              </a:rPr>
              <a:t>ool</a:t>
            </a:r>
            <a:r>
              <a:rPr lang="en-US" altLang="zh-CN" sz="1600">
                <a:latin typeface="Times New Roman" panose="02020603050405020304" charset="0"/>
                <a:cs typeface="Times New Roman" panose="02020603050405020304" charset="0"/>
                <a:sym typeface="+mn-ea"/>
              </a:rPr>
              <a:t>, he can join the class online as usual.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example, one of my classmates got a fever last week and was absent from a lecture. But fortunately, he watched this class recording online when he recover</a:t>
            </a:r>
            <a:r>
              <a:rPr lang="en-US" altLang="zh-CN" sz="1600">
                <a:solidFill>
                  <a:srgbClr val="FF0000"/>
                </a:solidFill>
                <a:highlight>
                  <a:srgbClr val="FFFF00"/>
                </a:highlight>
                <a:latin typeface="Times New Roman" panose="02020603050405020304" charset="0"/>
                <a:cs typeface="Times New Roman" panose="02020603050405020304" charset="0"/>
                <a:sym typeface="+mn-ea"/>
              </a:rPr>
              <a:t>e</a:t>
            </a:r>
            <a:r>
              <a:rPr lang="en-US" altLang="zh-CN" sz="1600">
                <a:latin typeface="Times New Roman" panose="02020603050405020304" charset="0"/>
                <a:cs typeface="Times New Roman" panose="02020603050405020304" charset="0"/>
                <a:sym typeface="+mn-ea"/>
              </a:rPr>
              <a:t>d, allowing him to keep up with the progress.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while the distraction brought by technology is vital, the convenience that promote a simplified life is also pivotal.</a:t>
            </a:r>
            <a:endParaRPr lang="en-US" altLang="zh-CN" sz="1600">
              <a:latin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4750" y="228600"/>
            <a:ext cx="10661650" cy="6185535"/>
          </a:xfrm>
          <a:prstGeom prst="rect">
            <a:avLst/>
          </a:prstGeom>
          <a:noFill/>
        </p:spPr>
        <p:txBody>
          <a:bodyPr wrap="square" rtlCol="0">
            <a:spAutoFit/>
          </a:bodyPr>
          <a:p>
            <a:pPr marL="285750" indent="-285750">
              <a:buFont typeface="Arial" panose="020B0604020202020204" pitchFamily="34" charset="0"/>
              <a:buChar char="•"/>
            </a:pPr>
            <a:r>
              <a:rPr lang="zh-CN" altLang="en-US"/>
              <a:t>对立观点时，要用</a:t>
            </a:r>
            <a:r>
              <a:rPr lang="en-US" altLang="zh-CN"/>
              <a:t>despite the flaws of .....</a:t>
            </a:r>
            <a:r>
              <a:rPr lang="zh-CN" altLang="en-US"/>
              <a:t>，</a:t>
            </a:r>
            <a:r>
              <a:rPr lang="en-US" altLang="zh-CN"/>
              <a:t>through...., it</a:t>
            </a:r>
            <a:endParaRPr lang="en-US" altLang="zh-CN"/>
          </a:p>
          <a:p>
            <a:pPr marL="285750" indent="-285750">
              <a:buFont typeface="Arial" panose="020B0604020202020204" pitchFamily="34" charset="0"/>
              <a:buChar char="•"/>
            </a:pPr>
            <a:r>
              <a:rPr lang="zh-CN" altLang="en-US"/>
              <a:t>而平行观点时，可以用</a:t>
            </a:r>
            <a:r>
              <a:rPr lang="en-US" altLang="zh-CN"/>
              <a:t>while ... is vital, ......is also pivotal.</a:t>
            </a:r>
            <a:endParaRPr lang="en-US" altLang="zh-CN"/>
          </a:p>
          <a:p>
            <a:pPr marL="285750" indent="-285750">
              <a:buFont typeface="Arial" panose="020B0604020202020204" pitchFamily="34" charset="0"/>
              <a:buChar char="•"/>
            </a:pPr>
            <a:r>
              <a:rPr lang="en-US" altLang="zh-CN"/>
              <a:t>... is sound = .. is valid.</a:t>
            </a:r>
            <a:endParaRPr lang="en-US" altLang="zh-CN"/>
          </a:p>
          <a:p>
            <a:pPr marL="285750" indent="-285750">
              <a:buFont typeface="Arial" panose="020B0604020202020204" pitchFamily="34" charset="0"/>
              <a:buChar char="•"/>
            </a:pPr>
            <a:r>
              <a:rPr lang="en-US" altLang="zh-CN"/>
              <a:t>encountered health challenges</a:t>
            </a:r>
            <a:endParaRPr lang="en-US" altLang="zh-CN"/>
          </a:p>
          <a:p>
            <a:pPr marL="285750" indent="-285750">
              <a:buFont typeface="Arial" panose="020B0604020202020204" pitchFamily="34" charset="0"/>
              <a:buChar char="•"/>
            </a:pPr>
            <a:r>
              <a:rPr lang="en-US" altLang="zh-CN"/>
              <a:t>overuse</a:t>
            </a:r>
            <a:endParaRPr lang="en-US" altLang="zh-CN"/>
          </a:p>
          <a:p>
            <a:pPr marL="285750" indent="-285750">
              <a:buFont typeface="Arial" panose="020B0604020202020204" pitchFamily="34" charset="0"/>
              <a:buChar char="•"/>
            </a:pPr>
            <a:r>
              <a:rPr lang="en-US" altLang="zh-CN" strike="sngStrike"/>
              <a:t>electronic devices</a:t>
            </a:r>
            <a:r>
              <a:rPr lang="en-US" altLang="zh-CN"/>
              <a:t> digital products</a:t>
            </a:r>
            <a:endParaRPr lang="en-US" altLang="zh-CN"/>
          </a:p>
          <a:p>
            <a:pPr marL="285750" indent="-285750">
              <a:buFont typeface="Arial" panose="020B0604020202020204" pitchFamily="34" charset="0"/>
              <a:buChar char="•"/>
            </a:pPr>
            <a:r>
              <a:rPr lang="en-US" altLang="zh-CN"/>
              <a:t>alleviate(diminish) negative impacts</a:t>
            </a:r>
            <a:endParaRPr lang="en-US" altLang="zh-CN"/>
          </a:p>
          <a:p>
            <a:pPr marL="285750" indent="-285750">
              <a:buFont typeface="Arial" panose="020B0604020202020204" pitchFamily="34" charset="0"/>
              <a:buChar char="•"/>
            </a:pPr>
            <a:r>
              <a:rPr lang="en-US" altLang="zh-CN"/>
              <a:t>spurs = encourages</a:t>
            </a:r>
            <a:endParaRPr lang="en-US" altLang="zh-CN"/>
          </a:p>
          <a:p>
            <a:pPr marL="285750" indent="-285750">
              <a:buFont typeface="Arial" panose="020B0604020202020204" pitchFamily="34" charset="0"/>
              <a:buChar char="•"/>
            </a:pPr>
            <a:r>
              <a:rPr lang="en-US" altLang="zh-CN"/>
              <a:t>flaws of</a:t>
            </a:r>
            <a:endParaRPr lang="en-US" altLang="zh-CN"/>
          </a:p>
          <a:p>
            <a:pPr marL="285750" indent="-285750">
              <a:buFont typeface="Arial" panose="020B0604020202020204" pitchFamily="34" charset="0"/>
              <a:buChar char="•"/>
            </a:pPr>
            <a:r>
              <a:rPr lang="en-US" altLang="zh-CN"/>
              <a:t>progressive improvement</a:t>
            </a:r>
            <a:endParaRPr lang="en-US" altLang="zh-CN"/>
          </a:p>
          <a:p>
            <a:pPr indent="0">
              <a:buFont typeface="Arial" panose="020B0604020202020204" pitchFamily="34" charset="0"/>
              <a:buNone/>
            </a:pPr>
            <a:r>
              <a:rPr lang="en-US" altLang="zh-CN">
                <a:sym typeface="+mn-ea"/>
              </a:rPr>
              <a:t>6’36’’</a:t>
            </a:r>
            <a:endParaRPr lang="en-US" altLang="zh-CN">
              <a:sym typeface="+mn-ea"/>
            </a:endParaRPr>
          </a:p>
          <a:p>
            <a:r>
              <a:rPr lang="en-US" altLang="zh-CN">
                <a:latin typeface="Times New Roman" panose="02020603050405020304" charset="0"/>
                <a:cs typeface="Times New Roman" panose="02020603050405020304" charset="0"/>
                <a:sym typeface="+mn-ea"/>
              </a:rPr>
              <a:t>Personally, Kelly’s argument that technology may bring about </a:t>
            </a:r>
            <a:r>
              <a:rPr lang="en-US" altLang="zh-CN">
                <a:highlight>
                  <a:srgbClr val="FFFF00"/>
                </a:highlight>
                <a:latin typeface="Times New Roman" panose="02020603050405020304" charset="0"/>
                <a:cs typeface="Times New Roman" panose="02020603050405020304" charset="0"/>
                <a:sym typeface="+mn-ea"/>
              </a:rPr>
              <a:t>potential issue</a:t>
            </a:r>
            <a:r>
              <a:rPr lang="en-US" altLang="zh-CN">
                <a:latin typeface="Times New Roman" panose="02020603050405020304" charset="0"/>
                <a:cs typeface="Times New Roman" panose="02020603050405020304" charset="0"/>
                <a:sym typeface="+mn-ea"/>
              </a:rPr>
              <a:t> is valid.</a:t>
            </a:r>
            <a:endParaRPr lang="en-US" altLang="zh-CN">
              <a:latin typeface="Times New Roman" panose="02020603050405020304" charset="0"/>
              <a:cs typeface="Times New Roman" panose="02020603050405020304" charset="0"/>
              <a:sym typeface="+mn-ea"/>
            </a:endParaRPr>
          </a:p>
          <a:p>
            <a:r>
              <a:rPr lang="en-US" altLang="zh-CN">
                <a:latin typeface="Times New Roman" panose="02020603050405020304" charset="0"/>
                <a:cs typeface="Times New Roman" panose="02020603050405020304" charset="0"/>
                <a:sym typeface="+mn-ea"/>
              </a:rPr>
              <a:t>Admittedly, when it comes to health, most individuals have </a:t>
            </a:r>
            <a:r>
              <a:rPr lang="en-US" altLang="zh-CN">
                <a:highlight>
                  <a:srgbClr val="FFFF00"/>
                </a:highlight>
                <a:latin typeface="Times New Roman" panose="02020603050405020304" charset="0"/>
                <a:cs typeface="Times New Roman" panose="02020603050405020304" charset="0"/>
                <a:sym typeface="+mn-ea"/>
              </a:rPr>
              <a:t>encountered health challenges</a:t>
            </a:r>
            <a:r>
              <a:rPr lang="en-US" altLang="zh-CN">
                <a:latin typeface="Times New Roman" panose="02020603050405020304" charset="0"/>
                <a:cs typeface="Times New Roman" panose="02020603050405020304" charset="0"/>
                <a:sym typeface="+mn-ea"/>
              </a:rPr>
              <a:t> due to the </a:t>
            </a:r>
            <a:r>
              <a:rPr lang="en-US" altLang="zh-CN">
                <a:highlight>
                  <a:srgbClr val="FFFF00"/>
                </a:highlight>
                <a:latin typeface="Times New Roman" panose="02020603050405020304" charset="0"/>
                <a:cs typeface="Times New Roman" panose="02020603050405020304" charset="0"/>
                <a:sym typeface="+mn-ea"/>
              </a:rPr>
              <a:t>overuse of digital products</a:t>
            </a:r>
            <a:r>
              <a:rPr lang="en-US" altLang="zh-CN">
                <a:latin typeface="Times New Roman" panose="02020603050405020304" charset="0"/>
                <a:cs typeface="Times New Roman" panose="02020603050405020304" charset="0"/>
                <a:sym typeface="+mn-ea"/>
              </a:rPr>
              <a:t>.</a:t>
            </a:r>
            <a:endParaRPr lang="en-US" altLang="zh-CN">
              <a:latin typeface="Times New Roman" panose="02020603050405020304" charset="0"/>
              <a:cs typeface="Times New Roman" panose="02020603050405020304" charset="0"/>
              <a:sym typeface="+mn-ea"/>
            </a:endParaRPr>
          </a:p>
          <a:p>
            <a:r>
              <a:rPr lang="en-US" altLang="zh-CN">
                <a:latin typeface="Times New Roman" panose="02020603050405020304" charset="0"/>
                <a:cs typeface="Times New Roman" panose="02020603050405020304" charset="0"/>
                <a:sym typeface="+mn-ea"/>
              </a:rPr>
              <a:t>However, to communicate with others more efficiently, the </a:t>
            </a:r>
            <a:r>
              <a:rPr lang="en-US" altLang="zh-CN">
                <a:highlight>
                  <a:srgbClr val="FFFF00"/>
                </a:highlight>
                <a:latin typeface="Times New Roman" panose="02020603050405020304" charset="0"/>
                <a:cs typeface="Times New Roman" panose="02020603050405020304" charset="0"/>
                <a:sym typeface="+mn-ea"/>
              </a:rPr>
              <a:t>progressive improvements</a:t>
            </a:r>
            <a:r>
              <a:rPr lang="en-US" altLang="zh-CN">
                <a:latin typeface="Times New Roman" panose="02020603050405020304" charset="0"/>
                <a:cs typeface="Times New Roman" panose="02020603050405020304" charset="0"/>
                <a:sym typeface="+mn-ea"/>
              </a:rPr>
              <a:t> of the Internet exactly </a:t>
            </a:r>
            <a:r>
              <a:rPr lang="en-US" altLang="zh-CN">
                <a:highlight>
                  <a:srgbClr val="FFFF00"/>
                </a:highlight>
                <a:latin typeface="Times New Roman" panose="02020603050405020304" charset="0"/>
                <a:cs typeface="Times New Roman" panose="02020603050405020304" charset="0"/>
                <a:sym typeface="+mn-ea"/>
              </a:rPr>
              <a:t>diminish negative impacts</a:t>
            </a:r>
            <a:r>
              <a:rPr lang="en-US" altLang="zh-CN">
                <a:latin typeface="Times New Roman" panose="02020603050405020304" charset="0"/>
                <a:cs typeface="Times New Roman" panose="02020603050405020304" charset="0"/>
                <a:sym typeface="+mn-ea"/>
              </a:rPr>
              <a:t>.</a:t>
            </a:r>
            <a:endParaRPr lang="en-US" altLang="zh-CN">
              <a:latin typeface="Times New Roman" panose="02020603050405020304" charset="0"/>
              <a:cs typeface="Times New Roman" panose="02020603050405020304" charset="0"/>
              <a:sym typeface="+mn-ea"/>
            </a:endParaRPr>
          </a:p>
          <a:p>
            <a:r>
              <a:rPr lang="en-US" altLang="zh-CN">
                <a:latin typeface="Times New Roman" panose="02020603050405020304" charset="0"/>
                <a:cs typeface="Times New Roman" panose="02020603050405020304" charset="0"/>
                <a:sym typeface="+mn-ea"/>
              </a:rPr>
              <a:t>In other word</a:t>
            </a:r>
            <a:r>
              <a:rPr lang="en-US" altLang="zh-CN">
                <a:highlight>
                  <a:srgbClr val="FFFF00"/>
                </a:highlight>
                <a:latin typeface="Times New Roman" panose="02020603050405020304" charset="0"/>
                <a:cs typeface="Times New Roman" panose="02020603050405020304" charset="0"/>
                <a:sym typeface="+mn-ea"/>
              </a:rPr>
              <a:t>s</a:t>
            </a:r>
            <a:r>
              <a:rPr lang="en-US" altLang="zh-CN">
                <a:latin typeface="Times New Roman" panose="02020603050405020304" charset="0"/>
                <a:cs typeface="Times New Roman" panose="02020603050405020304" charset="0"/>
                <a:sym typeface="+mn-ea"/>
              </a:rPr>
              <a:t>, if you want to reach your friends, profesors or family immediately, the Internet eliminates geographic barriers.</a:t>
            </a:r>
            <a:endParaRPr lang="en-US" altLang="zh-CN">
              <a:latin typeface="Times New Roman" panose="02020603050405020304" charset="0"/>
              <a:cs typeface="Times New Roman" panose="02020603050405020304" charset="0"/>
              <a:sym typeface="+mn-ea"/>
            </a:endParaRPr>
          </a:p>
          <a:p>
            <a:r>
              <a:rPr lang="en-US" altLang="zh-CN">
                <a:latin typeface="Times New Roman" panose="02020603050405020304" charset="0"/>
                <a:cs typeface="Times New Roman" panose="02020603050405020304" charset="0"/>
                <a:sym typeface="+mn-ea"/>
              </a:rPr>
              <a:t>Especially for students who got sick and cannot go to school, the Internet enables them not to miss a class.</a:t>
            </a:r>
            <a:endParaRPr lang="en-US" altLang="zh-CN">
              <a:latin typeface="Times New Roman" panose="02020603050405020304" charset="0"/>
              <a:cs typeface="Times New Roman" panose="02020603050405020304" charset="0"/>
              <a:sym typeface="+mn-ea"/>
            </a:endParaRPr>
          </a:p>
          <a:p>
            <a:r>
              <a:rPr lang="en-US" altLang="zh-CN">
                <a:latin typeface="Times New Roman" panose="02020603050405020304" charset="0"/>
                <a:cs typeface="Times New Roman" panose="02020603050405020304" charset="0"/>
                <a:sym typeface="+mn-ea"/>
              </a:rPr>
              <a:t>For example, one of my classmates got a fever last week and was absent from a lecture. But fortunately, he watched this lecture recording on the Internet when he was recovered, allowing him to keep up with the progress.</a:t>
            </a:r>
            <a:endParaRPr lang="en-US" altLang="zh-CN">
              <a:latin typeface="Times New Roman" panose="02020603050405020304" charset="0"/>
              <a:cs typeface="Times New Roman" panose="02020603050405020304" charset="0"/>
              <a:sym typeface="+mn-ea"/>
            </a:endParaRPr>
          </a:p>
          <a:p>
            <a:r>
              <a:rPr lang="en-US" altLang="zh-CN">
                <a:latin typeface="Times New Roman" panose="02020603050405020304" charset="0"/>
                <a:cs typeface="Times New Roman" panose="02020603050405020304" charset="0"/>
                <a:sym typeface="+mn-ea"/>
              </a:rPr>
              <a:t>Therefore, despite flaws of technology, it absolutely offers convenience and simplifies our life. </a:t>
            </a:r>
            <a:endParaRPr lang="en-US" altLang="zh-CN">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3601085"/>
            <a:ext cx="4019550" cy="2461260"/>
          </a:xfrm>
          <a:prstGeom prst="rect">
            <a:avLst/>
          </a:prstGeom>
          <a:noFill/>
        </p:spPr>
        <p:txBody>
          <a:bodyPr wrap="square" rtlCol="0">
            <a:spAutoFit/>
          </a:bodyPr>
          <a:p>
            <a:r>
              <a:rPr lang="zh-CN" altLang="en-US" sz="1400"/>
              <a:t>Doctor Achebe: The presence of cultural amenities, such as an exhibition hall, can significantly impact a city's identity and its residents' quality of life. The advantages of having such a facility in a city can vary widely. Before we start the case study presentation, I'd like you to think about the benefits of exhibition halls. For a city and its residents, what do you think is the most significant advantage of having an exhibition hall located in that city? Explain why you think so.</a:t>
            </a:r>
            <a:endParaRPr lang="zh-CN" altLang="en-US" sz="1400"/>
          </a:p>
        </p:txBody>
      </p:sp>
      <p:sp>
        <p:nvSpPr>
          <p:cNvPr id="5" name="文本框 4"/>
          <p:cNvSpPr txBox="1"/>
          <p:nvPr/>
        </p:nvSpPr>
        <p:spPr>
          <a:xfrm>
            <a:off x="5351145" y="230505"/>
            <a:ext cx="6721475" cy="1168400"/>
          </a:xfrm>
          <a:prstGeom prst="rect">
            <a:avLst/>
          </a:prstGeom>
          <a:noFill/>
        </p:spPr>
        <p:txBody>
          <a:bodyPr wrap="square" rtlCol="0" anchor="t">
            <a:spAutoFit/>
          </a:bodyPr>
          <a:p>
            <a:r>
              <a:rPr lang="zh-CN" altLang="en-US" sz="1400"/>
              <a:t>Claire: I think the most significant advantage of having an exhibition hall is the enrichment of cultural life. Cultural experiences are essential for individual growth and a sense of identity. Exhibition halls provide a venue for both local and international organizations to display their works, fostering a vibrant community and enhancing the city's brand image.</a:t>
            </a:r>
            <a:endParaRPr lang="zh-CN" altLang="en-US" sz="1400"/>
          </a:p>
        </p:txBody>
      </p:sp>
      <p:sp>
        <p:nvSpPr>
          <p:cNvPr id="6" name="文本框 5"/>
          <p:cNvSpPr txBox="1"/>
          <p:nvPr/>
        </p:nvSpPr>
        <p:spPr>
          <a:xfrm>
            <a:off x="5351145" y="1670685"/>
            <a:ext cx="6721475" cy="1383665"/>
          </a:xfrm>
          <a:prstGeom prst="rect">
            <a:avLst/>
          </a:prstGeom>
          <a:noFill/>
        </p:spPr>
        <p:txBody>
          <a:bodyPr wrap="square" rtlCol="0" anchor="t">
            <a:spAutoFit/>
          </a:bodyPr>
          <a:p>
            <a:r>
              <a:rPr lang="zh-CN" altLang="en-US" sz="1400"/>
              <a:t>Andrew: I believe that the most significant advantage of having an exhibition hall is its potential for economic growth. These facilities can draw tourists and visitors, stimulating the local economy. Exhibition halls can also attract conferences and events. Visitors often spend money on accommodations, dining, and shopping, providing a boost to businesses.</a:t>
            </a:r>
            <a:endParaRPr lang="zh-CN" altLang="en-US" sz="1400"/>
          </a:p>
          <a:p>
            <a:endParaRPr lang="zh-CN" altLang="en-US" sz="1400"/>
          </a:p>
        </p:txBody>
      </p:sp>
      <p:sp>
        <p:nvSpPr>
          <p:cNvPr id="7" name="矩形 6"/>
          <p:cNvSpPr/>
          <p:nvPr/>
        </p:nvSpPr>
        <p:spPr>
          <a:xfrm>
            <a:off x="4651375" y="2963545"/>
            <a:ext cx="7421245" cy="364617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318000" y="23050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4318000" y="166052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2"/>
            </p:custDataLst>
          </p:nvPr>
        </p:nvSpPr>
        <p:spPr>
          <a:xfrm>
            <a:off x="1463675" y="1988185"/>
            <a:ext cx="1327150" cy="132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712970" y="3429000"/>
            <a:ext cx="7299960" cy="3065780"/>
          </a:xfrm>
          <a:prstGeom prst="rect">
            <a:avLst/>
          </a:prstGeom>
          <a:noFill/>
        </p:spPr>
        <p:txBody>
          <a:bodyPr wrap="square" rtlCol="0">
            <a:noAutofit/>
          </a:bodyPr>
          <a:p>
            <a:r>
              <a:rPr lang="en-US" altLang="zh-CN" sz="1400">
                <a:latin typeface="Times New Roman" panose="02020603050405020304" charset="0"/>
                <a:cs typeface="Times New Roman" panose="02020603050405020304" charset="0"/>
              </a:rPr>
              <a:t>Personally, Claire’s argument that an exhibition hall brings about progressive improvements for one city holds value. Admittedly, when it comes to the existence of cultural atmosphere, exhibitions halls nurture cities’ cultural potentials. However, to become one of the top-tier city in the world, an exhibition hall encourages international cultural communication. In other words, if eli</a:t>
            </a:r>
            <a:r>
              <a:rPr lang="en-US" altLang="zh-CN" sz="1400" strike="sngStrike">
                <a:latin typeface="Times New Roman" panose="02020603050405020304" charset="0"/>
                <a:cs typeface="Times New Roman" panose="02020603050405020304" charset="0"/>
              </a:rPr>
              <a:t>c</a:t>
            </a:r>
            <a:r>
              <a:rPr lang="en-US" altLang="zh-CN" sz="1400">
                <a:latin typeface="Times New Roman" panose="02020603050405020304" charset="0"/>
                <a:cs typeface="Times New Roman" panose="02020603050405020304" charset="0"/>
              </a:rPr>
              <a:t>t</a:t>
            </a:r>
            <a:r>
              <a:rPr lang="en-US" altLang="zh-CN" sz="1400">
                <a:latin typeface="Times New Roman" panose="02020603050405020304" charset="0"/>
                <a:cs typeface="Times New Roman" panose="02020603050405020304" charset="0"/>
              </a:rPr>
              <a:t>e scholars, artifacts can be gathered in this hall, it will attract a lot of visitors and tourists as proposed by Andrew. Especially in this rapidly developing society, technology concentration and exchange can boost the scientific progress. For example, world AI conference was established in Shanghai exhibition hall, which attracted many scholars. Many overseas tech company such as Tesla, then set their factories in Shanghai, pushing the technical development in Shanghai. Therefore, while it enhances city’s brand is vital, technical progress is also pivotal.</a:t>
            </a:r>
            <a:endParaRPr lang="en-US" altLang="zh-CN" sz="1400">
              <a:latin typeface="Times New Roman" panose="02020603050405020304" charset="0"/>
              <a:cs typeface="Times New Roman" panose="02020603050405020304" charset="0"/>
            </a:endParaRPr>
          </a:p>
        </p:txBody>
      </p:sp>
      <p:sp>
        <p:nvSpPr>
          <p:cNvPr id="12" name="矩形 11"/>
          <p:cNvSpPr/>
          <p:nvPr>
            <p:custDataLst>
              <p:tags r:id="rId3"/>
            </p:custDataLst>
          </p:nvPr>
        </p:nvSpPr>
        <p:spPr>
          <a:xfrm>
            <a:off x="4651375" y="2985770"/>
            <a:ext cx="7421245" cy="389255"/>
          </a:xfrm>
          <a:prstGeom prst="rect">
            <a:avLst/>
          </a:prstGeom>
          <a:solidFill>
            <a:schemeClr val="bg1">
              <a:lumMod val="9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4"/>
            </p:custDataLst>
          </p:nvPr>
        </p:nvSpPr>
        <p:spPr>
          <a:xfrm>
            <a:off x="4783455" y="2992120"/>
            <a:ext cx="718185" cy="356870"/>
          </a:xfrm>
          <a:prstGeom prst="rect">
            <a:avLst/>
          </a:prstGeom>
          <a:solidFill>
            <a:schemeClr val="accent3">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5"/>
            </p:custDataLst>
          </p:nvPr>
        </p:nvSpPr>
        <p:spPr>
          <a:xfrm>
            <a:off x="5737225"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6"/>
            </p:custDataLst>
          </p:nvPr>
        </p:nvSpPr>
        <p:spPr>
          <a:xfrm>
            <a:off x="6690995" y="2982595"/>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7"/>
            </p:custDataLst>
          </p:nvPr>
        </p:nvSpPr>
        <p:spPr>
          <a:xfrm>
            <a:off x="7579360"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22910" y="252095"/>
            <a:ext cx="3225800" cy="1476375"/>
          </a:xfrm>
          <a:prstGeom prst="rect">
            <a:avLst/>
          </a:prstGeom>
          <a:noFill/>
        </p:spPr>
        <p:txBody>
          <a:bodyPr wrap="square" rtlCol="0">
            <a:spAutoFit/>
          </a:bodyPr>
          <a:p>
            <a:r>
              <a:rPr lang="en-US" altLang="zh-CN"/>
              <a:t>2023.9.15 </a:t>
            </a:r>
            <a:endParaRPr lang="en-US" altLang="zh-CN"/>
          </a:p>
          <a:p>
            <a:r>
              <a:rPr lang="en-US" altLang="zh-CN"/>
              <a:t>Reading: 1’</a:t>
            </a:r>
            <a:endParaRPr lang="en-US" altLang="zh-CN"/>
          </a:p>
          <a:p>
            <a:r>
              <a:rPr lang="en-US" altLang="zh-CN"/>
              <a:t>write</a:t>
            </a:r>
            <a:r>
              <a:rPr lang="zh-CN" altLang="en-US"/>
              <a:t>：</a:t>
            </a:r>
            <a:r>
              <a:rPr lang="en-US" altLang="zh-CN"/>
              <a:t>15’40’’</a:t>
            </a:r>
            <a:endParaRPr lang="en-US" altLang="zh-CN"/>
          </a:p>
          <a:p>
            <a:r>
              <a:rPr lang="en-US" altLang="zh-CN"/>
              <a:t>Total:</a:t>
            </a:r>
            <a:endParaRPr lang="en-US" altLang="zh-CN"/>
          </a:p>
          <a:p>
            <a:endParaRPr lang="zh-CN" altLang="en-US"/>
          </a:p>
        </p:txBody>
      </p:sp>
    </p:spTree>
    <p:custDataLst>
      <p:tags r:id="rId8"/>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2745" y="621665"/>
            <a:ext cx="10061575" cy="5210810"/>
          </a:xfrm>
          <a:prstGeom prst="rect">
            <a:avLst/>
          </a:prstGeom>
          <a:noFill/>
        </p:spPr>
        <p:txBody>
          <a:bodyPr wrap="square" rtlCol="0" anchor="t">
            <a:spAutoFit/>
          </a:bodyPr>
          <a:p>
            <a:pPr>
              <a:lnSpc>
                <a:spcPct val="130000"/>
              </a:lnSpc>
            </a:pPr>
            <a:r>
              <a:rPr lang="zh-CN" altLang="en-US" sz="1600"/>
              <a:t>直给型大纲</a:t>
            </a:r>
            <a:endParaRPr lang="zh-CN" altLang="en-US" sz="1600"/>
          </a:p>
          <a:p>
            <a:pPr>
              <a:lnSpc>
                <a:spcPct val="130000"/>
              </a:lnSpc>
            </a:pPr>
            <a:r>
              <a:rPr lang="zh-CN" altLang="en-US" sz="1600"/>
              <a:t>【给出观点】展览推动经济，但这并不是对居民最大的好处 。</a:t>
            </a:r>
            <a:endParaRPr lang="zh-CN" altLang="en-US" sz="1600"/>
          </a:p>
          <a:p>
            <a:pPr>
              <a:lnSpc>
                <a:spcPct val="130000"/>
              </a:lnSpc>
            </a:pPr>
            <a:r>
              <a:rPr lang="zh-CN" altLang="en-US" sz="1600"/>
              <a:t>【补充理由】展览最大的价值，是通过展示交流为本地人带来乐趣。</a:t>
            </a:r>
            <a:endParaRPr lang="zh-CN" altLang="en-US" sz="1600"/>
          </a:p>
          <a:p>
            <a:pPr>
              <a:lnSpc>
                <a:spcPct val="130000"/>
              </a:lnSpc>
            </a:pPr>
            <a:r>
              <a:rPr lang="zh-CN" altLang="en-US" sz="1600"/>
              <a:t>【解释1】主题展为来自各地的访客提供交流机会。</a:t>
            </a:r>
            <a:endParaRPr lang="zh-CN" altLang="en-US" sz="1600"/>
          </a:p>
          <a:p>
            <a:pPr>
              <a:lnSpc>
                <a:spcPct val="130000"/>
              </a:lnSpc>
            </a:pPr>
            <a:r>
              <a:rPr lang="zh-CN" altLang="en-US" sz="1600"/>
              <a:t>【例证细节】</a:t>
            </a:r>
            <a:endParaRPr lang="zh-CN" altLang="en-US" sz="1600"/>
          </a:p>
          <a:p>
            <a:pPr lvl="1">
              <a:lnSpc>
                <a:spcPct val="130000"/>
              </a:lnSpc>
            </a:pPr>
            <a:r>
              <a:rPr lang="zh-CN" altLang="en-US" sz="1600"/>
              <a:t>地点：北京国际展览中心；</a:t>
            </a:r>
            <a:endParaRPr lang="zh-CN" altLang="en-US" sz="1600"/>
          </a:p>
          <a:p>
            <a:pPr lvl="1">
              <a:lnSpc>
                <a:spcPct val="130000"/>
              </a:lnSpc>
            </a:pPr>
            <a:r>
              <a:rPr lang="zh-CN" altLang="en-US" sz="1600"/>
              <a:t>起因：每季度都有新的主题展；</a:t>
            </a:r>
            <a:endParaRPr lang="zh-CN" altLang="en-US" sz="1600"/>
          </a:p>
          <a:p>
            <a:pPr lvl="1">
              <a:lnSpc>
                <a:spcPct val="130000"/>
              </a:lnSpc>
            </a:pPr>
            <a:r>
              <a:rPr lang="zh-CN" altLang="en-US" sz="1600"/>
              <a:t>发展：吸引世界各地访客来交流；</a:t>
            </a:r>
            <a:endParaRPr lang="zh-CN" altLang="en-US" sz="1600"/>
          </a:p>
          <a:p>
            <a:pPr lvl="1">
              <a:lnSpc>
                <a:spcPct val="130000"/>
              </a:lnSpc>
            </a:pPr>
            <a:r>
              <a:rPr lang="zh-CN" altLang="en-US" sz="1600"/>
              <a:t>结果：经济之外碰撞出精神火花。</a:t>
            </a:r>
            <a:endParaRPr lang="zh-CN" altLang="en-US" sz="1600"/>
          </a:p>
          <a:p>
            <a:pPr>
              <a:lnSpc>
                <a:spcPct val="130000"/>
              </a:lnSpc>
            </a:pPr>
            <a:r>
              <a:rPr lang="zh-CN" altLang="en-US" sz="1600"/>
              <a:t>【解释2】展览的交流体验，让本地人感受到乐趣。</a:t>
            </a:r>
            <a:endParaRPr lang="zh-CN" altLang="en-US" sz="1600"/>
          </a:p>
          <a:p>
            <a:pPr>
              <a:lnSpc>
                <a:spcPct val="130000"/>
              </a:lnSpc>
            </a:pPr>
            <a:r>
              <a:rPr lang="zh-CN" altLang="en-US" sz="1600"/>
              <a:t>【例证细节】</a:t>
            </a:r>
            <a:endParaRPr lang="zh-CN" altLang="en-US" sz="1600"/>
          </a:p>
          <a:p>
            <a:pPr lvl="1">
              <a:lnSpc>
                <a:spcPct val="130000"/>
              </a:lnSpc>
            </a:pPr>
            <a:r>
              <a:rPr lang="zh-CN" altLang="en-US" sz="1600"/>
              <a:t>地点：洛杉矶会展中心 ；</a:t>
            </a:r>
            <a:endParaRPr lang="zh-CN" altLang="en-US" sz="1600"/>
          </a:p>
          <a:p>
            <a:pPr lvl="1">
              <a:lnSpc>
                <a:spcPct val="130000"/>
              </a:lnSpc>
            </a:pPr>
            <a:r>
              <a:rPr lang="zh-CN" altLang="en-US" sz="1600"/>
              <a:t>起因：本地汽车发烧友非常多；</a:t>
            </a:r>
            <a:endParaRPr lang="zh-CN" altLang="en-US" sz="1600"/>
          </a:p>
          <a:p>
            <a:pPr lvl="1">
              <a:lnSpc>
                <a:spcPct val="130000"/>
              </a:lnSpc>
            </a:pPr>
            <a:r>
              <a:rPr lang="zh-CN" altLang="en-US" sz="1600"/>
              <a:t>发展：每年车展观众现场试驾；</a:t>
            </a:r>
            <a:endParaRPr lang="zh-CN" altLang="en-US" sz="1600"/>
          </a:p>
          <a:p>
            <a:pPr lvl="1">
              <a:lnSpc>
                <a:spcPct val="130000"/>
              </a:lnSpc>
            </a:pPr>
            <a:r>
              <a:rPr lang="zh-CN" altLang="en-US" sz="1600"/>
              <a:t>结果：为居民带来了极大乐趣。</a:t>
            </a:r>
            <a:endParaRPr lang="zh-CN" altLang="en-US" sz="1600"/>
          </a:p>
          <a:p>
            <a:pPr>
              <a:lnSpc>
                <a:spcPct val="130000"/>
              </a:lnSpc>
            </a:pPr>
            <a:r>
              <a:rPr lang="zh-CN" altLang="en-US" sz="1600"/>
              <a:t>【总结观点】展览除了物质价值，也贡献了交流和快乐等精神价值。</a:t>
            </a:r>
            <a:endParaRPr lang="zh-CN" altLang="en-US" sz="16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03240" y="0"/>
            <a:ext cx="6588760" cy="6858635"/>
          </a:xfrm>
          <a:prstGeom prst="rect">
            <a:avLst/>
          </a:prstGeom>
          <a:noFill/>
        </p:spPr>
        <p:txBody>
          <a:bodyPr wrap="square" rtlCol="0">
            <a:noAutofit/>
          </a:bodyPr>
          <a:p>
            <a:r>
              <a:rPr lang="zh-CN" altLang="en-US" sz="1600"/>
              <a:t>An exhibition hall can </a:t>
            </a:r>
            <a:r>
              <a:rPr lang="zh-CN" altLang="en-US" sz="1600" b="1" u="sng"/>
              <a:t>drive / stimulate / </a:t>
            </a:r>
            <a:r>
              <a:rPr lang="zh-CN" altLang="en-US" sz="1600" b="1" u="sng">
                <a:highlight>
                  <a:srgbClr val="FFFF00"/>
                </a:highlight>
              </a:rPr>
              <a:t>spur</a:t>
            </a:r>
            <a:r>
              <a:rPr lang="zh-CN" altLang="en-US" sz="1600"/>
              <a:t> economic development, but this is not its </a:t>
            </a:r>
            <a:r>
              <a:rPr lang="zh-CN" altLang="en-US" sz="1600" b="1">
                <a:highlight>
                  <a:srgbClr val="FFFF00"/>
                </a:highlight>
              </a:rPr>
              <a:t>paramount</a:t>
            </a:r>
            <a:r>
              <a:rPr lang="zh-CN" altLang="en-US" sz="1600"/>
              <a:t> advantage.</a:t>
            </a:r>
            <a:endParaRPr lang="zh-CN" altLang="en-US" sz="1600"/>
          </a:p>
          <a:p>
            <a:endParaRPr lang="zh-CN" altLang="en-US" sz="1600"/>
          </a:p>
          <a:p>
            <a:endParaRPr lang="zh-CN" altLang="en-US" sz="1600"/>
          </a:p>
          <a:p>
            <a:r>
              <a:rPr lang="zh-CN" altLang="en-US" sz="1600"/>
              <a:t>In my opinion, the most significant value of an exhibition center </a:t>
            </a:r>
            <a:r>
              <a:rPr lang="zh-CN" altLang="en-US" sz="1600" b="1" u="sng">
                <a:highlight>
                  <a:srgbClr val="FFFF00"/>
                </a:highlight>
              </a:rPr>
              <a:t>lies in</a:t>
            </a:r>
            <a:r>
              <a:rPr lang="zh-CN" altLang="en-US" sz="1600" b="1" u="sng"/>
              <a:t> / resides in / stems from</a:t>
            </a:r>
            <a:r>
              <a:rPr lang="zh-CN" altLang="en-US" sz="1600"/>
              <a:t> </a:t>
            </a:r>
            <a:r>
              <a:rPr lang="zh-CN" altLang="en-US" sz="1600" b="1"/>
              <a:t>fostering </a:t>
            </a:r>
            <a:r>
              <a:rPr lang="zh-CN" altLang="en-US" sz="1600" b="1">
                <a:highlight>
                  <a:srgbClr val="FFFF00"/>
                </a:highlight>
              </a:rPr>
              <a:t>interactions</a:t>
            </a:r>
            <a:r>
              <a:rPr lang="zh-CN" altLang="en-US" sz="1600" b="1"/>
              <a:t> and bringing tremendous joy to locals</a:t>
            </a:r>
            <a:r>
              <a:rPr lang="zh-CN" altLang="en-US" sz="1600" b="1"/>
              <a:t>.</a:t>
            </a:r>
            <a:endParaRPr lang="zh-CN" altLang="en-US" sz="1600" b="1"/>
          </a:p>
          <a:p>
            <a:endParaRPr lang="zh-CN" altLang="en-US" sz="1600"/>
          </a:p>
          <a:p>
            <a:r>
              <a:rPr sz="1600"/>
              <a:t>First, </a:t>
            </a:r>
            <a:r>
              <a:rPr sz="1600" b="1"/>
              <a:t>theme exhibitions enable visitors from diverse backgrounds to </a:t>
            </a:r>
            <a:r>
              <a:rPr sz="1600" b="1" u="sng"/>
              <a:t>gather / converge / </a:t>
            </a:r>
            <a:r>
              <a:rPr sz="1600" b="1" u="sng">
                <a:highlight>
                  <a:srgbClr val="FFFF00"/>
                </a:highlight>
              </a:rPr>
              <a:t>assemble</a:t>
            </a:r>
            <a:r>
              <a:rPr sz="1600"/>
              <a:t> and exchange insights.</a:t>
            </a:r>
            <a:endParaRPr sz="1600"/>
          </a:p>
          <a:p>
            <a:endParaRPr sz="1600"/>
          </a:p>
          <a:p>
            <a:r>
              <a:rPr lang="zh-CN" altLang="en-US" sz="1600"/>
              <a:t>For example, </a:t>
            </a:r>
            <a:r>
              <a:rPr lang="zh-CN" altLang="en-US" sz="1600" b="1"/>
              <a:t>the Beijing International Exhibition Center regularly hosts thematic exhibitions every quarter</a:t>
            </a:r>
            <a:r>
              <a:rPr lang="zh-CN" altLang="en-US" sz="1600"/>
              <a:t>, </a:t>
            </a:r>
            <a:r>
              <a:rPr lang="zh-CN" altLang="en-US" sz="1600" b="1" u="sng"/>
              <a:t>attracting / </a:t>
            </a:r>
            <a:r>
              <a:rPr lang="zh-CN" altLang="en-US" sz="1600" b="1" u="sng">
                <a:highlight>
                  <a:srgbClr val="FFFF00"/>
                </a:highlight>
              </a:rPr>
              <a:t>drawing</a:t>
            </a:r>
            <a:r>
              <a:rPr lang="zh-CN" altLang="en-US" sz="1600" b="1" u="sng"/>
              <a:t> / luring</a:t>
            </a:r>
            <a:r>
              <a:rPr lang="zh-CN" altLang="en-US" sz="1600"/>
              <a:t> visitors worldwide and sparking intellectual exchanges in the long term beyond solely financial gains in a short period.</a:t>
            </a:r>
            <a:endParaRPr lang="zh-CN" altLang="en-US" sz="1600"/>
          </a:p>
          <a:p>
            <a:endParaRPr lang="zh-CN" altLang="en-US" sz="1600"/>
          </a:p>
          <a:p>
            <a:r>
              <a:rPr lang="zh-CN" altLang="en-US" sz="1600"/>
              <a:t>Moreover, </a:t>
            </a:r>
            <a:r>
              <a:rPr lang="zh-CN" altLang="en-US" sz="1600" b="1"/>
              <a:t>the </a:t>
            </a:r>
            <a:r>
              <a:rPr lang="zh-CN" altLang="en-US" sz="1600" b="1" u="sng">
                <a:highlight>
                  <a:srgbClr val="FFFF00"/>
                </a:highlight>
              </a:rPr>
              <a:t>role</a:t>
            </a:r>
            <a:r>
              <a:rPr lang="zh-CN" altLang="en-US" sz="1600" b="1" u="sng"/>
              <a:t> / function / duty</a:t>
            </a:r>
            <a:r>
              <a:rPr lang="zh-CN" altLang="en-US" sz="1600" b="1"/>
              <a:t> of an exhibition center allows residents to experience delight</a:t>
            </a:r>
            <a:r>
              <a:rPr lang="zh-CN" altLang="en-US" sz="1600" b="1"/>
              <a:t>.</a:t>
            </a:r>
            <a:endParaRPr lang="zh-CN" altLang="en-US" sz="1600" b="1"/>
          </a:p>
          <a:p>
            <a:endParaRPr lang="zh-CN" altLang="en-US" sz="1600"/>
          </a:p>
          <a:p>
            <a:r>
              <a:rPr lang="zh-CN" altLang="en-US" sz="1600"/>
              <a:t>For instance, </a:t>
            </a:r>
            <a:r>
              <a:rPr lang="zh-CN" altLang="en-US" sz="1600" b="1"/>
              <a:t>the Los Angeles Convention Center, a hub for automobile fans, has organized several auto shows featuring on-site test drives, </a:t>
            </a:r>
            <a:r>
              <a:rPr lang="zh-CN" altLang="en-US" sz="1600" b="1" u="sng"/>
              <a:t>greatly / immensely / </a:t>
            </a:r>
            <a:r>
              <a:rPr lang="zh-CN" altLang="en-US" sz="1600" b="1" u="sng">
                <a:highlight>
                  <a:srgbClr val="FFFF00"/>
                </a:highlight>
              </a:rPr>
              <a:t>tremendously</a:t>
            </a:r>
            <a:r>
              <a:rPr lang="zh-CN" altLang="en-US" sz="1600"/>
              <a:t> boosting the residents' happiness.</a:t>
            </a:r>
            <a:endParaRPr lang="zh-CN" altLang="en-US" sz="1600"/>
          </a:p>
          <a:p>
            <a:endParaRPr lang="zh-CN" altLang="en-US" sz="1600"/>
          </a:p>
          <a:p>
            <a:r>
              <a:rPr lang="zh-CN" altLang="en-US" sz="1600"/>
              <a:t>Therefore, beyond material economic contributions, an </a:t>
            </a:r>
            <a:r>
              <a:rPr lang="zh-CN" altLang="en-US" sz="1600" b="1"/>
              <a:t>exhibition center can </a:t>
            </a:r>
            <a:r>
              <a:rPr lang="zh-CN" altLang="en-US" sz="1600" b="1" u="sng">
                <a:highlight>
                  <a:srgbClr val="FFFF00"/>
                </a:highlight>
              </a:rPr>
              <a:t>foster / nurture / promote</a:t>
            </a:r>
            <a:r>
              <a:rPr lang="zh-CN" altLang="en-US" sz="1600" b="1"/>
              <a:t> worldwide communication and spread enjoyment.</a:t>
            </a:r>
            <a:endParaRPr lang="zh-CN" altLang="en-US" sz="1600" b="1"/>
          </a:p>
        </p:txBody>
      </p:sp>
      <p:sp>
        <p:nvSpPr>
          <p:cNvPr id="11" name="文本框 10"/>
          <p:cNvSpPr txBox="1"/>
          <p:nvPr>
            <p:custDataLst>
              <p:tags r:id="rId1"/>
            </p:custDataLst>
          </p:nvPr>
        </p:nvSpPr>
        <p:spPr>
          <a:xfrm>
            <a:off x="0" y="1270"/>
            <a:ext cx="5743575" cy="685736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Personally, Claire’s argument that an exhibition hall brings about progressive improvements for one city holds value.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Admittedly, when it comes to the existence of cultural atmosphere, exhibitions halls nurture cities’ cultural potentials.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However, to become one of the top-tier city in the world, an exhibition hall encourages international cultural communication.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In other words, if eli</a:t>
            </a:r>
            <a:r>
              <a:rPr lang="en-US" altLang="zh-CN" sz="1600" strike="sngStrike">
                <a:latin typeface="Times New Roman" panose="02020603050405020304" charset="0"/>
                <a:cs typeface="Times New Roman" panose="02020603050405020304" charset="0"/>
                <a:sym typeface="+mn-ea"/>
              </a:rPr>
              <a:t>c</a:t>
            </a:r>
            <a:r>
              <a:rPr lang="en-US" altLang="zh-CN" sz="1600">
                <a:latin typeface="Times New Roman" panose="02020603050405020304" charset="0"/>
                <a:cs typeface="Times New Roman" panose="02020603050405020304" charset="0"/>
                <a:sym typeface="+mn-ea"/>
              </a:rPr>
              <a:t>te scholars, artifacts can be gathered in this hall, it will attract a lot of visitors and tourists as proposed by Andrew.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Especially in this rapidly developing society, technology concentration and exchange can boost the scientific progress.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example, world AI conference was established in Shanghai exhibition hall, which attracted many scholars. Many overseas tech company such as Tesla, then set their factories in Shanghai, pushing the technical development in Shanghai.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while it enhances city’s brand is vital, technical progress is also pivotal.</a:t>
            </a:r>
            <a:endParaRPr lang="en-US" altLang="zh-CN" sz="1600">
              <a:latin typeface="+mn-ea"/>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635" cy="6858000"/>
          </a:xfrm>
          <a:prstGeom prst="rect">
            <a:avLst/>
          </a:prstGeom>
          <a:solidFill>
            <a:schemeClr val="accent4">
              <a:lumMod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174750" y="3082925"/>
            <a:ext cx="10564495" cy="2872740"/>
          </a:xfrm>
          <a:prstGeom prst="rect">
            <a:avLst/>
          </a:prstGeom>
          <a:solidFill>
            <a:schemeClr val="accent4">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174750" y="228600"/>
            <a:ext cx="10661650" cy="5631180"/>
          </a:xfrm>
          <a:prstGeom prst="rect">
            <a:avLst/>
          </a:prstGeom>
          <a:noFill/>
        </p:spPr>
        <p:txBody>
          <a:bodyPr wrap="square" rtlCol="0">
            <a:spAutoFit/>
          </a:bodyPr>
          <a:p>
            <a:pPr marL="285750" indent="-285750">
              <a:buFont typeface="Arial" panose="020B0604020202020204" pitchFamily="34" charset="0"/>
              <a:buChar char="•"/>
            </a:pPr>
            <a:r>
              <a:rPr lang="en-US" altLang="zh-CN">
                <a:sym typeface="+mn-ea"/>
              </a:rPr>
              <a:t>paramount advantage</a:t>
            </a:r>
            <a:endParaRPr lang="en-US" altLang="zh-CN">
              <a:sym typeface="+mn-ea"/>
            </a:endParaRPr>
          </a:p>
          <a:p>
            <a:pPr marL="285750" indent="-285750">
              <a:buFont typeface="Arial" panose="020B0604020202020204" pitchFamily="34" charset="0"/>
              <a:buChar char="•"/>
            </a:pPr>
            <a:r>
              <a:rPr lang="en-US" altLang="zh-CN">
                <a:sym typeface="+mn-ea"/>
              </a:rPr>
              <a:t>the most siginificant value lies in ...ing</a:t>
            </a:r>
            <a:endParaRPr lang="en-US" altLang="zh-CN">
              <a:sym typeface="+mn-ea"/>
            </a:endParaRPr>
          </a:p>
          <a:p>
            <a:pPr marL="285750" indent="-285750">
              <a:buFont typeface="Arial" panose="020B0604020202020204" pitchFamily="34" charset="0"/>
              <a:buChar char="•"/>
            </a:pPr>
            <a:r>
              <a:rPr lang="en-US" altLang="zh-CN">
                <a:sym typeface="+mn-ea"/>
              </a:rPr>
              <a:t>interaction &gt; communication </a:t>
            </a:r>
            <a:r>
              <a:rPr lang="zh-CN" altLang="en-US">
                <a:sym typeface="+mn-ea"/>
              </a:rPr>
              <a:t>（促进交流）</a:t>
            </a:r>
            <a:endParaRPr lang="zh-CN" altLang="en-US">
              <a:sym typeface="+mn-ea"/>
            </a:endParaRPr>
          </a:p>
          <a:p>
            <a:pPr marL="285750" indent="-285750">
              <a:buFont typeface="Arial" panose="020B0604020202020204" pitchFamily="34" charset="0"/>
              <a:buChar char="•"/>
            </a:pPr>
            <a:r>
              <a:rPr lang="en-US" altLang="zh-CN">
                <a:sym typeface="+mn-ea"/>
              </a:rPr>
              <a:t>assemble = gather</a:t>
            </a:r>
            <a:endParaRPr lang="en-US" altLang="zh-CN">
              <a:sym typeface="+mn-ea"/>
            </a:endParaRPr>
          </a:p>
          <a:p>
            <a:pPr marL="285750" indent="-285750">
              <a:buFont typeface="Arial" panose="020B0604020202020204" pitchFamily="34" charset="0"/>
              <a:buChar char="•"/>
            </a:pPr>
            <a:r>
              <a:rPr lang="en-US" altLang="zh-CN">
                <a:sym typeface="+mn-ea"/>
              </a:rPr>
              <a:t>drawing = attracting</a:t>
            </a:r>
            <a:endParaRPr lang="en-US" altLang="zh-CN">
              <a:sym typeface="+mn-ea"/>
            </a:endParaRPr>
          </a:p>
          <a:p>
            <a:pPr marL="285750" indent="-285750">
              <a:buFont typeface="Arial" panose="020B0604020202020204" pitchFamily="34" charset="0"/>
              <a:buChar char="•"/>
            </a:pPr>
            <a:r>
              <a:rPr lang="en-US" altLang="zh-CN">
                <a:sym typeface="+mn-ea"/>
              </a:rPr>
              <a:t>the role / function / duty of noun.</a:t>
            </a:r>
            <a:endParaRPr lang="en-US" altLang="zh-CN">
              <a:sym typeface="+mn-ea"/>
            </a:endParaRPr>
          </a:p>
          <a:p>
            <a:pPr marL="285750" indent="-285750">
              <a:buFont typeface="Arial" panose="020B0604020202020204" pitchFamily="34" charset="0"/>
              <a:buChar char="•"/>
            </a:pPr>
            <a:r>
              <a:rPr lang="en-US" altLang="zh-CN">
                <a:sym typeface="+mn-ea"/>
              </a:rPr>
              <a:t>tremendously</a:t>
            </a:r>
            <a:endParaRPr lang="en-US" altLang="zh-CN">
              <a:sym typeface="+mn-ea"/>
            </a:endParaRPr>
          </a:p>
          <a:p>
            <a:pPr marL="285750" indent="-285750">
              <a:buFont typeface="Arial" panose="020B0604020202020204" pitchFamily="34" charset="0"/>
              <a:buChar char="•"/>
            </a:pPr>
            <a:r>
              <a:rPr lang="en-US" altLang="zh-CN">
                <a:sym typeface="+mn-ea"/>
              </a:rPr>
              <a:t>foster = nurture = promote</a:t>
            </a:r>
            <a:endParaRPr lang="en-US" altLang="zh-CN">
              <a:sym typeface="+mn-ea"/>
            </a:endParaRPr>
          </a:p>
          <a:p>
            <a:pPr marL="285750" indent="-285750">
              <a:buFont typeface="Arial" panose="020B0604020202020204" pitchFamily="34" charset="0"/>
              <a:buChar char="•"/>
            </a:pPr>
            <a:r>
              <a:rPr lang="en-US" altLang="zh-CN">
                <a:sym typeface="+mn-ea"/>
              </a:rPr>
              <a:t>enjoyment / insights</a:t>
            </a:r>
            <a:endParaRPr lang="en-US" altLang="zh-CN">
              <a:sym typeface="+mn-ea"/>
            </a:endParaRPr>
          </a:p>
          <a:p>
            <a:pPr marL="285750" indent="-285750">
              <a:buFont typeface="Arial" panose="020B0604020202020204" pitchFamily="34" charset="0"/>
              <a:buChar char="•"/>
            </a:pPr>
            <a:r>
              <a:rPr lang="en-US" altLang="zh-CN">
                <a:sym typeface="+mn-ea"/>
              </a:rPr>
              <a:t>beyond .... contributions</a:t>
            </a:r>
            <a:endParaRPr lang="zh-CN" altLang="en-US">
              <a:sym typeface="+mn-ea"/>
            </a:endParaRPr>
          </a:p>
          <a:p>
            <a:pPr marL="285750" indent="-285750">
              <a:buFont typeface="Arial" panose="020B0604020202020204" pitchFamily="34" charset="0"/>
              <a:buChar char="•"/>
            </a:pPr>
            <a:endParaRPr lang="en-US" altLang="zh-CN">
              <a:sym typeface="+mn-ea"/>
            </a:endParaRPr>
          </a:p>
          <a:p>
            <a:pPr indent="0">
              <a:buFont typeface="Arial" panose="020B0604020202020204" pitchFamily="34" charset="0"/>
              <a:buNone/>
            </a:pPr>
            <a:r>
              <a:rPr lang="en-US" altLang="zh-CN">
                <a:latin typeface="Times New Roman" panose="02020603050405020304" charset="0"/>
                <a:cs typeface="Times New Roman" panose="02020603050405020304" charset="0"/>
                <a:sym typeface="+mn-ea"/>
              </a:rPr>
              <a:t>Personally, Claire’s argument that </a:t>
            </a:r>
            <a:r>
              <a:rPr lang="en-US" altLang="zh-CN">
                <a:highlight>
                  <a:srgbClr val="C0C0C0"/>
                </a:highlight>
                <a:latin typeface="Times New Roman" panose="02020603050405020304" charset="0"/>
                <a:cs typeface="Times New Roman" panose="02020603050405020304" charset="0"/>
                <a:sym typeface="+mn-ea"/>
              </a:rPr>
              <a:t>an exhibition hall can spur economic development</a:t>
            </a:r>
            <a:r>
              <a:rPr lang="en-US" altLang="zh-CN">
                <a:latin typeface="Times New Roman" panose="02020603050405020304" charset="0"/>
                <a:cs typeface="Times New Roman" panose="02020603050405020304" charset="0"/>
                <a:sym typeface="+mn-ea"/>
              </a:rPr>
              <a:t> holds value. Admittedly, when it comes to the existence of cultural atmosphere, exhibitions halls nurture cities’ cultural potentials. However, for locals and people worldwide, </a:t>
            </a:r>
            <a:r>
              <a:rPr lang="en-US" altLang="zh-CN">
                <a:highlight>
                  <a:srgbClr val="C0C0C0"/>
                </a:highlight>
                <a:latin typeface="Times New Roman" panose="02020603050405020304" charset="0"/>
                <a:cs typeface="Times New Roman" panose="02020603050405020304" charset="0"/>
                <a:sym typeface="+mn-ea"/>
              </a:rPr>
              <a:t>the most significant value of an exhibition center lies in fostering interactions and bringing tremendous joy.</a:t>
            </a:r>
            <a:r>
              <a:rPr lang="en-US" altLang="zh-CN">
                <a:latin typeface="Times New Roman" panose="02020603050405020304" charset="0"/>
                <a:cs typeface="Times New Roman" panose="02020603050405020304" charset="0"/>
                <a:sym typeface="+mn-ea"/>
              </a:rPr>
              <a:t> In other words, if eli</a:t>
            </a:r>
            <a:r>
              <a:rPr lang="en-US" altLang="zh-CN" strike="sngStrike">
                <a:latin typeface="Times New Roman" panose="02020603050405020304" charset="0"/>
                <a:cs typeface="Times New Roman" panose="02020603050405020304" charset="0"/>
                <a:sym typeface="+mn-ea"/>
              </a:rPr>
              <a:t>c</a:t>
            </a:r>
            <a:r>
              <a:rPr lang="en-US" altLang="zh-CN">
                <a:latin typeface="Times New Roman" panose="02020603050405020304" charset="0"/>
                <a:cs typeface="Times New Roman" panose="02020603050405020304" charset="0"/>
                <a:sym typeface="+mn-ea"/>
              </a:rPr>
              <a:t>te scholars, artifacts can be assembled in this hall, it will attract a lot of visitors and tourists. Especially in </a:t>
            </a:r>
            <a:r>
              <a:rPr lang="en-US" altLang="zh-CN">
                <a:highlight>
                  <a:srgbClr val="C0C0C0"/>
                </a:highlight>
                <a:latin typeface="Times New Roman" panose="02020603050405020304" charset="0"/>
                <a:cs typeface="Times New Roman" panose="02020603050405020304" charset="0"/>
                <a:sym typeface="+mn-ea"/>
              </a:rPr>
              <a:t>theme exhibitions, visitors from diverse backgrounds can exchange insights and experience delight together.</a:t>
            </a:r>
            <a:r>
              <a:rPr lang="en-US" altLang="zh-CN">
                <a:latin typeface="Times New Roman" panose="02020603050405020304" charset="0"/>
                <a:cs typeface="Times New Roman" panose="02020603050405020304" charset="0"/>
                <a:sym typeface="+mn-ea"/>
              </a:rPr>
              <a:t> For example, </a:t>
            </a:r>
            <a:r>
              <a:rPr lang="en-US" altLang="zh-CN">
                <a:highlight>
                  <a:srgbClr val="C0C0C0"/>
                </a:highlight>
                <a:latin typeface="Times New Roman" panose="02020603050405020304" charset="0"/>
                <a:cs typeface="Times New Roman" panose="02020603050405020304" charset="0"/>
                <a:sym typeface="+mn-ea"/>
              </a:rPr>
              <a:t>the Shanghai International Exhibition Center regularly hosts several </a:t>
            </a:r>
            <a:r>
              <a:rPr lang="en-US" altLang="zh-CN">
                <a:highlight>
                  <a:srgbClr val="FFFF00"/>
                </a:highlight>
                <a:latin typeface="Times New Roman" panose="02020603050405020304" charset="0"/>
                <a:cs typeface="Times New Roman" panose="02020603050405020304" charset="0"/>
                <a:sym typeface="+mn-ea"/>
              </a:rPr>
              <a:t>auto shows featuring on-site test drives</a:t>
            </a:r>
            <a:r>
              <a:rPr lang="en-US" altLang="zh-CN">
                <a:highlight>
                  <a:srgbClr val="C0C0C0"/>
                </a:highlight>
                <a:latin typeface="Times New Roman" panose="02020603050405020304" charset="0"/>
                <a:cs typeface="Times New Roman" panose="02020603050405020304" charset="0"/>
                <a:sym typeface="+mn-ea"/>
              </a:rPr>
              <a:t>, sparking intellectual exchanges and tremendously boosting the residents' happiness.</a:t>
            </a:r>
            <a:r>
              <a:rPr lang="en-US" altLang="zh-CN" b="1">
                <a:sym typeface="+mn-ea"/>
              </a:rPr>
              <a:t> </a:t>
            </a:r>
            <a:r>
              <a:rPr lang="en-US" altLang="zh-CN">
                <a:latin typeface="Times New Roman" panose="02020603050405020304" charset="0"/>
                <a:cs typeface="Times New Roman" panose="02020603050405020304" charset="0"/>
                <a:sym typeface="+mn-ea"/>
              </a:rPr>
              <a:t>Therefore, </a:t>
            </a:r>
            <a:r>
              <a:rPr lang="en-US" altLang="zh-CN">
                <a:highlight>
                  <a:srgbClr val="C0C0C0"/>
                </a:highlight>
                <a:latin typeface="Times New Roman" panose="02020603050405020304" charset="0"/>
                <a:cs typeface="Times New Roman" panose="02020603050405020304" charset="0"/>
                <a:sym typeface="+mn-ea"/>
              </a:rPr>
              <a:t>beyond material economic contributions, an exhibition center can nurture worldwide communication and spread enjoyment.</a:t>
            </a:r>
            <a:endParaRPr lang="en-US" altLang="zh-CN">
              <a:highlight>
                <a:srgbClr val="C0C0C0"/>
              </a:highlight>
              <a:latin typeface="Times New Roman" panose="02020603050405020304" charset="0"/>
              <a:cs typeface="Times New Roman" panose="02020603050405020304" charset="0"/>
              <a:sym typeface="+mn-ea"/>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3601085"/>
            <a:ext cx="4019550" cy="2030095"/>
          </a:xfrm>
          <a:prstGeom prst="rect">
            <a:avLst/>
          </a:prstGeom>
          <a:noFill/>
        </p:spPr>
        <p:txBody>
          <a:bodyPr wrap="square" rtlCol="0">
            <a:spAutoFit/>
          </a:bodyPr>
          <a:p>
            <a:r>
              <a:rPr lang="zh-CN" altLang="en-US" sz="1400"/>
              <a:t>Doctor Diaz: Art galleries play a significant role in many cities, showcasing various forms of artistic expression. These institutions often receive support from both the public and private sectors. Today, I'd like you to consider art galleries' benefits. What do you think is the most important benefit of hosting an art gallery for a city and its residents? Explain why you think so.</a:t>
            </a:r>
            <a:endParaRPr lang="zh-CN" altLang="en-US" sz="1400"/>
          </a:p>
          <a:p>
            <a:endParaRPr lang="zh-CN" altLang="en-US" sz="1400"/>
          </a:p>
        </p:txBody>
      </p:sp>
      <p:sp>
        <p:nvSpPr>
          <p:cNvPr id="5" name="文本框 4"/>
          <p:cNvSpPr txBox="1"/>
          <p:nvPr/>
        </p:nvSpPr>
        <p:spPr>
          <a:xfrm>
            <a:off x="5351145" y="230505"/>
            <a:ext cx="6721475" cy="1168400"/>
          </a:xfrm>
          <a:prstGeom prst="rect">
            <a:avLst/>
          </a:prstGeom>
          <a:noFill/>
        </p:spPr>
        <p:txBody>
          <a:bodyPr wrap="square" rtlCol="0" anchor="t">
            <a:spAutoFit/>
          </a:bodyPr>
          <a:p>
            <a:r>
              <a:rPr lang="zh-CN" altLang="en-US" sz="1400"/>
              <a:t>Claire: The most crucial advantage of hosting an art gallery is its role in fostering education. A local art gallery can offer a space for the community to engage with artistic expressions, from classical paintings to contemporary installations. And it often hosts educational programs, making art accessible to people of all ages and backgrounds.</a:t>
            </a:r>
            <a:endParaRPr lang="zh-CN" altLang="en-US" sz="1400"/>
          </a:p>
        </p:txBody>
      </p:sp>
      <p:sp>
        <p:nvSpPr>
          <p:cNvPr id="6" name="文本框 5"/>
          <p:cNvSpPr txBox="1"/>
          <p:nvPr/>
        </p:nvSpPr>
        <p:spPr>
          <a:xfrm>
            <a:off x="5351145" y="1670685"/>
            <a:ext cx="6721475" cy="1168400"/>
          </a:xfrm>
          <a:prstGeom prst="rect">
            <a:avLst/>
          </a:prstGeom>
          <a:noFill/>
        </p:spPr>
        <p:txBody>
          <a:bodyPr wrap="square" rtlCol="0" anchor="t">
            <a:spAutoFit/>
          </a:bodyPr>
          <a:p>
            <a:r>
              <a:rPr lang="zh-CN" altLang="en-US" sz="1400"/>
              <a:t>Andrew: Claire makes a good point, but I see greater benefit in the social aspect of a local gallery. Art venues often create a peaceful social atmosphere, enhancing the quality of residents' lives and bringing joy to the community. It offers a leisure space where individuals can find inspiration, adding a joyful dimension to everyday life. </a:t>
            </a:r>
            <a:endParaRPr lang="zh-CN" altLang="en-US" sz="1400"/>
          </a:p>
        </p:txBody>
      </p:sp>
      <p:sp>
        <p:nvSpPr>
          <p:cNvPr id="7" name="矩形 6"/>
          <p:cNvSpPr/>
          <p:nvPr/>
        </p:nvSpPr>
        <p:spPr>
          <a:xfrm>
            <a:off x="4651375" y="2963545"/>
            <a:ext cx="7421245" cy="364617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318000" y="23050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4318000" y="166052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2"/>
            </p:custDataLst>
          </p:nvPr>
        </p:nvSpPr>
        <p:spPr>
          <a:xfrm>
            <a:off x="1463675" y="1988185"/>
            <a:ext cx="1327150" cy="132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712970" y="3429000"/>
            <a:ext cx="7299960" cy="3065780"/>
          </a:xfrm>
          <a:prstGeom prst="rect">
            <a:avLst/>
          </a:prstGeom>
          <a:noFill/>
        </p:spPr>
        <p:txBody>
          <a:bodyPr wrap="square" rtlCol="0">
            <a:noAutofit/>
          </a:bodyPr>
          <a:p>
            <a:r>
              <a:rPr lang="en-US" altLang="zh-CN" sz="1400">
                <a:latin typeface="Times New Roman" panose="02020603050405020304" charset="0"/>
                <a:cs typeface="Times New Roman" panose="02020603050405020304" charset="0"/>
              </a:rPr>
              <a:t>Personally, Andrew’s perspective that an art gallery offers a recreational place for local residents holds value. Admittedly, when it comes to relax in spare time, it serves a good place for people to appreciate artifacts. However, the most significant benefit resulted from an art gallery is boosting  the economic growth of one city </a:t>
            </a:r>
            <a:r>
              <a:rPr lang="en-US" altLang="zh-CN" sz="1400" strike="sngStrike">
                <a:latin typeface="Times New Roman" panose="02020603050405020304" charset="0"/>
                <a:cs typeface="Times New Roman" panose="02020603050405020304" charset="0"/>
              </a:rPr>
              <a:t> an art gallery lays a soli</a:t>
            </a:r>
            <a:r>
              <a:rPr lang="en-US" altLang="zh-CN" sz="1400" strike="sngStrike">
                <a:highlight>
                  <a:srgbClr val="FFFF00"/>
                </a:highlight>
                <a:latin typeface="Times New Roman" panose="02020603050405020304" charset="0"/>
                <a:cs typeface="Times New Roman" panose="02020603050405020304" charset="0"/>
              </a:rPr>
              <a:t>di</a:t>
            </a:r>
            <a:r>
              <a:rPr lang="en-US" altLang="zh-CN" sz="1400" strike="sngStrike">
                <a:latin typeface="Times New Roman" panose="02020603050405020304" charset="0"/>
                <a:cs typeface="Times New Roman" panose="02020603050405020304" charset="0"/>
              </a:rPr>
              <a:t>fied foundation</a:t>
            </a:r>
            <a:r>
              <a:rPr lang="en-US" altLang="zh-CN" sz="1400">
                <a:latin typeface="Times New Roman" panose="02020603050405020304" charset="0"/>
                <a:cs typeface="Times New Roman" panose="02020603050405020304" charset="0"/>
              </a:rPr>
              <a:t>. In other words , if hundreds of art works can be assembled here, tourists worldwide will come to our city and enhance consumption. Especially for some theme art exhibitions held periodically, our city has been consistently pushed forward. For example, Shanghai Art Gallery organized exhibitions of world-known artists which attracted millions of visitors came to Shanghai. Not only they attended the exhibition but they also visited places nearby, nurturing immense financial potential. Therefore, beyond inspiration and joy brought by the art gallery, economic improvement is more pivotal.</a:t>
            </a:r>
            <a:endParaRPr lang="en-US" altLang="zh-CN" sz="1400">
              <a:latin typeface="Times New Roman" panose="02020603050405020304" charset="0"/>
              <a:cs typeface="Times New Roman" panose="02020603050405020304" charset="0"/>
            </a:endParaRPr>
          </a:p>
        </p:txBody>
      </p:sp>
      <p:sp>
        <p:nvSpPr>
          <p:cNvPr id="12" name="矩形 11"/>
          <p:cNvSpPr/>
          <p:nvPr>
            <p:custDataLst>
              <p:tags r:id="rId3"/>
            </p:custDataLst>
          </p:nvPr>
        </p:nvSpPr>
        <p:spPr>
          <a:xfrm>
            <a:off x="4651375" y="2985770"/>
            <a:ext cx="7421245" cy="389255"/>
          </a:xfrm>
          <a:prstGeom prst="rect">
            <a:avLst/>
          </a:prstGeom>
          <a:solidFill>
            <a:schemeClr val="bg1">
              <a:lumMod val="9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4"/>
            </p:custDataLst>
          </p:nvPr>
        </p:nvSpPr>
        <p:spPr>
          <a:xfrm>
            <a:off x="4783455" y="2992120"/>
            <a:ext cx="718185" cy="356870"/>
          </a:xfrm>
          <a:prstGeom prst="rect">
            <a:avLst/>
          </a:prstGeom>
          <a:solidFill>
            <a:schemeClr val="accent3">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5"/>
            </p:custDataLst>
          </p:nvPr>
        </p:nvSpPr>
        <p:spPr>
          <a:xfrm>
            <a:off x="5737225"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6"/>
            </p:custDataLst>
          </p:nvPr>
        </p:nvSpPr>
        <p:spPr>
          <a:xfrm>
            <a:off x="6690995" y="2982595"/>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7"/>
            </p:custDataLst>
          </p:nvPr>
        </p:nvSpPr>
        <p:spPr>
          <a:xfrm>
            <a:off x="7579360"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22910" y="252095"/>
            <a:ext cx="3225800" cy="1476375"/>
          </a:xfrm>
          <a:prstGeom prst="rect">
            <a:avLst/>
          </a:prstGeom>
          <a:noFill/>
        </p:spPr>
        <p:txBody>
          <a:bodyPr wrap="square" rtlCol="0">
            <a:spAutoFit/>
          </a:bodyPr>
          <a:p>
            <a:r>
              <a:rPr lang="en-US" altLang="zh-CN"/>
              <a:t>2023.9.19 </a:t>
            </a:r>
            <a:endParaRPr lang="en-US" altLang="zh-CN"/>
          </a:p>
          <a:p>
            <a:r>
              <a:rPr lang="en-US" altLang="zh-CN"/>
              <a:t>Reading: 1’</a:t>
            </a:r>
            <a:endParaRPr lang="en-US" altLang="zh-CN"/>
          </a:p>
          <a:p>
            <a:r>
              <a:rPr lang="en-US" altLang="zh-CN"/>
              <a:t>write</a:t>
            </a:r>
            <a:r>
              <a:rPr lang="zh-CN" altLang="en-US"/>
              <a:t>：</a:t>
            </a:r>
            <a:r>
              <a:rPr lang="en-US" altLang="zh-CN"/>
              <a:t>12’42’’</a:t>
            </a:r>
            <a:endParaRPr lang="en-US" altLang="zh-CN"/>
          </a:p>
          <a:p>
            <a:r>
              <a:rPr lang="en-US" altLang="zh-CN"/>
              <a:t>Total:</a:t>
            </a:r>
            <a:endParaRPr lang="en-US" altLang="zh-CN"/>
          </a:p>
          <a:p>
            <a:endParaRPr lang="zh-CN" altLang="en-US"/>
          </a:p>
        </p:txBody>
      </p:sp>
    </p:spTree>
    <p:custDataLst>
      <p:tags r:id="rId8"/>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2745" y="621665"/>
            <a:ext cx="10061575" cy="4570730"/>
          </a:xfrm>
          <a:prstGeom prst="rect">
            <a:avLst/>
          </a:prstGeom>
          <a:noFill/>
        </p:spPr>
        <p:txBody>
          <a:bodyPr wrap="square" rtlCol="0" anchor="t">
            <a:spAutoFit/>
          </a:bodyPr>
          <a:p>
            <a:pPr>
              <a:lnSpc>
                <a:spcPct val="130000"/>
              </a:lnSpc>
            </a:pPr>
            <a:r>
              <a:rPr lang="zh-CN" altLang="en-US" sz="1600"/>
              <a:t>让步型大纲【自制模板举例】7句话</a:t>
            </a:r>
            <a:endParaRPr lang="zh-CN" altLang="en-US" sz="1600"/>
          </a:p>
          <a:p>
            <a:pPr>
              <a:lnSpc>
                <a:spcPct val="130000"/>
              </a:lnSpc>
            </a:pPr>
            <a:endParaRPr lang="zh-CN" altLang="en-US" sz="1600"/>
          </a:p>
          <a:p>
            <a:pPr>
              <a:lnSpc>
                <a:spcPct val="130000"/>
              </a:lnSpc>
            </a:pPr>
            <a:r>
              <a:rPr lang="zh-CN" altLang="en-US" sz="1600"/>
              <a:t>【让步认可】Andrew's viewpoint that [填入Andrew 的观点] holds merit.</a:t>
            </a:r>
            <a:endParaRPr lang="zh-CN" altLang="en-US" sz="1600"/>
          </a:p>
          <a:p>
            <a:pPr>
              <a:lnSpc>
                <a:spcPct val="130000"/>
              </a:lnSpc>
            </a:pPr>
            <a:r>
              <a:rPr lang="zh-CN" altLang="en-US" sz="1600"/>
              <a:t>【让步理由】Admittedly, [填入Andrew 的理由], fulfilling the local residents' desire for a richer spiritual life.</a:t>
            </a:r>
            <a:endParaRPr lang="zh-CN" altLang="en-US" sz="1600"/>
          </a:p>
          <a:p>
            <a:pPr>
              <a:lnSpc>
                <a:spcPct val="130000"/>
              </a:lnSpc>
            </a:pPr>
            <a:r>
              <a:rPr lang="zh-CN" altLang="en-US" sz="1600"/>
              <a:t>【转折观点】However, taking into account the correlation between public facilities and urban development, [填入自己的观点].</a:t>
            </a:r>
            <a:endParaRPr lang="zh-CN" altLang="en-US" sz="1600"/>
          </a:p>
          <a:p>
            <a:pPr>
              <a:lnSpc>
                <a:spcPct val="130000"/>
              </a:lnSpc>
            </a:pPr>
            <a:r>
              <a:rPr lang="zh-CN" altLang="en-US" sz="1600"/>
              <a:t>【给出理由】In other words, concerning [填入讨论的背景或主题], an art gallery that brings economic benefits is more likely to secure sustained support.</a:t>
            </a:r>
            <a:endParaRPr lang="zh-CN" altLang="en-US" sz="1600"/>
          </a:p>
          <a:p>
            <a:pPr>
              <a:lnSpc>
                <a:spcPct val="130000"/>
              </a:lnSpc>
            </a:pPr>
            <a:r>
              <a:rPr lang="zh-CN" altLang="en-US" sz="1600"/>
              <a:t>【解释陈述】示范：Specifically, the communities around an art gallery can witness an increase in consumption and tax revenue, ensuring its sustainable development.</a:t>
            </a:r>
            <a:endParaRPr lang="zh-CN" altLang="en-US" sz="1600"/>
          </a:p>
          <a:p>
            <a:pPr>
              <a:lnSpc>
                <a:spcPct val="130000"/>
              </a:lnSpc>
            </a:pPr>
            <a:r>
              <a:rPr lang="zh-CN" altLang="en-US" sz="1600"/>
              <a:t>【例证细节】自己准备1-2个可以替换的例证，无论是“记叙文法”还是“引用调查法”，只要能保证考试现场快速输出就可以。</a:t>
            </a:r>
            <a:endParaRPr lang="zh-CN" altLang="en-US" sz="1600"/>
          </a:p>
          <a:p>
            <a:pPr>
              <a:lnSpc>
                <a:spcPct val="130000"/>
              </a:lnSpc>
            </a:pPr>
            <a:r>
              <a:rPr lang="zh-CN" altLang="en-US" sz="1600"/>
              <a:t>【总结观点】Therefore, although [填入andrew 的观点] might resonate with a portion of the population, [填入自己的观点] would be more beneficial to the long-term development.</a:t>
            </a:r>
            <a:endParaRPr lang="zh-CN" altLang="en-US" sz="160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03240" y="0"/>
            <a:ext cx="6588760" cy="685863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Personally, Andrew’s argument that an art gallery delivers the society  holds value.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Admittedly, the recreational social environment can inspire citizens, fulfilling their desires for richer spiritual life.</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However, concerning the long-term development, the most significant benefit of an art gallery is the contribution to the economy.</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In other words, taking into account the correlation between infrastructures and urban development, an art gallery that suprs economic growth is more likely to strengthen sustained support.</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Specifically, the community around the art gallery will witness the increase in consumption and tax revenue.</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example, the Shanghai Art Gallery organized several exhibitions of world-known artists which attracted millions of visitors to come to Shanghai. Not only they attended the exhibition but they also visited places nearby, nurturing immense financial potential.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beyond inspiration and joy brought by the art gallery, economic improvement is more pivotal.</a:t>
            </a:r>
            <a:endParaRPr lang="en-US" altLang="zh-CN" sz="1600">
              <a:latin typeface="+mn-ea"/>
            </a:endParaRPr>
          </a:p>
          <a:p>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endParaRPr lang="en-US" altLang="zh-CN" sz="1600" b="1"/>
          </a:p>
        </p:txBody>
      </p:sp>
      <p:sp>
        <p:nvSpPr>
          <p:cNvPr id="11" name="文本框 10"/>
          <p:cNvSpPr txBox="1"/>
          <p:nvPr>
            <p:custDataLst>
              <p:tags r:id="rId1"/>
            </p:custDataLst>
          </p:nvPr>
        </p:nvSpPr>
        <p:spPr>
          <a:xfrm>
            <a:off x="0" y="1270"/>
            <a:ext cx="5743575" cy="685736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Personally, Andrew’s perspective that an art gallery offers a recreational place for local residents holds value.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Admittedly, when it comes to relax in spare time, it serves a good place for people to appreciate artifacts.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However, the most significant benefit resulted from an art gallery is boosting  the economic growth of one city </a:t>
            </a:r>
            <a:r>
              <a:rPr lang="en-US" altLang="zh-CN" sz="1600" strike="sngStrike">
                <a:latin typeface="Times New Roman" panose="02020603050405020304" charset="0"/>
                <a:cs typeface="Times New Roman" panose="02020603050405020304" charset="0"/>
                <a:sym typeface="+mn-ea"/>
              </a:rPr>
              <a:t> an art gallery lays a soli</a:t>
            </a:r>
            <a:r>
              <a:rPr lang="en-US" altLang="zh-CN" sz="1600" strike="sngStrike">
                <a:highlight>
                  <a:srgbClr val="FFFF00"/>
                </a:highlight>
                <a:latin typeface="Times New Roman" panose="02020603050405020304" charset="0"/>
                <a:cs typeface="Times New Roman" panose="02020603050405020304" charset="0"/>
                <a:sym typeface="+mn-ea"/>
              </a:rPr>
              <a:t>di</a:t>
            </a:r>
            <a:r>
              <a:rPr lang="en-US" altLang="zh-CN" sz="1600" strike="sngStrike">
                <a:latin typeface="Times New Roman" panose="02020603050405020304" charset="0"/>
                <a:cs typeface="Times New Roman" panose="02020603050405020304" charset="0"/>
                <a:sym typeface="+mn-ea"/>
              </a:rPr>
              <a:t>fied foundation</a:t>
            </a:r>
            <a:r>
              <a:rPr lang="en-US" altLang="zh-CN" sz="1600">
                <a:latin typeface="Times New Roman" panose="02020603050405020304" charset="0"/>
                <a:cs typeface="Times New Roman" panose="02020603050405020304" charset="0"/>
                <a:sym typeface="+mn-ea"/>
              </a:rPr>
              <a:t>.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In other words , if hundreds of art works can be assembled here, tourists worldwide will come to our city and enhance consumption.</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Especially for some theme art exhibitions held periodically, our city has been consistently pushed forward.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example, the Shanghai Art Gallery organized several exhibitions of world-known artists which attracted millions of visitors to come to Shanghai. Not only they attended the exhibition but they also visited places nearby, nurturing immense financial potential.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beyond inspiration and joy brought by the art gallery, economic improvement is more pivotal.</a:t>
            </a:r>
            <a:endParaRPr lang="en-US" altLang="zh-CN" sz="1600">
              <a:latin typeface="+mn-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228600"/>
            <a:ext cx="9841865" cy="4408805"/>
          </a:xfrm>
          <a:prstGeom prst="rect">
            <a:avLst/>
          </a:prstGeom>
          <a:noFill/>
        </p:spPr>
        <p:txBody>
          <a:bodyPr wrap="square" rtlCol="0">
            <a:spAutoFit/>
          </a:bodyPr>
          <a:p>
            <a:pPr marL="285750" indent="-285750">
              <a:lnSpc>
                <a:spcPct val="120000"/>
              </a:lnSpc>
              <a:buFont typeface="Arial" panose="020B0604020202020204" pitchFamily="34" charset="0"/>
              <a:buChar char="•"/>
            </a:pPr>
            <a:r>
              <a:rPr lang="en-US" altLang="zh-CN"/>
              <a:t>participating in sports competitions</a:t>
            </a:r>
            <a:endParaRPr lang="en-US" altLang="zh-CN"/>
          </a:p>
          <a:p>
            <a:pPr marL="285750" indent="-285750">
              <a:lnSpc>
                <a:spcPct val="120000"/>
              </a:lnSpc>
              <a:buFont typeface="Arial" panose="020B0604020202020204" pitchFamily="34" charset="0"/>
              <a:buChar char="•"/>
            </a:pPr>
            <a:r>
              <a:rPr lang="en-US" altLang="zh-CN"/>
              <a:t>However, for ....., ... necessitate .... but .... </a:t>
            </a:r>
            <a:r>
              <a:rPr lang="en-US" altLang="zh-CN">
                <a:sym typeface="+mn-ea"/>
              </a:rPr>
              <a:t>to start a distinguished career,</a:t>
            </a:r>
            <a:endParaRPr lang="en-US" altLang="zh-CN">
              <a:sym typeface="+mn-ea"/>
            </a:endParaRPr>
          </a:p>
          <a:p>
            <a:pPr marL="285750" indent="-285750">
              <a:lnSpc>
                <a:spcPct val="120000"/>
              </a:lnSpc>
              <a:buFont typeface="Arial" panose="020B0604020202020204" pitchFamily="34" charset="0"/>
              <a:buChar char="•"/>
            </a:pPr>
            <a:r>
              <a:rPr lang="en-US" altLang="zh-CN">
                <a:highlight>
                  <a:srgbClr val="FFFF00"/>
                </a:highlight>
              </a:rPr>
              <a:t>optimal</a:t>
            </a:r>
            <a:r>
              <a:rPr lang="en-US" altLang="zh-CN"/>
              <a:t> = best</a:t>
            </a:r>
            <a:endParaRPr lang="en-US" altLang="zh-CN"/>
          </a:p>
          <a:p>
            <a:pPr marL="285750" indent="-285750">
              <a:lnSpc>
                <a:spcPct val="120000"/>
              </a:lnSpc>
              <a:buFont typeface="Arial" panose="020B0604020202020204" pitchFamily="34" charset="0"/>
              <a:buChar char="•"/>
            </a:pPr>
            <a:r>
              <a:rPr lang="en-US" altLang="zh-CN"/>
              <a:t>elite athletes</a:t>
            </a:r>
            <a:endParaRPr lang="en-US" altLang="zh-CN"/>
          </a:p>
          <a:p>
            <a:pPr marL="285750" indent="-285750">
              <a:lnSpc>
                <a:spcPct val="120000"/>
              </a:lnSpc>
              <a:buFont typeface="Arial" panose="020B0604020202020204" pitchFamily="34" charset="0"/>
              <a:buChar char="•"/>
            </a:pPr>
            <a:r>
              <a:rPr lang="en-US" altLang="zh-CN">
                <a:highlight>
                  <a:srgbClr val="FFFF00"/>
                </a:highlight>
              </a:rPr>
              <a:t>gain recognition</a:t>
            </a:r>
            <a:r>
              <a:rPr lang="en-US" altLang="zh-CN"/>
              <a:t> and receive professional training</a:t>
            </a:r>
            <a:endParaRPr lang="en-US" altLang="zh-CN"/>
          </a:p>
          <a:p>
            <a:pPr marL="285750" indent="-285750">
              <a:lnSpc>
                <a:spcPct val="120000"/>
              </a:lnSpc>
              <a:buFont typeface="Arial" panose="020B0604020202020204" pitchFamily="34" charset="0"/>
              <a:buChar char="•"/>
            </a:pPr>
            <a:r>
              <a:rPr lang="en-US" altLang="zh-CN"/>
              <a:t>renowned = famous</a:t>
            </a:r>
            <a:endParaRPr lang="en-US" altLang="zh-CN"/>
          </a:p>
          <a:p>
            <a:pPr marL="285750" indent="-285750">
              <a:lnSpc>
                <a:spcPct val="120000"/>
              </a:lnSpc>
              <a:buFont typeface="Arial" panose="020B0604020202020204" pitchFamily="34" charset="0"/>
              <a:buChar char="•"/>
            </a:pPr>
            <a:r>
              <a:rPr lang="en-US" altLang="zh-CN"/>
              <a:t>top-tier talents</a:t>
            </a:r>
            <a:endParaRPr lang="en-US" altLang="zh-CN"/>
          </a:p>
          <a:p>
            <a:pPr marL="285750" indent="-285750">
              <a:lnSpc>
                <a:spcPct val="120000"/>
              </a:lnSpc>
              <a:buFont typeface="Arial" panose="020B0604020202020204" pitchFamily="34" charset="0"/>
              <a:buChar char="•"/>
            </a:pPr>
            <a:r>
              <a:rPr lang="en-US" altLang="zh-CN">
                <a:highlight>
                  <a:srgbClr val="FFFF00"/>
                </a:highlight>
              </a:rPr>
              <a:t>nuture</a:t>
            </a:r>
            <a:r>
              <a:rPr lang="en-US" altLang="zh-CN"/>
              <a:t> future champions</a:t>
            </a:r>
            <a:endParaRPr lang="en-US" altLang="zh-CN"/>
          </a:p>
          <a:p>
            <a:pPr marL="285750" indent="-285750">
              <a:lnSpc>
                <a:spcPct val="120000"/>
              </a:lnSpc>
              <a:buFont typeface="Arial" panose="020B0604020202020204" pitchFamily="34" charset="0"/>
              <a:buChar char="•"/>
            </a:pPr>
            <a:r>
              <a:rPr lang="en-US" altLang="zh-CN"/>
              <a:t>promote personal growth</a:t>
            </a:r>
            <a:endParaRPr lang="en-US" altLang="zh-CN"/>
          </a:p>
          <a:p>
            <a:pPr marL="285750" indent="-285750">
              <a:lnSpc>
                <a:spcPct val="120000"/>
              </a:lnSpc>
              <a:buFont typeface="Arial" panose="020B0604020202020204" pitchFamily="34" charset="0"/>
              <a:buChar char="•"/>
            </a:pPr>
            <a:endParaRPr lang="en-US" altLang="zh-CN"/>
          </a:p>
          <a:p>
            <a:pPr>
              <a:lnSpc>
                <a:spcPct val="120000"/>
              </a:lnSpc>
            </a:pPr>
            <a:endParaRPr lang="en-US" altLang="zh-CN"/>
          </a:p>
          <a:p>
            <a:pPr>
              <a:lnSpc>
                <a:spcPct val="120000"/>
              </a:lnSpc>
            </a:pPr>
            <a:endParaRPr lang="en-US" altLang="zh-CN">
              <a:sym typeface="+mn-ea"/>
            </a:endParaRPr>
          </a:p>
          <a:p>
            <a:pPr>
              <a:lnSpc>
                <a:spcPct val="120000"/>
              </a:lnSpc>
            </a:pPr>
            <a:endParaRPr lang="en-US" altLang="zh-CN">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228600"/>
            <a:ext cx="9841865" cy="2584450"/>
          </a:xfrm>
          <a:prstGeom prst="rect">
            <a:avLst/>
          </a:prstGeom>
          <a:noFill/>
        </p:spPr>
        <p:txBody>
          <a:bodyPr wrap="square" rtlCol="0">
            <a:spAutoFit/>
          </a:bodyPr>
          <a:p>
            <a:pPr marL="285750" indent="-285750">
              <a:buFont typeface="Arial" panose="020B0604020202020204" pitchFamily="34" charset="0"/>
              <a:buChar char="•"/>
            </a:pPr>
            <a:r>
              <a:rPr lang="en-US" altLang="zh-CN"/>
              <a:t>deliver the benefit </a:t>
            </a:r>
            <a:endParaRPr lang="en-US" altLang="zh-CN"/>
          </a:p>
          <a:p>
            <a:pPr marL="285750" indent="-285750">
              <a:buFont typeface="Arial" panose="020B0604020202020204" pitchFamily="34" charset="0"/>
              <a:buChar char="•"/>
            </a:pPr>
            <a:r>
              <a:rPr lang="en-US" altLang="zh-CN"/>
              <a:t>has the advantage of</a:t>
            </a:r>
            <a:endParaRPr lang="en-US" altLang="zh-CN"/>
          </a:p>
          <a:p>
            <a:pPr marL="285750" indent="-285750">
              <a:buFont typeface="Arial" panose="020B0604020202020204" pitchFamily="34" charset="0"/>
              <a:buChar char="•"/>
            </a:pPr>
            <a:r>
              <a:rPr lang="en-US" altLang="zh-CN"/>
              <a:t>fulfill the residents’ desire</a:t>
            </a:r>
            <a:r>
              <a:rPr lang="en-US" altLang="zh-CN" strike="sngStrike">
                <a:highlight>
                  <a:srgbClr val="FFFF00"/>
                </a:highlight>
              </a:rPr>
              <a:t>s</a:t>
            </a:r>
            <a:r>
              <a:rPr lang="en-US" altLang="zh-CN"/>
              <a:t> for </a:t>
            </a:r>
            <a:r>
              <a:rPr lang="en-US" altLang="zh-CN">
                <a:highlight>
                  <a:srgbClr val="FFFF00"/>
                </a:highlight>
              </a:rPr>
              <a:t>a</a:t>
            </a:r>
            <a:r>
              <a:rPr lang="en-US" altLang="zh-CN"/>
              <a:t> richer spiritual life</a:t>
            </a:r>
            <a:endParaRPr lang="en-US" altLang="zh-CN"/>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taking into account the correlation between infrastructures and urban development</a:t>
            </a:r>
            <a:endParaRPr lang="en-US" altLang="zh-CN">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secure sustained support</a:t>
            </a:r>
            <a:endParaRPr lang="en-US" altLang="zh-CN">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the community around the art gallery will witness the increase in consumption and tax revenue</a:t>
            </a:r>
            <a:endParaRPr lang="en-US" altLang="zh-CN">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ensure a sustainable development</a:t>
            </a:r>
            <a:endParaRPr lang="en-US" altLang="zh-CN"/>
          </a:p>
          <a:p>
            <a:endParaRPr lang="en-US" altLang="zh-CN">
              <a:sym typeface="+mn-ea"/>
            </a:endParaRPr>
          </a:p>
          <a:p>
            <a:endParaRPr lang="en-US" altLang="zh-CN">
              <a:sym typeface="+mn-ea"/>
            </a:endParaRPr>
          </a:p>
        </p:txBody>
      </p:sp>
      <p:sp>
        <p:nvSpPr>
          <p:cNvPr id="3" name="文本框 2"/>
          <p:cNvSpPr txBox="1"/>
          <p:nvPr/>
        </p:nvSpPr>
        <p:spPr>
          <a:xfrm>
            <a:off x="1026795" y="2218690"/>
            <a:ext cx="9525635" cy="4767580"/>
          </a:xfrm>
          <a:prstGeom prst="rect">
            <a:avLst/>
          </a:prstGeom>
          <a:noFill/>
        </p:spPr>
        <p:txBody>
          <a:bodyPr wrap="square" rtlCol="0">
            <a:spAutoFit/>
          </a:bodyPr>
          <a:p>
            <a:pPr>
              <a:lnSpc>
                <a:spcPct val="130000"/>
              </a:lnSpc>
            </a:pPr>
            <a:r>
              <a:rPr lang="en-US" altLang="zh-CN">
                <a:latin typeface="Times New Roman" panose="02020603050405020304" charset="0"/>
                <a:cs typeface="Times New Roman" panose="02020603050405020304" charset="0"/>
                <a:sym typeface="+mn-ea"/>
              </a:rPr>
              <a:t>Personally, Andrew’s argument that an art gallery delivers the society  holds value. Admittedly, the recreational social environment can inspire citizens, fulfilling their desires for richer spiritual life.However, concerning the long-term development, the most significant benefit of an art gallery is the contribution to the economy.In other words, taking into account the correlation between infrastructures and urban development, an art gallery that suprs economic growth is more likely to strengthen sustained support.Specifically, the community around the art gallery will witness the increase in consumption and tax revenue.For example, the Shanghai Art Gallery organized several exhibitions of world-known artists which attracted millions of visitors to come to Shanghai. Not only they attended the exhibition but they also visited places nearby, nurturing immense financial potential. Therefore, beyond inspiration and joy brought by the art gallery, economic improvement is more pivotal.</a:t>
            </a:r>
            <a:endParaRPr lang="en-US" altLang="zh-CN">
              <a:latin typeface="+mn-ea"/>
            </a:endParaRPr>
          </a:p>
          <a:p>
            <a:pPr>
              <a:lnSpc>
                <a:spcPct val="130000"/>
              </a:lnSpc>
            </a:pPr>
            <a:endParaRPr lang="en-US" altLang="zh-CN"/>
          </a:p>
          <a:p>
            <a:pPr>
              <a:lnSpc>
                <a:spcPct val="130000"/>
              </a:lnSpc>
            </a:pPr>
            <a:endParaRPr lang="en-US" altLang="zh-CN"/>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3601085"/>
            <a:ext cx="4019550" cy="2676525"/>
          </a:xfrm>
          <a:prstGeom prst="rect">
            <a:avLst/>
          </a:prstGeom>
          <a:noFill/>
        </p:spPr>
        <p:txBody>
          <a:bodyPr wrap="square" rtlCol="0">
            <a:spAutoFit/>
          </a:bodyPr>
          <a:p>
            <a:r>
              <a:rPr lang="zh-CN" altLang="en-US" sz="1400"/>
              <a:t>Doctor Diaz: Let's consider how schools allocate their funds for various resources, with a focus on the allocation between teacher salaries and other resources such as computers and books. What do you think is the best way for schools to prioritize their spending? Should more funds go towards increasing teacher salaries to attract and retain quality educators, or should they invest more in technology and learning materials like computers and books? Share your perspective on this matter and provide supporting reasons for your stance.</a:t>
            </a:r>
            <a:endParaRPr lang="zh-CN" altLang="en-US" sz="1400"/>
          </a:p>
        </p:txBody>
      </p:sp>
      <p:sp>
        <p:nvSpPr>
          <p:cNvPr id="5" name="文本框 4"/>
          <p:cNvSpPr txBox="1"/>
          <p:nvPr/>
        </p:nvSpPr>
        <p:spPr>
          <a:xfrm>
            <a:off x="5351145" y="230505"/>
            <a:ext cx="6721475" cy="1599565"/>
          </a:xfrm>
          <a:prstGeom prst="rect">
            <a:avLst/>
          </a:prstGeom>
          <a:noFill/>
        </p:spPr>
        <p:txBody>
          <a:bodyPr wrap="square" rtlCol="0" anchor="t">
            <a:spAutoFit/>
          </a:bodyPr>
          <a:p>
            <a:r>
              <a:rPr lang="zh-CN" altLang="en-US" sz="1400"/>
              <a:t>Kelly: I think raising teachers' salaries is crucial because it can encourage people to view teaching as a viable profession rather than pursuing careers in other industries. Additionally, offering competitive wages can attract some of the brightest and most talented individuals to become teachers. When teachers are fairly compensated, it not only motivates them to excel in their roles but also enhances the overall quality of education.</a:t>
            </a:r>
            <a:endParaRPr lang="zh-CN" altLang="en-US" sz="1400"/>
          </a:p>
          <a:p>
            <a:endParaRPr lang="zh-CN" altLang="en-US" sz="1400"/>
          </a:p>
        </p:txBody>
      </p:sp>
      <p:sp>
        <p:nvSpPr>
          <p:cNvPr id="6" name="文本框 5"/>
          <p:cNvSpPr txBox="1"/>
          <p:nvPr/>
        </p:nvSpPr>
        <p:spPr>
          <a:xfrm>
            <a:off x="5351145" y="1670685"/>
            <a:ext cx="6721475" cy="953135"/>
          </a:xfrm>
          <a:prstGeom prst="rect">
            <a:avLst/>
          </a:prstGeom>
          <a:noFill/>
        </p:spPr>
        <p:txBody>
          <a:bodyPr wrap="square" rtlCol="0" anchor="t">
            <a:spAutoFit/>
          </a:bodyPr>
          <a:p>
            <a:r>
              <a:rPr lang="zh-CN" altLang="en-US" sz="1400"/>
              <a:t>Paul: Teacher salaries are already quite competitive, and it may be more prudent to allocate resources toward improving student equipment and providing up-to-date materials. Enhancing the learning environment with better technology and modern educational resources can greatly benefit students' education.</a:t>
            </a:r>
            <a:endParaRPr lang="zh-CN" altLang="en-US" sz="1400"/>
          </a:p>
        </p:txBody>
      </p:sp>
      <p:sp>
        <p:nvSpPr>
          <p:cNvPr id="7" name="矩形 6"/>
          <p:cNvSpPr/>
          <p:nvPr/>
        </p:nvSpPr>
        <p:spPr>
          <a:xfrm>
            <a:off x="4651375" y="2963545"/>
            <a:ext cx="7421245" cy="364617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318000" y="23050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4318000" y="166052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2"/>
            </p:custDataLst>
          </p:nvPr>
        </p:nvSpPr>
        <p:spPr>
          <a:xfrm>
            <a:off x="1463675" y="1988185"/>
            <a:ext cx="1327150" cy="132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712970" y="3429000"/>
            <a:ext cx="7299960" cy="3065780"/>
          </a:xfrm>
          <a:prstGeom prst="rect">
            <a:avLst/>
          </a:prstGeom>
          <a:noFill/>
        </p:spPr>
        <p:txBody>
          <a:bodyPr wrap="square" rtlCol="0">
            <a:noAutofit/>
          </a:bodyPr>
          <a:p>
            <a:r>
              <a:rPr lang="en-US" altLang="zh-CN" sz="1400">
                <a:latin typeface="Times New Roman" panose="02020603050405020304" charset="0"/>
                <a:cs typeface="Times New Roman" panose="02020603050405020304" charset="0"/>
              </a:rPr>
              <a:t>school spending</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attract more</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edu, resources</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Personally, Kelly’s argument that enhancing teachers’ salaries promotes their passion toward  professions holds value. Admittedly, more capable teachers tend to be attracted by increased wages, securing a high standard teaching foundation. However, to achieve long-term development for students, abundant learning resources and facilities are more important. In other words, if students get access to up-to-date books, technology, they are more like to cultivate a life-long interest toward a career. Specifically, what students experienced in their schools will have an influence on choosing their major in college. For example, one of my high school classmates spent lots of time building a robot in high school. Fortunately, he was obsessed in vision recognition, inspiring him to learn computer science in the college. He now makes great achievements. Therefore, beyond the benefits of more competitive teachers, the improvement of learning resources can be more pivotal.</a:t>
            </a:r>
            <a:endParaRPr lang="en-US" altLang="zh-CN" sz="1400">
              <a:latin typeface="Times New Roman" panose="02020603050405020304" charset="0"/>
              <a:cs typeface="Times New Roman" panose="02020603050405020304" charset="0"/>
            </a:endParaRPr>
          </a:p>
        </p:txBody>
      </p:sp>
      <p:sp>
        <p:nvSpPr>
          <p:cNvPr id="12" name="矩形 11"/>
          <p:cNvSpPr/>
          <p:nvPr>
            <p:custDataLst>
              <p:tags r:id="rId3"/>
            </p:custDataLst>
          </p:nvPr>
        </p:nvSpPr>
        <p:spPr>
          <a:xfrm>
            <a:off x="4651375" y="2985770"/>
            <a:ext cx="7421245" cy="389255"/>
          </a:xfrm>
          <a:prstGeom prst="rect">
            <a:avLst/>
          </a:prstGeom>
          <a:solidFill>
            <a:schemeClr val="bg1">
              <a:lumMod val="9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4"/>
            </p:custDataLst>
          </p:nvPr>
        </p:nvSpPr>
        <p:spPr>
          <a:xfrm>
            <a:off x="4783455" y="2992120"/>
            <a:ext cx="718185" cy="356870"/>
          </a:xfrm>
          <a:prstGeom prst="rect">
            <a:avLst/>
          </a:prstGeom>
          <a:solidFill>
            <a:schemeClr val="accent3">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5"/>
            </p:custDataLst>
          </p:nvPr>
        </p:nvSpPr>
        <p:spPr>
          <a:xfrm>
            <a:off x="5737225"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6"/>
            </p:custDataLst>
          </p:nvPr>
        </p:nvSpPr>
        <p:spPr>
          <a:xfrm>
            <a:off x="6690995" y="2982595"/>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7"/>
            </p:custDataLst>
          </p:nvPr>
        </p:nvSpPr>
        <p:spPr>
          <a:xfrm>
            <a:off x="7579360"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22910" y="252095"/>
            <a:ext cx="3225800" cy="1476375"/>
          </a:xfrm>
          <a:prstGeom prst="rect">
            <a:avLst/>
          </a:prstGeom>
          <a:noFill/>
        </p:spPr>
        <p:txBody>
          <a:bodyPr wrap="square" rtlCol="0">
            <a:spAutoFit/>
          </a:bodyPr>
          <a:p>
            <a:r>
              <a:rPr lang="en-US" altLang="zh-CN"/>
              <a:t>2023.9.20 </a:t>
            </a:r>
            <a:endParaRPr lang="en-US" altLang="zh-CN"/>
          </a:p>
          <a:p>
            <a:r>
              <a:rPr lang="en-US" altLang="zh-CN"/>
              <a:t>Reading: 1’</a:t>
            </a:r>
            <a:endParaRPr lang="en-US" altLang="zh-CN"/>
          </a:p>
          <a:p>
            <a:r>
              <a:rPr lang="en-US" altLang="zh-CN"/>
              <a:t>write</a:t>
            </a:r>
            <a:r>
              <a:rPr lang="zh-CN" altLang="en-US"/>
              <a:t>：</a:t>
            </a:r>
            <a:r>
              <a:rPr lang="en-US" altLang="zh-CN"/>
              <a:t>17’05’’</a:t>
            </a:r>
            <a:endParaRPr lang="en-US" altLang="zh-CN"/>
          </a:p>
          <a:p>
            <a:r>
              <a:rPr lang="en-US" altLang="zh-CN"/>
              <a:t>Total:</a:t>
            </a:r>
            <a:endParaRPr lang="en-US" altLang="zh-CN"/>
          </a:p>
          <a:p>
            <a:endParaRPr lang="zh-CN" altLang="en-US"/>
          </a:p>
        </p:txBody>
      </p:sp>
    </p:spTree>
    <p:custDataLst>
      <p:tags r:id="rId8"/>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2745" y="621665"/>
            <a:ext cx="10061575" cy="4250690"/>
          </a:xfrm>
          <a:prstGeom prst="rect">
            <a:avLst/>
          </a:prstGeom>
          <a:noFill/>
        </p:spPr>
        <p:txBody>
          <a:bodyPr wrap="square" rtlCol="0" anchor="t">
            <a:spAutoFit/>
          </a:bodyPr>
          <a:p>
            <a:pPr>
              <a:lnSpc>
                <a:spcPct val="130000"/>
              </a:lnSpc>
            </a:pPr>
            <a:r>
              <a:rPr lang="zh-CN" altLang="en-US" sz="1600"/>
              <a:t>让步型大纲</a:t>
            </a:r>
            <a:endParaRPr lang="zh-CN" altLang="en-US" sz="1600"/>
          </a:p>
          <a:p>
            <a:pPr>
              <a:lnSpc>
                <a:spcPct val="130000"/>
              </a:lnSpc>
            </a:pPr>
            <a:r>
              <a:rPr lang="zh-CN" altLang="en-US" sz="1600"/>
              <a:t>【让步认可】Paul的观点有道理，不能忽视教学工具。</a:t>
            </a:r>
            <a:endParaRPr lang="zh-CN" altLang="en-US" sz="1600"/>
          </a:p>
          <a:p>
            <a:pPr>
              <a:lnSpc>
                <a:spcPct val="130000"/>
              </a:lnSpc>
            </a:pPr>
            <a:r>
              <a:rPr lang="zh-CN" altLang="en-US" sz="1600"/>
              <a:t>【让步理由】的确，购买设备能体现对科研的支持。</a:t>
            </a:r>
            <a:endParaRPr lang="zh-CN" altLang="en-US" sz="1600"/>
          </a:p>
          <a:p>
            <a:pPr>
              <a:lnSpc>
                <a:spcPct val="130000"/>
              </a:lnSpc>
            </a:pPr>
            <a:r>
              <a:rPr lang="zh-CN" altLang="en-US" sz="1600"/>
              <a:t>【转折观点】但是，教研以人为本，经费要优先照顾教师。</a:t>
            </a:r>
            <a:endParaRPr lang="zh-CN" altLang="en-US" sz="1600"/>
          </a:p>
          <a:p>
            <a:pPr>
              <a:lnSpc>
                <a:spcPct val="130000"/>
              </a:lnSpc>
            </a:pPr>
            <a:r>
              <a:rPr lang="zh-CN" altLang="en-US" sz="1600"/>
              <a:t>【给出理由】提高工资吸引优秀人才任教，有助学生一生事业受益。</a:t>
            </a:r>
            <a:endParaRPr lang="zh-CN" altLang="en-US" sz="1600"/>
          </a:p>
          <a:p>
            <a:pPr>
              <a:lnSpc>
                <a:spcPct val="130000"/>
              </a:lnSpc>
            </a:pPr>
            <a:r>
              <a:rPr lang="zh-CN" altLang="en-US" sz="1600"/>
              <a:t>【解释陈述】邀请产业专家教学，学生可以获得在产业一线的资源。</a:t>
            </a:r>
            <a:endParaRPr lang="zh-CN" altLang="en-US" sz="1600"/>
          </a:p>
          <a:p>
            <a:pPr>
              <a:lnSpc>
                <a:spcPct val="130000"/>
              </a:lnSpc>
            </a:pPr>
            <a:r>
              <a:rPr lang="zh-CN" altLang="en-US" sz="1600"/>
              <a:t>【例证细节】</a:t>
            </a:r>
            <a:endParaRPr lang="zh-CN" altLang="en-US" sz="1600"/>
          </a:p>
          <a:p>
            <a:pPr lvl="1">
              <a:lnSpc>
                <a:spcPct val="130000"/>
              </a:lnSpc>
            </a:pPr>
            <a:r>
              <a:rPr lang="zh-CN" altLang="en-US" sz="1600"/>
              <a:t>人物：很多顶尖的行业专家；</a:t>
            </a:r>
            <a:endParaRPr lang="zh-CN" altLang="en-US" sz="1600"/>
          </a:p>
          <a:p>
            <a:pPr lvl="1">
              <a:lnSpc>
                <a:spcPct val="130000"/>
              </a:lnSpc>
            </a:pPr>
            <a:r>
              <a:rPr lang="zh-CN" altLang="en-US" sz="1600"/>
              <a:t>起因：大学高薪聘请主持教学；</a:t>
            </a:r>
            <a:endParaRPr lang="zh-CN" altLang="en-US" sz="1600"/>
          </a:p>
          <a:p>
            <a:pPr lvl="1">
              <a:lnSpc>
                <a:spcPct val="130000"/>
              </a:lnSpc>
            </a:pPr>
            <a:r>
              <a:rPr lang="zh-CN" altLang="en-US" sz="1600"/>
              <a:t>发展：理论联系实践教学成果显著；</a:t>
            </a:r>
            <a:endParaRPr lang="zh-CN" altLang="en-US" sz="1600"/>
          </a:p>
          <a:p>
            <a:pPr lvl="1">
              <a:lnSpc>
                <a:spcPct val="130000"/>
              </a:lnSpc>
            </a:pPr>
            <a:r>
              <a:rPr lang="zh-CN" altLang="en-US" sz="1600"/>
              <a:t>结果：学生获得一线人脉终生受益。</a:t>
            </a:r>
            <a:endParaRPr lang="zh-CN" altLang="en-US" sz="1600"/>
          </a:p>
          <a:p>
            <a:pPr>
              <a:lnSpc>
                <a:spcPct val="130000"/>
              </a:lnSpc>
            </a:pPr>
            <a:r>
              <a:rPr lang="zh-CN" altLang="en-US" sz="1600"/>
              <a:t>【总结观点】虽然设备很重要，但教师人才更宝贵，预算优先照顾。</a:t>
            </a:r>
            <a:endParaRPr lang="zh-CN" altLang="en-US" sz="1600"/>
          </a:p>
          <a:p>
            <a:pPr>
              <a:lnSpc>
                <a:spcPct val="130000"/>
              </a:lnSpc>
            </a:pPr>
            <a:endParaRPr lang="zh-CN" altLang="en-US" sz="160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03240" y="0"/>
            <a:ext cx="6588760" cy="685863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Paul makes a valid point that schools cannot </a:t>
            </a:r>
            <a:r>
              <a:rPr lang="en-US" altLang="zh-CN" sz="1600" b="1" u="sng">
                <a:latin typeface="Times New Roman" panose="02020603050405020304" charset="0"/>
                <a:cs typeface="Times New Roman" panose="02020603050405020304" charset="0"/>
                <a:sym typeface="+mn-ea"/>
              </a:rPr>
              <a:t>overlook / ignore / bypass</a:t>
            </a:r>
            <a:r>
              <a:rPr lang="en-US" altLang="zh-CN" sz="1600">
                <a:latin typeface="Times New Roman" panose="02020603050405020304" charset="0"/>
                <a:cs typeface="Times New Roman" panose="02020603050405020304" charset="0"/>
                <a:sym typeface="+mn-ea"/>
              </a:rPr>
              <a:t> investing in teaching resources.</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Admittedly, investing in educational equipment highlights a university's </a:t>
            </a:r>
            <a:r>
              <a:rPr lang="en-US" altLang="zh-CN" sz="1600" b="1" u="sng">
                <a:latin typeface="Times New Roman" panose="02020603050405020304" charset="0"/>
                <a:cs typeface="Times New Roman" panose="02020603050405020304" charset="0"/>
                <a:sym typeface="+mn-ea"/>
              </a:rPr>
              <a:t>support / </a:t>
            </a:r>
            <a:r>
              <a:rPr lang="en-US" altLang="zh-CN" sz="1600" b="1" u="sng">
                <a:highlight>
                  <a:srgbClr val="FFFF00"/>
                </a:highlight>
                <a:latin typeface="Times New Roman" panose="02020603050405020304" charset="0"/>
                <a:cs typeface="Times New Roman" panose="02020603050405020304" charset="0"/>
                <a:sym typeface="+mn-ea"/>
              </a:rPr>
              <a:t>commitment</a:t>
            </a:r>
            <a:r>
              <a:rPr lang="en-US" altLang="zh-CN" sz="1600" b="1" u="sng">
                <a:latin typeface="Times New Roman" panose="02020603050405020304" charset="0"/>
                <a:cs typeface="Times New Roman" panose="02020603050405020304" charset="0"/>
                <a:sym typeface="+mn-ea"/>
              </a:rPr>
              <a:t> / dedication</a:t>
            </a:r>
            <a:r>
              <a:rPr lang="en-US" altLang="zh-CN" sz="1600">
                <a:latin typeface="Times New Roman" panose="02020603050405020304" charset="0"/>
                <a:cs typeface="Times New Roman" panose="02020603050405020304" charset="0"/>
                <a:sym typeface="+mn-ea"/>
              </a:rPr>
              <a:t> for promoting research efficiency.</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However, considering that teaching and research work should be people-oriented / -centered, </a:t>
            </a:r>
            <a:r>
              <a:rPr lang="en-US" altLang="zh-CN" sz="1600">
                <a:highlight>
                  <a:srgbClr val="FFFF00"/>
                </a:highlight>
                <a:latin typeface="Times New Roman" panose="02020603050405020304" charset="0"/>
                <a:cs typeface="Times New Roman" panose="02020603050405020304" charset="0"/>
                <a:sym typeface="+mn-ea"/>
              </a:rPr>
              <a:t>the budget allocation</a:t>
            </a:r>
            <a:r>
              <a:rPr lang="en-US" altLang="zh-CN" sz="1600">
                <a:latin typeface="Times New Roman" panose="02020603050405020304" charset="0"/>
                <a:cs typeface="Times New Roman" panose="02020603050405020304" charset="0"/>
                <a:sym typeface="+mn-ea"/>
              </a:rPr>
              <a:t> should prioritize improving educators' </a:t>
            </a:r>
            <a:r>
              <a:rPr lang="en-US" altLang="zh-CN" sz="1600" b="1" u="sng">
                <a:latin typeface="Times New Roman" panose="02020603050405020304" charset="0"/>
                <a:cs typeface="Times New Roman" panose="02020603050405020304" charset="0"/>
                <a:sym typeface="+mn-ea"/>
              </a:rPr>
              <a:t>salaries / well-being / welfare</a:t>
            </a:r>
            <a:r>
              <a:rPr lang="en-US" altLang="zh-CN" sz="1600">
                <a:latin typeface="Times New Roman" panose="02020603050405020304" charset="0"/>
                <a:cs typeface="Times New Roman" panose="02020603050405020304" charset="0"/>
                <a:sym typeface="+mn-ea"/>
              </a:rPr>
              <a:t>.</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By raising salaries, universities can attract more </a:t>
            </a:r>
            <a:r>
              <a:rPr lang="en-US" altLang="zh-CN" sz="1600" b="1" u="sng">
                <a:latin typeface="Times New Roman" panose="02020603050405020304" charset="0"/>
                <a:cs typeface="Times New Roman" panose="02020603050405020304" charset="0"/>
                <a:sym typeface="+mn-ea"/>
              </a:rPr>
              <a:t>experienced / seasoned / veteran</a:t>
            </a:r>
            <a:r>
              <a:rPr lang="en-US" altLang="zh-CN" sz="1600">
                <a:latin typeface="Times New Roman" panose="02020603050405020304" charset="0"/>
                <a:cs typeface="Times New Roman" panose="02020603050405020304" charset="0"/>
                <a:sym typeface="+mn-ea"/>
              </a:rPr>
              <a:t> professionals for teaching, thereby </a:t>
            </a:r>
            <a:r>
              <a:rPr lang="en-US" altLang="zh-CN" sz="1600">
                <a:highlight>
                  <a:srgbClr val="FFFF00"/>
                </a:highlight>
                <a:latin typeface="Times New Roman" panose="02020603050405020304" charset="0"/>
                <a:cs typeface="Times New Roman" panose="02020603050405020304" charset="0"/>
                <a:sym typeface="+mn-ea"/>
              </a:rPr>
              <a:t>elevating education quality</a:t>
            </a:r>
            <a:r>
              <a:rPr lang="en-US" altLang="zh-CN" sz="1600">
                <a:latin typeface="Times New Roman" panose="02020603050405020304" charset="0"/>
                <a:cs typeface="Times New Roman" panose="02020603050405020304" charset="0"/>
                <a:sym typeface="+mn-ea"/>
              </a:rPr>
              <a:t> and fostering students' achievements in the long term.</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Specifically, many schools are increasingly hiring </a:t>
            </a:r>
            <a:r>
              <a:rPr lang="en-US" altLang="zh-CN" sz="1600">
                <a:highlight>
                  <a:srgbClr val="FFFF00"/>
                </a:highlight>
                <a:latin typeface="Times New Roman" panose="02020603050405020304" charset="0"/>
                <a:cs typeface="Times New Roman" panose="02020603050405020304" charset="0"/>
                <a:sym typeface="+mn-ea"/>
              </a:rPr>
              <a:t>top-tier professionals</a:t>
            </a:r>
            <a:r>
              <a:rPr lang="en-US" altLang="zh-CN" sz="1600">
                <a:latin typeface="Times New Roman" panose="02020603050405020304" charset="0"/>
                <a:cs typeface="Times New Roman" panose="02020603050405020304" charset="0"/>
                <a:sym typeface="+mn-ea"/>
              </a:rPr>
              <a:t> from the industry to </a:t>
            </a:r>
            <a:r>
              <a:rPr lang="en-US" altLang="zh-CN" sz="1600">
                <a:highlight>
                  <a:srgbClr val="FFFF00"/>
                </a:highlight>
                <a:latin typeface="Times New Roman" panose="02020603050405020304" charset="0"/>
                <a:cs typeface="Times New Roman" panose="02020603050405020304" charset="0"/>
                <a:sym typeface="+mn-ea"/>
              </a:rPr>
              <a:t>provide specialized</a:t>
            </a:r>
            <a:r>
              <a:rPr lang="en-US" altLang="zh-CN" sz="1600">
                <a:latin typeface="Times New Roman" panose="02020603050405020304" charset="0"/>
                <a:cs typeface="Times New Roman" panose="02020603050405020304" charset="0"/>
                <a:sym typeface="+mn-ea"/>
              </a:rPr>
              <a:t> </a:t>
            </a:r>
            <a:r>
              <a:rPr lang="en-US" altLang="zh-CN" sz="1600" b="1" u="sng">
                <a:latin typeface="Times New Roman" panose="02020603050405020304" charset="0"/>
                <a:cs typeface="Times New Roman" panose="02020603050405020304" charset="0"/>
                <a:sym typeface="+mn-ea"/>
              </a:rPr>
              <a:t>direction / </a:t>
            </a:r>
            <a:r>
              <a:rPr lang="en-US" altLang="zh-CN" sz="1600" b="1" u="sng">
                <a:highlight>
                  <a:srgbClr val="FFFF00"/>
                </a:highlight>
                <a:latin typeface="Times New Roman" panose="02020603050405020304" charset="0"/>
                <a:cs typeface="Times New Roman" panose="02020603050405020304" charset="0"/>
                <a:sym typeface="+mn-ea"/>
              </a:rPr>
              <a:t>guidance</a:t>
            </a:r>
            <a:r>
              <a:rPr lang="en-US" altLang="zh-CN" sz="1600" b="1" u="sng">
                <a:latin typeface="Times New Roman" panose="02020603050405020304" charset="0"/>
                <a:cs typeface="Times New Roman" panose="02020603050405020304" charset="0"/>
                <a:sym typeface="+mn-ea"/>
              </a:rPr>
              <a:t> / mentorship</a:t>
            </a:r>
            <a:r>
              <a:rPr lang="en-US" altLang="zh-CN" sz="1600">
                <a:latin typeface="Times New Roman" panose="02020603050405020304" charset="0"/>
                <a:cs typeface="Times New Roman" panose="02020603050405020304" charset="0"/>
                <a:sym typeface="+mn-ea"/>
              </a:rPr>
              <a:t> to undergraduate students.</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example, one of our architecture programs, guided by industry experts who earn high salaries, has </a:t>
            </a:r>
            <a:r>
              <a:rPr lang="en-US" altLang="zh-CN" sz="1600" b="1" u="sng">
                <a:latin typeface="Times New Roman" panose="02020603050405020304" charset="0"/>
                <a:cs typeface="Times New Roman" panose="02020603050405020304" charset="0"/>
                <a:sym typeface="+mn-ea"/>
              </a:rPr>
              <a:t>combined / merged / </a:t>
            </a:r>
            <a:r>
              <a:rPr lang="en-US" altLang="zh-CN" sz="1600" b="1" u="sng">
                <a:highlight>
                  <a:srgbClr val="FFFF00"/>
                </a:highlight>
                <a:latin typeface="Times New Roman" panose="02020603050405020304" charset="0"/>
                <a:cs typeface="Times New Roman" panose="02020603050405020304" charset="0"/>
                <a:sym typeface="+mn-ea"/>
              </a:rPr>
              <a:t>integrated</a:t>
            </a:r>
            <a:r>
              <a:rPr lang="en-US" altLang="zh-CN" sz="1600">
                <a:highlight>
                  <a:srgbClr val="FFFF00"/>
                </a:highlight>
                <a:latin typeface="Times New Roman" panose="02020603050405020304" charset="0"/>
                <a:cs typeface="Times New Roman" panose="02020603050405020304" charset="0"/>
                <a:sym typeface="+mn-ea"/>
              </a:rPr>
              <a:t> </a:t>
            </a:r>
            <a:r>
              <a:rPr lang="en-US" altLang="zh-CN" sz="1600">
                <a:latin typeface="Times New Roman" panose="02020603050405020304" charset="0"/>
                <a:cs typeface="Times New Roman" panose="02020603050405020304" charset="0"/>
                <a:sym typeface="+mn-ea"/>
              </a:rPr>
              <a:t>theory with </a:t>
            </a:r>
            <a:r>
              <a:rPr lang="en-US" altLang="zh-CN" sz="1600">
                <a:highlight>
                  <a:srgbClr val="FFFF00"/>
                </a:highlight>
                <a:latin typeface="Times New Roman" panose="02020603050405020304" charset="0"/>
                <a:cs typeface="Times New Roman" panose="02020603050405020304" charset="0"/>
                <a:sym typeface="+mn-ea"/>
              </a:rPr>
              <a:t>frontline practice</a:t>
            </a:r>
            <a:r>
              <a:rPr lang="en-US" altLang="zh-CN" sz="1600">
                <a:latin typeface="Times New Roman" panose="02020603050405020304" charset="0"/>
                <a:cs typeface="Times New Roman" panose="02020603050405020304" charset="0"/>
                <a:sym typeface="+mn-ea"/>
              </a:rPr>
              <a:t>, helping students build networks to </a:t>
            </a:r>
            <a:r>
              <a:rPr lang="en-US" altLang="zh-CN" sz="1600">
                <a:highlight>
                  <a:srgbClr val="FFFF00"/>
                </a:highlight>
                <a:latin typeface="Times New Roman" panose="02020603050405020304" charset="0"/>
                <a:cs typeface="Times New Roman" panose="02020603050405020304" charset="0"/>
                <a:sym typeface="+mn-ea"/>
              </a:rPr>
              <a:t>benefit their lifelong careers after graduation.</a:t>
            </a:r>
            <a:endParaRPr lang="en-US" altLang="zh-CN" sz="1600">
              <a:highlight>
                <a:srgbClr val="FFFF00"/>
              </a:highlight>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despite the importance of educational tools, promoting teachers' well-being should be the priority of universities'</a:t>
            </a:r>
            <a:r>
              <a:rPr lang="en-US" altLang="zh-CN" sz="1600">
                <a:highlight>
                  <a:srgbClr val="FFFF00"/>
                </a:highlight>
                <a:latin typeface="Times New Roman" panose="02020603050405020304" charset="0"/>
                <a:cs typeface="Times New Roman" panose="02020603050405020304" charset="0"/>
                <a:sym typeface="+mn-ea"/>
              </a:rPr>
              <a:t> </a:t>
            </a:r>
            <a:r>
              <a:rPr lang="en-US" altLang="zh-CN" sz="1600" b="1">
                <a:highlight>
                  <a:srgbClr val="FFFF00"/>
                </a:highlight>
                <a:latin typeface="Times New Roman" panose="02020603050405020304" charset="0"/>
                <a:cs typeface="Times New Roman" panose="02020603050405020304" charset="0"/>
                <a:sym typeface="+mn-ea"/>
              </a:rPr>
              <a:t>financial</a:t>
            </a:r>
            <a:r>
              <a:rPr lang="en-US" altLang="zh-CN" sz="1600" b="1">
                <a:latin typeface="Times New Roman" panose="02020603050405020304" charset="0"/>
                <a:cs typeface="Times New Roman" panose="02020603050405020304" charset="0"/>
                <a:sym typeface="+mn-ea"/>
              </a:rPr>
              <a:t> / funding / expenditure</a:t>
            </a:r>
            <a:r>
              <a:rPr lang="en-US" altLang="zh-CN" sz="1600">
                <a:latin typeface="Times New Roman" panose="02020603050405020304" charset="0"/>
                <a:cs typeface="Times New Roman" panose="02020603050405020304" charset="0"/>
                <a:sym typeface="+mn-ea"/>
              </a:rPr>
              <a:t> </a:t>
            </a:r>
            <a:r>
              <a:rPr lang="en-US" altLang="zh-CN" sz="1600">
                <a:highlight>
                  <a:srgbClr val="FFFF00"/>
                </a:highlight>
                <a:latin typeface="Times New Roman" panose="02020603050405020304" charset="0"/>
                <a:cs typeface="Times New Roman" panose="02020603050405020304" charset="0"/>
                <a:sym typeface="+mn-ea"/>
              </a:rPr>
              <a:t>planning</a:t>
            </a:r>
            <a:r>
              <a:rPr lang="en-US" altLang="zh-CN" sz="1600">
                <a:latin typeface="Times New Roman" panose="02020603050405020304" charset="0"/>
                <a:cs typeface="Times New Roman" panose="02020603050405020304" charset="0"/>
                <a:sym typeface="+mn-ea"/>
              </a:rPr>
              <a:t>.</a:t>
            </a:r>
            <a:endParaRPr lang="en-US" altLang="zh-CN" sz="1600">
              <a:latin typeface="Times New Roman" panose="02020603050405020304" charset="0"/>
              <a:cs typeface="Times New Roman" panose="02020603050405020304" charset="0"/>
              <a:sym typeface="+mn-ea"/>
            </a:endParaRPr>
          </a:p>
        </p:txBody>
      </p:sp>
      <p:sp>
        <p:nvSpPr>
          <p:cNvPr id="11" name="文本框 10"/>
          <p:cNvSpPr txBox="1"/>
          <p:nvPr>
            <p:custDataLst>
              <p:tags r:id="rId1"/>
            </p:custDataLst>
          </p:nvPr>
        </p:nvSpPr>
        <p:spPr>
          <a:xfrm>
            <a:off x="0" y="1270"/>
            <a:ext cx="5743575" cy="685736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Personally, Kelly’s argument that enhancing teachers’ salaries promotes their passion toward  professions holds value.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Admittedly, more capable teachers tend to be attracted by increased wages, securing a high standard teaching foundation.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However, to achieve long-term development for students, </a:t>
            </a:r>
            <a:r>
              <a:rPr lang="en-US" altLang="zh-CN" sz="1600" strike="sngStrike">
                <a:latin typeface="Times New Roman" panose="02020603050405020304" charset="0"/>
                <a:cs typeface="Times New Roman" panose="02020603050405020304" charset="0"/>
                <a:sym typeface="+mn-ea"/>
              </a:rPr>
              <a:t>abundant learning resources and facilities are more important</a:t>
            </a:r>
            <a:r>
              <a:rPr lang="en-US" altLang="zh-CN" sz="1600">
                <a:latin typeface="Times New Roman" panose="02020603050405020304" charset="0"/>
                <a:cs typeface="Times New Roman" panose="02020603050405020304" charset="0"/>
                <a:sym typeface="+mn-ea"/>
              </a:rPr>
              <a:t>.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In other words, if students get access to up-to-date books, technology, they are more like to cultivate a life-long interest toward a career.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Specifically, what students experienced in their schools will have an influence on choosing their major in college.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example, one of my high school classmates spent lots of time building a robot in high school. Fortunately, he was obsessed in vision recognition, inspiring him to learn computer science in the college. He now makes great achievements.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beyond the benefits of more competitive teachers, the improvement of learning resources can be more pivotal.</a:t>
            </a:r>
            <a:endParaRPr lang="en-US" altLang="zh-CN" sz="1600">
              <a:latin typeface="+mn-ea"/>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6660" y="238760"/>
            <a:ext cx="9841865" cy="2030095"/>
          </a:xfrm>
          <a:prstGeom prst="rect">
            <a:avLst/>
          </a:prstGeom>
          <a:noFill/>
        </p:spPr>
        <p:txBody>
          <a:bodyPr wrap="square" rtlCol="0">
            <a:spAutoFit/>
          </a:bodyPr>
          <a:p>
            <a:pPr marL="285750" indent="-285750">
              <a:buFont typeface="Arial" panose="020B0604020202020204" pitchFamily="34" charset="0"/>
              <a:buChar char="•"/>
            </a:pPr>
            <a:r>
              <a:rPr lang="en-US" altLang="zh-CN"/>
              <a:t>promote </a:t>
            </a:r>
            <a:r>
              <a:rPr lang="en-US" altLang="zh-CN"/>
              <a:t>research efficiency</a:t>
            </a:r>
            <a:endParaRPr lang="en-US" altLang="zh-CN"/>
          </a:p>
          <a:p>
            <a:pPr marL="285750" indent="-285750">
              <a:buFont typeface="Arial" panose="020B0604020202020204" pitchFamily="34" charset="0"/>
              <a:buChar char="•"/>
            </a:pPr>
            <a:r>
              <a:rPr lang="en-US" altLang="zh-CN"/>
              <a:t>provide specialized </a:t>
            </a:r>
            <a:r>
              <a:rPr lang="en-US" altLang="zh-CN"/>
              <a:t>guidance to</a:t>
            </a:r>
            <a:endParaRPr lang="en-US" altLang="zh-CN"/>
          </a:p>
          <a:p>
            <a:pPr marL="285750" indent="-285750">
              <a:buFont typeface="Arial" panose="020B0604020202020204" pitchFamily="34" charset="0"/>
              <a:buChar char="•"/>
            </a:pPr>
            <a:r>
              <a:rPr lang="en-US" altLang="zh-CN">
                <a:sym typeface="+mn-ea"/>
              </a:rPr>
              <a:t>the budget allocation</a:t>
            </a:r>
            <a:endParaRPr lang="en-US" altLang="zh-CN">
              <a:sym typeface="+mn-ea"/>
            </a:endParaRPr>
          </a:p>
          <a:p>
            <a:pPr marL="285750" indent="-285750">
              <a:buFont typeface="Arial" panose="020B0604020202020204" pitchFamily="34" charset="0"/>
              <a:buChar char="•"/>
            </a:pPr>
            <a:r>
              <a:rPr lang="en-US" altLang="zh-CN">
                <a:highlight>
                  <a:srgbClr val="FFFF00"/>
                </a:highlight>
                <a:sym typeface="+mn-ea"/>
              </a:rPr>
              <a:t>elevate</a:t>
            </a:r>
            <a:r>
              <a:rPr lang="en-US" altLang="zh-CN">
                <a:sym typeface="+mn-ea"/>
              </a:rPr>
              <a:t> education quality</a:t>
            </a:r>
            <a:endParaRPr lang="en-US" altLang="zh-CN">
              <a:sym typeface="+mn-ea"/>
            </a:endParaRPr>
          </a:p>
          <a:p>
            <a:pPr marL="285750" indent="-285750">
              <a:buFont typeface="Arial" panose="020B0604020202020204" pitchFamily="34" charset="0"/>
              <a:buChar char="•"/>
            </a:pPr>
            <a:r>
              <a:rPr lang="en-US" altLang="zh-CN">
                <a:highlight>
                  <a:srgbClr val="FFFF00"/>
                </a:highlight>
                <a:sym typeface="+mn-ea"/>
              </a:rPr>
              <a:t>integrate</a:t>
            </a:r>
            <a:r>
              <a:rPr lang="en-US" altLang="zh-CN">
                <a:sym typeface="+mn-ea"/>
              </a:rPr>
              <a:t> theory with </a:t>
            </a:r>
            <a:r>
              <a:rPr lang="en-US" altLang="zh-CN">
                <a:highlight>
                  <a:srgbClr val="FFFF00"/>
                </a:highlight>
                <a:sym typeface="+mn-ea"/>
              </a:rPr>
              <a:t>frrontline practice</a:t>
            </a:r>
            <a:endParaRPr lang="en-US" altLang="zh-CN">
              <a:highlight>
                <a:srgbClr val="FFFF00"/>
              </a:highlight>
              <a:sym typeface="+mn-ea"/>
            </a:endParaRPr>
          </a:p>
          <a:p>
            <a:pPr marL="285750" indent="-285750">
              <a:buFont typeface="Arial" panose="020B0604020202020204" pitchFamily="34" charset="0"/>
              <a:buChar char="•"/>
            </a:pPr>
            <a:r>
              <a:rPr lang="en-US" altLang="zh-CN">
                <a:sym typeface="+mn-ea"/>
              </a:rPr>
              <a:t>benefit lifelong career</a:t>
            </a:r>
            <a:endParaRPr lang="en-US" altLang="zh-CN">
              <a:sym typeface="+mn-ea"/>
            </a:endParaRPr>
          </a:p>
          <a:p>
            <a:endParaRPr lang="en-US" altLang="zh-CN">
              <a:sym typeface="+mn-ea"/>
            </a:endParaRPr>
          </a:p>
        </p:txBody>
      </p:sp>
      <p:sp>
        <p:nvSpPr>
          <p:cNvPr id="3" name="文本框 2"/>
          <p:cNvSpPr txBox="1"/>
          <p:nvPr/>
        </p:nvSpPr>
        <p:spPr>
          <a:xfrm>
            <a:off x="1026795" y="2218690"/>
            <a:ext cx="9525635" cy="4407535"/>
          </a:xfrm>
          <a:prstGeom prst="rect">
            <a:avLst/>
          </a:prstGeom>
          <a:noFill/>
        </p:spPr>
        <p:txBody>
          <a:bodyPr wrap="square" rtlCol="0">
            <a:spAutoFit/>
          </a:bodyPr>
          <a:p>
            <a:pPr>
              <a:lnSpc>
                <a:spcPct val="130000"/>
              </a:lnSpc>
            </a:pPr>
            <a:r>
              <a:rPr lang="en-US" altLang="zh-CN">
                <a:latin typeface="Times New Roman" panose="02020603050405020304" charset="0"/>
                <a:cs typeface="Times New Roman" panose="02020603050405020304" charset="0"/>
                <a:sym typeface="+mn-ea"/>
              </a:rPr>
              <a:t>Paul makes a valid point that schools cannot </a:t>
            </a:r>
            <a:r>
              <a:rPr lang="en-US" altLang="zh-CN" b="1" u="sng">
                <a:latin typeface="Times New Roman" panose="02020603050405020304" charset="0"/>
                <a:cs typeface="Times New Roman" panose="02020603050405020304" charset="0"/>
                <a:sym typeface="+mn-ea"/>
              </a:rPr>
              <a:t>overlook </a:t>
            </a:r>
            <a:r>
              <a:rPr lang="en-US" altLang="zh-CN">
                <a:latin typeface="Times New Roman" panose="02020603050405020304" charset="0"/>
                <a:cs typeface="Times New Roman" panose="02020603050405020304" charset="0"/>
                <a:sym typeface="+mn-ea"/>
              </a:rPr>
              <a:t>investing in teaching resources. Admittedly, investing in educational equipment highlights a university's </a:t>
            </a:r>
            <a:r>
              <a:rPr lang="en-US" altLang="zh-CN" b="1" u="sng">
                <a:highlight>
                  <a:srgbClr val="FFFF00"/>
                </a:highlight>
                <a:latin typeface="Times New Roman" panose="02020603050405020304" charset="0"/>
                <a:cs typeface="Times New Roman" panose="02020603050405020304" charset="0"/>
                <a:sym typeface="+mn-ea"/>
              </a:rPr>
              <a:t>commitment </a:t>
            </a:r>
            <a:r>
              <a:rPr lang="en-US" altLang="zh-CN">
                <a:latin typeface="Times New Roman" panose="02020603050405020304" charset="0"/>
                <a:cs typeface="Times New Roman" panose="02020603050405020304" charset="0"/>
                <a:sym typeface="+mn-ea"/>
              </a:rPr>
              <a:t>for promoting research efficiency. However, considering that teaching and research work should be people-oriented, the </a:t>
            </a:r>
            <a:r>
              <a:rPr lang="en-US" altLang="zh-CN">
                <a:highlight>
                  <a:srgbClr val="FFFF00"/>
                </a:highlight>
                <a:latin typeface="Times New Roman" panose="02020603050405020304" charset="0"/>
                <a:cs typeface="Times New Roman" panose="02020603050405020304" charset="0"/>
                <a:sym typeface="+mn-ea"/>
              </a:rPr>
              <a:t>budget allocation</a:t>
            </a:r>
            <a:r>
              <a:rPr lang="en-US" altLang="zh-CN">
                <a:latin typeface="Times New Roman" panose="02020603050405020304" charset="0"/>
                <a:cs typeface="Times New Roman" panose="02020603050405020304" charset="0"/>
                <a:sym typeface="+mn-ea"/>
              </a:rPr>
              <a:t> should prioritize improving educators' </a:t>
            </a:r>
            <a:r>
              <a:rPr lang="en-US" altLang="zh-CN" b="1" u="sng">
                <a:latin typeface="Times New Roman" panose="02020603050405020304" charset="0"/>
                <a:cs typeface="Times New Roman" panose="02020603050405020304" charset="0"/>
                <a:sym typeface="+mn-ea"/>
              </a:rPr>
              <a:t>salaries. </a:t>
            </a:r>
            <a:r>
              <a:rPr lang="en-US" altLang="zh-CN">
                <a:latin typeface="Times New Roman" panose="02020603050405020304" charset="0"/>
                <a:cs typeface="Times New Roman" panose="02020603050405020304" charset="0"/>
                <a:sym typeface="+mn-ea"/>
              </a:rPr>
              <a:t>By raising salaries, universities can attract more </a:t>
            </a:r>
            <a:r>
              <a:rPr lang="en-US" altLang="zh-CN" b="1" u="sng">
                <a:latin typeface="Times New Roman" panose="02020603050405020304" charset="0"/>
                <a:cs typeface="Times New Roman" panose="02020603050405020304" charset="0"/>
                <a:sym typeface="+mn-ea"/>
              </a:rPr>
              <a:t>experienced</a:t>
            </a:r>
            <a:r>
              <a:rPr lang="en-US" altLang="zh-CN">
                <a:latin typeface="Times New Roman" panose="02020603050405020304" charset="0"/>
                <a:cs typeface="Times New Roman" panose="02020603050405020304" charset="0"/>
                <a:sym typeface="+mn-ea"/>
              </a:rPr>
              <a:t> professionals for teaching, thereby </a:t>
            </a:r>
            <a:r>
              <a:rPr lang="en-US" altLang="zh-CN">
                <a:highlight>
                  <a:srgbClr val="FFFF00"/>
                </a:highlight>
                <a:latin typeface="Times New Roman" panose="02020603050405020304" charset="0"/>
                <a:cs typeface="Times New Roman" panose="02020603050405020304" charset="0"/>
                <a:sym typeface="+mn-ea"/>
              </a:rPr>
              <a:t>elevating education quality</a:t>
            </a:r>
            <a:r>
              <a:rPr lang="en-US" altLang="zh-CN">
                <a:latin typeface="Times New Roman" panose="02020603050405020304" charset="0"/>
                <a:cs typeface="Times New Roman" panose="02020603050405020304" charset="0"/>
                <a:sym typeface="+mn-ea"/>
              </a:rPr>
              <a:t> and fostering students' achievements in the long term.Specifically, many schools are increasingly hiring </a:t>
            </a:r>
            <a:r>
              <a:rPr lang="en-US" altLang="zh-CN">
                <a:highlight>
                  <a:srgbClr val="FFFF00"/>
                </a:highlight>
                <a:latin typeface="Times New Roman" panose="02020603050405020304" charset="0"/>
                <a:cs typeface="Times New Roman" panose="02020603050405020304" charset="0"/>
                <a:sym typeface="+mn-ea"/>
              </a:rPr>
              <a:t>top-tier professionals</a:t>
            </a:r>
            <a:r>
              <a:rPr lang="en-US" altLang="zh-CN">
                <a:latin typeface="Times New Roman" panose="02020603050405020304" charset="0"/>
                <a:cs typeface="Times New Roman" panose="02020603050405020304" charset="0"/>
                <a:sym typeface="+mn-ea"/>
              </a:rPr>
              <a:t> from the industry to </a:t>
            </a:r>
            <a:r>
              <a:rPr lang="en-US" altLang="zh-CN">
                <a:highlight>
                  <a:srgbClr val="FFFF00"/>
                </a:highlight>
                <a:latin typeface="Times New Roman" panose="02020603050405020304" charset="0"/>
                <a:cs typeface="Times New Roman" panose="02020603050405020304" charset="0"/>
                <a:sym typeface="+mn-ea"/>
              </a:rPr>
              <a:t>provide specialized</a:t>
            </a:r>
            <a:r>
              <a:rPr lang="en-US" altLang="zh-CN">
                <a:latin typeface="Times New Roman" panose="02020603050405020304" charset="0"/>
                <a:cs typeface="Times New Roman" panose="02020603050405020304" charset="0"/>
                <a:sym typeface="+mn-ea"/>
              </a:rPr>
              <a:t> </a:t>
            </a:r>
            <a:r>
              <a:rPr lang="en-US" altLang="zh-CN" b="1" u="sng">
                <a:highlight>
                  <a:srgbClr val="FFFF00"/>
                </a:highlight>
                <a:latin typeface="Times New Roman" panose="02020603050405020304" charset="0"/>
                <a:cs typeface="Times New Roman" panose="02020603050405020304" charset="0"/>
                <a:sym typeface="+mn-ea"/>
              </a:rPr>
              <a:t>guidance </a:t>
            </a:r>
            <a:r>
              <a:rPr lang="en-US" altLang="zh-CN">
                <a:latin typeface="Times New Roman" panose="02020603050405020304" charset="0"/>
                <a:cs typeface="Times New Roman" panose="02020603050405020304" charset="0"/>
                <a:sym typeface="+mn-ea"/>
              </a:rPr>
              <a:t>to undergraduate students. For example, one of our architecture programs, guided by industry experts who earn high salaries, has </a:t>
            </a:r>
            <a:r>
              <a:rPr lang="en-US" altLang="zh-CN" b="1" u="sng">
                <a:latin typeface="Times New Roman" panose="02020603050405020304" charset="0"/>
                <a:cs typeface="Times New Roman" panose="02020603050405020304" charset="0"/>
                <a:sym typeface="+mn-ea"/>
              </a:rPr>
              <a:t> </a:t>
            </a:r>
            <a:r>
              <a:rPr lang="en-US" altLang="zh-CN" b="1" u="sng">
                <a:highlight>
                  <a:srgbClr val="FFFF00"/>
                </a:highlight>
                <a:latin typeface="Times New Roman" panose="02020603050405020304" charset="0"/>
                <a:cs typeface="Times New Roman" panose="02020603050405020304" charset="0"/>
                <a:sym typeface="+mn-ea"/>
              </a:rPr>
              <a:t>integrated</a:t>
            </a:r>
            <a:r>
              <a:rPr lang="en-US" altLang="zh-CN">
                <a:highlight>
                  <a:srgbClr val="FFFF00"/>
                </a:highlight>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theory with </a:t>
            </a:r>
            <a:r>
              <a:rPr lang="en-US" altLang="zh-CN">
                <a:highlight>
                  <a:srgbClr val="FFFF00"/>
                </a:highlight>
                <a:latin typeface="Times New Roman" panose="02020603050405020304" charset="0"/>
                <a:cs typeface="Times New Roman" panose="02020603050405020304" charset="0"/>
                <a:sym typeface="+mn-ea"/>
              </a:rPr>
              <a:t>frontline practice</a:t>
            </a:r>
            <a:r>
              <a:rPr lang="en-US" altLang="zh-CN">
                <a:latin typeface="Times New Roman" panose="02020603050405020304" charset="0"/>
                <a:cs typeface="Times New Roman" panose="02020603050405020304" charset="0"/>
                <a:sym typeface="+mn-ea"/>
              </a:rPr>
              <a:t>, helping students build networks to </a:t>
            </a:r>
            <a:r>
              <a:rPr lang="en-US" altLang="zh-CN">
                <a:highlight>
                  <a:srgbClr val="FFFF00"/>
                </a:highlight>
                <a:latin typeface="Times New Roman" panose="02020603050405020304" charset="0"/>
                <a:cs typeface="Times New Roman" panose="02020603050405020304" charset="0"/>
                <a:sym typeface="+mn-ea"/>
              </a:rPr>
              <a:t>benefit their lifelong careers after graduation. </a:t>
            </a:r>
            <a:r>
              <a:rPr lang="en-US" altLang="zh-CN">
                <a:latin typeface="Times New Roman" panose="02020603050405020304" charset="0"/>
                <a:cs typeface="Times New Roman" panose="02020603050405020304" charset="0"/>
                <a:sym typeface="+mn-ea"/>
              </a:rPr>
              <a:t>Therefore, despite the importance of educational tools, promoting teachers' well-being should be the priority of universities'</a:t>
            </a:r>
            <a:r>
              <a:rPr lang="en-US" altLang="zh-CN">
                <a:highlight>
                  <a:srgbClr val="FFFF00"/>
                </a:highlight>
                <a:latin typeface="Times New Roman" panose="02020603050405020304" charset="0"/>
                <a:cs typeface="Times New Roman" panose="02020603050405020304" charset="0"/>
                <a:sym typeface="+mn-ea"/>
              </a:rPr>
              <a:t> </a:t>
            </a:r>
            <a:r>
              <a:rPr lang="en-US" altLang="zh-CN" b="1">
                <a:highlight>
                  <a:srgbClr val="FFFF00"/>
                </a:highlight>
                <a:latin typeface="Times New Roman" panose="02020603050405020304" charset="0"/>
                <a:cs typeface="Times New Roman" panose="02020603050405020304" charset="0"/>
                <a:sym typeface="+mn-ea"/>
              </a:rPr>
              <a:t>financial</a:t>
            </a:r>
            <a:r>
              <a:rPr lang="en-US" altLang="zh-CN">
                <a:latin typeface="Times New Roman" panose="02020603050405020304" charset="0"/>
                <a:cs typeface="Times New Roman" panose="02020603050405020304" charset="0"/>
                <a:sym typeface="+mn-ea"/>
              </a:rPr>
              <a:t> </a:t>
            </a:r>
            <a:r>
              <a:rPr lang="en-US" altLang="zh-CN">
                <a:highlight>
                  <a:srgbClr val="FFFF00"/>
                </a:highlight>
                <a:latin typeface="Times New Roman" panose="02020603050405020304" charset="0"/>
                <a:cs typeface="Times New Roman" panose="02020603050405020304" charset="0"/>
                <a:sym typeface="+mn-ea"/>
              </a:rPr>
              <a:t>planning</a:t>
            </a:r>
            <a:r>
              <a:rPr lang="en-US" altLang="zh-CN">
                <a:latin typeface="Times New Roman" panose="02020603050405020304" charset="0"/>
                <a:cs typeface="Times New Roman" panose="02020603050405020304" charset="0"/>
                <a:sym typeface="+mn-ea"/>
              </a:rPr>
              <a:t>.</a:t>
            </a:r>
            <a:endParaRPr lang="en-US" altLang="zh-CN">
              <a:latin typeface="Times New Roman" panose="02020603050405020304" charset="0"/>
              <a:cs typeface="Times New Roman" panose="02020603050405020304" charset="0"/>
              <a:sym typeface="+mn-ea"/>
            </a:endParaRPr>
          </a:p>
          <a:p>
            <a:pPr>
              <a:lnSpc>
                <a:spcPct val="130000"/>
              </a:lnSpc>
            </a:pPr>
            <a:endParaRPr lang="en-US" altLang="zh-CN" b="1" u="sng">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3601085"/>
            <a:ext cx="4019550" cy="2676525"/>
          </a:xfrm>
          <a:prstGeom prst="rect">
            <a:avLst/>
          </a:prstGeom>
          <a:noFill/>
        </p:spPr>
        <p:txBody>
          <a:bodyPr wrap="square" rtlCol="0">
            <a:spAutoFit/>
          </a:bodyPr>
          <a:p>
            <a:r>
              <a:rPr lang="zh-CN" altLang="en-US" sz="1400"/>
              <a:t>Doctor Diaz: One of the roles of municipal councils is to promote local cultural development. In recent years, supporting the arts has been a topic of debate. Given that each city has a limited development fund, investments in various fields need to be carefully balanced. Do you think the local city council should provide financial support to artists, such as painters or musicians? Share your perspective on this matter and provide supporting reasons for your stance.</a:t>
            </a:r>
            <a:endParaRPr lang="zh-CN" altLang="en-US" sz="1400"/>
          </a:p>
          <a:p>
            <a:endParaRPr lang="zh-CN" altLang="en-US" sz="1400"/>
          </a:p>
        </p:txBody>
      </p:sp>
      <p:sp>
        <p:nvSpPr>
          <p:cNvPr id="5" name="文本框 4"/>
          <p:cNvSpPr txBox="1"/>
          <p:nvPr/>
        </p:nvSpPr>
        <p:spPr>
          <a:xfrm>
            <a:off x="5351145" y="230505"/>
            <a:ext cx="6721475" cy="1168400"/>
          </a:xfrm>
          <a:prstGeom prst="rect">
            <a:avLst/>
          </a:prstGeom>
          <a:noFill/>
        </p:spPr>
        <p:txBody>
          <a:bodyPr wrap="square" rtlCol="0" anchor="t">
            <a:spAutoFit/>
          </a:bodyPr>
          <a:p>
            <a:r>
              <a:rPr lang="zh-CN" altLang="en-US" sz="1400"/>
              <a:t>Claire: I think municipal revenue should be spent on something other than unnecessary goods and services. Artists should support themselves by selling their works to individuals and companies. If they cannot find enough buyers in the market or other sponsors in their circle, they may consider changing their profession to earn a living.</a:t>
            </a:r>
            <a:endParaRPr lang="zh-CN" altLang="en-US" sz="1400"/>
          </a:p>
        </p:txBody>
      </p:sp>
      <p:sp>
        <p:nvSpPr>
          <p:cNvPr id="6" name="文本框 5"/>
          <p:cNvSpPr txBox="1"/>
          <p:nvPr/>
        </p:nvSpPr>
        <p:spPr>
          <a:xfrm>
            <a:off x="5351145" y="1670685"/>
            <a:ext cx="6721475" cy="1168400"/>
          </a:xfrm>
          <a:prstGeom prst="rect">
            <a:avLst/>
          </a:prstGeom>
          <a:noFill/>
        </p:spPr>
        <p:txBody>
          <a:bodyPr wrap="square" rtlCol="0" anchor="t">
            <a:spAutoFit/>
          </a:bodyPr>
          <a:p>
            <a:r>
              <a:rPr lang="zh-CN" altLang="en-US" sz="1400"/>
              <a:t>Andrew: I must say art is actually necessary. Without artwork, many public spaces in my hometown would be dull. From statues in parks to paintings on commercial buildings, my hometown really benefits from supporting the artists who create these works. Due to the presence of artworks, local residents find enjoyment and outdoor spaces are more interesting for visitors.</a:t>
            </a:r>
            <a:endParaRPr lang="zh-CN" altLang="en-US" sz="1400"/>
          </a:p>
        </p:txBody>
      </p:sp>
      <p:sp>
        <p:nvSpPr>
          <p:cNvPr id="7" name="矩形 6"/>
          <p:cNvSpPr/>
          <p:nvPr/>
        </p:nvSpPr>
        <p:spPr>
          <a:xfrm>
            <a:off x="4651375" y="2963545"/>
            <a:ext cx="7421245" cy="364617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318000" y="23050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4318000" y="166052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2"/>
            </p:custDataLst>
          </p:nvPr>
        </p:nvSpPr>
        <p:spPr>
          <a:xfrm>
            <a:off x="1463675" y="1988185"/>
            <a:ext cx="1327150" cy="132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712970" y="3429000"/>
            <a:ext cx="7299960" cy="3065780"/>
          </a:xfrm>
          <a:prstGeom prst="rect">
            <a:avLst/>
          </a:prstGeom>
          <a:noFill/>
        </p:spPr>
        <p:txBody>
          <a:bodyPr wrap="square" rtlCol="0">
            <a:noAutofit/>
          </a:bodyPr>
          <a:p>
            <a:r>
              <a:rPr lang="en-US" altLang="zh-CN" sz="1400">
                <a:latin typeface="Times New Roman" panose="02020603050405020304" charset="0"/>
                <a:cs typeface="Times New Roman" panose="02020603050405020304" charset="0"/>
              </a:rPr>
              <a:t>Personally, Claire’s perspective that fundings should be used on more important services instead on artists holds value. Admittedly, it’s artists’ own duty to sell their works to make a living. However, to secure the sustainable development of one city, artists is reasonable to be supported to create inspiring artworks. In other words</a:t>
            </a:r>
            <a:r>
              <a:rPr lang="en-US" altLang="zh-CN" sz="1400">
                <a:solidFill>
                  <a:srgbClr val="FF0000"/>
                </a:solidFill>
                <a:highlight>
                  <a:srgbClr val="FFFF00"/>
                </a:highlight>
                <a:latin typeface="Times New Roman" panose="02020603050405020304" charset="0"/>
                <a:cs typeface="Times New Roman" panose="02020603050405020304" charset="0"/>
              </a:rPr>
              <a:t>world</a:t>
            </a:r>
            <a:r>
              <a:rPr lang="en-US" altLang="zh-CN" sz="1400">
                <a:latin typeface="Times New Roman" panose="02020603050405020304" charset="0"/>
                <a:cs typeface="Times New Roman" panose="02020603050405020304" charset="0"/>
              </a:rPr>
              <a:t>, artists who draw a painting or compose a music are more likely to foster a cultural atmosphere. Specifically, some communities have witnessed the positive influence brought by artworks exhibited in an art gallery. For example, several painters in Shanghai monthly received allowance from the city government. Supported by this, they managed to survive and then created many paintings to be exhibited in Shanghai Art Gallery, attracting visitors worldwide to visit. Therefore, though there’re a lot of necessary city affairs should be funded, supporting artists is more beneficial as it contributes to city’s long-term development.</a:t>
            </a:r>
            <a:endParaRPr lang="en-US" altLang="zh-CN" sz="1400">
              <a:latin typeface="Times New Roman" panose="02020603050405020304" charset="0"/>
              <a:cs typeface="Times New Roman" panose="02020603050405020304" charset="0"/>
            </a:endParaRPr>
          </a:p>
        </p:txBody>
      </p:sp>
      <p:sp>
        <p:nvSpPr>
          <p:cNvPr id="12" name="矩形 11"/>
          <p:cNvSpPr/>
          <p:nvPr>
            <p:custDataLst>
              <p:tags r:id="rId3"/>
            </p:custDataLst>
          </p:nvPr>
        </p:nvSpPr>
        <p:spPr>
          <a:xfrm>
            <a:off x="4651375" y="2985770"/>
            <a:ext cx="7421245" cy="389255"/>
          </a:xfrm>
          <a:prstGeom prst="rect">
            <a:avLst/>
          </a:prstGeom>
          <a:solidFill>
            <a:schemeClr val="bg1">
              <a:lumMod val="9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4"/>
            </p:custDataLst>
          </p:nvPr>
        </p:nvSpPr>
        <p:spPr>
          <a:xfrm>
            <a:off x="4783455" y="2992120"/>
            <a:ext cx="718185" cy="356870"/>
          </a:xfrm>
          <a:prstGeom prst="rect">
            <a:avLst/>
          </a:prstGeom>
          <a:solidFill>
            <a:schemeClr val="accent3">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5"/>
            </p:custDataLst>
          </p:nvPr>
        </p:nvSpPr>
        <p:spPr>
          <a:xfrm>
            <a:off x="5737225"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6"/>
            </p:custDataLst>
          </p:nvPr>
        </p:nvSpPr>
        <p:spPr>
          <a:xfrm>
            <a:off x="6690995" y="2982595"/>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7"/>
            </p:custDataLst>
          </p:nvPr>
        </p:nvSpPr>
        <p:spPr>
          <a:xfrm>
            <a:off x="7579360"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22910" y="252095"/>
            <a:ext cx="3225800" cy="1476375"/>
          </a:xfrm>
          <a:prstGeom prst="rect">
            <a:avLst/>
          </a:prstGeom>
          <a:noFill/>
        </p:spPr>
        <p:txBody>
          <a:bodyPr wrap="square" rtlCol="0">
            <a:spAutoFit/>
          </a:bodyPr>
          <a:p>
            <a:r>
              <a:rPr lang="en-US" altLang="zh-CN"/>
              <a:t>2023.9.20 </a:t>
            </a:r>
            <a:endParaRPr lang="en-US" altLang="zh-CN"/>
          </a:p>
          <a:p>
            <a:r>
              <a:rPr lang="en-US" altLang="zh-CN"/>
              <a:t>Reading: 4’</a:t>
            </a:r>
            <a:endParaRPr lang="en-US" altLang="zh-CN"/>
          </a:p>
          <a:p>
            <a:r>
              <a:rPr lang="en-US" altLang="zh-CN"/>
              <a:t>write</a:t>
            </a:r>
            <a:r>
              <a:rPr lang="zh-CN" altLang="en-US"/>
              <a:t>：</a:t>
            </a:r>
            <a:r>
              <a:rPr lang="en-US" altLang="zh-CN"/>
              <a:t>16’05’’</a:t>
            </a:r>
            <a:endParaRPr lang="en-US" altLang="zh-CN"/>
          </a:p>
          <a:p>
            <a:r>
              <a:rPr lang="en-US" altLang="zh-CN"/>
              <a:t>Total:</a:t>
            </a:r>
            <a:endParaRPr lang="en-US" altLang="zh-CN"/>
          </a:p>
          <a:p>
            <a:endParaRPr lang="zh-CN" altLang="en-US"/>
          </a:p>
        </p:txBody>
      </p:sp>
    </p:spTree>
    <p:custDataLst>
      <p:tags r:id="rId8"/>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2745" y="621665"/>
            <a:ext cx="10061575" cy="4890770"/>
          </a:xfrm>
          <a:prstGeom prst="rect">
            <a:avLst/>
          </a:prstGeom>
          <a:noFill/>
        </p:spPr>
        <p:txBody>
          <a:bodyPr wrap="square" rtlCol="0" anchor="t">
            <a:spAutoFit/>
          </a:bodyPr>
          <a:p>
            <a:pPr>
              <a:lnSpc>
                <a:spcPct val="130000"/>
              </a:lnSpc>
            </a:pPr>
            <a:r>
              <a:rPr lang="zh-CN" altLang="en-US" sz="1600"/>
              <a:t>直给型大纲</a:t>
            </a:r>
            <a:endParaRPr lang="zh-CN" altLang="en-US" sz="1600"/>
          </a:p>
          <a:p>
            <a:pPr lvl="1">
              <a:lnSpc>
                <a:spcPct val="130000"/>
              </a:lnSpc>
            </a:pPr>
            <a:r>
              <a:rPr lang="zh-CN" altLang="en-US" sz="1600"/>
              <a:t>【直接认可】Claire的观点有道理，资金优先投给必须的服务。</a:t>
            </a:r>
            <a:endParaRPr lang="zh-CN" altLang="en-US" sz="1600"/>
          </a:p>
          <a:p>
            <a:pPr lvl="1">
              <a:lnSpc>
                <a:spcPct val="130000"/>
              </a:lnSpc>
            </a:pPr>
            <a:r>
              <a:rPr lang="zh-CN" altLang="en-US" sz="1600"/>
              <a:t>【补充理由】提升城市效率，要重点投入大多数人需要的项目。</a:t>
            </a:r>
            <a:endParaRPr lang="zh-CN" altLang="en-US" sz="1600"/>
          </a:p>
          <a:p>
            <a:pPr lvl="1">
              <a:lnSpc>
                <a:spcPct val="130000"/>
              </a:lnSpc>
            </a:pPr>
            <a:r>
              <a:rPr lang="zh-CN" altLang="en-US" sz="1600"/>
              <a:t>【解释陈述】资助艺术家只能让少部分人受益，收效有限。</a:t>
            </a:r>
            <a:endParaRPr lang="zh-CN" altLang="en-US" sz="1600"/>
          </a:p>
          <a:p>
            <a:pPr lvl="1">
              <a:lnSpc>
                <a:spcPct val="130000"/>
              </a:lnSpc>
            </a:pPr>
            <a:r>
              <a:rPr lang="zh-CN" altLang="en-US" sz="1600"/>
              <a:t>【例证细节】</a:t>
            </a:r>
            <a:endParaRPr lang="zh-CN" altLang="en-US" sz="1600"/>
          </a:p>
          <a:p>
            <a:pPr>
              <a:lnSpc>
                <a:spcPct val="130000"/>
              </a:lnSpc>
            </a:pPr>
            <a:r>
              <a:rPr lang="zh-CN" altLang="en-US" sz="1600"/>
              <a:t>机构：人才市场调查；</a:t>
            </a:r>
            <a:endParaRPr lang="zh-CN" altLang="en-US" sz="1600"/>
          </a:p>
          <a:p>
            <a:pPr>
              <a:lnSpc>
                <a:spcPct val="130000"/>
              </a:lnSpc>
            </a:pPr>
            <a:r>
              <a:rPr lang="zh-CN" altLang="en-US" sz="1600"/>
              <a:t>调研：艺术从业者少而且很分散；</a:t>
            </a:r>
            <a:endParaRPr lang="zh-CN" altLang="en-US" sz="1600"/>
          </a:p>
          <a:p>
            <a:pPr>
              <a:lnSpc>
                <a:spcPct val="130000"/>
              </a:lnSpc>
            </a:pPr>
            <a:r>
              <a:rPr lang="zh-CN" altLang="en-US" sz="1600"/>
              <a:t>结果：资助对促进城市发展有限。</a:t>
            </a:r>
            <a:endParaRPr lang="zh-CN" altLang="en-US" sz="1600"/>
          </a:p>
          <a:p>
            <a:pPr>
              <a:lnSpc>
                <a:spcPct val="130000"/>
              </a:lnSpc>
            </a:pPr>
            <a:r>
              <a:rPr lang="zh-CN" altLang="en-US" sz="1600"/>
              <a:t>【对比论证】相反，投入改善交通，能提升整体生活品质。</a:t>
            </a:r>
            <a:endParaRPr lang="zh-CN" altLang="en-US" sz="1600"/>
          </a:p>
          <a:p>
            <a:pPr>
              <a:lnSpc>
                <a:spcPct val="130000"/>
              </a:lnSpc>
            </a:pPr>
            <a:r>
              <a:rPr lang="zh-CN" altLang="en-US" sz="1600"/>
              <a:t>【例证细节】</a:t>
            </a:r>
            <a:endParaRPr lang="zh-CN" altLang="en-US" sz="1600"/>
          </a:p>
          <a:p>
            <a:pPr lvl="1">
              <a:lnSpc>
                <a:spcPct val="130000"/>
              </a:lnSpc>
            </a:pPr>
            <a:r>
              <a:rPr lang="zh-CN" altLang="en-US" sz="1600"/>
              <a:t>地点：市区私家车拥堵严重；</a:t>
            </a:r>
            <a:endParaRPr lang="zh-CN" altLang="en-US" sz="1600"/>
          </a:p>
          <a:p>
            <a:pPr lvl="1">
              <a:lnSpc>
                <a:spcPct val="130000"/>
              </a:lnSpc>
            </a:pPr>
            <a:r>
              <a:rPr lang="zh-CN" altLang="en-US" sz="1600"/>
              <a:t>起因：缺少高效的公共交通；</a:t>
            </a:r>
            <a:endParaRPr lang="zh-CN" altLang="en-US" sz="1600"/>
          </a:p>
          <a:p>
            <a:pPr lvl="1">
              <a:lnSpc>
                <a:spcPct val="130000"/>
              </a:lnSpc>
            </a:pPr>
            <a:r>
              <a:rPr lang="zh-CN" altLang="en-US" sz="1600"/>
              <a:t>发展：投资城市轨道交通；</a:t>
            </a:r>
            <a:endParaRPr lang="zh-CN" altLang="en-US" sz="1600"/>
          </a:p>
          <a:p>
            <a:pPr lvl="1">
              <a:lnSpc>
                <a:spcPct val="130000"/>
              </a:lnSpc>
            </a:pPr>
            <a:r>
              <a:rPr lang="zh-CN" altLang="en-US" sz="1600"/>
              <a:t>结果：让大部分市民都能受益。</a:t>
            </a:r>
            <a:endParaRPr lang="zh-CN" altLang="en-US" sz="1600"/>
          </a:p>
          <a:p>
            <a:pPr>
              <a:lnSpc>
                <a:spcPct val="130000"/>
              </a:lnSpc>
            </a:pPr>
            <a:r>
              <a:rPr lang="zh-CN" altLang="en-US" sz="1600"/>
              <a:t>【总结观点】尽管艺术有文化价值，但最好优先投资服务大多数市民。</a:t>
            </a:r>
            <a:endParaRPr lang="zh-CN" altLang="en-US" sz="160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15000" y="-20320"/>
            <a:ext cx="6588760" cy="685863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Claire's assertion is sound that city finance should </a:t>
            </a:r>
            <a:r>
              <a:rPr lang="en-US" altLang="zh-CN" sz="1600">
                <a:highlight>
                  <a:srgbClr val="FFFF00"/>
                </a:highlight>
                <a:latin typeface="Times New Roman" panose="02020603050405020304" charset="0"/>
                <a:cs typeface="Times New Roman" panose="02020603050405020304" charset="0"/>
                <a:sym typeface="+mn-ea"/>
              </a:rPr>
              <a:t>prioritize</a:t>
            </a:r>
            <a:r>
              <a:rPr lang="en-US" altLang="zh-CN" sz="1600">
                <a:latin typeface="Times New Roman" panose="02020603050405020304" charset="0"/>
                <a:cs typeface="Times New Roman" panose="02020603050405020304" charset="0"/>
                <a:sym typeface="+mn-ea"/>
              </a:rPr>
              <a:t> essential urban services / amenities / </a:t>
            </a:r>
            <a:r>
              <a:rPr lang="en-US" altLang="zh-CN" sz="1600" b="1">
                <a:highlight>
                  <a:srgbClr val="FFFF00"/>
                </a:highlight>
                <a:latin typeface="Times New Roman" panose="02020603050405020304" charset="0"/>
                <a:cs typeface="Times New Roman" panose="02020603050405020304" charset="0"/>
                <a:sym typeface="+mn-ea"/>
              </a:rPr>
              <a:t>utilities</a:t>
            </a:r>
            <a:r>
              <a:rPr lang="en-US" altLang="zh-CN" sz="1600">
                <a:latin typeface="Times New Roman" panose="02020603050405020304" charset="0"/>
                <a:cs typeface="Times New Roman" panose="02020603050405020304" charset="0"/>
                <a:sym typeface="+mn-ea"/>
              </a:rPr>
              <a:t>.</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Moreover, to enhance urban operational efficiency, local authorities should </a:t>
            </a:r>
            <a:r>
              <a:rPr lang="en-US" altLang="zh-CN" sz="1600">
                <a:highlight>
                  <a:srgbClr val="FFFF00"/>
                </a:highlight>
                <a:latin typeface="Times New Roman" panose="02020603050405020304" charset="0"/>
                <a:cs typeface="Times New Roman" panose="02020603050405020304" charset="0"/>
                <a:sym typeface="+mn-ea"/>
              </a:rPr>
              <a:t>channel</a:t>
            </a:r>
            <a:r>
              <a:rPr lang="en-US" altLang="zh-CN" sz="1600">
                <a:latin typeface="Times New Roman" panose="02020603050405020304" charset="0"/>
                <a:cs typeface="Times New Roman" panose="02020603050405020304" charset="0"/>
                <a:sym typeface="+mn-ea"/>
              </a:rPr>
              <a:t> limited budgets </a:t>
            </a:r>
            <a:r>
              <a:rPr lang="en-US" altLang="zh-CN" sz="1600">
                <a:highlight>
                  <a:srgbClr val="FFFF00"/>
                </a:highlight>
                <a:latin typeface="Times New Roman" panose="02020603050405020304" charset="0"/>
                <a:cs typeface="Times New Roman" panose="02020603050405020304" charset="0"/>
                <a:sym typeface="+mn-ea"/>
              </a:rPr>
              <a:t>into</a:t>
            </a:r>
            <a:r>
              <a:rPr lang="en-US" altLang="zh-CN" sz="1600">
                <a:latin typeface="Times New Roman" panose="02020603050405020304" charset="0"/>
                <a:cs typeface="Times New Roman" panose="02020603050405020304" charset="0"/>
                <a:sym typeface="+mn-ea"/>
              </a:rPr>
              <a:t> </a:t>
            </a:r>
            <a:r>
              <a:rPr lang="en-US" altLang="zh-CN" sz="1600" b="1">
                <a:latin typeface="Times New Roman" panose="02020603050405020304" charset="0"/>
                <a:cs typeface="Times New Roman" panose="02020603050405020304" charset="0"/>
                <a:sym typeface="+mn-ea"/>
              </a:rPr>
              <a:t>projects</a:t>
            </a:r>
            <a:r>
              <a:rPr lang="en-US" altLang="zh-CN" sz="1600">
                <a:latin typeface="Times New Roman" panose="02020603050405020304" charset="0"/>
                <a:cs typeface="Times New Roman" panose="02020603050405020304" charset="0"/>
                <a:sym typeface="+mn-ea"/>
              </a:rPr>
              <a:t> / programs / initiatives that serve the larger population.</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Financing artists would only benefit a tiny portion / fraction / segment of the population, failing to foster efficient development </a:t>
            </a:r>
            <a:r>
              <a:rPr lang="en-US" altLang="zh-CN" sz="1600">
                <a:highlight>
                  <a:srgbClr val="FFFF00"/>
                </a:highlight>
                <a:latin typeface="Times New Roman" panose="02020603050405020304" charset="0"/>
                <a:cs typeface="Times New Roman" panose="02020603050405020304" charset="0"/>
                <a:sym typeface="+mn-ea"/>
              </a:rPr>
              <a:t>across the city</a:t>
            </a:r>
            <a:r>
              <a:rPr lang="en-US" altLang="zh-CN" sz="1600">
                <a:latin typeface="Times New Roman" panose="02020603050405020304" charset="0"/>
                <a:cs typeface="Times New Roman" panose="02020603050405020304" charset="0"/>
                <a:sym typeface="+mn-ea"/>
              </a:rPr>
              <a:t>.</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According to data / survey / statistics, the number of artists has been relatively limited, and many work across different cities, implying that financial aid may not effectively promote urban development.</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Conversely, </a:t>
            </a:r>
            <a:r>
              <a:rPr lang="en-US" altLang="zh-CN" sz="1600" b="1">
                <a:highlight>
                  <a:srgbClr val="FFFF00"/>
                </a:highlight>
                <a:latin typeface="Times New Roman" panose="02020603050405020304" charset="0"/>
                <a:cs typeface="Times New Roman" panose="02020603050405020304" charset="0"/>
                <a:sym typeface="+mn-ea"/>
              </a:rPr>
              <a:t>allocating</a:t>
            </a:r>
            <a:r>
              <a:rPr lang="en-US" altLang="zh-CN" sz="1600">
                <a:latin typeface="Times New Roman" panose="02020603050405020304" charset="0"/>
                <a:cs typeface="Times New Roman" panose="02020603050405020304" charset="0"/>
                <a:sym typeface="+mn-ea"/>
              </a:rPr>
              <a:t> / directing / diverting funds to improve public transportation would likely benefit more locals.</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instance, </a:t>
            </a:r>
            <a:r>
              <a:rPr lang="en-US" altLang="zh-CN" sz="1600">
                <a:highlight>
                  <a:srgbClr val="FFFF00"/>
                </a:highlight>
                <a:latin typeface="Times New Roman" panose="02020603050405020304" charset="0"/>
                <a:cs typeface="Times New Roman" panose="02020603050405020304" charset="0"/>
                <a:sym typeface="+mn-ea"/>
              </a:rPr>
              <a:t>developing</a:t>
            </a:r>
            <a:r>
              <a:rPr lang="en-US" altLang="zh-CN" sz="1600">
                <a:latin typeface="Times New Roman" panose="02020603050405020304" charset="0"/>
                <a:cs typeface="Times New Roman" panose="02020603050405020304" charset="0"/>
                <a:sym typeface="+mn-ea"/>
              </a:rPr>
              <a:t> a swift urban rail transport system has addressed / mitigated / </a:t>
            </a:r>
            <a:r>
              <a:rPr lang="en-US" altLang="zh-CN" sz="1600" b="1">
                <a:latin typeface="Times New Roman" panose="02020603050405020304" charset="0"/>
                <a:cs typeface="Times New Roman" panose="02020603050405020304" charset="0"/>
                <a:sym typeface="+mn-ea"/>
              </a:rPr>
              <a:t>tackled</a:t>
            </a:r>
            <a:r>
              <a:rPr lang="en-US" altLang="zh-CN" sz="1600">
                <a:latin typeface="Times New Roman" panose="02020603050405020304" charset="0"/>
                <a:cs typeface="Times New Roman" panose="02020603050405020304" charset="0"/>
                <a:sym typeface="+mn-ea"/>
              </a:rPr>
              <a:t> traffic jams, promising a convenient commute experience for the majority and enhancing overall urban efficiency.</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although art can offer cultural value, it is wise / sensible / prudent for urban budgets to concentrate on investments serving most residents.</a:t>
            </a:r>
            <a:endParaRPr lang="en-US" altLang="zh-CN" sz="1600">
              <a:latin typeface="Times New Roman" panose="02020603050405020304" charset="0"/>
              <a:cs typeface="Times New Roman" panose="02020603050405020304" charset="0"/>
              <a:sym typeface="+mn-ea"/>
            </a:endParaRPr>
          </a:p>
        </p:txBody>
      </p:sp>
      <p:sp>
        <p:nvSpPr>
          <p:cNvPr id="11" name="文本框 10"/>
          <p:cNvSpPr txBox="1"/>
          <p:nvPr>
            <p:custDataLst>
              <p:tags r:id="rId1"/>
            </p:custDataLst>
          </p:nvPr>
        </p:nvSpPr>
        <p:spPr>
          <a:xfrm>
            <a:off x="0" y="1270"/>
            <a:ext cx="5743575" cy="685736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Personally, Claire’s perspective that fundings should be used on more important services instead on artists holds value.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Admittedly, it’s artists’ own duty to sell their works to make a living.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However, to secure the sustainable development of one city, artists is reasonable to be supported to create inspiring artworks.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In other words</a:t>
            </a:r>
            <a:r>
              <a:rPr lang="en-US" altLang="zh-CN" sz="1600">
                <a:solidFill>
                  <a:srgbClr val="FF0000"/>
                </a:solidFill>
                <a:highlight>
                  <a:srgbClr val="FFFF00"/>
                </a:highlight>
                <a:latin typeface="Times New Roman" panose="02020603050405020304" charset="0"/>
                <a:cs typeface="Times New Roman" panose="02020603050405020304" charset="0"/>
                <a:sym typeface="+mn-ea"/>
              </a:rPr>
              <a:t>world</a:t>
            </a:r>
            <a:r>
              <a:rPr lang="en-US" altLang="zh-CN" sz="1600">
                <a:latin typeface="Times New Roman" panose="02020603050405020304" charset="0"/>
                <a:cs typeface="Times New Roman" panose="02020603050405020304" charset="0"/>
                <a:sym typeface="+mn-ea"/>
              </a:rPr>
              <a:t>, artists who draw a painting or compose a music are more likely to foster a cultural atmosphere.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Specifically, some communities have witnessed the positive influence brought by artworks exhibited in an art gallery.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example, several painters in Shanghai monthly received allowance from the city government. Supported by this, they managed to survive and then created many paintings to be exhibited in Shanghai Art Gallery, attracting visitors worldwide to visit.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though there’re a lot of necessary city affairs should be funded, supporting artists is more beneficial as it contributes to city’s long-term development.</a:t>
            </a:r>
            <a:endParaRPr lang="en-US" altLang="zh-CN" sz="1600">
              <a:latin typeface="+mn-ea"/>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5340" y="1194435"/>
            <a:ext cx="9525635" cy="3688080"/>
          </a:xfrm>
          <a:prstGeom prst="rect">
            <a:avLst/>
          </a:prstGeom>
          <a:noFill/>
        </p:spPr>
        <p:txBody>
          <a:bodyPr wrap="square" rtlCol="0">
            <a:spAutoFit/>
          </a:bodyPr>
          <a:p>
            <a:pPr>
              <a:lnSpc>
                <a:spcPct val="130000"/>
              </a:lnSpc>
            </a:pPr>
            <a:r>
              <a:rPr lang="en-US" altLang="zh-CN">
                <a:latin typeface="Times New Roman" panose="02020603050405020304" charset="0"/>
                <a:cs typeface="Times New Roman" panose="02020603050405020304" charset="0"/>
                <a:sym typeface="+mn-ea"/>
              </a:rPr>
              <a:t>Personally, Andrew’s perspective that artworks created by artists brings enjoyment to citizens holds value. Admittedly, by appreciating their paintings or music, we tend to be inspired and feel relaxed. However, to foster an efficient development of one city, urban funds should </a:t>
            </a:r>
            <a:r>
              <a:rPr lang="en-US" altLang="zh-CN">
                <a:highlight>
                  <a:srgbClr val="FFFF00"/>
                </a:highlight>
                <a:latin typeface="Times New Roman" panose="02020603050405020304" charset="0"/>
                <a:cs typeface="Times New Roman" panose="02020603050405020304" charset="0"/>
                <a:sym typeface="+mn-ea"/>
              </a:rPr>
              <a:t>prioritize</a:t>
            </a:r>
            <a:r>
              <a:rPr lang="en-US" altLang="zh-CN">
                <a:latin typeface="Times New Roman" panose="02020603050405020304" charset="0"/>
                <a:cs typeface="Times New Roman" panose="02020603050405020304" charset="0"/>
                <a:sym typeface="+mn-ea"/>
              </a:rPr>
              <a:t> essential </a:t>
            </a:r>
            <a:r>
              <a:rPr lang="en-US" altLang="zh-CN" strike="sngStrike">
                <a:latin typeface="Times New Roman" panose="02020603050405020304" charset="0"/>
                <a:cs typeface="Times New Roman" panose="02020603050405020304" charset="0"/>
                <a:sym typeface="+mn-ea"/>
              </a:rPr>
              <a:t>be utilized on</a:t>
            </a:r>
            <a:r>
              <a:rPr lang="en-US" altLang="zh-CN">
                <a:latin typeface="Times New Roman" panose="02020603050405020304" charset="0"/>
                <a:cs typeface="Times New Roman" panose="02020603050405020304" charset="0"/>
                <a:sym typeface="+mn-ea"/>
              </a:rPr>
              <a:t> city’s amenities. In other words, as the financial budget is limited,</a:t>
            </a:r>
            <a:r>
              <a:rPr lang="en-US" altLang="zh-CN" strike="sngStrike">
                <a:latin typeface="Times New Roman" panose="02020603050405020304" charset="0"/>
                <a:cs typeface="Times New Roman" panose="02020603050405020304" charset="0"/>
                <a:sym typeface="+mn-ea"/>
              </a:rPr>
              <a:t> they are required to </a:t>
            </a:r>
            <a:r>
              <a:rPr lang="en-US" altLang="zh-CN">
                <a:latin typeface="Times New Roman" panose="02020603050405020304" charset="0"/>
                <a:cs typeface="Times New Roman" panose="02020603050405020304" charset="0"/>
                <a:sym typeface="+mn-ea"/>
              </a:rPr>
              <a:t>local authorities should </a:t>
            </a:r>
            <a:r>
              <a:rPr lang="en-US" altLang="zh-CN">
                <a:highlight>
                  <a:srgbClr val="FFFF00"/>
                </a:highlight>
                <a:latin typeface="Times New Roman" panose="02020603050405020304" charset="0"/>
                <a:cs typeface="Times New Roman" panose="02020603050405020304" charset="0"/>
                <a:sym typeface="+mn-ea"/>
              </a:rPr>
              <a:t>allocate</a:t>
            </a:r>
            <a:r>
              <a:rPr lang="en-US" altLang="zh-CN">
                <a:latin typeface="Times New Roman" panose="02020603050405020304" charset="0"/>
                <a:cs typeface="Times New Roman" panose="02020603050405020304" charset="0"/>
                <a:sym typeface="+mn-ea"/>
              </a:rPr>
              <a:t> them properly and contribute them to the majority in the city instead of the minority of artists. Specifically, investing in public transportation can </a:t>
            </a:r>
            <a:r>
              <a:rPr lang="en-US" altLang="zh-CN">
                <a:highlight>
                  <a:srgbClr val="FFFF00"/>
                </a:highlight>
                <a:latin typeface="Times New Roman" panose="02020603050405020304" charset="0"/>
                <a:cs typeface="Times New Roman" panose="02020603050405020304" charset="0"/>
                <a:sym typeface="+mn-ea"/>
              </a:rPr>
              <a:t>be conductive to</a:t>
            </a:r>
            <a:r>
              <a:rPr lang="en-US" altLang="zh-CN">
                <a:latin typeface="Times New Roman" panose="02020603050405020304" charset="0"/>
                <a:cs typeface="Times New Roman" panose="02020603050405020304" charset="0"/>
                <a:sym typeface="+mn-ea"/>
              </a:rPr>
              <a:t> enhance commuting in daily life. For example, </a:t>
            </a:r>
            <a:r>
              <a:rPr lang="en-US" altLang="zh-CN">
                <a:highlight>
                  <a:srgbClr val="FFFF00"/>
                </a:highlight>
                <a:latin typeface="Times New Roman" panose="02020603050405020304" charset="0"/>
                <a:cs typeface="Times New Roman" panose="02020603050405020304" charset="0"/>
                <a:sym typeface="+mn-ea"/>
              </a:rPr>
              <a:t>developing a swift underground</a:t>
            </a:r>
            <a:r>
              <a:rPr lang="en-US" altLang="zh-CN">
                <a:latin typeface="Times New Roman" panose="02020603050405020304" charset="0"/>
                <a:cs typeface="Times New Roman" panose="02020603050405020304" charset="0"/>
                <a:sym typeface="+mn-ea"/>
              </a:rPr>
              <a:t> can diminish the negative impact resulted from serious traffic congestion in our city, serving as a more efficient way to commute and saving our time. Therefore, beyond happiness brought by artworks, supporting more necessary services is more beneficial for the long-term improvement. </a:t>
            </a:r>
            <a:endParaRPr lang="en-US" altLang="zh-CN">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3601085"/>
            <a:ext cx="4019550" cy="2461260"/>
          </a:xfrm>
          <a:prstGeom prst="rect">
            <a:avLst/>
          </a:prstGeom>
          <a:noFill/>
        </p:spPr>
        <p:txBody>
          <a:bodyPr wrap="square" rtlCol="0">
            <a:spAutoFit/>
          </a:bodyPr>
          <a:p>
            <a:r>
              <a:rPr lang="zh-CN" altLang="en-US" sz="1400"/>
              <a:t>Doctor Achebe: Workplace satisfaction is a complex subject that involves many factors, especially now with many changes in office environments and more flexible job selections. It raises questions about the impact of task variety on employee well-being and productivity. Do you think workers would be much happier if they were doing different types of tasks at the same time than doing the same task? Explain your perspective and provide supporting reasons for your stance.</a:t>
            </a:r>
            <a:endParaRPr lang="zh-CN" altLang="en-US" sz="1400"/>
          </a:p>
        </p:txBody>
      </p:sp>
      <p:sp>
        <p:nvSpPr>
          <p:cNvPr id="5" name="文本框 4"/>
          <p:cNvSpPr txBox="1"/>
          <p:nvPr/>
        </p:nvSpPr>
        <p:spPr>
          <a:xfrm>
            <a:off x="5351145" y="230505"/>
            <a:ext cx="6721475" cy="1383665"/>
          </a:xfrm>
          <a:prstGeom prst="rect">
            <a:avLst/>
          </a:prstGeom>
          <a:noFill/>
        </p:spPr>
        <p:txBody>
          <a:bodyPr wrap="square" rtlCol="0" anchor="t">
            <a:spAutoFit/>
          </a:bodyPr>
          <a:p>
            <a:r>
              <a:rPr lang="zh-CN" altLang="en-US" sz="1400"/>
              <a:t>Kelly: I think having a mix of different tasks can make work more enjoyable. Doing the same thing every day can wear you down without giving you a real sense of accomplishment. But having a variety of tasks can keep things fresh and exciting. It helps to avoid burnout and sparks creativity since you're constantly switching things up and facing new scenarios.</a:t>
            </a:r>
            <a:endParaRPr lang="zh-CN" altLang="en-US" sz="1400"/>
          </a:p>
          <a:p>
            <a:endParaRPr lang="zh-CN" altLang="en-US" sz="1400"/>
          </a:p>
        </p:txBody>
      </p:sp>
      <p:sp>
        <p:nvSpPr>
          <p:cNvPr id="6" name="文本框 5"/>
          <p:cNvSpPr txBox="1"/>
          <p:nvPr/>
        </p:nvSpPr>
        <p:spPr>
          <a:xfrm>
            <a:off x="5351145" y="1670685"/>
            <a:ext cx="6721475" cy="1383665"/>
          </a:xfrm>
          <a:prstGeom prst="rect">
            <a:avLst/>
          </a:prstGeom>
          <a:noFill/>
        </p:spPr>
        <p:txBody>
          <a:bodyPr wrap="square" rtlCol="0" anchor="t">
            <a:spAutoFit/>
          </a:bodyPr>
          <a:p>
            <a:r>
              <a:rPr lang="zh-CN" altLang="en-US" sz="1400"/>
              <a:t>Paul: Constantly jumping between different things can mean you end up not giving any one task your full attention. Someone might encounter tough challenges trying to keep track of a couple of things simultaneously. If one thing isn't done well or completed on time, it can undoubtedly lead to delays in other tasks, greatly further affecting overall work efficiency.</a:t>
            </a:r>
            <a:endParaRPr lang="zh-CN" altLang="en-US" sz="1400"/>
          </a:p>
          <a:p>
            <a:endParaRPr lang="zh-CN" altLang="en-US" sz="1400"/>
          </a:p>
        </p:txBody>
      </p:sp>
      <p:sp>
        <p:nvSpPr>
          <p:cNvPr id="7" name="矩形 6"/>
          <p:cNvSpPr/>
          <p:nvPr/>
        </p:nvSpPr>
        <p:spPr>
          <a:xfrm>
            <a:off x="4651375" y="2963545"/>
            <a:ext cx="7421245" cy="364617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318000" y="23050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4318000" y="166052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2"/>
            </p:custDataLst>
          </p:nvPr>
        </p:nvSpPr>
        <p:spPr>
          <a:xfrm>
            <a:off x="1463675" y="1988185"/>
            <a:ext cx="1327150" cy="132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712970" y="3429000"/>
            <a:ext cx="7299960" cy="3065780"/>
          </a:xfrm>
          <a:prstGeom prst="rect">
            <a:avLst/>
          </a:prstGeom>
          <a:noFill/>
        </p:spPr>
        <p:txBody>
          <a:bodyPr wrap="square" rtlCol="0">
            <a:noAutofit/>
          </a:bodyPr>
          <a:p>
            <a:r>
              <a:rPr lang="en-US" altLang="zh-CN" sz="1400">
                <a:latin typeface="Times New Roman" panose="02020603050405020304" charset="0"/>
                <a:cs typeface="Times New Roman" panose="02020603050405020304" charset="0"/>
              </a:rPr>
              <a:t>Personally, Kelly’s perspective that workers will be refreshed by doing various types of work in the same time holds value. Admittedly, doing the same task consistently is tedious, frustrating workers to co</a:t>
            </a:r>
            <a:r>
              <a:rPr lang="en-US" altLang="zh-CN" sz="1400">
                <a:highlight>
                  <a:srgbClr val="FFFF00"/>
                </a:highlight>
                <a:latin typeface="Times New Roman" panose="02020603050405020304" charset="0"/>
                <a:cs typeface="Times New Roman" panose="02020603050405020304" charset="0"/>
              </a:rPr>
              <a:t>n</a:t>
            </a:r>
            <a:r>
              <a:rPr lang="en-US" altLang="zh-CN" sz="1400">
                <a:latin typeface="Times New Roman" panose="02020603050405020304" charset="0"/>
                <a:cs typeface="Times New Roman" panose="02020603050405020304" charset="0"/>
              </a:rPr>
              <a:t>tinue working. However, to achi</a:t>
            </a:r>
            <a:r>
              <a:rPr lang="en-US" altLang="zh-CN" sz="1400">
                <a:highlight>
                  <a:srgbClr val="FFFF00"/>
                </a:highlight>
                <a:latin typeface="Times New Roman" panose="02020603050405020304" charset="0"/>
                <a:cs typeface="Times New Roman" panose="02020603050405020304" charset="0"/>
              </a:rPr>
              <a:t>e</a:t>
            </a:r>
            <a:r>
              <a:rPr lang="en-US" altLang="zh-CN" sz="1400">
                <a:latin typeface="Times New Roman" panose="02020603050405020304" charset="0"/>
                <a:cs typeface="Times New Roman" panose="02020603050405020304" charset="0"/>
              </a:rPr>
              <a:t>ve long-term success in a specific task, doing a same task outweigh doing different types of tasks. In other words, since every working position require competitive professional abilities, strength</a:t>
            </a:r>
            <a:r>
              <a:rPr lang="en-US" altLang="zh-CN" sz="1400">
                <a:highlight>
                  <a:srgbClr val="FFFF00"/>
                </a:highlight>
                <a:latin typeface="Times New Roman" panose="02020603050405020304" charset="0"/>
                <a:cs typeface="Times New Roman" panose="02020603050405020304" charset="0"/>
              </a:rPr>
              <a:t>en</a:t>
            </a:r>
            <a:r>
              <a:rPr lang="en-US" altLang="zh-CN" sz="1400">
                <a:latin typeface="Times New Roman" panose="02020603050405020304" charset="0"/>
                <a:cs typeface="Times New Roman" panose="02020603050405020304" charset="0"/>
              </a:rPr>
              <a:t>ing one task foster one’s particular professional ability to be the best. Specifically, for engineers in robotics field, mastering one specific and insist on it secure one’s position. For example, one of my friends working in a robotics company just kept enco</a:t>
            </a:r>
            <a:r>
              <a:rPr lang="en-US" altLang="zh-CN" sz="1400">
                <a:highlight>
                  <a:srgbClr val="FFFF00"/>
                </a:highlight>
                <a:latin typeface="Times New Roman" panose="02020603050405020304" charset="0"/>
                <a:cs typeface="Times New Roman" panose="02020603050405020304" charset="0"/>
              </a:rPr>
              <a:t>d</a:t>
            </a:r>
            <a:r>
              <a:rPr lang="en-US" altLang="zh-CN" sz="1400">
                <a:latin typeface="Times New Roman" panose="02020603050405020304" charset="0"/>
                <a:cs typeface="Times New Roman" panose="02020603050405020304" charset="0"/>
              </a:rPr>
              <a:t>ing to control a robot without doing anything else. He was the top engineer in his company and got the most paid. Therefore, though creativity can be triggered, doing one task is more beneficia</a:t>
            </a:r>
            <a:r>
              <a:rPr lang="en-US" altLang="zh-CN" sz="1400">
                <a:highlight>
                  <a:srgbClr val="FFFF00"/>
                </a:highlight>
                <a:latin typeface="Times New Roman" panose="02020603050405020304" charset="0"/>
                <a:cs typeface="Times New Roman" panose="02020603050405020304" charset="0"/>
              </a:rPr>
              <a:t>l</a:t>
            </a:r>
            <a:r>
              <a:rPr lang="en-US" altLang="zh-CN" sz="1400">
                <a:latin typeface="Times New Roman" panose="02020603050405020304" charset="0"/>
                <a:cs typeface="Times New Roman" panose="02020603050405020304" charset="0"/>
              </a:rPr>
              <a:t>.</a:t>
            </a:r>
            <a:endParaRPr lang="en-US" altLang="zh-CN" sz="1400">
              <a:latin typeface="Times New Roman" panose="02020603050405020304" charset="0"/>
              <a:cs typeface="Times New Roman" panose="02020603050405020304" charset="0"/>
            </a:endParaRPr>
          </a:p>
        </p:txBody>
      </p:sp>
      <p:sp>
        <p:nvSpPr>
          <p:cNvPr id="12" name="矩形 11"/>
          <p:cNvSpPr/>
          <p:nvPr>
            <p:custDataLst>
              <p:tags r:id="rId3"/>
            </p:custDataLst>
          </p:nvPr>
        </p:nvSpPr>
        <p:spPr>
          <a:xfrm>
            <a:off x="4651375" y="2985770"/>
            <a:ext cx="7421245" cy="389255"/>
          </a:xfrm>
          <a:prstGeom prst="rect">
            <a:avLst/>
          </a:prstGeom>
          <a:solidFill>
            <a:schemeClr val="bg1">
              <a:lumMod val="9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4"/>
            </p:custDataLst>
          </p:nvPr>
        </p:nvSpPr>
        <p:spPr>
          <a:xfrm>
            <a:off x="4783455" y="2992120"/>
            <a:ext cx="718185" cy="356870"/>
          </a:xfrm>
          <a:prstGeom prst="rect">
            <a:avLst/>
          </a:prstGeom>
          <a:solidFill>
            <a:schemeClr val="accent3">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5"/>
            </p:custDataLst>
          </p:nvPr>
        </p:nvSpPr>
        <p:spPr>
          <a:xfrm>
            <a:off x="5737225"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6"/>
            </p:custDataLst>
          </p:nvPr>
        </p:nvSpPr>
        <p:spPr>
          <a:xfrm>
            <a:off x="6690995" y="2982595"/>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7"/>
            </p:custDataLst>
          </p:nvPr>
        </p:nvSpPr>
        <p:spPr>
          <a:xfrm>
            <a:off x="7579360"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22910" y="252095"/>
            <a:ext cx="3225800" cy="922020"/>
          </a:xfrm>
          <a:prstGeom prst="rect">
            <a:avLst/>
          </a:prstGeom>
          <a:noFill/>
        </p:spPr>
        <p:txBody>
          <a:bodyPr wrap="square" rtlCol="0">
            <a:spAutoFit/>
          </a:bodyPr>
          <a:p>
            <a:r>
              <a:rPr lang="en-US" altLang="zh-CN"/>
              <a:t>2023.9.23 </a:t>
            </a:r>
            <a:endParaRPr lang="en-US" altLang="zh-CN"/>
          </a:p>
          <a:p>
            <a:r>
              <a:rPr lang="en-US" altLang="zh-CN"/>
              <a:t>Total: 9’42</a:t>
            </a:r>
            <a:endParaRPr lang="en-US" altLang="zh-CN"/>
          </a:p>
          <a:p>
            <a:endParaRPr lang="zh-CN" altLang="en-US"/>
          </a:p>
        </p:txBody>
      </p:sp>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4750" y="228600"/>
            <a:ext cx="10661650" cy="4407535"/>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t>对立观点时，要用</a:t>
            </a:r>
            <a:r>
              <a:rPr lang="en-US" altLang="zh-CN"/>
              <a:t>despite the flaws of .....</a:t>
            </a:r>
            <a:r>
              <a:rPr lang="zh-CN" altLang="en-US"/>
              <a:t>，</a:t>
            </a:r>
            <a:r>
              <a:rPr lang="en-US" altLang="zh-CN"/>
              <a:t>through...., it</a:t>
            </a:r>
            <a:endParaRPr lang="en-US" altLang="zh-CN"/>
          </a:p>
          <a:p>
            <a:pPr marL="285750" indent="-285750">
              <a:lnSpc>
                <a:spcPct val="130000"/>
              </a:lnSpc>
              <a:buFont typeface="Arial" panose="020B0604020202020204" pitchFamily="34" charset="0"/>
              <a:buChar char="•"/>
            </a:pPr>
            <a:r>
              <a:rPr lang="zh-CN" altLang="en-US"/>
              <a:t>而平行观点时，可以用</a:t>
            </a:r>
            <a:r>
              <a:rPr lang="en-US" altLang="zh-CN"/>
              <a:t>while ... is vital, ......is also pivotal.</a:t>
            </a:r>
            <a:endParaRPr lang="en-US" altLang="zh-CN"/>
          </a:p>
          <a:p>
            <a:pPr marL="285750" indent="-285750">
              <a:lnSpc>
                <a:spcPct val="130000"/>
              </a:lnSpc>
              <a:buFont typeface="Arial" panose="020B0604020202020204" pitchFamily="34" charset="0"/>
              <a:buChar char="•"/>
            </a:pPr>
            <a:r>
              <a:rPr lang="en-US" altLang="zh-CN"/>
              <a:t>... is sound = .. is valid.</a:t>
            </a:r>
            <a:endParaRPr lang="en-US" altLang="zh-CN"/>
          </a:p>
          <a:p>
            <a:pPr marL="285750" indent="-285750">
              <a:lnSpc>
                <a:spcPct val="130000"/>
              </a:lnSpc>
              <a:buFont typeface="Arial" panose="020B0604020202020204" pitchFamily="34" charset="0"/>
              <a:buChar char="•"/>
            </a:pPr>
            <a:r>
              <a:rPr lang="en-US" altLang="zh-CN">
                <a:highlight>
                  <a:srgbClr val="FFFF00"/>
                </a:highlight>
              </a:rPr>
              <a:t>encountered</a:t>
            </a:r>
            <a:r>
              <a:rPr lang="en-US" altLang="zh-CN"/>
              <a:t> health </a:t>
            </a:r>
            <a:r>
              <a:rPr lang="en-US" altLang="zh-CN">
                <a:highlight>
                  <a:srgbClr val="FFFF00"/>
                </a:highlight>
              </a:rPr>
              <a:t>challenges</a:t>
            </a:r>
            <a:endParaRPr lang="en-US" altLang="zh-CN"/>
          </a:p>
          <a:p>
            <a:pPr marL="285750" indent="-285750">
              <a:lnSpc>
                <a:spcPct val="130000"/>
              </a:lnSpc>
              <a:buFont typeface="Arial" panose="020B0604020202020204" pitchFamily="34" charset="0"/>
              <a:buChar char="•"/>
            </a:pPr>
            <a:r>
              <a:rPr lang="en-US" altLang="zh-CN"/>
              <a:t>overuse</a:t>
            </a:r>
            <a:endParaRPr lang="en-US" altLang="zh-CN"/>
          </a:p>
          <a:p>
            <a:pPr marL="285750" indent="-285750">
              <a:lnSpc>
                <a:spcPct val="130000"/>
              </a:lnSpc>
              <a:buFont typeface="Arial" panose="020B0604020202020204" pitchFamily="34" charset="0"/>
              <a:buChar char="•"/>
            </a:pPr>
            <a:r>
              <a:rPr lang="en-US" altLang="zh-CN" strike="sngStrike"/>
              <a:t>electronic devices</a:t>
            </a:r>
            <a:r>
              <a:rPr lang="en-US" altLang="zh-CN"/>
              <a:t> digital products</a:t>
            </a:r>
            <a:endParaRPr lang="en-US" altLang="zh-CN"/>
          </a:p>
          <a:p>
            <a:pPr marL="285750" indent="-285750">
              <a:lnSpc>
                <a:spcPct val="130000"/>
              </a:lnSpc>
              <a:buFont typeface="Arial" panose="020B0604020202020204" pitchFamily="34" charset="0"/>
              <a:buChar char="•"/>
            </a:pPr>
            <a:r>
              <a:rPr lang="en-US" altLang="zh-CN">
                <a:highlight>
                  <a:srgbClr val="FFFF00"/>
                </a:highlight>
              </a:rPr>
              <a:t>alleviate(diminish)</a:t>
            </a:r>
            <a:r>
              <a:rPr lang="en-US" altLang="zh-CN"/>
              <a:t> negative impacts</a:t>
            </a:r>
            <a:endParaRPr lang="en-US" altLang="zh-CN"/>
          </a:p>
          <a:p>
            <a:pPr marL="285750" indent="-285750">
              <a:lnSpc>
                <a:spcPct val="130000"/>
              </a:lnSpc>
              <a:buFont typeface="Arial" panose="020B0604020202020204" pitchFamily="34" charset="0"/>
              <a:buChar char="•"/>
            </a:pPr>
            <a:r>
              <a:rPr lang="en-US" altLang="zh-CN">
                <a:highlight>
                  <a:srgbClr val="FFFF00"/>
                </a:highlight>
              </a:rPr>
              <a:t>spurs</a:t>
            </a:r>
            <a:r>
              <a:rPr lang="en-US" altLang="zh-CN"/>
              <a:t> = encourages</a:t>
            </a:r>
            <a:endParaRPr lang="en-US" altLang="zh-CN"/>
          </a:p>
          <a:p>
            <a:pPr marL="285750" indent="-285750">
              <a:lnSpc>
                <a:spcPct val="130000"/>
              </a:lnSpc>
              <a:buFont typeface="Arial" panose="020B0604020202020204" pitchFamily="34" charset="0"/>
              <a:buChar char="•"/>
            </a:pPr>
            <a:r>
              <a:rPr lang="en-US" altLang="zh-CN"/>
              <a:t>flaws of</a:t>
            </a:r>
            <a:endParaRPr lang="en-US" altLang="zh-CN"/>
          </a:p>
          <a:p>
            <a:pPr marL="285750" indent="-285750">
              <a:lnSpc>
                <a:spcPct val="130000"/>
              </a:lnSpc>
              <a:buFont typeface="Arial" panose="020B0604020202020204" pitchFamily="34" charset="0"/>
              <a:buChar char="•"/>
            </a:pPr>
            <a:r>
              <a:rPr lang="en-US" altLang="zh-CN"/>
              <a:t>progressive improvement</a:t>
            </a:r>
            <a:endParaRPr lang="en-US" altLang="zh-CN"/>
          </a:p>
          <a:p>
            <a:pPr marL="285750" indent="-285750">
              <a:lnSpc>
                <a:spcPct val="130000"/>
              </a:lnSpc>
              <a:buFont typeface="Arial" panose="020B0604020202020204" pitchFamily="34" charset="0"/>
              <a:buChar char="•"/>
            </a:pPr>
            <a:r>
              <a:rPr lang="zh-CN" altLang="en-US" b="1">
                <a:sym typeface="+mn-ea"/>
              </a:rPr>
              <a:t>very year sees / </a:t>
            </a:r>
            <a:r>
              <a:rPr lang="zh-CN" altLang="en-US" b="1">
                <a:highlight>
                  <a:srgbClr val="FFFF00"/>
                </a:highlight>
                <a:sym typeface="+mn-ea"/>
              </a:rPr>
              <a:t>witnesses</a:t>
            </a:r>
            <a:r>
              <a:rPr lang="zh-CN" altLang="en-US" b="1">
                <a:sym typeface="+mn-ea"/>
              </a:rPr>
              <a:t> / experiences the release of improved solutions.</a:t>
            </a:r>
            <a:endParaRPr lang="en-US" altLang="zh-CN"/>
          </a:p>
          <a:p>
            <a:pPr indent="0">
              <a:lnSpc>
                <a:spcPct val="130000"/>
              </a:lnSpc>
              <a:buFont typeface="Arial" panose="020B0604020202020204" pitchFamily="34" charset="0"/>
              <a:buNone/>
            </a:pPr>
            <a:endParaRPr lang="en-US" altLang="zh-CN">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2745" y="621665"/>
            <a:ext cx="10061575" cy="3610610"/>
          </a:xfrm>
          <a:prstGeom prst="rect">
            <a:avLst/>
          </a:prstGeom>
          <a:noFill/>
        </p:spPr>
        <p:txBody>
          <a:bodyPr wrap="square" rtlCol="0" anchor="t">
            <a:spAutoFit/>
          </a:bodyPr>
          <a:p>
            <a:pPr>
              <a:lnSpc>
                <a:spcPct val="130000"/>
              </a:lnSpc>
            </a:pPr>
            <a:r>
              <a:rPr lang="zh-CN" altLang="en-US" sz="1600"/>
              <a:t>【让步认可】Kelly的论述有道理，不同的工作任务能带来新鲜感。</a:t>
            </a:r>
            <a:endParaRPr lang="zh-CN" altLang="en-US" sz="1600"/>
          </a:p>
          <a:p>
            <a:pPr>
              <a:lnSpc>
                <a:spcPct val="130000"/>
              </a:lnSpc>
            </a:pPr>
            <a:r>
              <a:rPr lang="zh-CN" altLang="en-US" sz="1600"/>
              <a:t>【让步理由】的确，单一乏味容易疲惫，让人失去工作兴趣。</a:t>
            </a:r>
            <a:endParaRPr lang="zh-CN" altLang="en-US" sz="1600"/>
          </a:p>
          <a:p>
            <a:pPr>
              <a:lnSpc>
                <a:spcPct val="130000"/>
              </a:lnSpc>
            </a:pPr>
            <a:r>
              <a:rPr lang="zh-CN" altLang="en-US" sz="1600"/>
              <a:t>【转折观点】但是，从事多项任务又要保证质量，工作压力更大。</a:t>
            </a:r>
            <a:endParaRPr lang="zh-CN" altLang="en-US" sz="1600"/>
          </a:p>
          <a:p>
            <a:pPr>
              <a:lnSpc>
                <a:spcPct val="130000"/>
              </a:lnSpc>
            </a:pPr>
            <a:r>
              <a:rPr lang="zh-CN" altLang="en-US" sz="1600"/>
              <a:t>【给出理由】工作强度增加带来的心里压力，会影响员工的健康。</a:t>
            </a:r>
            <a:endParaRPr lang="zh-CN" altLang="en-US" sz="1600"/>
          </a:p>
          <a:p>
            <a:pPr>
              <a:lnSpc>
                <a:spcPct val="130000"/>
              </a:lnSpc>
            </a:pPr>
            <a:r>
              <a:rPr lang="zh-CN" altLang="en-US" sz="1600"/>
              <a:t>【解释陈述】尤其在技术领域，多线程工作对心理影响极大。</a:t>
            </a:r>
            <a:endParaRPr lang="zh-CN" altLang="en-US" sz="1600"/>
          </a:p>
          <a:p>
            <a:pPr>
              <a:lnSpc>
                <a:spcPct val="130000"/>
              </a:lnSpc>
            </a:pPr>
            <a:r>
              <a:rPr lang="zh-CN" altLang="en-US" sz="1600"/>
              <a:t>【例证细节】</a:t>
            </a:r>
            <a:endParaRPr lang="zh-CN" altLang="en-US" sz="1600"/>
          </a:p>
          <a:p>
            <a:pPr lvl="1">
              <a:lnSpc>
                <a:spcPct val="130000"/>
              </a:lnSpc>
            </a:pPr>
            <a:r>
              <a:rPr lang="zh-CN" altLang="en-US" sz="1600"/>
              <a:t>人物：手机售后技术人员；</a:t>
            </a:r>
            <a:endParaRPr lang="zh-CN" altLang="en-US" sz="1600"/>
          </a:p>
          <a:p>
            <a:pPr lvl="1">
              <a:lnSpc>
                <a:spcPct val="130000"/>
              </a:lnSpc>
            </a:pPr>
            <a:r>
              <a:rPr lang="zh-CN" altLang="en-US" sz="1600"/>
              <a:t>起因：业务都是时间紧要求严格；</a:t>
            </a:r>
            <a:endParaRPr lang="zh-CN" altLang="en-US" sz="1600"/>
          </a:p>
          <a:p>
            <a:pPr lvl="1">
              <a:lnSpc>
                <a:spcPct val="130000"/>
              </a:lnSpc>
            </a:pPr>
            <a:r>
              <a:rPr lang="zh-CN" altLang="en-US" sz="1600"/>
              <a:t>发展：切换不同的紧急维修任务；</a:t>
            </a:r>
            <a:endParaRPr lang="zh-CN" altLang="en-US" sz="1600"/>
          </a:p>
          <a:p>
            <a:pPr lvl="1">
              <a:lnSpc>
                <a:spcPct val="130000"/>
              </a:lnSpc>
            </a:pPr>
            <a:r>
              <a:rPr lang="zh-CN" altLang="en-US" sz="1600"/>
              <a:t>结果：经常出现焦虑失眠的困扰。</a:t>
            </a:r>
            <a:endParaRPr lang="zh-CN" altLang="en-US" sz="1600"/>
          </a:p>
          <a:p>
            <a:pPr>
              <a:lnSpc>
                <a:spcPct val="130000"/>
              </a:lnSpc>
            </a:pPr>
            <a:r>
              <a:rPr lang="zh-CN" altLang="en-US" sz="1600"/>
              <a:t>【总结观点】尽管多任务很有趣，但想把所有任务同时做好压力太大。</a:t>
            </a:r>
            <a:endParaRPr lang="zh-CN" altLang="en-US" sz="1600"/>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15000" y="-20320"/>
            <a:ext cx="6588760" cy="685863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Kelly's argument is compelling that having different / diverse / varied tasks at work can bring a sense of freshness.</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Admittedly, repetitive / unvarying / monotonous work can easily lead to </a:t>
            </a:r>
            <a:r>
              <a:rPr lang="en-US" altLang="zh-CN" sz="1600">
                <a:highlight>
                  <a:srgbClr val="FFFF00"/>
                </a:highlight>
                <a:latin typeface="Times New Roman" panose="02020603050405020304" charset="0"/>
                <a:cs typeface="Times New Roman" panose="02020603050405020304" charset="0"/>
                <a:sym typeface="+mn-ea"/>
              </a:rPr>
              <a:t>fatigue</a:t>
            </a:r>
            <a:r>
              <a:rPr lang="en-US" altLang="zh-CN" sz="1600">
                <a:latin typeface="Times New Roman" panose="02020603050405020304" charset="0"/>
                <a:cs typeface="Times New Roman" panose="02020603050405020304" charset="0"/>
                <a:sym typeface="+mn-ea"/>
              </a:rPr>
              <a:t> and </a:t>
            </a:r>
            <a:r>
              <a:rPr lang="en-US" altLang="zh-CN" sz="1600">
                <a:highlight>
                  <a:srgbClr val="FFFF00"/>
                </a:highlight>
                <a:latin typeface="Times New Roman" panose="02020603050405020304" charset="0"/>
                <a:cs typeface="Times New Roman" panose="02020603050405020304" charset="0"/>
                <a:sym typeface="+mn-ea"/>
              </a:rPr>
              <a:t>loss of passion</a:t>
            </a:r>
            <a:r>
              <a:rPr lang="en-US" altLang="zh-CN" sz="1600">
                <a:latin typeface="Times New Roman" panose="02020603050405020304" charset="0"/>
                <a:cs typeface="Times New Roman" panose="02020603050405020304" charset="0"/>
                <a:sym typeface="+mn-ea"/>
              </a:rPr>
              <a:t> for the job.</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However, attempting to handle multiple tasks while maintaining a top level of quality can increase / heighten / </a:t>
            </a:r>
            <a:r>
              <a:rPr lang="en-US" altLang="zh-CN" sz="1600">
                <a:highlight>
                  <a:srgbClr val="FFFF00"/>
                </a:highlight>
                <a:latin typeface="Times New Roman" panose="02020603050405020304" charset="0"/>
                <a:cs typeface="Times New Roman" panose="02020603050405020304" charset="0"/>
                <a:sym typeface="+mn-ea"/>
              </a:rPr>
              <a:t>escalate</a:t>
            </a:r>
            <a:r>
              <a:rPr lang="en-US" altLang="zh-CN" sz="1600">
                <a:latin typeface="Times New Roman" panose="02020603050405020304" charset="0"/>
                <a:cs typeface="Times New Roman" panose="02020603050405020304" charset="0"/>
                <a:sym typeface="+mn-ea"/>
              </a:rPr>
              <a:t> </a:t>
            </a:r>
            <a:r>
              <a:rPr lang="en-US" altLang="zh-CN" sz="1600">
                <a:highlight>
                  <a:srgbClr val="FFFF00"/>
                </a:highlight>
                <a:latin typeface="Times New Roman" panose="02020603050405020304" charset="0"/>
                <a:cs typeface="Times New Roman" panose="02020603050405020304" charset="0"/>
                <a:sym typeface="+mn-ea"/>
              </a:rPr>
              <a:t>employees' stress levels</a:t>
            </a:r>
            <a:r>
              <a:rPr lang="en-US" altLang="zh-CN" sz="1600">
                <a:latin typeface="Times New Roman" panose="02020603050405020304" charset="0"/>
                <a:cs typeface="Times New Roman" panose="02020603050405020304" charset="0"/>
                <a:sym typeface="+mn-ea"/>
              </a:rPr>
              <a:t> significantly.</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Even more seriously, the increased work intensity and </a:t>
            </a:r>
            <a:r>
              <a:rPr lang="en-US" altLang="zh-CN" sz="1600">
                <a:highlight>
                  <a:srgbClr val="FFFF00"/>
                </a:highlight>
                <a:latin typeface="Times New Roman" panose="02020603050405020304" charset="0"/>
                <a:cs typeface="Times New Roman" panose="02020603050405020304" charset="0"/>
                <a:sym typeface="+mn-ea"/>
              </a:rPr>
              <a:t>subsequent mental pressure</a:t>
            </a:r>
            <a:r>
              <a:rPr lang="en-US" altLang="zh-CN" sz="1600">
                <a:latin typeface="Times New Roman" panose="02020603050405020304" charset="0"/>
                <a:cs typeface="Times New Roman" panose="02020603050405020304" charset="0"/>
                <a:sym typeface="+mn-ea"/>
              </a:rPr>
              <a:t> can </a:t>
            </a:r>
            <a:r>
              <a:rPr lang="en-US" altLang="zh-CN" sz="1600">
                <a:highlight>
                  <a:srgbClr val="FFFF00"/>
                </a:highlight>
                <a:latin typeface="Times New Roman" panose="02020603050405020304" charset="0"/>
                <a:cs typeface="Times New Roman" panose="02020603050405020304" charset="0"/>
                <a:sym typeface="+mn-ea"/>
              </a:rPr>
              <a:t>negatively</a:t>
            </a:r>
            <a:r>
              <a:rPr lang="en-US" altLang="zh-CN" sz="1600">
                <a:latin typeface="Times New Roman" panose="02020603050405020304" charset="0"/>
                <a:cs typeface="Times New Roman" panose="02020603050405020304" charset="0"/>
                <a:sym typeface="+mn-ea"/>
              </a:rPr>
              <a:t> / adversely / detrimentally affect the </a:t>
            </a:r>
            <a:r>
              <a:rPr lang="en-US" altLang="zh-CN" sz="1600">
                <a:highlight>
                  <a:srgbClr val="FFFF00"/>
                </a:highlight>
                <a:latin typeface="Times New Roman" panose="02020603050405020304" charset="0"/>
                <a:cs typeface="Times New Roman" panose="02020603050405020304" charset="0"/>
                <a:sym typeface="+mn-ea"/>
              </a:rPr>
              <a:t>staff's health</a:t>
            </a:r>
            <a:r>
              <a:rPr lang="en-US" altLang="zh-CN" sz="1600">
                <a:latin typeface="Times New Roman" panose="02020603050405020304" charset="0"/>
                <a:cs typeface="Times New Roman" panose="02020603050405020304" charset="0"/>
                <a:sym typeface="+mn-ea"/>
              </a:rPr>
              <a:t>.</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Especially in the </a:t>
            </a:r>
            <a:r>
              <a:rPr lang="en-US" altLang="zh-CN" sz="1600">
                <a:highlight>
                  <a:srgbClr val="FFFF00"/>
                </a:highlight>
                <a:latin typeface="Times New Roman" panose="02020603050405020304" charset="0"/>
                <a:cs typeface="Times New Roman" panose="02020603050405020304" charset="0"/>
                <a:sym typeface="+mn-ea"/>
              </a:rPr>
              <a:t>technical service sector</a:t>
            </a:r>
            <a:r>
              <a:rPr lang="en-US" altLang="zh-CN" sz="1600">
                <a:latin typeface="Times New Roman" panose="02020603050405020304" charset="0"/>
                <a:cs typeface="Times New Roman" panose="02020603050405020304" charset="0"/>
                <a:sym typeface="+mn-ea"/>
              </a:rPr>
              <a:t>, too much / abundant / </a:t>
            </a:r>
            <a:r>
              <a:rPr lang="en-US" altLang="zh-CN" sz="1600">
                <a:highlight>
                  <a:srgbClr val="FFFF00"/>
                </a:highlight>
                <a:latin typeface="Times New Roman" panose="02020603050405020304" charset="0"/>
                <a:cs typeface="Times New Roman" panose="02020603050405020304" charset="0"/>
                <a:sym typeface="+mn-ea"/>
              </a:rPr>
              <a:t>excessive</a:t>
            </a:r>
            <a:r>
              <a:rPr lang="en-US" altLang="zh-CN" sz="1600">
                <a:latin typeface="Times New Roman" panose="02020603050405020304" charset="0"/>
                <a:cs typeface="Times New Roman" panose="02020603050405020304" charset="0"/>
                <a:sym typeface="+mn-ea"/>
              </a:rPr>
              <a:t> </a:t>
            </a:r>
            <a:r>
              <a:rPr lang="en-US" altLang="zh-CN" sz="1600">
                <a:highlight>
                  <a:srgbClr val="FFFF00"/>
                </a:highlight>
                <a:latin typeface="Times New Roman" panose="02020603050405020304" charset="0"/>
                <a:cs typeface="Times New Roman" panose="02020603050405020304" charset="0"/>
                <a:sym typeface="+mn-ea"/>
              </a:rPr>
              <a:t>multitasking</a:t>
            </a:r>
            <a:r>
              <a:rPr lang="en-US" altLang="zh-CN" sz="1600">
                <a:latin typeface="Times New Roman" panose="02020603050405020304" charset="0"/>
                <a:cs typeface="Times New Roman" panose="02020603050405020304" charset="0"/>
                <a:sym typeface="+mn-ea"/>
              </a:rPr>
              <a:t> has rendered engineers overwhelmed.</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instance, due to </a:t>
            </a:r>
            <a:r>
              <a:rPr lang="en-US" altLang="zh-CN" sz="1600">
                <a:highlight>
                  <a:srgbClr val="FFFF00"/>
                </a:highlight>
                <a:latin typeface="Times New Roman" panose="02020603050405020304" charset="0"/>
                <a:cs typeface="Times New Roman" panose="02020603050405020304" charset="0"/>
                <a:sym typeface="+mn-ea"/>
              </a:rPr>
              <a:t>time-sensitive requirements</a:t>
            </a:r>
            <a:r>
              <a:rPr lang="en-US" altLang="zh-CN" sz="1600">
                <a:latin typeface="Times New Roman" panose="02020603050405020304" charset="0"/>
                <a:cs typeface="Times New Roman" panose="02020603050405020304" charset="0"/>
                <a:sym typeface="+mn-ea"/>
              </a:rPr>
              <a:t>, smartphone after-sales technicians often face a demanding work environment where they frequently / continually / </a:t>
            </a:r>
            <a:r>
              <a:rPr lang="en-US" altLang="zh-CN" sz="1600">
                <a:highlight>
                  <a:srgbClr val="FFFF00"/>
                </a:highlight>
                <a:latin typeface="Times New Roman" panose="02020603050405020304" charset="0"/>
                <a:cs typeface="Times New Roman" panose="02020603050405020304" charset="0"/>
                <a:sym typeface="+mn-ea"/>
              </a:rPr>
              <a:t>constantly</a:t>
            </a:r>
            <a:r>
              <a:rPr lang="en-US" altLang="zh-CN" sz="1600">
                <a:latin typeface="Times New Roman" panose="02020603050405020304" charset="0"/>
                <a:cs typeface="Times New Roman" panose="02020603050405020304" charset="0"/>
                <a:sym typeface="+mn-ea"/>
              </a:rPr>
              <a:t> switch between different urgent repair tasks, resulting in </a:t>
            </a:r>
            <a:r>
              <a:rPr lang="en-US" altLang="zh-CN" sz="1600">
                <a:highlight>
                  <a:srgbClr val="FFFF00"/>
                </a:highlight>
                <a:latin typeface="Times New Roman" panose="02020603050405020304" charset="0"/>
                <a:cs typeface="Times New Roman" panose="02020603050405020304" charset="0"/>
                <a:sym typeface="+mn-ea"/>
              </a:rPr>
              <a:t>anxiety</a:t>
            </a:r>
            <a:r>
              <a:rPr lang="en-US" altLang="zh-CN" sz="1600">
                <a:latin typeface="Times New Roman" panose="02020603050405020304" charset="0"/>
                <a:cs typeface="Times New Roman" panose="02020603050405020304" charset="0"/>
                <a:sym typeface="+mn-ea"/>
              </a:rPr>
              <a:t> and </a:t>
            </a:r>
            <a:r>
              <a:rPr lang="en-US" altLang="zh-CN" sz="1600">
                <a:highlight>
                  <a:srgbClr val="FFFF00"/>
                </a:highlight>
                <a:latin typeface="Times New Roman" panose="02020603050405020304" charset="0"/>
                <a:cs typeface="Times New Roman" panose="02020603050405020304" charset="0"/>
                <a:sym typeface="+mn-ea"/>
              </a:rPr>
              <a:t>sleep disorders</a:t>
            </a:r>
            <a:r>
              <a:rPr lang="en-US" altLang="zh-CN" sz="1600">
                <a:latin typeface="Times New Roman" panose="02020603050405020304" charset="0"/>
                <a:cs typeface="Times New Roman" panose="02020603050405020304" charset="0"/>
                <a:sym typeface="+mn-ea"/>
              </a:rPr>
              <a:t> / insomnia.</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although multitasking might seem engaging, tackling all tasks / duties / responsibilities effectively and simultaneously poses a significant challenge.</a:t>
            </a:r>
            <a:endParaRPr lang="en-US" altLang="zh-CN" sz="1600">
              <a:latin typeface="Times New Roman" panose="02020603050405020304" charset="0"/>
              <a:cs typeface="Times New Roman" panose="02020603050405020304" charset="0"/>
              <a:sym typeface="+mn-ea"/>
            </a:endParaRPr>
          </a:p>
        </p:txBody>
      </p:sp>
      <p:sp>
        <p:nvSpPr>
          <p:cNvPr id="11" name="文本框 10"/>
          <p:cNvSpPr txBox="1"/>
          <p:nvPr>
            <p:custDataLst>
              <p:tags r:id="rId1"/>
            </p:custDataLst>
          </p:nvPr>
        </p:nvSpPr>
        <p:spPr>
          <a:xfrm>
            <a:off x="0" y="1270"/>
            <a:ext cx="5743575" cy="685736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Personally, Kelly’s perspective that workers will be refreshed by doing various types of work in the same time holds value.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Admittedly, doing the same task consistently is tedious, frustrating workers to co</a:t>
            </a:r>
            <a:r>
              <a:rPr lang="en-US" altLang="zh-CN" sz="1600">
                <a:highlight>
                  <a:srgbClr val="FFFF00"/>
                </a:highlight>
                <a:latin typeface="Times New Roman" panose="02020603050405020304" charset="0"/>
                <a:cs typeface="Times New Roman" panose="02020603050405020304" charset="0"/>
                <a:sym typeface="+mn-ea"/>
              </a:rPr>
              <a:t>n</a:t>
            </a:r>
            <a:r>
              <a:rPr lang="en-US" altLang="zh-CN" sz="1600">
                <a:latin typeface="Times New Roman" panose="02020603050405020304" charset="0"/>
                <a:cs typeface="Times New Roman" panose="02020603050405020304" charset="0"/>
                <a:sym typeface="+mn-ea"/>
              </a:rPr>
              <a:t>tinue working.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However, to achi</a:t>
            </a:r>
            <a:r>
              <a:rPr lang="en-US" altLang="zh-CN" sz="1600">
                <a:highlight>
                  <a:srgbClr val="FFFF00"/>
                </a:highlight>
                <a:latin typeface="Times New Roman" panose="02020603050405020304" charset="0"/>
                <a:cs typeface="Times New Roman" panose="02020603050405020304" charset="0"/>
                <a:sym typeface="+mn-ea"/>
              </a:rPr>
              <a:t>e</a:t>
            </a:r>
            <a:r>
              <a:rPr lang="en-US" altLang="zh-CN" sz="1600">
                <a:latin typeface="Times New Roman" panose="02020603050405020304" charset="0"/>
                <a:cs typeface="Times New Roman" panose="02020603050405020304" charset="0"/>
                <a:sym typeface="+mn-ea"/>
              </a:rPr>
              <a:t>ve long-term success in a specific task, doing a same task outweigh doing different types of tasks.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In other words, since every working position require competitive professional abilities, strength</a:t>
            </a:r>
            <a:r>
              <a:rPr lang="en-US" altLang="zh-CN" sz="1600">
                <a:highlight>
                  <a:srgbClr val="FFFF00"/>
                </a:highlight>
                <a:latin typeface="Times New Roman" panose="02020603050405020304" charset="0"/>
                <a:cs typeface="Times New Roman" panose="02020603050405020304" charset="0"/>
                <a:sym typeface="+mn-ea"/>
              </a:rPr>
              <a:t>en</a:t>
            </a:r>
            <a:r>
              <a:rPr lang="en-US" altLang="zh-CN" sz="1600">
                <a:latin typeface="Times New Roman" panose="02020603050405020304" charset="0"/>
                <a:cs typeface="Times New Roman" panose="02020603050405020304" charset="0"/>
                <a:sym typeface="+mn-ea"/>
              </a:rPr>
              <a:t>ing one task foster one’s particular professional ability to be the best.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Specifically, for engineers in robotics field, mastering one specific and insist on it secure one’s position.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example, one of my friends working in a robotics company just kept enco</a:t>
            </a:r>
            <a:r>
              <a:rPr lang="en-US" altLang="zh-CN" sz="1600">
                <a:highlight>
                  <a:srgbClr val="FFFF00"/>
                </a:highlight>
                <a:latin typeface="Times New Roman" panose="02020603050405020304" charset="0"/>
                <a:cs typeface="Times New Roman" panose="02020603050405020304" charset="0"/>
                <a:sym typeface="+mn-ea"/>
              </a:rPr>
              <a:t>d</a:t>
            </a:r>
            <a:r>
              <a:rPr lang="en-US" altLang="zh-CN" sz="1600">
                <a:latin typeface="Times New Roman" panose="02020603050405020304" charset="0"/>
                <a:cs typeface="Times New Roman" panose="02020603050405020304" charset="0"/>
                <a:sym typeface="+mn-ea"/>
              </a:rPr>
              <a:t>ing to control a robot without doing anything else. He was the top engineer in his company and got the most paid. </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though creativity can be triggered, doing one task is more beneficia</a:t>
            </a:r>
            <a:r>
              <a:rPr lang="en-US" altLang="zh-CN" sz="1600">
                <a:highlight>
                  <a:srgbClr val="FFFF00"/>
                </a:highlight>
                <a:latin typeface="Times New Roman" panose="02020603050405020304" charset="0"/>
                <a:cs typeface="Times New Roman" panose="02020603050405020304" charset="0"/>
                <a:sym typeface="+mn-ea"/>
              </a:rPr>
              <a:t>l</a:t>
            </a:r>
            <a:r>
              <a:rPr lang="en-US" altLang="zh-CN" sz="1600">
                <a:latin typeface="Times New Roman" panose="02020603050405020304" charset="0"/>
                <a:cs typeface="Times New Roman" panose="02020603050405020304" charset="0"/>
                <a:sym typeface="+mn-ea"/>
              </a:rPr>
              <a:t>.</a:t>
            </a:r>
            <a:endParaRPr lang="en-US" altLang="zh-CN" sz="1600">
              <a:latin typeface="+mn-ea"/>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3601085"/>
            <a:ext cx="4019550" cy="2030095"/>
          </a:xfrm>
          <a:prstGeom prst="rect">
            <a:avLst/>
          </a:prstGeom>
          <a:noFill/>
        </p:spPr>
        <p:txBody>
          <a:bodyPr wrap="square" rtlCol="0">
            <a:spAutoFit/>
          </a:bodyPr>
          <a:p>
            <a:r>
              <a:rPr lang="zh-CN" altLang="en-US" sz="1400"/>
              <a:t>Doctor Achebe: The boundaries of human civilization's exploration have already exceeded Earth. Although space technology has been advancing, the allocation of funds for space exploration has long been a subject of debate. Given the significant costs involved, do you think investing in exploring the universe and developing space travel is a waste of money? Why or why not?</a:t>
            </a:r>
            <a:endParaRPr lang="zh-CN" altLang="en-US" sz="1400"/>
          </a:p>
        </p:txBody>
      </p:sp>
      <p:sp>
        <p:nvSpPr>
          <p:cNvPr id="5" name="文本框 4"/>
          <p:cNvSpPr txBox="1"/>
          <p:nvPr/>
        </p:nvSpPr>
        <p:spPr>
          <a:xfrm>
            <a:off x="5351145" y="230505"/>
            <a:ext cx="6721475" cy="1383665"/>
          </a:xfrm>
          <a:prstGeom prst="rect">
            <a:avLst/>
          </a:prstGeom>
          <a:noFill/>
        </p:spPr>
        <p:txBody>
          <a:bodyPr wrap="square" rtlCol="0" anchor="t">
            <a:spAutoFit/>
          </a:bodyPr>
          <a:p>
            <a:r>
              <a:rPr lang="zh-CN" altLang="en-US" sz="1400"/>
              <a:t>Claire: While I see the cool stuff space exploration has given us, I think the money could be spent in better ways right here on Earth, with so many urgent issues right at our doorstep, like climate change, which requires us to find a balance between reaching for the stars and keeping our feet on the ground. Maybe it’s time to take a look at our priorities.</a:t>
            </a:r>
            <a:endParaRPr lang="zh-CN" altLang="en-US" sz="1400"/>
          </a:p>
          <a:p>
            <a:endParaRPr lang="zh-CN" altLang="en-US" sz="1400"/>
          </a:p>
        </p:txBody>
      </p:sp>
      <p:sp>
        <p:nvSpPr>
          <p:cNvPr id="6" name="文本框 5"/>
          <p:cNvSpPr txBox="1"/>
          <p:nvPr/>
        </p:nvSpPr>
        <p:spPr>
          <a:xfrm>
            <a:off x="5351145" y="1670685"/>
            <a:ext cx="6721475" cy="1168400"/>
          </a:xfrm>
          <a:prstGeom prst="rect">
            <a:avLst/>
          </a:prstGeom>
          <a:noFill/>
        </p:spPr>
        <p:txBody>
          <a:bodyPr wrap="square" rtlCol="0" anchor="t">
            <a:spAutoFit/>
          </a:bodyPr>
          <a:p>
            <a:r>
              <a:rPr lang="zh-CN" altLang="en-US" sz="1400"/>
              <a:t>Andrew: I disagree that investing in space exploration is just a waste of money. Seriously, space research has brought about a lot of tech advancements that we use every day. Think about the developments of GPS systems, which have greatly impacted our daily lives. Who can do without these navigation technologies in our daily travels?</a:t>
            </a:r>
            <a:endParaRPr lang="zh-CN" altLang="en-US" sz="1400"/>
          </a:p>
        </p:txBody>
      </p:sp>
      <p:sp>
        <p:nvSpPr>
          <p:cNvPr id="7" name="矩形 6"/>
          <p:cNvSpPr/>
          <p:nvPr/>
        </p:nvSpPr>
        <p:spPr>
          <a:xfrm>
            <a:off x="4651375" y="2963545"/>
            <a:ext cx="7421245" cy="364617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318000" y="23050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1"/>
            </p:custDataLst>
          </p:nvPr>
        </p:nvSpPr>
        <p:spPr>
          <a:xfrm>
            <a:off x="4318000" y="1660525"/>
            <a:ext cx="955040" cy="955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2"/>
            </p:custDataLst>
          </p:nvPr>
        </p:nvSpPr>
        <p:spPr>
          <a:xfrm>
            <a:off x="1463675" y="1988185"/>
            <a:ext cx="1327150" cy="132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712970" y="3429000"/>
            <a:ext cx="7299960" cy="3065780"/>
          </a:xfrm>
          <a:prstGeom prst="rect">
            <a:avLst/>
          </a:prstGeom>
          <a:noFill/>
        </p:spPr>
        <p:txBody>
          <a:bodyPr wrap="square" rtlCol="0">
            <a:noAutofit/>
          </a:bodyPr>
          <a:p>
            <a:r>
              <a:rPr lang="en-US" altLang="zh-CN" sz="1400">
                <a:latin typeface="Times New Roman" panose="02020603050405020304" charset="0"/>
                <a:cs typeface="Times New Roman" panose="02020603050405020304" charset="0"/>
              </a:rPr>
              <a:t>Personally, Andrew’s perspective that technology advancement will be improved by investing money into space exploration. Admittedly, achievements like GPS systems facilitate our practical life. However, taking into account the correlation between public infrastructures in daily life and urban development, funds should be allocated to invest in more necessary facilities. In other words, since the budget is limited, it should be used properly to contribute to the majority instead of the minority. Specifically, </a:t>
            </a:r>
            <a:r>
              <a:rPr lang="en-US" altLang="zh-CN" sz="1400">
                <a:latin typeface="Times New Roman" panose="02020603050405020304" charset="0"/>
                <a:cs typeface="Times New Roman" panose="02020603050405020304" charset="0"/>
                <a:sym typeface="+mn-ea"/>
              </a:rPr>
              <a:t> public transport systems will tremendously reduce commuting time, fostering more convenient city life. For example, our city has worked on an urban rail transport system, diminishing negative impact caused by traffic congestion. People can utilize this time on the rail to study and work instead of taking the risk of being late for school or work. Therefore, investing in urban things is more beneficial.</a:t>
            </a:r>
            <a:endParaRPr lang="en-US" altLang="zh-CN" sz="1400">
              <a:latin typeface="Times New Roman" panose="02020603050405020304" charset="0"/>
              <a:cs typeface="Times New Roman" panose="02020603050405020304" charset="0"/>
            </a:endParaRPr>
          </a:p>
        </p:txBody>
      </p:sp>
      <p:sp>
        <p:nvSpPr>
          <p:cNvPr id="12" name="矩形 11"/>
          <p:cNvSpPr/>
          <p:nvPr>
            <p:custDataLst>
              <p:tags r:id="rId3"/>
            </p:custDataLst>
          </p:nvPr>
        </p:nvSpPr>
        <p:spPr>
          <a:xfrm>
            <a:off x="4651375" y="2985770"/>
            <a:ext cx="7421245" cy="389255"/>
          </a:xfrm>
          <a:prstGeom prst="rect">
            <a:avLst/>
          </a:prstGeom>
          <a:solidFill>
            <a:schemeClr val="bg1">
              <a:lumMod val="9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4"/>
            </p:custDataLst>
          </p:nvPr>
        </p:nvSpPr>
        <p:spPr>
          <a:xfrm>
            <a:off x="4783455" y="2992120"/>
            <a:ext cx="718185" cy="356870"/>
          </a:xfrm>
          <a:prstGeom prst="rect">
            <a:avLst/>
          </a:prstGeom>
          <a:solidFill>
            <a:schemeClr val="accent3">
              <a:lumMod val="60000"/>
              <a:lumOff val="40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5"/>
            </p:custDataLst>
          </p:nvPr>
        </p:nvSpPr>
        <p:spPr>
          <a:xfrm>
            <a:off x="5737225"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6"/>
            </p:custDataLst>
          </p:nvPr>
        </p:nvSpPr>
        <p:spPr>
          <a:xfrm>
            <a:off x="6690995" y="2982595"/>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7"/>
            </p:custDataLst>
          </p:nvPr>
        </p:nvSpPr>
        <p:spPr>
          <a:xfrm>
            <a:off x="7579360" y="2985770"/>
            <a:ext cx="718185" cy="356870"/>
          </a:xfrm>
          <a:prstGeom prst="rect">
            <a:avLst/>
          </a:prstGeom>
          <a:solidFill>
            <a:schemeClr val="bg1">
              <a:lumMod val="75000"/>
            </a:schemeClr>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22910" y="252095"/>
            <a:ext cx="3225800" cy="922020"/>
          </a:xfrm>
          <a:prstGeom prst="rect">
            <a:avLst/>
          </a:prstGeom>
          <a:noFill/>
        </p:spPr>
        <p:txBody>
          <a:bodyPr wrap="square" rtlCol="0">
            <a:spAutoFit/>
          </a:bodyPr>
          <a:p>
            <a:r>
              <a:rPr lang="en-US" altLang="zh-CN"/>
              <a:t>2023.9.23 </a:t>
            </a:r>
            <a:endParaRPr lang="en-US" altLang="zh-CN"/>
          </a:p>
          <a:p>
            <a:r>
              <a:rPr lang="en-US" altLang="zh-CN"/>
              <a:t>Total: 9’42</a:t>
            </a:r>
            <a:endParaRPr lang="en-US" altLang="zh-CN"/>
          </a:p>
          <a:p>
            <a:endParaRPr lang="zh-CN" altLang="en-US"/>
          </a:p>
        </p:txBody>
      </p:sp>
    </p:spTree>
    <p:custDataLst>
      <p:tags r:id="rId8"/>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2745" y="621665"/>
            <a:ext cx="10061575" cy="4890770"/>
          </a:xfrm>
          <a:prstGeom prst="rect">
            <a:avLst/>
          </a:prstGeom>
          <a:noFill/>
        </p:spPr>
        <p:txBody>
          <a:bodyPr wrap="square" rtlCol="0" anchor="t">
            <a:spAutoFit/>
          </a:bodyPr>
          <a:p>
            <a:pPr>
              <a:lnSpc>
                <a:spcPct val="130000"/>
              </a:lnSpc>
            </a:pPr>
            <a:r>
              <a:rPr lang="zh-CN" altLang="en-US" sz="1600"/>
              <a:t>【给出观点】Andrew的观点有道理，太空探索不是浪费钱。</a:t>
            </a:r>
            <a:endParaRPr lang="zh-CN" altLang="en-US" sz="1600"/>
          </a:p>
          <a:p>
            <a:pPr>
              <a:lnSpc>
                <a:spcPct val="130000"/>
              </a:lnSpc>
            </a:pPr>
            <a:r>
              <a:rPr lang="zh-CN" altLang="en-US" sz="1600"/>
              <a:t>【补充理由】太空技术民用化提升人类健康，保护人类生存安全。</a:t>
            </a:r>
            <a:endParaRPr lang="zh-CN" altLang="en-US" sz="1600"/>
          </a:p>
          <a:p>
            <a:pPr>
              <a:lnSpc>
                <a:spcPct val="130000"/>
              </a:lnSpc>
            </a:pPr>
            <a:r>
              <a:rPr lang="zh-CN" altLang="en-US" sz="1600"/>
              <a:t>【解释1】宇航员的保健技术已经开始民用化。</a:t>
            </a:r>
            <a:endParaRPr lang="zh-CN" altLang="en-US" sz="1600"/>
          </a:p>
          <a:p>
            <a:pPr>
              <a:lnSpc>
                <a:spcPct val="130000"/>
              </a:lnSpc>
            </a:pPr>
            <a:r>
              <a:rPr lang="zh-CN" altLang="en-US" sz="1600"/>
              <a:t>【例证细节】</a:t>
            </a:r>
            <a:endParaRPr lang="zh-CN" altLang="en-US" sz="1600"/>
          </a:p>
          <a:p>
            <a:pPr lvl="1">
              <a:lnSpc>
                <a:spcPct val="130000"/>
              </a:lnSpc>
            </a:pPr>
            <a:r>
              <a:rPr lang="zh-CN" altLang="en-US" sz="1600"/>
              <a:t>人物：身在太空的宇航员；</a:t>
            </a:r>
            <a:endParaRPr lang="zh-CN" altLang="en-US" sz="1600"/>
          </a:p>
          <a:p>
            <a:pPr lvl="1">
              <a:lnSpc>
                <a:spcPct val="130000"/>
              </a:lnSpc>
            </a:pPr>
            <a:r>
              <a:rPr lang="zh-CN" altLang="en-US" sz="1600"/>
              <a:t>起因：长期停留在太空远离地面；</a:t>
            </a:r>
            <a:endParaRPr lang="zh-CN" altLang="en-US" sz="1600"/>
          </a:p>
          <a:p>
            <a:pPr lvl="1">
              <a:lnSpc>
                <a:spcPct val="130000"/>
              </a:lnSpc>
            </a:pPr>
            <a:r>
              <a:rPr lang="zh-CN" altLang="en-US" sz="1600"/>
              <a:t>发展：开发了远程医疗诊断技术；</a:t>
            </a:r>
            <a:endParaRPr lang="zh-CN" altLang="en-US" sz="1600"/>
          </a:p>
          <a:p>
            <a:pPr lvl="1">
              <a:lnSpc>
                <a:spcPct val="130000"/>
              </a:lnSpc>
            </a:pPr>
            <a:r>
              <a:rPr lang="zh-CN" altLang="en-US" sz="1600"/>
              <a:t>结果：民用已用于远程医治看护。</a:t>
            </a:r>
            <a:endParaRPr lang="zh-CN" altLang="en-US" sz="1600"/>
          </a:p>
          <a:p>
            <a:pPr>
              <a:lnSpc>
                <a:spcPct val="130000"/>
              </a:lnSpc>
            </a:pPr>
            <a:r>
              <a:rPr lang="zh-CN" altLang="en-US" sz="1600"/>
              <a:t>【解释2】卫星长期监控全球环境保护人类安全。</a:t>
            </a:r>
            <a:endParaRPr lang="zh-CN" altLang="en-US" sz="1600"/>
          </a:p>
          <a:p>
            <a:pPr>
              <a:lnSpc>
                <a:spcPct val="130000"/>
              </a:lnSpc>
            </a:pPr>
            <a:r>
              <a:rPr lang="zh-CN" altLang="en-US" sz="1600"/>
              <a:t>【例证细节】</a:t>
            </a:r>
            <a:endParaRPr lang="zh-CN" altLang="en-US" sz="1600"/>
          </a:p>
          <a:p>
            <a:pPr lvl="1">
              <a:lnSpc>
                <a:spcPct val="130000"/>
              </a:lnSpc>
            </a:pPr>
            <a:r>
              <a:rPr lang="zh-CN" altLang="en-US" sz="1600"/>
              <a:t>地点：全球；</a:t>
            </a:r>
            <a:endParaRPr lang="zh-CN" altLang="en-US" sz="1600"/>
          </a:p>
          <a:p>
            <a:pPr lvl="1">
              <a:lnSpc>
                <a:spcPct val="130000"/>
              </a:lnSpc>
            </a:pPr>
            <a:r>
              <a:rPr lang="zh-CN" altLang="en-US" sz="1600"/>
              <a:t>起因：温室气体排放量大；</a:t>
            </a:r>
            <a:endParaRPr lang="zh-CN" altLang="en-US" sz="1600"/>
          </a:p>
          <a:p>
            <a:pPr lvl="1">
              <a:lnSpc>
                <a:spcPct val="130000"/>
              </a:lnSpc>
            </a:pPr>
            <a:r>
              <a:rPr lang="zh-CN" altLang="en-US" sz="1600"/>
              <a:t>发展：卫星监控大气指标；</a:t>
            </a:r>
            <a:endParaRPr lang="zh-CN" altLang="en-US" sz="1600"/>
          </a:p>
          <a:p>
            <a:pPr lvl="1">
              <a:lnSpc>
                <a:spcPct val="130000"/>
              </a:lnSpc>
            </a:pPr>
            <a:r>
              <a:rPr lang="zh-CN" altLang="en-US" sz="1600"/>
              <a:t>结果：理解气候问题制定长期方案。</a:t>
            </a:r>
            <a:endParaRPr lang="zh-CN" altLang="en-US" sz="1600"/>
          </a:p>
          <a:p>
            <a:pPr>
              <a:lnSpc>
                <a:spcPct val="130000"/>
              </a:lnSpc>
            </a:pPr>
            <a:r>
              <a:rPr lang="zh-CN" altLang="en-US" sz="1600"/>
              <a:t>【总结观点】虽然太空探索投资大 ，但技术开发可以造福全人类。</a:t>
            </a:r>
            <a:endParaRPr lang="zh-CN" altLang="en-US" sz="1600"/>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15000" y="-20320"/>
            <a:ext cx="6588760" cy="685863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Andrew's perspective is compelling that space exploration is not a misuse of our financial / economic / monetary resources.</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In fact, numerous innovations derived / stemming / originating from space exploration have significantly improved human health and protected our survival in the long run.</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First, hospitals have applied / utilized / incorporated space technologies in medical care.</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example, to address / handle / tackle health challenges during prolonged space journeys, scientists invented remote diagnostic technology, which is now employed in the civilian sector to enhance healthcare accessibility.</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Furthermore, space technology has been critical / instrumental / pivotal in improving the human living environment.</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For instance, based on monitoring greenhouse gases, satellite systems have aided in analyzing potential threats and planning against climate issues, protecting / securing / safeguarding lives on Earth in the long term.</a:t>
            </a:r>
            <a:endParaRPr lang="en-US" altLang="zh-CN" sz="1600">
              <a:latin typeface="Times New Roman" panose="02020603050405020304" charset="0"/>
              <a:cs typeface="Times New Roman" panose="02020603050405020304" charset="0"/>
              <a:sym typeface="+mn-ea"/>
            </a:endParaRPr>
          </a:p>
          <a:p>
            <a:endParaRPr lang="en-US" altLang="zh-CN" sz="1600">
              <a:latin typeface="Times New Roman" panose="02020603050405020304" charset="0"/>
              <a:cs typeface="Times New Roman" panose="02020603050405020304" charset="0"/>
              <a:sym typeface="+mn-ea"/>
            </a:endParaRPr>
          </a:p>
          <a:p>
            <a:r>
              <a:rPr lang="en-US" altLang="zh-CN" sz="1600">
                <a:latin typeface="Times New Roman" panose="02020603050405020304" charset="0"/>
                <a:cs typeface="Times New Roman" panose="02020603050405020304" charset="0"/>
                <a:sym typeface="+mn-ea"/>
              </a:rPr>
              <a:t>Therefore, although space exploration requires substantial investment, space technologies have been beneficial to humans / mankind / humanity instead of a waste of money.</a:t>
            </a:r>
            <a:endParaRPr lang="en-US" altLang="zh-CN" sz="1600">
              <a:latin typeface="Times New Roman" panose="02020603050405020304" charset="0"/>
              <a:cs typeface="Times New Roman" panose="02020603050405020304" charset="0"/>
              <a:sym typeface="+mn-ea"/>
            </a:endParaRPr>
          </a:p>
        </p:txBody>
      </p:sp>
      <p:sp>
        <p:nvSpPr>
          <p:cNvPr id="11" name="文本框 10"/>
          <p:cNvSpPr txBox="1"/>
          <p:nvPr>
            <p:custDataLst>
              <p:tags r:id="rId1"/>
            </p:custDataLst>
          </p:nvPr>
        </p:nvSpPr>
        <p:spPr>
          <a:xfrm>
            <a:off x="0" y="1270"/>
            <a:ext cx="5743575" cy="6857365"/>
          </a:xfrm>
          <a:prstGeom prst="rect">
            <a:avLst/>
          </a:prstGeom>
          <a:noFill/>
        </p:spPr>
        <p:txBody>
          <a:bodyPr wrap="square" rtlCol="0">
            <a:noAutofit/>
          </a:bodyPr>
          <a:p>
            <a:r>
              <a:rPr lang="en-US" altLang="zh-CN" sz="1600">
                <a:latin typeface="Times New Roman" panose="02020603050405020304" charset="0"/>
                <a:cs typeface="Times New Roman" panose="02020603050405020304" charset="0"/>
                <a:sym typeface="+mn-ea"/>
              </a:rPr>
              <a:t>Personally, Andrew’s perspective that technology advancement will be improved by investing money into space exploration. Admittedly, achievements like GPS systems facilitate our practical life. However, taking into account the correlation between public infrastructures in daily life and urban development, funds should be allocated to invest in more necessary facilities. In other words, since the budget is limited, it should be used properly to contribute to the majority instead of the minority. Specifically, </a:t>
            </a:r>
            <a:r>
              <a:rPr lang="en-US" altLang="zh-CN" sz="1600">
                <a:latin typeface="Times New Roman" panose="02020603050405020304" charset="0"/>
                <a:cs typeface="Times New Roman" panose="02020603050405020304" charset="0"/>
                <a:sym typeface="+mn-ea"/>
              </a:rPr>
              <a:t> public transport systems will tremendously reduce commuting time, fostering more convenient city life. For example, our city has worked on an urban rail transport system, diminishing negative impact caused by traffic congestion. People can utilize this time on the rail to study and work instead of taking the risk of being late for school or work. Therefore, investing in urban things is more beneficial.</a:t>
            </a:r>
            <a:endParaRPr lang="en-US" altLang="zh-CN" sz="1600">
              <a:latin typeface="+mn-ea"/>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158115" y="238760"/>
            <a:ext cx="6574790" cy="4930140"/>
          </a:xfrm>
          <a:prstGeom prst="rect">
            <a:avLst/>
          </a:prstGeom>
        </p:spPr>
      </p:pic>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316230" y="0"/>
            <a:ext cx="5709920" cy="399859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6026150" y="52705"/>
            <a:ext cx="6010275" cy="4552950"/>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4919980" y="5415280"/>
            <a:ext cx="6619875" cy="904875"/>
          </a:xfrm>
          <a:prstGeom prst="rect">
            <a:avLst/>
          </a:prstGeom>
        </p:spPr>
      </p:pic>
    </p:spTree>
    <p:custDataLst>
      <p:tags r:id="rId7"/>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4325" y="65405"/>
            <a:ext cx="11226165" cy="6800850"/>
          </a:xfrm>
          <a:prstGeom prst="rect">
            <a:avLst/>
          </a:prstGeom>
          <a:noFill/>
        </p:spPr>
        <p:txBody>
          <a:bodyPr wrap="square" rtlCol="0" anchor="t">
            <a:spAutoFit/>
          </a:bodyPr>
          <a:p>
            <a:pPr>
              <a:lnSpc>
                <a:spcPct val="130000"/>
              </a:lnSpc>
            </a:pPr>
            <a:r>
              <a:rPr lang="zh-CN" altLang="en-US" sz="1400"/>
              <a:t>家庭类话题</a:t>
            </a:r>
            <a:endParaRPr lang="zh-CN" altLang="en-US" sz="1400"/>
          </a:p>
          <a:p>
            <a:pPr>
              <a:lnSpc>
                <a:spcPct val="130000"/>
              </a:lnSpc>
            </a:pPr>
            <a:r>
              <a:rPr lang="zh-CN" altLang="en-US" sz="1400"/>
              <a:t>1.In discussions about parent-child relationships, do you agree with the following statement: parents should take full responsibility for planning the types of extracurricular activities for their children?</a:t>
            </a:r>
            <a:endParaRPr lang="zh-CN" altLang="en-US" sz="1400"/>
          </a:p>
          <a:p>
            <a:pPr>
              <a:lnSpc>
                <a:spcPct val="130000"/>
              </a:lnSpc>
            </a:pPr>
            <a:r>
              <a:rPr lang="zh-CN" altLang="en-US" sz="1400"/>
              <a:t>【成就/耐久】</a:t>
            </a:r>
            <a:r>
              <a:rPr lang="zh-CN" altLang="en-US" sz="1400">
                <a:highlight>
                  <a:srgbClr val="FFFF00"/>
                </a:highlight>
              </a:rPr>
              <a:t>培养</a:t>
            </a:r>
            <a:r>
              <a:rPr lang="zh-CN" altLang="en-US" sz="1400"/>
              <a:t>自立让孩子选择，</a:t>
            </a:r>
            <a:r>
              <a:rPr lang="zh-CN" altLang="en-US" sz="1400">
                <a:highlight>
                  <a:srgbClr val="FFFF00"/>
                </a:highlight>
              </a:rPr>
              <a:t>父母不强迫</a:t>
            </a:r>
            <a:r>
              <a:rPr lang="zh-CN" altLang="en-US" sz="1400"/>
              <a:t>，</a:t>
            </a:r>
            <a:r>
              <a:rPr lang="zh-CN" altLang="en-US" sz="1400">
                <a:highlight>
                  <a:srgbClr val="FFFF00"/>
                </a:highlight>
              </a:rPr>
              <a:t>家庭长期和睦</a:t>
            </a:r>
            <a:r>
              <a:rPr lang="zh-CN" altLang="en-US" sz="1400"/>
              <a:t>。</a:t>
            </a:r>
            <a:endParaRPr lang="zh-CN" altLang="en-US" sz="1400"/>
          </a:p>
          <a:p>
            <a:pPr>
              <a:lnSpc>
                <a:spcPct val="130000"/>
              </a:lnSpc>
            </a:pPr>
            <a:r>
              <a:rPr lang="zh-CN" altLang="en-US" sz="1400"/>
              <a:t>【乐趣】孩子选择自己感兴趣的课外活动，喜欢的项目更开心。</a:t>
            </a:r>
            <a:endParaRPr lang="zh-CN" altLang="en-US" sz="1400"/>
          </a:p>
          <a:p>
            <a:pPr>
              <a:lnSpc>
                <a:spcPct val="130000"/>
              </a:lnSpc>
            </a:pPr>
            <a:endParaRPr lang="zh-CN" altLang="en-US" sz="1400"/>
          </a:p>
          <a:p>
            <a:pPr>
              <a:lnSpc>
                <a:spcPct val="130000"/>
              </a:lnSpc>
            </a:pPr>
            <a:r>
              <a:rPr lang="zh-CN" altLang="en-US" sz="1400"/>
              <a:t>2.With the Internet being widely accessible, students often resort to online sources for assignment answers. Parents should monitor their children while they do homework to prevent plagiarism.</a:t>
            </a:r>
            <a:endParaRPr lang="zh-CN" altLang="en-US" sz="1400"/>
          </a:p>
          <a:p>
            <a:pPr>
              <a:lnSpc>
                <a:spcPct val="130000"/>
              </a:lnSpc>
            </a:pPr>
            <a:r>
              <a:rPr lang="zh-CN" altLang="en-US" sz="1400"/>
              <a:t>【成就/耐久】培养自立给孩子信任，父母不强迫，家庭长期和睦。</a:t>
            </a:r>
            <a:endParaRPr lang="zh-CN" altLang="en-US" sz="1400"/>
          </a:p>
          <a:p>
            <a:pPr>
              <a:lnSpc>
                <a:spcPct val="130000"/>
              </a:lnSpc>
            </a:pPr>
            <a:r>
              <a:rPr lang="zh-CN" altLang="en-US" sz="1400"/>
              <a:t>【健康】子女总被监控，心理压力大，对心理健康不利。</a:t>
            </a:r>
            <a:endParaRPr lang="zh-CN" altLang="en-US" sz="1400"/>
          </a:p>
          <a:p>
            <a:pPr>
              <a:lnSpc>
                <a:spcPct val="130000"/>
              </a:lnSpc>
            </a:pPr>
            <a:endParaRPr lang="zh-CN" altLang="en-US" sz="1400"/>
          </a:p>
          <a:p>
            <a:pPr>
              <a:lnSpc>
                <a:spcPct val="130000"/>
              </a:lnSpc>
            </a:pPr>
            <a:r>
              <a:rPr lang="zh-CN" altLang="en-US" sz="1400"/>
              <a:t>3.Do parents today spend too much time trying to help determine the futures of their children, and should children be allowed to make their own choices?</a:t>
            </a:r>
            <a:endParaRPr lang="zh-CN" altLang="en-US" sz="1400"/>
          </a:p>
          <a:p>
            <a:pPr>
              <a:lnSpc>
                <a:spcPct val="130000"/>
              </a:lnSpc>
            </a:pPr>
            <a:r>
              <a:rPr lang="zh-CN" altLang="en-US" sz="1400"/>
              <a:t>【成就/耐久】培养</a:t>
            </a:r>
            <a:r>
              <a:rPr lang="zh-CN" altLang="en-US" sz="1400">
                <a:highlight>
                  <a:srgbClr val="FFFF00"/>
                </a:highlight>
              </a:rPr>
              <a:t>自立</a:t>
            </a:r>
            <a:r>
              <a:rPr lang="zh-CN" altLang="en-US" sz="1400"/>
              <a:t>让孩子</a:t>
            </a:r>
            <a:r>
              <a:rPr lang="zh-CN" altLang="en-US" sz="1400">
                <a:highlight>
                  <a:srgbClr val="FFFF00"/>
                </a:highlight>
              </a:rPr>
              <a:t>试错</a:t>
            </a:r>
            <a:r>
              <a:rPr lang="zh-CN" altLang="en-US" sz="1400"/>
              <a:t>，父母做后盾，家庭长期和睦。</a:t>
            </a:r>
            <a:endParaRPr lang="zh-CN" altLang="en-US" sz="1400"/>
          </a:p>
          <a:p>
            <a:pPr>
              <a:lnSpc>
                <a:spcPct val="130000"/>
              </a:lnSpc>
            </a:pPr>
            <a:r>
              <a:rPr lang="zh-CN" altLang="en-US" sz="1400"/>
              <a:t>【经验】父母不了解的专业很多，老师有专业经验，更有帮助。</a:t>
            </a:r>
            <a:endParaRPr lang="zh-CN" altLang="en-US" sz="1400"/>
          </a:p>
          <a:p>
            <a:pPr>
              <a:lnSpc>
                <a:spcPct val="130000"/>
              </a:lnSpc>
            </a:pPr>
            <a:endParaRPr lang="zh-CN" altLang="en-US" sz="1400"/>
          </a:p>
          <a:p>
            <a:pPr>
              <a:lnSpc>
                <a:spcPct val="130000"/>
              </a:lnSpc>
            </a:pPr>
            <a:r>
              <a:rPr lang="zh-CN" altLang="en-US" sz="1400"/>
              <a:t>4.Many school students are doing a lot of school work already. Some people believe that students should help their parents with household chores, since it's the best way to give them a sense of responsibility.</a:t>
            </a:r>
            <a:endParaRPr lang="zh-CN" altLang="en-US" sz="1400"/>
          </a:p>
          <a:p>
            <a:pPr>
              <a:lnSpc>
                <a:spcPct val="130000"/>
              </a:lnSpc>
            </a:pPr>
            <a:r>
              <a:rPr lang="zh-CN" altLang="en-US" sz="1400"/>
              <a:t>【成就/耐久】培养家庭的责任心，理解父母不易，家庭长期和睦。</a:t>
            </a:r>
            <a:endParaRPr lang="zh-CN" altLang="en-US" sz="1400"/>
          </a:p>
          <a:p>
            <a:pPr>
              <a:lnSpc>
                <a:spcPct val="130000"/>
              </a:lnSpc>
            </a:pPr>
            <a:r>
              <a:rPr lang="zh-CN" altLang="en-US" sz="1400"/>
              <a:t>【健康】做作业一直久坐影响健康，家务培养责任感还活动身体。</a:t>
            </a:r>
            <a:endParaRPr lang="zh-CN" altLang="en-US" sz="1400"/>
          </a:p>
          <a:p>
            <a:pPr>
              <a:lnSpc>
                <a:spcPct val="130000"/>
              </a:lnSpc>
            </a:pPr>
            <a:endParaRPr lang="zh-CN" altLang="en-US" sz="1400"/>
          </a:p>
          <a:p>
            <a:pPr>
              <a:lnSpc>
                <a:spcPct val="130000"/>
              </a:lnSpc>
            </a:pPr>
            <a:r>
              <a:rPr lang="zh-CN" altLang="en-US" sz="1400"/>
              <a:t>5.Do you believe that growing up in a large family with several siblings offers more advantages, or being an only child is more advantageous?</a:t>
            </a:r>
            <a:endParaRPr lang="zh-CN" altLang="en-US" sz="1400"/>
          </a:p>
          <a:p>
            <a:pPr>
              <a:lnSpc>
                <a:spcPct val="130000"/>
              </a:lnSpc>
            </a:pPr>
            <a:r>
              <a:rPr lang="zh-CN" altLang="en-US" sz="1400"/>
              <a:t>【成就/耐久】共同承担挑战，每个人家庭压力小，更多精力做事业。</a:t>
            </a:r>
            <a:endParaRPr lang="zh-CN" altLang="en-US" sz="1400"/>
          </a:p>
          <a:p>
            <a:pPr>
              <a:lnSpc>
                <a:spcPct val="130000"/>
              </a:lnSpc>
            </a:pPr>
            <a:r>
              <a:rPr lang="zh-CN" altLang="en-US" sz="1400"/>
              <a:t>【经验】兄弟姐妹的学业工作经验，可以最直接分享传授给彼此。</a:t>
            </a:r>
            <a:endParaRPr lang="zh-CN" altLang="en-US" sz="1400"/>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4325" y="65405"/>
            <a:ext cx="11226165" cy="6521450"/>
          </a:xfrm>
          <a:prstGeom prst="rect">
            <a:avLst/>
          </a:prstGeom>
          <a:noFill/>
        </p:spPr>
        <p:txBody>
          <a:bodyPr wrap="square" rtlCol="0" anchor="t">
            <a:spAutoFit/>
          </a:bodyPr>
          <a:p>
            <a:pPr>
              <a:lnSpc>
                <a:spcPct val="130000"/>
              </a:lnSpc>
            </a:pPr>
            <a:r>
              <a:rPr lang="zh-CN" altLang="en-US" sz="1400"/>
              <a:t>家庭类话题</a:t>
            </a:r>
            <a:endParaRPr lang="zh-CN" altLang="en-US" sz="1400"/>
          </a:p>
          <a:p>
            <a:pPr>
              <a:lnSpc>
                <a:spcPct val="130000"/>
              </a:lnSpc>
            </a:pPr>
            <a:r>
              <a:rPr lang="zh-CN" altLang="en-US" sz="1400"/>
              <a:t>【让步认可】Claire's perspective is sound that [填入Claire 的观点].</a:t>
            </a:r>
            <a:endParaRPr lang="zh-CN" altLang="en-US" sz="1400"/>
          </a:p>
          <a:p>
            <a:pPr>
              <a:lnSpc>
                <a:spcPct val="130000"/>
              </a:lnSpc>
            </a:pPr>
            <a:r>
              <a:rPr lang="zh-CN" altLang="en-US" sz="1400"/>
              <a:t>【让步理由】Admittedly, [填入Claire 的理由], which demonstrates parents' concern for their children' progress.</a:t>
            </a:r>
            <a:endParaRPr lang="zh-CN" altLang="en-US" sz="1400"/>
          </a:p>
          <a:p>
            <a:pPr>
              <a:lnSpc>
                <a:spcPct val="130000"/>
              </a:lnSpc>
            </a:pPr>
            <a:r>
              <a:rPr lang="zh-CN" altLang="en-US" sz="1400"/>
              <a:t>【转折观点】However, given the necessity for students to develop individuality, [填入自己的观点].</a:t>
            </a:r>
            <a:endParaRPr lang="zh-CN" altLang="en-US" sz="1400"/>
          </a:p>
          <a:p>
            <a:pPr>
              <a:lnSpc>
                <a:spcPct val="130000"/>
              </a:lnSpc>
            </a:pPr>
            <a:r>
              <a:rPr lang="zh-CN" altLang="en-US" sz="1400"/>
              <a:t>【给出理由】In other words, with regard to [填入讨论的背景或主题], families respecting children's choices and providing support can benefit their achievements and sustain long-term family harmony.</a:t>
            </a:r>
            <a:endParaRPr lang="zh-CN" altLang="en-US" sz="1400"/>
          </a:p>
          <a:p>
            <a:pPr>
              <a:lnSpc>
                <a:spcPct val="130000"/>
              </a:lnSpc>
            </a:pPr>
            <a:r>
              <a:rPr lang="zh-CN" altLang="en-US" sz="1400"/>
              <a:t>【解释陈述】示范：Especially for adult children, even if parents offer suggestions based on their understanding of the specialty, the children should retain the final decision-making authority.</a:t>
            </a:r>
            <a:endParaRPr lang="zh-CN" altLang="en-US" sz="1400"/>
          </a:p>
          <a:p>
            <a:pPr>
              <a:lnSpc>
                <a:spcPct val="130000"/>
              </a:lnSpc>
            </a:pPr>
            <a:r>
              <a:rPr lang="zh-CN" altLang="en-US" sz="1400"/>
              <a:t>【例证细节】自己准备1-2个可以替换的例证，无论是“记叙文法”还是“引用调查法”，只要能保证考试现场快速输出就可以。</a:t>
            </a:r>
            <a:endParaRPr lang="zh-CN" altLang="en-US" sz="1400"/>
          </a:p>
          <a:p>
            <a:pPr>
              <a:lnSpc>
                <a:spcPct val="130000"/>
              </a:lnSpc>
            </a:pPr>
            <a:r>
              <a:rPr lang="zh-CN" altLang="en-US" sz="1400"/>
              <a:t>【总结观点】Therefore, although [填入Claire 的观点] is accepted by numerous parents, [填入自己的观点], which can promote children's independence and family harmony in the long run.</a:t>
            </a:r>
            <a:endParaRPr lang="zh-CN" altLang="en-US" sz="1400"/>
          </a:p>
          <a:p>
            <a:pPr>
              <a:lnSpc>
                <a:spcPct val="130000"/>
              </a:lnSpc>
            </a:pPr>
            <a:endParaRPr lang="zh-CN" altLang="en-US" sz="1400"/>
          </a:p>
          <a:p>
            <a:pPr>
              <a:lnSpc>
                <a:spcPct val="130000"/>
              </a:lnSpc>
            </a:pPr>
            <a:r>
              <a:rPr lang="zh-CN" altLang="en-US" sz="1400"/>
              <a:t>1. 子女自主</a:t>
            </a:r>
            <a:endParaRPr lang="zh-CN" altLang="en-US" sz="1400"/>
          </a:p>
          <a:p>
            <a:pPr>
              <a:lnSpc>
                <a:spcPct val="130000"/>
              </a:lnSpc>
            </a:pPr>
            <a:r>
              <a:rPr lang="zh-CN" altLang="en-US" sz="1400"/>
              <a:t>Children's autonomy</a:t>
            </a:r>
            <a:endParaRPr lang="zh-CN" altLang="en-US" sz="1400"/>
          </a:p>
          <a:p>
            <a:pPr>
              <a:lnSpc>
                <a:spcPct val="130000"/>
              </a:lnSpc>
            </a:pPr>
            <a:endParaRPr lang="zh-CN" altLang="en-US" sz="1400"/>
          </a:p>
          <a:p>
            <a:pPr>
              <a:lnSpc>
                <a:spcPct val="130000"/>
              </a:lnSpc>
            </a:pPr>
            <a:r>
              <a:rPr lang="zh-CN" altLang="en-US" sz="1400"/>
              <a:t>2. 家庭团结</a:t>
            </a:r>
            <a:endParaRPr lang="zh-CN" altLang="en-US" sz="1400"/>
          </a:p>
          <a:p>
            <a:pPr>
              <a:lnSpc>
                <a:spcPct val="130000"/>
              </a:lnSpc>
            </a:pPr>
            <a:r>
              <a:rPr lang="zh-CN" altLang="en-US" sz="1400"/>
              <a:t>Family cohesion</a:t>
            </a:r>
            <a:endParaRPr lang="zh-CN" altLang="en-US" sz="1400"/>
          </a:p>
          <a:p>
            <a:pPr>
              <a:lnSpc>
                <a:spcPct val="130000"/>
              </a:lnSpc>
            </a:pPr>
            <a:endParaRPr lang="zh-CN" altLang="en-US" sz="1400"/>
          </a:p>
          <a:p>
            <a:pPr>
              <a:lnSpc>
                <a:spcPct val="130000"/>
              </a:lnSpc>
            </a:pPr>
            <a:r>
              <a:rPr lang="zh-CN" altLang="en-US" sz="1400"/>
              <a:t>3. 家庭关怀</a:t>
            </a:r>
            <a:endParaRPr lang="zh-CN" altLang="en-US" sz="1400"/>
          </a:p>
          <a:p>
            <a:pPr>
              <a:lnSpc>
                <a:spcPct val="130000"/>
              </a:lnSpc>
            </a:pPr>
            <a:r>
              <a:rPr lang="zh-CN" altLang="en-US" sz="1400"/>
              <a:t>Family care giving</a:t>
            </a:r>
            <a:endParaRPr lang="zh-CN" altLang="en-US" sz="1400"/>
          </a:p>
          <a:p>
            <a:pPr>
              <a:lnSpc>
                <a:spcPct val="130000"/>
              </a:lnSpc>
            </a:pPr>
            <a:endParaRPr lang="zh-CN" altLang="en-US" sz="1400"/>
          </a:p>
          <a:p>
            <a:pPr>
              <a:lnSpc>
                <a:spcPct val="130000"/>
              </a:lnSpc>
            </a:pPr>
            <a:endParaRPr lang="zh-CN" altLang="en-US" sz="1400"/>
          </a:p>
          <a:p>
            <a:pPr>
              <a:lnSpc>
                <a:spcPct val="130000"/>
              </a:lnSpc>
            </a:pPr>
            <a:endParaRPr lang="zh-CN" altLang="en-US" sz="1400"/>
          </a:p>
        </p:txBody>
      </p:sp>
      <p:sp>
        <p:nvSpPr>
          <p:cNvPr id="3" name="文本框 2"/>
          <p:cNvSpPr txBox="1"/>
          <p:nvPr/>
        </p:nvSpPr>
        <p:spPr>
          <a:xfrm>
            <a:off x="5817870" y="3259455"/>
            <a:ext cx="6096000" cy="2886710"/>
          </a:xfrm>
          <a:prstGeom prst="rect">
            <a:avLst/>
          </a:prstGeom>
          <a:noFill/>
        </p:spPr>
        <p:txBody>
          <a:bodyPr wrap="square" rtlCol="0" anchor="t">
            <a:spAutoFit/>
          </a:bodyPr>
          <a:p>
            <a:pPr>
              <a:lnSpc>
                <a:spcPct val="130000"/>
              </a:lnSpc>
            </a:pPr>
            <a:r>
              <a:rPr lang="zh-CN" altLang="en-US" sz="1400">
                <a:sym typeface="+mn-ea"/>
              </a:rPr>
              <a:t>6. 亲戚纽带关系</a:t>
            </a:r>
            <a:endParaRPr lang="zh-CN" altLang="en-US" sz="1400"/>
          </a:p>
          <a:p>
            <a:pPr>
              <a:lnSpc>
                <a:spcPct val="130000"/>
              </a:lnSpc>
            </a:pPr>
            <a:r>
              <a:rPr lang="zh-CN" altLang="en-US" sz="1400">
                <a:sym typeface="+mn-ea"/>
              </a:rPr>
              <a:t>Relative bonding ties</a:t>
            </a:r>
            <a:endParaRPr lang="zh-CN" altLang="en-US" sz="1400"/>
          </a:p>
          <a:p>
            <a:pPr>
              <a:lnSpc>
                <a:spcPct val="130000"/>
              </a:lnSpc>
            </a:pPr>
            <a:endParaRPr lang="zh-CN" altLang="en-US" sz="1400"/>
          </a:p>
          <a:p>
            <a:pPr>
              <a:lnSpc>
                <a:spcPct val="130000"/>
              </a:lnSpc>
            </a:pPr>
            <a:r>
              <a:rPr lang="zh-CN" altLang="en-US" sz="1400">
                <a:sym typeface="+mn-ea"/>
              </a:rPr>
              <a:t>7. 家庭和谐氛围</a:t>
            </a:r>
            <a:endParaRPr lang="zh-CN" altLang="en-US" sz="1400"/>
          </a:p>
          <a:p>
            <a:pPr>
              <a:lnSpc>
                <a:spcPct val="130000"/>
              </a:lnSpc>
            </a:pPr>
            <a:r>
              <a:rPr lang="zh-CN" altLang="en-US" sz="1400">
                <a:sym typeface="+mn-ea"/>
              </a:rPr>
              <a:t>Family harmonious atmosphere</a:t>
            </a:r>
            <a:endParaRPr lang="zh-CN" altLang="en-US" sz="1400"/>
          </a:p>
          <a:p>
            <a:pPr>
              <a:lnSpc>
                <a:spcPct val="130000"/>
              </a:lnSpc>
            </a:pPr>
            <a:endParaRPr lang="zh-CN" altLang="en-US" sz="1400"/>
          </a:p>
          <a:p>
            <a:pPr>
              <a:lnSpc>
                <a:spcPct val="130000"/>
              </a:lnSpc>
            </a:pPr>
            <a:r>
              <a:rPr lang="zh-CN" altLang="en-US" sz="1400">
                <a:sym typeface="+mn-ea"/>
              </a:rPr>
              <a:t>8. 家庭冲突解决</a:t>
            </a:r>
            <a:endParaRPr lang="zh-CN" altLang="en-US" sz="1400"/>
          </a:p>
          <a:p>
            <a:pPr>
              <a:lnSpc>
                <a:spcPct val="130000"/>
              </a:lnSpc>
            </a:pPr>
            <a:r>
              <a:rPr lang="zh-CN" altLang="en-US" sz="1400">
                <a:sym typeface="+mn-ea"/>
              </a:rPr>
              <a:t>Family conflict resolution</a:t>
            </a:r>
            <a:endParaRPr lang="zh-CN" altLang="en-US" sz="1400"/>
          </a:p>
          <a:p>
            <a:pPr>
              <a:lnSpc>
                <a:spcPct val="130000"/>
              </a:lnSpc>
            </a:pPr>
            <a:endParaRPr lang="zh-CN" altLang="en-US" sz="1400"/>
          </a:p>
          <a:p>
            <a:pPr>
              <a:lnSpc>
                <a:spcPct val="130000"/>
              </a:lnSpc>
            </a:pPr>
            <a:endParaRPr lang="zh-CN" altLang="en-US" sz="1400">
              <a:sym typeface="+mn-ea"/>
            </a:endParaRPr>
          </a:p>
        </p:txBody>
      </p:sp>
      <p:sp>
        <p:nvSpPr>
          <p:cNvPr id="4" name="文本框 3"/>
          <p:cNvSpPr txBox="1"/>
          <p:nvPr/>
        </p:nvSpPr>
        <p:spPr>
          <a:xfrm>
            <a:off x="2656840" y="3429000"/>
            <a:ext cx="6096000" cy="1489075"/>
          </a:xfrm>
          <a:prstGeom prst="rect">
            <a:avLst/>
          </a:prstGeom>
          <a:noFill/>
        </p:spPr>
        <p:txBody>
          <a:bodyPr wrap="square" rtlCol="0" anchor="t">
            <a:spAutoFit/>
          </a:bodyPr>
          <a:p>
            <a:pPr>
              <a:lnSpc>
                <a:spcPct val="130000"/>
              </a:lnSpc>
            </a:pPr>
            <a:r>
              <a:rPr lang="zh-CN" altLang="en-US" sz="1400">
                <a:sym typeface="+mn-ea"/>
              </a:rPr>
              <a:t>4. 代际沟通</a:t>
            </a:r>
            <a:endParaRPr lang="zh-CN" altLang="en-US" sz="1400"/>
          </a:p>
          <a:p>
            <a:pPr>
              <a:lnSpc>
                <a:spcPct val="130000"/>
              </a:lnSpc>
            </a:pPr>
            <a:r>
              <a:rPr lang="zh-CN" altLang="en-US" sz="1400">
                <a:sym typeface="+mn-ea"/>
              </a:rPr>
              <a:t>Intergenerational communication</a:t>
            </a:r>
            <a:endParaRPr lang="zh-CN" altLang="en-US" sz="1400"/>
          </a:p>
          <a:p>
            <a:pPr>
              <a:lnSpc>
                <a:spcPct val="130000"/>
              </a:lnSpc>
            </a:pPr>
            <a:endParaRPr lang="zh-CN" altLang="en-US" sz="1400"/>
          </a:p>
          <a:p>
            <a:pPr>
              <a:lnSpc>
                <a:spcPct val="130000"/>
              </a:lnSpc>
            </a:pPr>
            <a:r>
              <a:rPr lang="zh-CN" altLang="en-US" sz="1400">
                <a:sym typeface="+mn-ea"/>
              </a:rPr>
              <a:t>5. 兄弟姐妹争吵</a:t>
            </a:r>
            <a:endParaRPr lang="zh-CN" altLang="en-US" sz="1400"/>
          </a:p>
          <a:p>
            <a:pPr>
              <a:lnSpc>
                <a:spcPct val="130000"/>
              </a:lnSpc>
            </a:pPr>
            <a:r>
              <a:rPr lang="zh-CN" altLang="en-US" sz="1400">
                <a:sym typeface="+mn-ea"/>
              </a:rPr>
              <a:t>Sibling squabbles</a:t>
            </a:r>
            <a:endParaRPr lang="zh-CN" altLang="en-US" sz="1400">
              <a:sym typeface="+mn-ea"/>
            </a:endParaRPr>
          </a:p>
        </p:txBody>
      </p:sp>
      <p:sp>
        <p:nvSpPr>
          <p:cNvPr id="5" name="文本框 4"/>
          <p:cNvSpPr txBox="1"/>
          <p:nvPr/>
        </p:nvSpPr>
        <p:spPr>
          <a:xfrm>
            <a:off x="8752840" y="3259455"/>
            <a:ext cx="3006725" cy="1489075"/>
          </a:xfrm>
          <a:prstGeom prst="rect">
            <a:avLst/>
          </a:prstGeom>
          <a:noFill/>
        </p:spPr>
        <p:txBody>
          <a:bodyPr wrap="square" rtlCol="0" anchor="t">
            <a:spAutoFit/>
          </a:bodyPr>
          <a:p>
            <a:pPr>
              <a:lnSpc>
                <a:spcPct val="130000"/>
              </a:lnSpc>
            </a:pPr>
            <a:r>
              <a:rPr lang="zh-CN" altLang="en-US" sz="1400">
                <a:sym typeface="+mn-ea"/>
              </a:rPr>
              <a:t>9. 子女独立发展</a:t>
            </a:r>
            <a:endParaRPr lang="zh-CN" altLang="en-US" sz="1400"/>
          </a:p>
          <a:p>
            <a:pPr>
              <a:lnSpc>
                <a:spcPct val="130000"/>
              </a:lnSpc>
            </a:pPr>
            <a:r>
              <a:rPr lang="zh-CN" altLang="en-US" sz="1400">
                <a:sym typeface="+mn-ea"/>
              </a:rPr>
              <a:t>Children's independent growth</a:t>
            </a:r>
            <a:endParaRPr lang="zh-CN" altLang="en-US" sz="1400"/>
          </a:p>
          <a:p>
            <a:pPr>
              <a:lnSpc>
                <a:spcPct val="130000"/>
              </a:lnSpc>
            </a:pPr>
            <a:endParaRPr lang="zh-CN" altLang="en-US" sz="1400"/>
          </a:p>
          <a:p>
            <a:pPr>
              <a:lnSpc>
                <a:spcPct val="130000"/>
              </a:lnSpc>
            </a:pPr>
            <a:r>
              <a:rPr lang="zh-CN" altLang="en-US" sz="1400">
                <a:sym typeface="+mn-ea"/>
              </a:rPr>
              <a:t>10. 父母子女共同成长</a:t>
            </a:r>
            <a:endParaRPr lang="zh-CN" altLang="en-US" sz="1400"/>
          </a:p>
          <a:p>
            <a:pPr>
              <a:lnSpc>
                <a:spcPct val="130000"/>
              </a:lnSpc>
            </a:pPr>
            <a:r>
              <a:rPr lang="zh-CN" altLang="en-US" sz="1400">
                <a:sym typeface="+mn-ea"/>
              </a:rPr>
              <a:t>Parent-child mutual growth</a:t>
            </a:r>
            <a:endParaRPr lang="zh-CN" altLang="en-US" sz="1400">
              <a:sym typeface="+mn-ea"/>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4325" y="65405"/>
            <a:ext cx="11617325" cy="6086475"/>
          </a:xfrm>
          <a:prstGeom prst="rect">
            <a:avLst/>
          </a:prstGeom>
          <a:noFill/>
        </p:spPr>
        <p:txBody>
          <a:bodyPr wrap="square" rtlCol="0" anchor="t">
            <a:spAutoFit/>
          </a:bodyPr>
          <a:p>
            <a:pPr>
              <a:lnSpc>
                <a:spcPct val="130000"/>
              </a:lnSpc>
            </a:pPr>
            <a:r>
              <a:rPr lang="zh-CN" altLang="en-US" sz="1200"/>
              <a:t>公共</a:t>
            </a:r>
            <a:r>
              <a:rPr lang="zh-CN" altLang="en-US" sz="1200"/>
              <a:t>建筑类话题</a:t>
            </a:r>
            <a:endParaRPr lang="zh-CN" altLang="en-US" sz="1200"/>
          </a:p>
          <a:p>
            <a:pPr>
              <a:lnSpc>
                <a:spcPct val="130000"/>
              </a:lnSpc>
            </a:pPr>
            <a:r>
              <a:rPr lang="zh-CN" altLang="en-US" sz="1200"/>
              <a:t>Considering the well-being of a community and its residents, how might establishing a theater within the community bring profound benefit?</a:t>
            </a:r>
            <a:endParaRPr lang="zh-CN" altLang="en-US" sz="1200"/>
          </a:p>
          <a:p>
            <a:pPr>
              <a:lnSpc>
                <a:spcPct val="130000"/>
              </a:lnSpc>
            </a:pPr>
            <a:r>
              <a:rPr lang="zh-CN" altLang="en-US" sz="1200"/>
              <a:t>【交流】剧场</a:t>
            </a:r>
            <a:r>
              <a:rPr lang="zh-CN" altLang="en-US" sz="1200">
                <a:highlight>
                  <a:srgbClr val="FFFF00"/>
                </a:highlight>
              </a:rPr>
              <a:t>提供交流场所</a:t>
            </a:r>
            <a:r>
              <a:rPr lang="zh-CN" altLang="en-US" sz="1200"/>
              <a:t>，</a:t>
            </a:r>
            <a:r>
              <a:rPr lang="zh-CN" altLang="en-US" sz="1200">
                <a:highlight>
                  <a:srgbClr val="FFFF00"/>
                </a:highlight>
              </a:rPr>
              <a:t>活跃社区互动</a:t>
            </a:r>
            <a:r>
              <a:rPr lang="zh-CN" altLang="en-US" sz="1200"/>
              <a:t>，</a:t>
            </a:r>
            <a:r>
              <a:rPr lang="zh-CN" altLang="en-US" sz="1200">
                <a:highlight>
                  <a:srgbClr val="FFFF00"/>
                </a:highlight>
              </a:rPr>
              <a:t>讨论新</a:t>
            </a:r>
            <a:r>
              <a:rPr lang="zh-CN" altLang="en-US" sz="1200"/>
              <a:t>剧目。</a:t>
            </a:r>
            <a:endParaRPr lang="zh-CN" altLang="en-US" sz="1200"/>
          </a:p>
          <a:p>
            <a:pPr>
              <a:lnSpc>
                <a:spcPct val="130000"/>
              </a:lnSpc>
            </a:pPr>
            <a:r>
              <a:rPr lang="zh-CN" altLang="en-US" sz="1200"/>
              <a:t>【乐趣】剧场演出，</a:t>
            </a:r>
            <a:r>
              <a:rPr lang="zh-CN" altLang="en-US" sz="1200">
                <a:highlight>
                  <a:srgbClr val="FFFF00"/>
                </a:highlight>
              </a:rPr>
              <a:t>居民</a:t>
            </a:r>
            <a:r>
              <a:rPr lang="zh-CN" altLang="en-US" sz="1200"/>
              <a:t>观看</a:t>
            </a:r>
            <a:r>
              <a:rPr lang="zh-CN" altLang="en-US" sz="1200">
                <a:highlight>
                  <a:srgbClr val="FFFF00"/>
                </a:highlight>
              </a:rPr>
              <a:t>放松解压，增加生活乐趣</a:t>
            </a:r>
            <a:endParaRPr lang="zh-CN" altLang="en-US" sz="1200"/>
          </a:p>
          <a:p>
            <a:pPr>
              <a:lnSpc>
                <a:spcPct val="130000"/>
              </a:lnSpc>
            </a:pPr>
            <a:r>
              <a:rPr lang="zh-CN" altLang="en-US" sz="1200"/>
              <a:t>【经济】剧场演出</a:t>
            </a:r>
            <a:r>
              <a:rPr lang="zh-CN" altLang="en-US" sz="1200">
                <a:highlight>
                  <a:srgbClr val="FFFF00"/>
                </a:highlight>
              </a:rPr>
              <a:t>增加收入，吸引人群带动周边消费。</a:t>
            </a:r>
            <a:endParaRPr lang="zh-CN" altLang="en-US" sz="1200"/>
          </a:p>
          <a:p>
            <a:pPr>
              <a:lnSpc>
                <a:spcPct val="130000"/>
              </a:lnSpc>
            </a:pPr>
            <a:endParaRPr lang="zh-CN" altLang="en-US" sz="1200"/>
          </a:p>
          <a:p>
            <a:pPr>
              <a:lnSpc>
                <a:spcPct val="130000"/>
              </a:lnSpc>
            </a:pPr>
            <a:r>
              <a:rPr lang="zh-CN" altLang="en-US" sz="1200"/>
              <a:t>2.Regarding urban development, what could be the most significant benefit of building a cinema in a newly developed district?</a:t>
            </a:r>
            <a:endParaRPr lang="zh-CN" altLang="en-US" sz="1200"/>
          </a:p>
          <a:p>
            <a:pPr>
              <a:lnSpc>
                <a:spcPct val="130000"/>
              </a:lnSpc>
            </a:pPr>
            <a:r>
              <a:rPr lang="zh-CN" altLang="en-US" sz="1200"/>
              <a:t>【交流】电影院提供交流场所，活跃社区互动，讨论新影视。</a:t>
            </a:r>
            <a:endParaRPr lang="zh-CN" altLang="en-US" sz="1200"/>
          </a:p>
          <a:p>
            <a:pPr>
              <a:lnSpc>
                <a:spcPct val="130000"/>
              </a:lnSpc>
            </a:pPr>
            <a:r>
              <a:rPr lang="zh-CN" altLang="en-US" sz="1200"/>
              <a:t>【乐趣】电影放映，居民观看放松解压，增加生活乐趣。</a:t>
            </a:r>
            <a:endParaRPr lang="zh-CN" altLang="en-US" sz="1200"/>
          </a:p>
          <a:p>
            <a:pPr>
              <a:lnSpc>
                <a:spcPct val="130000"/>
              </a:lnSpc>
            </a:pPr>
            <a:r>
              <a:rPr lang="zh-CN" altLang="en-US" sz="1200"/>
              <a:t>【经济】电影上映增加收入，吸引人群带动周边消费。</a:t>
            </a:r>
            <a:endParaRPr lang="zh-CN" altLang="en-US" sz="1200"/>
          </a:p>
          <a:p>
            <a:pPr>
              <a:lnSpc>
                <a:spcPct val="130000"/>
              </a:lnSpc>
            </a:pPr>
            <a:endParaRPr lang="zh-CN" altLang="en-US" sz="1200"/>
          </a:p>
          <a:p>
            <a:pPr>
              <a:lnSpc>
                <a:spcPct val="130000"/>
              </a:lnSpc>
            </a:pPr>
            <a:r>
              <a:rPr lang="zh-CN" altLang="en-US" sz="1200"/>
              <a:t>3.For urban inhabitants, what is the most remarkable benefit that an exhibition center can offer to a city and its people?</a:t>
            </a:r>
            <a:endParaRPr lang="zh-CN" altLang="en-US" sz="1200"/>
          </a:p>
          <a:p>
            <a:pPr>
              <a:lnSpc>
                <a:spcPct val="130000"/>
              </a:lnSpc>
            </a:pPr>
            <a:r>
              <a:rPr lang="zh-CN" altLang="en-US" sz="1200"/>
              <a:t>【交流】展览中心提供交流场所，活跃社区互动，讨论新的展览出题。</a:t>
            </a:r>
            <a:endParaRPr lang="zh-CN" altLang="en-US" sz="1200"/>
          </a:p>
          <a:p>
            <a:pPr>
              <a:lnSpc>
                <a:spcPct val="130000"/>
              </a:lnSpc>
            </a:pPr>
            <a:r>
              <a:rPr lang="zh-CN" altLang="en-US" sz="1200"/>
              <a:t>【乐趣】展览推出新主题，居民观展放松解压，增加生活乐趣。</a:t>
            </a:r>
            <a:endParaRPr lang="zh-CN" altLang="en-US" sz="1200"/>
          </a:p>
          <a:p>
            <a:pPr>
              <a:lnSpc>
                <a:spcPct val="130000"/>
              </a:lnSpc>
            </a:pPr>
            <a:r>
              <a:rPr lang="zh-CN" altLang="en-US" sz="1200"/>
              <a:t>【经济】展览开馆增加收入，吸引人群带动周边消费。</a:t>
            </a:r>
            <a:endParaRPr lang="zh-CN" altLang="en-US" sz="1200"/>
          </a:p>
          <a:p>
            <a:pPr>
              <a:lnSpc>
                <a:spcPct val="130000"/>
              </a:lnSpc>
            </a:pPr>
            <a:endParaRPr lang="zh-CN" altLang="en-US" sz="1200"/>
          </a:p>
          <a:p>
            <a:pPr>
              <a:lnSpc>
                <a:spcPct val="130000"/>
              </a:lnSpc>
            </a:pPr>
            <a:r>
              <a:rPr lang="zh-CN" altLang="en-US" sz="1200"/>
              <a:t>4.Reflecting on the potential development, what would you identify as the most substantial benefit of having a sports arena in the region?</a:t>
            </a:r>
            <a:endParaRPr lang="zh-CN" altLang="en-US" sz="1200"/>
          </a:p>
          <a:p>
            <a:pPr>
              <a:lnSpc>
                <a:spcPct val="130000"/>
              </a:lnSpc>
            </a:pPr>
            <a:r>
              <a:rPr lang="zh-CN" altLang="en-US" sz="1200"/>
              <a:t>【交流】体育馆提供交流场所，活跃社区互动，讨论新的健身话题。</a:t>
            </a:r>
            <a:endParaRPr lang="zh-CN" altLang="en-US" sz="1200"/>
          </a:p>
          <a:p>
            <a:pPr>
              <a:lnSpc>
                <a:spcPct val="130000"/>
              </a:lnSpc>
            </a:pPr>
            <a:r>
              <a:rPr lang="zh-CN" altLang="en-US" sz="1200"/>
              <a:t>【乐趣】体育馆提供健身场地，居民运动解压，增加生活乐趣。</a:t>
            </a:r>
            <a:endParaRPr lang="zh-CN" altLang="en-US" sz="1200"/>
          </a:p>
          <a:p>
            <a:pPr>
              <a:lnSpc>
                <a:spcPct val="130000"/>
              </a:lnSpc>
            </a:pPr>
            <a:r>
              <a:rPr lang="zh-CN" altLang="en-US" sz="1200"/>
              <a:t>【经济】举办赛事增加收入，吸引人群带动周边消费。</a:t>
            </a:r>
            <a:endParaRPr lang="zh-CN" altLang="en-US" sz="1200"/>
          </a:p>
          <a:p>
            <a:pPr>
              <a:lnSpc>
                <a:spcPct val="130000"/>
              </a:lnSpc>
            </a:pPr>
            <a:endParaRPr lang="zh-CN" altLang="en-US" sz="1200"/>
          </a:p>
          <a:p>
            <a:pPr>
              <a:lnSpc>
                <a:spcPct val="130000"/>
              </a:lnSpc>
            </a:pPr>
            <a:r>
              <a:rPr lang="zh-CN" altLang="en-US" sz="1200"/>
              <a:t>5.For a city and its residents, what do you think is the most significant advantage of having a museum located in that city?</a:t>
            </a:r>
            <a:endParaRPr lang="zh-CN" altLang="en-US" sz="1200"/>
          </a:p>
          <a:p>
            <a:pPr>
              <a:lnSpc>
                <a:spcPct val="130000"/>
              </a:lnSpc>
            </a:pPr>
            <a:r>
              <a:rPr lang="zh-CN" altLang="en-US" sz="1200"/>
              <a:t>【交流】博物馆提供交流场所，活跃社区互动，讨论新的展品。</a:t>
            </a:r>
            <a:endParaRPr lang="zh-CN" altLang="en-US" sz="1200"/>
          </a:p>
          <a:p>
            <a:pPr>
              <a:lnSpc>
                <a:spcPct val="130000"/>
              </a:lnSpc>
            </a:pPr>
            <a:r>
              <a:rPr lang="zh-CN" altLang="en-US" sz="1200"/>
              <a:t>【乐趣】博物馆引进新展品，居民参观放松解压，增加生活乐趣。</a:t>
            </a:r>
            <a:endParaRPr lang="zh-CN" altLang="en-US" sz="1200"/>
          </a:p>
          <a:p>
            <a:pPr>
              <a:lnSpc>
                <a:spcPct val="130000"/>
              </a:lnSpc>
            </a:pPr>
            <a:r>
              <a:rPr lang="zh-CN" altLang="en-US" sz="1200"/>
              <a:t>【经济】新品展出增加收入，吸引人群带动周边消费。</a:t>
            </a:r>
            <a:endParaRPr lang="zh-CN" altLang="en-US" sz="12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033780" y="272415"/>
            <a:ext cx="10661650" cy="4741545"/>
          </a:xfrm>
          <a:prstGeom prst="rect">
            <a:avLst/>
          </a:prstGeom>
          <a:noFill/>
        </p:spPr>
        <p:txBody>
          <a:bodyPr wrap="square" rtlCol="0">
            <a:spAutoFit/>
          </a:bodyPr>
          <a:p>
            <a:pPr marL="285750" indent="-285750">
              <a:lnSpc>
                <a:spcPct val="120000"/>
              </a:lnSpc>
              <a:buFont typeface="Arial" panose="020B0604020202020204" pitchFamily="34" charset="0"/>
              <a:buChar char="•"/>
            </a:pPr>
            <a:r>
              <a:rPr lang="en-US" altLang="zh-CN">
                <a:sym typeface="+mn-ea"/>
              </a:rPr>
              <a:t>paramount advantage</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the most siginificant value lies in ...ing</a:t>
            </a:r>
            <a:endParaRPr lang="en-US" altLang="zh-CN">
              <a:sym typeface="+mn-ea"/>
            </a:endParaRPr>
          </a:p>
          <a:p>
            <a:pPr marL="285750" indent="-285750">
              <a:lnSpc>
                <a:spcPct val="120000"/>
              </a:lnSpc>
              <a:buFont typeface="Arial" panose="020B0604020202020204" pitchFamily="34" charset="0"/>
              <a:buChar char="•"/>
            </a:pPr>
            <a:r>
              <a:rPr lang="en-US" altLang="zh-CN">
                <a:highlight>
                  <a:srgbClr val="C0C0C0"/>
                </a:highlight>
                <a:latin typeface="Times New Roman" panose="02020603050405020304" charset="0"/>
                <a:cs typeface="Times New Roman" panose="02020603050405020304" charset="0"/>
                <a:sym typeface="+mn-ea"/>
              </a:rPr>
              <a:t>fostering interactions </a:t>
            </a:r>
            <a:r>
              <a:rPr lang="en-US" altLang="zh-CN">
                <a:sym typeface="+mn-ea"/>
              </a:rPr>
              <a:t>interaction &gt; communication </a:t>
            </a:r>
            <a:r>
              <a:rPr lang="zh-CN" altLang="en-US">
                <a:sym typeface="+mn-ea"/>
              </a:rPr>
              <a:t>（促进交流）</a:t>
            </a:r>
            <a:endParaRPr lang="zh-CN" altLang="en-US">
              <a:sym typeface="+mn-ea"/>
            </a:endParaRPr>
          </a:p>
          <a:p>
            <a:pPr marL="285750" indent="-285750">
              <a:lnSpc>
                <a:spcPct val="120000"/>
              </a:lnSpc>
              <a:buFont typeface="Arial" panose="020B0604020202020204" pitchFamily="34" charset="0"/>
              <a:buChar char="•"/>
            </a:pPr>
            <a:r>
              <a:rPr lang="en-US" altLang="zh-CN">
                <a:sym typeface="+mn-ea"/>
              </a:rPr>
              <a:t>assemble = gather</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drawing = attracting</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the role / function / duty of noun.</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tremendously</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foster = nurture = promote</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enjoyment / insights</a:t>
            </a:r>
            <a:endParaRPr lang="en-US" altLang="zh-CN">
              <a:sym typeface="+mn-ea"/>
            </a:endParaRPr>
          </a:p>
          <a:p>
            <a:pPr marL="285750" indent="-285750">
              <a:lnSpc>
                <a:spcPct val="120000"/>
              </a:lnSpc>
              <a:buFont typeface="Arial" panose="020B0604020202020204" pitchFamily="34" charset="0"/>
              <a:buChar char="•"/>
            </a:pPr>
            <a:r>
              <a:rPr lang="en-US" altLang="zh-CN">
                <a:sym typeface="+mn-ea"/>
              </a:rPr>
              <a:t>beyond .... contributions</a:t>
            </a:r>
            <a:endParaRPr lang="en-US" altLang="zh-CN">
              <a:sym typeface="+mn-ea"/>
            </a:endParaRPr>
          </a:p>
          <a:p>
            <a:pPr marL="285750" indent="-285750">
              <a:lnSpc>
                <a:spcPct val="120000"/>
              </a:lnSpc>
              <a:buFont typeface="Arial" panose="020B0604020202020204" pitchFamily="34" charset="0"/>
              <a:buChar char="•"/>
            </a:pPr>
            <a:r>
              <a:rPr lang="en-US" altLang="zh-CN">
                <a:highlight>
                  <a:srgbClr val="FFFF00"/>
                </a:highlight>
                <a:latin typeface="Times New Roman" panose="02020603050405020304" charset="0"/>
                <a:cs typeface="Times New Roman" panose="02020603050405020304" charset="0"/>
                <a:sym typeface="+mn-ea"/>
              </a:rPr>
              <a:t>auto shows featuring on-site test drives</a:t>
            </a:r>
            <a:endParaRPr lang="en-US" altLang="zh-CN">
              <a:highlight>
                <a:srgbClr val="FFFF00"/>
              </a:highlight>
              <a:latin typeface="Times New Roman" panose="02020603050405020304" charset="0"/>
              <a:cs typeface="Times New Roman" panose="02020603050405020304" charset="0"/>
              <a:sym typeface="+mn-ea"/>
            </a:endParaRPr>
          </a:p>
          <a:p>
            <a:pPr marL="285750" indent="-285750">
              <a:lnSpc>
                <a:spcPct val="120000"/>
              </a:lnSpc>
              <a:buFont typeface="Arial" panose="020B0604020202020204" pitchFamily="34" charset="0"/>
              <a:buChar char="•"/>
            </a:pPr>
            <a:r>
              <a:rPr lang="en-US" altLang="zh-CN">
                <a:highlight>
                  <a:srgbClr val="FFFF00"/>
                </a:highlight>
                <a:latin typeface="Times New Roman" panose="02020603050405020304" charset="0"/>
                <a:cs typeface="Times New Roman" panose="02020603050405020304" charset="0"/>
                <a:sym typeface="+mn-ea"/>
              </a:rPr>
              <a:t>sparking intellectual exchanges and tremendously boosting the residents' happiness</a:t>
            </a:r>
            <a:endParaRPr lang="en-US" altLang="zh-CN">
              <a:highlight>
                <a:srgbClr val="FFFF00"/>
              </a:highlight>
              <a:latin typeface="Times New Roman" panose="02020603050405020304" charset="0"/>
              <a:cs typeface="Times New Roman" panose="02020603050405020304" charset="0"/>
              <a:sym typeface="+mn-ea"/>
            </a:endParaRPr>
          </a:p>
          <a:p>
            <a:pPr marL="285750" indent="-285750">
              <a:lnSpc>
                <a:spcPct val="120000"/>
              </a:lnSpc>
              <a:buFont typeface="Arial" panose="020B0604020202020204" pitchFamily="34" charset="0"/>
              <a:buChar char="•"/>
            </a:pPr>
            <a:r>
              <a:rPr lang="en-US" altLang="zh-CN">
                <a:highlight>
                  <a:srgbClr val="FFFF00"/>
                </a:highlight>
                <a:latin typeface="Times New Roman" panose="02020603050405020304" charset="0"/>
                <a:cs typeface="Times New Roman" panose="02020603050405020304" charset="0"/>
                <a:sym typeface="+mn-ea"/>
              </a:rPr>
              <a:t>nurture worldwide communication</a:t>
            </a:r>
            <a:endParaRPr lang="zh-CN" altLang="en-US">
              <a:sym typeface="+mn-ea"/>
            </a:endParaRPr>
          </a:p>
          <a:p>
            <a:pPr marL="285750" indent="-285750">
              <a:lnSpc>
                <a:spcPct val="120000"/>
              </a:lnSpc>
              <a:buFont typeface="Arial" panose="020B0604020202020204" pitchFamily="34" charset="0"/>
              <a:buChar char="•"/>
            </a:pPr>
            <a:r>
              <a:rPr lang="en-US" altLang="zh-CN">
                <a:highlight>
                  <a:srgbClr val="C0C0C0"/>
                </a:highlight>
                <a:latin typeface="Times New Roman" panose="02020603050405020304" charset="0"/>
                <a:cs typeface="Times New Roman" panose="02020603050405020304" charset="0"/>
                <a:sym typeface="+mn-ea"/>
              </a:rPr>
              <a:t>exchange insights</a:t>
            </a:r>
            <a:endParaRPr lang="en-US" altLang="zh-CN">
              <a:highlight>
                <a:srgbClr val="C0C0C0"/>
              </a:highlight>
              <a:latin typeface="Times New Roman" panose="02020603050405020304" charset="0"/>
              <a:cs typeface="Times New Roman" panose="02020603050405020304" charset="0"/>
              <a:sym typeface="+mn-ea"/>
            </a:endParaRPr>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51280" y="935990"/>
            <a:ext cx="6096000" cy="3538220"/>
          </a:xfrm>
          <a:prstGeom prst="rect">
            <a:avLst/>
          </a:prstGeom>
          <a:noFill/>
        </p:spPr>
        <p:txBody>
          <a:bodyPr wrap="square" rtlCol="0" anchor="t">
            <a:spAutoFit/>
          </a:bodyPr>
          <a:p>
            <a:r>
              <a:rPr lang="zh-CN" altLang="en-US" sz="1400"/>
              <a:t>1. 居民城市参与度</a:t>
            </a:r>
            <a:endParaRPr lang="zh-CN" altLang="en-US" sz="1400"/>
          </a:p>
          <a:p>
            <a:endParaRPr lang="zh-CN" altLang="en-US" sz="1400"/>
          </a:p>
          <a:p>
            <a:r>
              <a:rPr lang="zh-CN" altLang="en-US" sz="1400"/>
              <a:t>Resident urban engagement</a:t>
            </a:r>
            <a:endParaRPr lang="zh-CN" altLang="en-US" sz="1400"/>
          </a:p>
          <a:p>
            <a:endParaRPr lang="zh-CN" altLang="en-US" sz="1400"/>
          </a:p>
          <a:p>
            <a:r>
              <a:rPr lang="zh-CN" altLang="en-US" sz="1400"/>
              <a:t>2. 居民城市认同感</a:t>
            </a:r>
            <a:endParaRPr lang="zh-CN" altLang="en-US" sz="1400"/>
          </a:p>
          <a:p>
            <a:endParaRPr lang="zh-CN" altLang="en-US" sz="1400"/>
          </a:p>
          <a:p>
            <a:r>
              <a:rPr lang="zh-CN" altLang="en-US" sz="1400"/>
              <a:t>Resident urban identity</a:t>
            </a:r>
            <a:endParaRPr lang="zh-CN" altLang="en-US" sz="1400"/>
          </a:p>
          <a:p>
            <a:endParaRPr lang="zh-CN" altLang="en-US" sz="1400"/>
          </a:p>
          <a:p>
            <a:r>
              <a:rPr lang="zh-CN" altLang="en-US" sz="1400"/>
              <a:t>3. 城市文化交流</a:t>
            </a:r>
            <a:endParaRPr lang="zh-CN" altLang="en-US" sz="1400"/>
          </a:p>
          <a:p>
            <a:endParaRPr lang="zh-CN" altLang="en-US" sz="1400"/>
          </a:p>
          <a:p>
            <a:r>
              <a:rPr lang="zh-CN" altLang="en-US" sz="1400"/>
              <a:t>Urban cultural exchange</a:t>
            </a:r>
            <a:endParaRPr lang="zh-CN" altLang="en-US" sz="1400"/>
          </a:p>
          <a:p>
            <a:endParaRPr lang="zh-CN" altLang="en-US" sz="1400"/>
          </a:p>
          <a:p>
            <a:r>
              <a:rPr lang="zh-CN" altLang="en-US" sz="1400"/>
              <a:t>4. 城市文化融合</a:t>
            </a:r>
            <a:endParaRPr lang="zh-CN" altLang="en-US" sz="1400"/>
          </a:p>
          <a:p>
            <a:endParaRPr lang="zh-CN" altLang="en-US" sz="1400"/>
          </a:p>
          <a:p>
            <a:r>
              <a:rPr lang="zh-CN" altLang="en-US" sz="1400"/>
              <a:t>Urban cultural integration</a:t>
            </a:r>
            <a:endParaRPr lang="zh-CN" altLang="en-US" sz="1400"/>
          </a:p>
          <a:p>
            <a:endParaRPr lang="zh-CN" altLang="en-US" sz="1400"/>
          </a:p>
        </p:txBody>
      </p:sp>
      <p:sp>
        <p:nvSpPr>
          <p:cNvPr id="4" name="文本框 3"/>
          <p:cNvSpPr txBox="1"/>
          <p:nvPr/>
        </p:nvSpPr>
        <p:spPr>
          <a:xfrm>
            <a:off x="5186680" y="744855"/>
            <a:ext cx="6096000" cy="5262245"/>
          </a:xfrm>
          <a:prstGeom prst="rect">
            <a:avLst/>
          </a:prstGeom>
          <a:noFill/>
        </p:spPr>
        <p:txBody>
          <a:bodyPr wrap="square" rtlCol="0" anchor="t">
            <a:spAutoFit/>
          </a:bodyPr>
          <a:p>
            <a:endParaRPr lang="zh-CN" altLang="en-US" sz="1400"/>
          </a:p>
          <a:p>
            <a:r>
              <a:rPr lang="zh-CN" altLang="en-US" sz="1400">
                <a:sym typeface="+mn-ea"/>
              </a:rPr>
              <a:t>5. 公共空间改善</a:t>
            </a:r>
            <a:endParaRPr lang="zh-CN" altLang="en-US" sz="1400"/>
          </a:p>
          <a:p>
            <a:endParaRPr lang="zh-CN" altLang="en-US" sz="1400"/>
          </a:p>
          <a:p>
            <a:r>
              <a:rPr lang="zh-CN" altLang="en-US" sz="1400">
                <a:sym typeface="+mn-ea"/>
              </a:rPr>
              <a:t>Public space enhancements</a:t>
            </a:r>
            <a:endParaRPr lang="zh-CN" altLang="en-US" sz="1400"/>
          </a:p>
          <a:p>
            <a:endParaRPr lang="zh-CN" altLang="en-US" sz="1400"/>
          </a:p>
          <a:p>
            <a:r>
              <a:rPr lang="zh-CN" altLang="en-US" sz="1400">
                <a:sym typeface="+mn-ea"/>
              </a:rPr>
              <a:t>6. 公共场所互动活动</a:t>
            </a:r>
            <a:endParaRPr lang="zh-CN" altLang="en-US" sz="1400"/>
          </a:p>
          <a:p>
            <a:endParaRPr lang="zh-CN" altLang="en-US" sz="1400"/>
          </a:p>
          <a:p>
            <a:r>
              <a:rPr lang="zh-CN" altLang="en-US" sz="1400">
                <a:sym typeface="+mn-ea"/>
              </a:rPr>
              <a:t>Public space interactive events</a:t>
            </a:r>
            <a:endParaRPr lang="zh-CN" altLang="en-US" sz="1400"/>
          </a:p>
          <a:p>
            <a:endParaRPr lang="zh-CN" altLang="en-US" sz="1400"/>
          </a:p>
          <a:p>
            <a:r>
              <a:rPr lang="zh-CN" altLang="en-US" sz="1400">
                <a:sym typeface="+mn-ea"/>
              </a:rPr>
              <a:t>7. 社区发展计划</a:t>
            </a:r>
            <a:endParaRPr lang="zh-CN" altLang="en-US" sz="1400"/>
          </a:p>
          <a:p>
            <a:endParaRPr lang="zh-CN" altLang="en-US" sz="1400"/>
          </a:p>
          <a:p>
            <a:r>
              <a:rPr lang="zh-CN" altLang="en-US" sz="1400">
                <a:sym typeface="+mn-ea"/>
              </a:rPr>
              <a:t>Community development initiatives</a:t>
            </a:r>
            <a:endParaRPr lang="zh-CN" altLang="en-US" sz="1400"/>
          </a:p>
          <a:p>
            <a:endParaRPr lang="zh-CN" altLang="en-US" sz="1400"/>
          </a:p>
          <a:p>
            <a:r>
              <a:rPr lang="zh-CN" altLang="en-US" sz="1400">
                <a:sym typeface="+mn-ea"/>
              </a:rPr>
              <a:t>8. 居民健康改善</a:t>
            </a:r>
            <a:endParaRPr lang="zh-CN" altLang="en-US" sz="1400"/>
          </a:p>
          <a:p>
            <a:endParaRPr lang="zh-CN" altLang="en-US" sz="1400"/>
          </a:p>
          <a:p>
            <a:r>
              <a:rPr lang="zh-CN" altLang="en-US" sz="1400">
                <a:sym typeface="+mn-ea"/>
              </a:rPr>
              <a:t>Resident health promotion</a:t>
            </a:r>
            <a:endParaRPr lang="zh-CN" altLang="en-US" sz="1400"/>
          </a:p>
          <a:p>
            <a:endParaRPr lang="zh-CN" altLang="en-US" sz="1400"/>
          </a:p>
          <a:p>
            <a:r>
              <a:rPr lang="zh-CN" altLang="en-US" sz="1400">
                <a:sym typeface="+mn-ea"/>
              </a:rPr>
              <a:t>9. 提高居民生活质量</a:t>
            </a:r>
            <a:endParaRPr lang="zh-CN" altLang="en-US" sz="1400"/>
          </a:p>
          <a:p>
            <a:endParaRPr lang="zh-CN" altLang="en-US" sz="1400"/>
          </a:p>
          <a:p>
            <a:r>
              <a:rPr lang="zh-CN" altLang="en-US" sz="1400">
                <a:sym typeface="+mn-ea"/>
              </a:rPr>
              <a:t>Improve residents' quality of life</a:t>
            </a:r>
            <a:endParaRPr lang="zh-CN" altLang="en-US" sz="1400"/>
          </a:p>
          <a:p>
            <a:endParaRPr lang="zh-CN" altLang="en-US" sz="1400"/>
          </a:p>
          <a:p>
            <a:r>
              <a:rPr lang="zh-CN" altLang="en-US" sz="1400">
                <a:sym typeface="+mn-ea"/>
              </a:rPr>
              <a:t>10. 提供休闲娱乐</a:t>
            </a:r>
            <a:endParaRPr lang="zh-CN" altLang="en-US" sz="1400"/>
          </a:p>
          <a:p>
            <a:endParaRPr lang="zh-CN" altLang="en-US" sz="1400"/>
          </a:p>
          <a:p>
            <a:r>
              <a:rPr lang="zh-CN" altLang="en-US" sz="1400">
                <a:sym typeface="+mn-ea"/>
              </a:rPr>
              <a:t>Offer leisure and recreation</a:t>
            </a:r>
            <a:endParaRPr lang="zh-CN" altLang="en-US" sz="1400">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228600"/>
            <a:ext cx="9841865" cy="2584450"/>
          </a:xfrm>
          <a:prstGeom prst="rect">
            <a:avLst/>
          </a:prstGeom>
          <a:noFill/>
        </p:spPr>
        <p:txBody>
          <a:bodyPr wrap="square" rtlCol="0">
            <a:spAutoFit/>
          </a:bodyPr>
          <a:p>
            <a:pPr marL="285750" indent="-285750">
              <a:buFont typeface="Arial" panose="020B0604020202020204" pitchFamily="34" charset="0"/>
              <a:buChar char="•"/>
            </a:pPr>
            <a:r>
              <a:rPr lang="en-US" altLang="zh-CN"/>
              <a:t>deliver the benefit </a:t>
            </a:r>
            <a:endParaRPr lang="en-US" altLang="zh-CN"/>
          </a:p>
          <a:p>
            <a:pPr marL="285750" indent="-285750">
              <a:buFont typeface="Arial" panose="020B0604020202020204" pitchFamily="34" charset="0"/>
              <a:buChar char="•"/>
            </a:pPr>
            <a:r>
              <a:rPr lang="en-US" altLang="zh-CN"/>
              <a:t>has the advantage of</a:t>
            </a:r>
            <a:endParaRPr lang="en-US" altLang="zh-CN"/>
          </a:p>
          <a:p>
            <a:pPr marL="285750" indent="-285750">
              <a:buFont typeface="Arial" panose="020B0604020202020204" pitchFamily="34" charset="0"/>
              <a:buChar char="•"/>
            </a:pPr>
            <a:r>
              <a:rPr lang="en-US" altLang="zh-CN"/>
              <a:t>fulfill the residents’ desire</a:t>
            </a:r>
            <a:r>
              <a:rPr lang="en-US" altLang="zh-CN" strike="sngStrike">
                <a:highlight>
                  <a:srgbClr val="FFFF00"/>
                </a:highlight>
              </a:rPr>
              <a:t>s</a:t>
            </a:r>
            <a:r>
              <a:rPr lang="en-US" altLang="zh-CN"/>
              <a:t> for </a:t>
            </a:r>
            <a:r>
              <a:rPr lang="en-US" altLang="zh-CN">
                <a:highlight>
                  <a:srgbClr val="FFFF00"/>
                </a:highlight>
              </a:rPr>
              <a:t>a</a:t>
            </a:r>
            <a:r>
              <a:rPr lang="en-US" altLang="zh-CN"/>
              <a:t> richer spiritual life</a:t>
            </a:r>
            <a:endParaRPr lang="en-US" altLang="zh-CN"/>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taking into account the correlation between infrastructures and urban development</a:t>
            </a:r>
            <a:endParaRPr lang="en-US" altLang="zh-CN">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secure sustained support</a:t>
            </a:r>
            <a:endParaRPr lang="en-US" altLang="zh-CN">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the community around the art gallery will witness the increase in consumption and tax revenue</a:t>
            </a:r>
            <a:endParaRPr lang="en-US" altLang="zh-CN">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sym typeface="+mn-ea"/>
              </a:rPr>
              <a:t>ensure a sustainable development</a:t>
            </a:r>
            <a:endParaRPr lang="en-US" altLang="zh-CN"/>
          </a:p>
          <a:p>
            <a:endParaRPr lang="en-US" altLang="zh-CN">
              <a:sym typeface="+mn-ea"/>
            </a:endParaRPr>
          </a:p>
          <a:p>
            <a:endParaRPr lang="en-US" altLang="zh-CN">
              <a:sym typeface="+mn-ea"/>
            </a:endParaRPr>
          </a:p>
        </p:txBody>
      </p:sp>
      <p:sp>
        <p:nvSpPr>
          <p:cNvPr id="3" name="文本框 2"/>
          <p:cNvSpPr txBox="1"/>
          <p:nvPr/>
        </p:nvSpPr>
        <p:spPr>
          <a:xfrm>
            <a:off x="1026795" y="2218690"/>
            <a:ext cx="9525635" cy="4767580"/>
          </a:xfrm>
          <a:prstGeom prst="rect">
            <a:avLst/>
          </a:prstGeom>
          <a:noFill/>
        </p:spPr>
        <p:txBody>
          <a:bodyPr wrap="square" rtlCol="0">
            <a:spAutoFit/>
          </a:bodyPr>
          <a:p>
            <a:pPr>
              <a:lnSpc>
                <a:spcPct val="130000"/>
              </a:lnSpc>
            </a:pPr>
            <a:r>
              <a:rPr lang="en-US" altLang="zh-CN">
                <a:latin typeface="Times New Roman" panose="02020603050405020304" charset="0"/>
                <a:cs typeface="Times New Roman" panose="02020603050405020304" charset="0"/>
                <a:sym typeface="+mn-ea"/>
              </a:rPr>
              <a:t>Personally, Andrew’s argument that an art gallery delivers the society  holds value. Admittedly, the recreational social environment can inspire citizens, fulfilling their desires for richer spiritual life.However, concerning the long-term development, the most significant benefit of an art gallery is the contribution to the economy.In other words, taking into account the correlation between infrastructures and urban development, an art gallery that suprs economic growth is more likely to strengthen sustained support.Specifically, the community around the art gallery will witness the increase in consumption and tax revenue.For example, the Shanghai Art Gallery organized several exhibitions of world-known artists which attracted millions of visitors to come to Shanghai. Not only they attended the exhibition but they also visited places nearby, nurturing immense financial potential. Therefore, beyond inspiration and joy brought by the art gallery, economic improvement is more pivotal.</a:t>
            </a:r>
            <a:endParaRPr lang="en-US" altLang="zh-CN">
              <a:latin typeface="+mn-ea"/>
            </a:endParaRPr>
          </a:p>
          <a:p>
            <a:pPr>
              <a:lnSpc>
                <a:spcPct val="130000"/>
              </a:lnSpc>
            </a:pPr>
            <a:endParaRPr lang="en-US" altLang="zh-CN"/>
          </a:p>
          <a:p>
            <a:pPr>
              <a:lnSpc>
                <a:spcPct val="130000"/>
              </a:lnSpc>
            </a:pP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6660" y="238760"/>
            <a:ext cx="9841865" cy="2030095"/>
          </a:xfrm>
          <a:prstGeom prst="rect">
            <a:avLst/>
          </a:prstGeom>
          <a:noFill/>
        </p:spPr>
        <p:txBody>
          <a:bodyPr wrap="square" rtlCol="0">
            <a:spAutoFit/>
          </a:bodyPr>
          <a:p>
            <a:pPr marL="285750" indent="-285750">
              <a:buFont typeface="Arial" panose="020B0604020202020204" pitchFamily="34" charset="0"/>
              <a:buChar char="•"/>
            </a:pPr>
            <a:r>
              <a:rPr lang="en-US" altLang="zh-CN"/>
              <a:t>promote </a:t>
            </a:r>
            <a:r>
              <a:rPr lang="en-US" altLang="zh-CN"/>
              <a:t>research efficiency</a:t>
            </a:r>
            <a:endParaRPr lang="en-US" altLang="zh-CN"/>
          </a:p>
          <a:p>
            <a:pPr marL="285750" indent="-285750">
              <a:buFont typeface="Arial" panose="020B0604020202020204" pitchFamily="34" charset="0"/>
              <a:buChar char="•"/>
            </a:pPr>
            <a:r>
              <a:rPr lang="en-US" altLang="zh-CN"/>
              <a:t>provide specialized </a:t>
            </a:r>
            <a:r>
              <a:rPr lang="en-US" altLang="zh-CN"/>
              <a:t>guidance to</a:t>
            </a:r>
            <a:endParaRPr lang="en-US" altLang="zh-CN"/>
          </a:p>
          <a:p>
            <a:pPr marL="285750" indent="-285750">
              <a:buFont typeface="Arial" panose="020B0604020202020204" pitchFamily="34" charset="0"/>
              <a:buChar char="•"/>
            </a:pPr>
            <a:r>
              <a:rPr lang="en-US" altLang="zh-CN">
                <a:sym typeface="+mn-ea"/>
              </a:rPr>
              <a:t>the budget allocation</a:t>
            </a:r>
            <a:endParaRPr lang="en-US" altLang="zh-CN">
              <a:sym typeface="+mn-ea"/>
            </a:endParaRPr>
          </a:p>
          <a:p>
            <a:pPr marL="285750" indent="-285750">
              <a:buFont typeface="Arial" panose="020B0604020202020204" pitchFamily="34" charset="0"/>
              <a:buChar char="•"/>
            </a:pPr>
            <a:r>
              <a:rPr lang="en-US" altLang="zh-CN">
                <a:highlight>
                  <a:srgbClr val="FFFF00"/>
                </a:highlight>
                <a:sym typeface="+mn-ea"/>
              </a:rPr>
              <a:t>elevate</a:t>
            </a:r>
            <a:r>
              <a:rPr lang="en-US" altLang="zh-CN">
                <a:sym typeface="+mn-ea"/>
              </a:rPr>
              <a:t> education quality</a:t>
            </a:r>
            <a:endParaRPr lang="en-US" altLang="zh-CN">
              <a:sym typeface="+mn-ea"/>
            </a:endParaRPr>
          </a:p>
          <a:p>
            <a:pPr marL="285750" indent="-285750">
              <a:buFont typeface="Arial" panose="020B0604020202020204" pitchFamily="34" charset="0"/>
              <a:buChar char="•"/>
            </a:pPr>
            <a:r>
              <a:rPr lang="en-US" altLang="zh-CN">
                <a:highlight>
                  <a:srgbClr val="FFFF00"/>
                </a:highlight>
                <a:sym typeface="+mn-ea"/>
              </a:rPr>
              <a:t>integrate</a:t>
            </a:r>
            <a:r>
              <a:rPr lang="en-US" altLang="zh-CN">
                <a:sym typeface="+mn-ea"/>
              </a:rPr>
              <a:t> theory with </a:t>
            </a:r>
            <a:r>
              <a:rPr lang="en-US" altLang="zh-CN">
                <a:highlight>
                  <a:srgbClr val="FFFF00"/>
                </a:highlight>
                <a:sym typeface="+mn-ea"/>
              </a:rPr>
              <a:t>frrontline practice</a:t>
            </a:r>
            <a:endParaRPr lang="en-US" altLang="zh-CN">
              <a:highlight>
                <a:srgbClr val="FFFF00"/>
              </a:highlight>
              <a:sym typeface="+mn-ea"/>
            </a:endParaRPr>
          </a:p>
          <a:p>
            <a:pPr marL="285750" indent="-285750">
              <a:buFont typeface="Arial" panose="020B0604020202020204" pitchFamily="34" charset="0"/>
              <a:buChar char="•"/>
            </a:pPr>
            <a:r>
              <a:rPr lang="en-US" altLang="zh-CN">
                <a:sym typeface="+mn-ea"/>
              </a:rPr>
              <a:t>benefit lifelong career</a:t>
            </a:r>
            <a:endParaRPr lang="en-US" altLang="zh-CN">
              <a:sym typeface="+mn-ea"/>
            </a:endParaRPr>
          </a:p>
          <a:p>
            <a:endParaRPr lang="en-US" altLang="zh-CN">
              <a:sym typeface="+mn-ea"/>
            </a:endParaRPr>
          </a:p>
        </p:txBody>
      </p:sp>
      <p:sp>
        <p:nvSpPr>
          <p:cNvPr id="3" name="文本框 2"/>
          <p:cNvSpPr txBox="1"/>
          <p:nvPr/>
        </p:nvSpPr>
        <p:spPr>
          <a:xfrm>
            <a:off x="1026795" y="2218690"/>
            <a:ext cx="9525635" cy="4407535"/>
          </a:xfrm>
          <a:prstGeom prst="rect">
            <a:avLst/>
          </a:prstGeom>
          <a:noFill/>
        </p:spPr>
        <p:txBody>
          <a:bodyPr wrap="square" rtlCol="0">
            <a:spAutoFit/>
          </a:bodyPr>
          <a:p>
            <a:pPr>
              <a:lnSpc>
                <a:spcPct val="130000"/>
              </a:lnSpc>
            </a:pPr>
            <a:r>
              <a:rPr lang="en-US" altLang="zh-CN">
                <a:latin typeface="Times New Roman" panose="02020603050405020304" charset="0"/>
                <a:cs typeface="Times New Roman" panose="02020603050405020304" charset="0"/>
                <a:sym typeface="+mn-ea"/>
              </a:rPr>
              <a:t>Paul makes a valid point that schools cannot </a:t>
            </a:r>
            <a:r>
              <a:rPr lang="en-US" altLang="zh-CN" b="1" u="sng">
                <a:latin typeface="Times New Roman" panose="02020603050405020304" charset="0"/>
                <a:cs typeface="Times New Roman" panose="02020603050405020304" charset="0"/>
                <a:sym typeface="+mn-ea"/>
              </a:rPr>
              <a:t>overlook </a:t>
            </a:r>
            <a:r>
              <a:rPr lang="en-US" altLang="zh-CN">
                <a:latin typeface="Times New Roman" panose="02020603050405020304" charset="0"/>
                <a:cs typeface="Times New Roman" panose="02020603050405020304" charset="0"/>
                <a:sym typeface="+mn-ea"/>
              </a:rPr>
              <a:t>investing in teaching resources. Admittedly, investing in educational equipment highlights a university's </a:t>
            </a:r>
            <a:r>
              <a:rPr lang="en-US" altLang="zh-CN" b="1" u="sng">
                <a:highlight>
                  <a:srgbClr val="FFFF00"/>
                </a:highlight>
                <a:latin typeface="Times New Roman" panose="02020603050405020304" charset="0"/>
                <a:cs typeface="Times New Roman" panose="02020603050405020304" charset="0"/>
                <a:sym typeface="+mn-ea"/>
              </a:rPr>
              <a:t>commitment </a:t>
            </a:r>
            <a:r>
              <a:rPr lang="en-US" altLang="zh-CN">
                <a:latin typeface="Times New Roman" panose="02020603050405020304" charset="0"/>
                <a:cs typeface="Times New Roman" panose="02020603050405020304" charset="0"/>
                <a:sym typeface="+mn-ea"/>
              </a:rPr>
              <a:t>for promoting research efficiency. However, considering that teaching and research work should be people-oriented, the </a:t>
            </a:r>
            <a:r>
              <a:rPr lang="en-US" altLang="zh-CN">
                <a:highlight>
                  <a:srgbClr val="FFFF00"/>
                </a:highlight>
                <a:latin typeface="Times New Roman" panose="02020603050405020304" charset="0"/>
                <a:cs typeface="Times New Roman" panose="02020603050405020304" charset="0"/>
                <a:sym typeface="+mn-ea"/>
              </a:rPr>
              <a:t>budget allocation</a:t>
            </a:r>
            <a:r>
              <a:rPr lang="en-US" altLang="zh-CN">
                <a:latin typeface="Times New Roman" panose="02020603050405020304" charset="0"/>
                <a:cs typeface="Times New Roman" panose="02020603050405020304" charset="0"/>
                <a:sym typeface="+mn-ea"/>
              </a:rPr>
              <a:t> should prioritize improving educators' </a:t>
            </a:r>
            <a:r>
              <a:rPr lang="en-US" altLang="zh-CN" b="1" u="sng">
                <a:latin typeface="Times New Roman" panose="02020603050405020304" charset="0"/>
                <a:cs typeface="Times New Roman" panose="02020603050405020304" charset="0"/>
                <a:sym typeface="+mn-ea"/>
              </a:rPr>
              <a:t>salaries. </a:t>
            </a:r>
            <a:r>
              <a:rPr lang="en-US" altLang="zh-CN">
                <a:latin typeface="Times New Roman" panose="02020603050405020304" charset="0"/>
                <a:cs typeface="Times New Roman" panose="02020603050405020304" charset="0"/>
                <a:sym typeface="+mn-ea"/>
              </a:rPr>
              <a:t>By raising salaries, universities can attract more </a:t>
            </a:r>
            <a:r>
              <a:rPr lang="en-US" altLang="zh-CN" b="1" u="sng">
                <a:latin typeface="Times New Roman" panose="02020603050405020304" charset="0"/>
                <a:cs typeface="Times New Roman" panose="02020603050405020304" charset="0"/>
                <a:sym typeface="+mn-ea"/>
              </a:rPr>
              <a:t>experienced</a:t>
            </a:r>
            <a:r>
              <a:rPr lang="en-US" altLang="zh-CN">
                <a:latin typeface="Times New Roman" panose="02020603050405020304" charset="0"/>
                <a:cs typeface="Times New Roman" panose="02020603050405020304" charset="0"/>
                <a:sym typeface="+mn-ea"/>
              </a:rPr>
              <a:t> professionals for teaching, thereby </a:t>
            </a:r>
            <a:r>
              <a:rPr lang="en-US" altLang="zh-CN">
                <a:highlight>
                  <a:srgbClr val="FFFF00"/>
                </a:highlight>
                <a:latin typeface="Times New Roman" panose="02020603050405020304" charset="0"/>
                <a:cs typeface="Times New Roman" panose="02020603050405020304" charset="0"/>
                <a:sym typeface="+mn-ea"/>
              </a:rPr>
              <a:t>elevating education quality</a:t>
            </a:r>
            <a:r>
              <a:rPr lang="en-US" altLang="zh-CN">
                <a:latin typeface="Times New Roman" panose="02020603050405020304" charset="0"/>
                <a:cs typeface="Times New Roman" panose="02020603050405020304" charset="0"/>
                <a:sym typeface="+mn-ea"/>
              </a:rPr>
              <a:t> and fostering students' achievements in the long term.Specifically, many schools are increasingly hiring </a:t>
            </a:r>
            <a:r>
              <a:rPr lang="en-US" altLang="zh-CN">
                <a:highlight>
                  <a:srgbClr val="FFFF00"/>
                </a:highlight>
                <a:latin typeface="Times New Roman" panose="02020603050405020304" charset="0"/>
                <a:cs typeface="Times New Roman" panose="02020603050405020304" charset="0"/>
                <a:sym typeface="+mn-ea"/>
              </a:rPr>
              <a:t>top-tier professionals</a:t>
            </a:r>
            <a:r>
              <a:rPr lang="en-US" altLang="zh-CN">
                <a:latin typeface="Times New Roman" panose="02020603050405020304" charset="0"/>
                <a:cs typeface="Times New Roman" panose="02020603050405020304" charset="0"/>
                <a:sym typeface="+mn-ea"/>
              </a:rPr>
              <a:t> from the industry to </a:t>
            </a:r>
            <a:r>
              <a:rPr lang="en-US" altLang="zh-CN">
                <a:highlight>
                  <a:srgbClr val="FFFF00"/>
                </a:highlight>
                <a:latin typeface="Times New Roman" panose="02020603050405020304" charset="0"/>
                <a:cs typeface="Times New Roman" panose="02020603050405020304" charset="0"/>
                <a:sym typeface="+mn-ea"/>
              </a:rPr>
              <a:t>provide specialized</a:t>
            </a:r>
            <a:r>
              <a:rPr lang="en-US" altLang="zh-CN">
                <a:latin typeface="Times New Roman" panose="02020603050405020304" charset="0"/>
                <a:cs typeface="Times New Roman" panose="02020603050405020304" charset="0"/>
                <a:sym typeface="+mn-ea"/>
              </a:rPr>
              <a:t> </a:t>
            </a:r>
            <a:r>
              <a:rPr lang="en-US" altLang="zh-CN" b="1" u="sng">
                <a:highlight>
                  <a:srgbClr val="FFFF00"/>
                </a:highlight>
                <a:latin typeface="Times New Roman" panose="02020603050405020304" charset="0"/>
                <a:cs typeface="Times New Roman" panose="02020603050405020304" charset="0"/>
                <a:sym typeface="+mn-ea"/>
              </a:rPr>
              <a:t>guidance </a:t>
            </a:r>
            <a:r>
              <a:rPr lang="en-US" altLang="zh-CN">
                <a:latin typeface="Times New Roman" panose="02020603050405020304" charset="0"/>
                <a:cs typeface="Times New Roman" panose="02020603050405020304" charset="0"/>
                <a:sym typeface="+mn-ea"/>
              </a:rPr>
              <a:t>to undergraduate students. For example, one of our architecture programs, guided by industry experts who earn high salaries, has </a:t>
            </a:r>
            <a:r>
              <a:rPr lang="en-US" altLang="zh-CN" b="1" u="sng">
                <a:latin typeface="Times New Roman" panose="02020603050405020304" charset="0"/>
                <a:cs typeface="Times New Roman" panose="02020603050405020304" charset="0"/>
                <a:sym typeface="+mn-ea"/>
              </a:rPr>
              <a:t> </a:t>
            </a:r>
            <a:r>
              <a:rPr lang="en-US" altLang="zh-CN" b="1" u="sng">
                <a:highlight>
                  <a:srgbClr val="FFFF00"/>
                </a:highlight>
                <a:latin typeface="Times New Roman" panose="02020603050405020304" charset="0"/>
                <a:cs typeface="Times New Roman" panose="02020603050405020304" charset="0"/>
                <a:sym typeface="+mn-ea"/>
              </a:rPr>
              <a:t>integrated</a:t>
            </a:r>
            <a:r>
              <a:rPr lang="en-US" altLang="zh-CN">
                <a:highlight>
                  <a:srgbClr val="FFFF00"/>
                </a:highlight>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sym typeface="+mn-ea"/>
              </a:rPr>
              <a:t>theory with </a:t>
            </a:r>
            <a:r>
              <a:rPr lang="en-US" altLang="zh-CN">
                <a:highlight>
                  <a:srgbClr val="FFFF00"/>
                </a:highlight>
                <a:latin typeface="Times New Roman" panose="02020603050405020304" charset="0"/>
                <a:cs typeface="Times New Roman" panose="02020603050405020304" charset="0"/>
                <a:sym typeface="+mn-ea"/>
              </a:rPr>
              <a:t>frontline practice</a:t>
            </a:r>
            <a:r>
              <a:rPr lang="en-US" altLang="zh-CN">
                <a:latin typeface="Times New Roman" panose="02020603050405020304" charset="0"/>
                <a:cs typeface="Times New Roman" panose="02020603050405020304" charset="0"/>
                <a:sym typeface="+mn-ea"/>
              </a:rPr>
              <a:t>, helping students build networks to </a:t>
            </a:r>
            <a:r>
              <a:rPr lang="en-US" altLang="zh-CN">
                <a:highlight>
                  <a:srgbClr val="FFFF00"/>
                </a:highlight>
                <a:latin typeface="Times New Roman" panose="02020603050405020304" charset="0"/>
                <a:cs typeface="Times New Roman" panose="02020603050405020304" charset="0"/>
                <a:sym typeface="+mn-ea"/>
              </a:rPr>
              <a:t>benefit their lifelong careers after graduation. </a:t>
            </a:r>
            <a:r>
              <a:rPr lang="en-US" altLang="zh-CN">
                <a:latin typeface="Times New Roman" panose="02020603050405020304" charset="0"/>
                <a:cs typeface="Times New Roman" panose="02020603050405020304" charset="0"/>
                <a:sym typeface="+mn-ea"/>
              </a:rPr>
              <a:t>Therefore, despite the importance of educational tools, promoting teachers' well-being should be the priority of universities'</a:t>
            </a:r>
            <a:r>
              <a:rPr lang="en-US" altLang="zh-CN">
                <a:highlight>
                  <a:srgbClr val="FFFF00"/>
                </a:highlight>
                <a:latin typeface="Times New Roman" panose="02020603050405020304" charset="0"/>
                <a:cs typeface="Times New Roman" panose="02020603050405020304" charset="0"/>
                <a:sym typeface="+mn-ea"/>
              </a:rPr>
              <a:t> </a:t>
            </a:r>
            <a:r>
              <a:rPr lang="en-US" altLang="zh-CN" b="1">
                <a:highlight>
                  <a:srgbClr val="FFFF00"/>
                </a:highlight>
                <a:latin typeface="Times New Roman" panose="02020603050405020304" charset="0"/>
                <a:cs typeface="Times New Roman" panose="02020603050405020304" charset="0"/>
                <a:sym typeface="+mn-ea"/>
              </a:rPr>
              <a:t>financial</a:t>
            </a:r>
            <a:r>
              <a:rPr lang="en-US" altLang="zh-CN">
                <a:latin typeface="Times New Roman" panose="02020603050405020304" charset="0"/>
                <a:cs typeface="Times New Roman" panose="02020603050405020304" charset="0"/>
                <a:sym typeface="+mn-ea"/>
              </a:rPr>
              <a:t> </a:t>
            </a:r>
            <a:r>
              <a:rPr lang="en-US" altLang="zh-CN">
                <a:highlight>
                  <a:srgbClr val="FFFF00"/>
                </a:highlight>
                <a:latin typeface="Times New Roman" panose="02020603050405020304" charset="0"/>
                <a:cs typeface="Times New Roman" panose="02020603050405020304" charset="0"/>
                <a:sym typeface="+mn-ea"/>
              </a:rPr>
              <a:t>planning</a:t>
            </a:r>
            <a:r>
              <a:rPr lang="en-US" altLang="zh-CN">
                <a:latin typeface="Times New Roman" panose="02020603050405020304" charset="0"/>
                <a:cs typeface="Times New Roman" panose="02020603050405020304" charset="0"/>
                <a:sym typeface="+mn-ea"/>
              </a:rPr>
              <a:t>.</a:t>
            </a:r>
            <a:endParaRPr lang="en-US" altLang="zh-CN">
              <a:latin typeface="Times New Roman" panose="02020603050405020304" charset="0"/>
              <a:cs typeface="Times New Roman" panose="02020603050405020304" charset="0"/>
              <a:sym typeface="+mn-ea"/>
            </a:endParaRPr>
          </a:p>
          <a:p>
            <a:pPr>
              <a:lnSpc>
                <a:spcPct val="130000"/>
              </a:lnSpc>
            </a:pPr>
            <a:endParaRPr lang="en-US" altLang="zh-CN" b="1" u="sng">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5340" y="1194435"/>
            <a:ext cx="9525635" cy="3688080"/>
          </a:xfrm>
          <a:prstGeom prst="rect">
            <a:avLst/>
          </a:prstGeom>
          <a:noFill/>
        </p:spPr>
        <p:txBody>
          <a:bodyPr wrap="square" rtlCol="0">
            <a:spAutoFit/>
          </a:bodyPr>
          <a:p>
            <a:pPr>
              <a:lnSpc>
                <a:spcPct val="130000"/>
              </a:lnSpc>
            </a:pPr>
            <a:r>
              <a:rPr lang="en-US" altLang="zh-CN">
                <a:latin typeface="Times New Roman" panose="02020603050405020304" charset="0"/>
                <a:cs typeface="Times New Roman" panose="02020603050405020304" charset="0"/>
                <a:sym typeface="+mn-ea"/>
              </a:rPr>
              <a:t>Personally, Andrew’s perspective that artworks created by artists brings enjoyment to citizens holds value. Admittedly, by appreciating their paintings or music, we tend to be inspired and feel relaxed. However, to foster an efficient development of one city, urban funds should </a:t>
            </a:r>
            <a:r>
              <a:rPr lang="en-US" altLang="zh-CN">
                <a:highlight>
                  <a:srgbClr val="FFFF00"/>
                </a:highlight>
                <a:latin typeface="Times New Roman" panose="02020603050405020304" charset="0"/>
                <a:cs typeface="Times New Roman" panose="02020603050405020304" charset="0"/>
                <a:sym typeface="+mn-ea"/>
              </a:rPr>
              <a:t>prioritize</a:t>
            </a:r>
            <a:r>
              <a:rPr lang="en-US" altLang="zh-CN">
                <a:latin typeface="Times New Roman" panose="02020603050405020304" charset="0"/>
                <a:cs typeface="Times New Roman" panose="02020603050405020304" charset="0"/>
                <a:sym typeface="+mn-ea"/>
              </a:rPr>
              <a:t> essential </a:t>
            </a:r>
            <a:r>
              <a:rPr lang="en-US" altLang="zh-CN" strike="sngStrike">
                <a:latin typeface="Times New Roman" panose="02020603050405020304" charset="0"/>
                <a:cs typeface="Times New Roman" panose="02020603050405020304" charset="0"/>
                <a:sym typeface="+mn-ea"/>
              </a:rPr>
              <a:t>be utilized on</a:t>
            </a:r>
            <a:r>
              <a:rPr lang="en-US" altLang="zh-CN">
                <a:latin typeface="Times New Roman" panose="02020603050405020304" charset="0"/>
                <a:cs typeface="Times New Roman" panose="02020603050405020304" charset="0"/>
                <a:sym typeface="+mn-ea"/>
              </a:rPr>
              <a:t> city’s amenities. In other words, as the financial budget is limited,</a:t>
            </a:r>
            <a:r>
              <a:rPr lang="en-US" altLang="zh-CN" strike="sngStrike">
                <a:latin typeface="Times New Roman" panose="02020603050405020304" charset="0"/>
                <a:cs typeface="Times New Roman" panose="02020603050405020304" charset="0"/>
                <a:sym typeface="+mn-ea"/>
              </a:rPr>
              <a:t> they are required to </a:t>
            </a:r>
            <a:r>
              <a:rPr lang="en-US" altLang="zh-CN">
                <a:latin typeface="Times New Roman" panose="02020603050405020304" charset="0"/>
                <a:cs typeface="Times New Roman" panose="02020603050405020304" charset="0"/>
                <a:sym typeface="+mn-ea"/>
              </a:rPr>
              <a:t>local authorities should </a:t>
            </a:r>
            <a:r>
              <a:rPr lang="en-US" altLang="zh-CN">
                <a:highlight>
                  <a:srgbClr val="FFFF00"/>
                </a:highlight>
                <a:latin typeface="Times New Roman" panose="02020603050405020304" charset="0"/>
                <a:cs typeface="Times New Roman" panose="02020603050405020304" charset="0"/>
                <a:sym typeface="+mn-ea"/>
              </a:rPr>
              <a:t>allocate</a:t>
            </a:r>
            <a:r>
              <a:rPr lang="en-US" altLang="zh-CN">
                <a:latin typeface="Times New Roman" panose="02020603050405020304" charset="0"/>
                <a:cs typeface="Times New Roman" panose="02020603050405020304" charset="0"/>
                <a:sym typeface="+mn-ea"/>
              </a:rPr>
              <a:t> them properly and contribute them to the majority in the city instead of the minority of artists. Specifically, investing in public transportation can </a:t>
            </a:r>
            <a:r>
              <a:rPr lang="en-US" altLang="zh-CN">
                <a:highlight>
                  <a:srgbClr val="FFFF00"/>
                </a:highlight>
                <a:latin typeface="Times New Roman" panose="02020603050405020304" charset="0"/>
                <a:cs typeface="Times New Roman" panose="02020603050405020304" charset="0"/>
                <a:sym typeface="+mn-ea"/>
              </a:rPr>
              <a:t>be conductive to</a:t>
            </a:r>
            <a:r>
              <a:rPr lang="en-US" altLang="zh-CN">
                <a:latin typeface="Times New Roman" panose="02020603050405020304" charset="0"/>
                <a:cs typeface="Times New Roman" panose="02020603050405020304" charset="0"/>
                <a:sym typeface="+mn-ea"/>
              </a:rPr>
              <a:t> enhance commuting in daily life. For example, </a:t>
            </a:r>
            <a:r>
              <a:rPr lang="en-US" altLang="zh-CN">
                <a:highlight>
                  <a:srgbClr val="FFFF00"/>
                </a:highlight>
                <a:latin typeface="Times New Roman" panose="02020603050405020304" charset="0"/>
                <a:cs typeface="Times New Roman" panose="02020603050405020304" charset="0"/>
                <a:sym typeface="+mn-ea"/>
              </a:rPr>
              <a:t>developing a swift underground</a:t>
            </a:r>
            <a:r>
              <a:rPr lang="en-US" altLang="zh-CN">
                <a:latin typeface="Times New Roman" panose="02020603050405020304" charset="0"/>
                <a:cs typeface="Times New Roman" panose="02020603050405020304" charset="0"/>
                <a:sym typeface="+mn-ea"/>
              </a:rPr>
              <a:t> can diminish the negative impact resulted from serious traffic congestion in our city, serving as a more efficient way to commute and saving our time. Therefore, beyond happiness brought by artworks, supporting more necessary services is more beneficial for the long-term improvement. </a:t>
            </a:r>
            <a:endParaRPr lang="en-US" altLang="zh-CN">
              <a:latin typeface="Times New Roman" panose="02020603050405020304" charset="0"/>
              <a:cs typeface="Times New Roman" panose="02020603050405020304" charset="0"/>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1730" y="-69850"/>
            <a:ext cx="10214610" cy="5507990"/>
          </a:xfrm>
          <a:prstGeom prst="rect">
            <a:avLst/>
          </a:prstGeom>
          <a:noFill/>
        </p:spPr>
        <p:txBody>
          <a:bodyPr wrap="square" rtlCol="0">
            <a:spAutoFit/>
          </a:bodyPr>
          <a:p>
            <a:r>
              <a:rPr lang="zh-CN" altLang="en-US" sz="1600">
                <a:latin typeface="Times New Roman" panose="02020603050405020304" charset="0"/>
                <a:cs typeface="Times New Roman" panose="02020603050405020304" charset="0"/>
              </a:rPr>
              <a:t>①</a:t>
            </a:r>
            <a:r>
              <a:rPr lang="en-US" altLang="zh-CN" sz="1600">
                <a:latin typeface="Times New Roman" panose="02020603050405020304" charset="0"/>
                <a:cs typeface="Times New Roman" panose="02020603050405020304" charset="0"/>
              </a:rPr>
              <a:t> </a:t>
            </a:r>
            <a:endParaRPr lang="en-US" altLang="zh-CN"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...’s perspective that ... </a:t>
            </a:r>
            <a:r>
              <a:rPr lang="en-US" altLang="zh-CN" sz="1600" b="1" u="sng">
                <a:latin typeface="Times New Roman" panose="02020603050405020304" charset="0"/>
                <a:cs typeface="Times New Roman" panose="02020603050405020304" charset="0"/>
              </a:rPr>
              <a:t>holds value / is valid </a:t>
            </a:r>
            <a:r>
              <a:rPr lang="en-US" altLang="zh-CN" sz="1600">
                <a:latin typeface="Times New Roman" panose="02020603050405020304" charset="0"/>
                <a:cs typeface="Times New Roman" panose="02020603050405020304" charset="0"/>
              </a:rPr>
              <a:t>.</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 brings about ... is a issue</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maintain (verbal caution) is beneficial for individuals</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the advantages of (being an only child)</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the development of (social skills) through (part-time jobs)</a:t>
            </a:r>
            <a:endParaRPr lang="en-US" altLang="zh-CN" sz="1600">
              <a:latin typeface="Times New Roman" panose="02020603050405020304" charset="0"/>
              <a:cs typeface="Times New Roman" panose="02020603050405020304" charset="0"/>
            </a:endParaRPr>
          </a:p>
          <a:p>
            <a:pPr indent="457200"/>
            <a:r>
              <a:rPr lang="en-US" altLang="zh-CN" sz="1600">
                <a:highlight>
                  <a:srgbClr val="C0C0C0"/>
                </a:highlight>
                <a:latin typeface="Times New Roman" panose="02020603050405020304" charset="0"/>
                <a:cs typeface="Times New Roman" panose="02020603050405020304" charset="0"/>
                <a:sym typeface="+mn-ea"/>
              </a:rPr>
              <a:t>an exhibition hall can spur economic development</a:t>
            </a:r>
            <a:endParaRPr lang="en-US" altLang="zh-CN" sz="1600">
              <a:latin typeface="Times New Roman" panose="02020603050405020304" charset="0"/>
              <a:cs typeface="Times New Roman" panose="02020603050405020304" charset="0"/>
            </a:endParaRPr>
          </a:p>
          <a:p>
            <a:endParaRPr lang="en-US" altLang="zh-CN" sz="1600">
              <a:latin typeface="Times New Roman" panose="02020603050405020304" charset="0"/>
              <a:cs typeface="Times New Roman" panose="02020603050405020304" charset="0"/>
            </a:endParaRPr>
          </a:p>
          <a:p>
            <a:r>
              <a:rPr lang="zh-CN" altLang="en-US" sz="1600">
                <a:latin typeface="Times New Roman" panose="02020603050405020304" charset="0"/>
                <a:cs typeface="Times New Roman" panose="02020603050405020304" charset="0"/>
              </a:rPr>
              <a:t>②</a:t>
            </a:r>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Admittedly, when it comes to </a:t>
            </a:r>
            <a:r>
              <a:rPr lang="zh-CN" altLang="en-US" sz="1600">
                <a:latin typeface="Times New Roman" panose="02020603050405020304" charset="0"/>
                <a:cs typeface="Times New Roman" panose="02020603050405020304" charset="0"/>
              </a:rPr>
              <a:t>讨论主题</a:t>
            </a:r>
            <a:r>
              <a:rPr lang="en-US" altLang="zh-CN" sz="1600">
                <a:latin typeface="Times New Roman" panose="02020603050405020304" charset="0"/>
                <a:cs typeface="Times New Roman" panose="02020603050405020304" charset="0"/>
              </a:rPr>
              <a:t>, ... often / can  ... minimize / obtain more / encounter</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promoting goodwill can minimize conflicts to a great extent. </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obtain more financial support from their families.</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encountered health challenges due the over use of digital products.</a:t>
            </a:r>
            <a:endParaRPr lang="en-US" altLang="zh-CN" sz="1600">
              <a:latin typeface="Times New Roman" panose="02020603050405020304" charset="0"/>
              <a:cs typeface="Times New Roman" panose="02020603050405020304" charset="0"/>
            </a:endParaRPr>
          </a:p>
          <a:p>
            <a:pPr indent="0"/>
            <a:endParaRPr lang="en-US" altLang="zh-CN" sz="1600">
              <a:latin typeface="Times New Roman" panose="02020603050405020304" charset="0"/>
              <a:cs typeface="Times New Roman" panose="02020603050405020304" charset="0"/>
            </a:endParaRPr>
          </a:p>
          <a:p>
            <a:pPr indent="0"/>
            <a:r>
              <a:rPr lang="zh-CN" altLang="en-US" sz="1600">
                <a:latin typeface="Times New Roman" panose="02020603050405020304" charset="0"/>
                <a:cs typeface="Times New Roman" panose="02020603050405020304" charset="0"/>
              </a:rPr>
              <a:t>③</a:t>
            </a:r>
            <a:endParaRPr lang="zh-CN" altLang="en-US" sz="1600">
              <a:latin typeface="Times New Roman" panose="02020603050405020304" charset="0"/>
              <a:cs typeface="Times New Roman" panose="02020603050405020304" charset="0"/>
            </a:endParaRPr>
          </a:p>
          <a:p>
            <a:pPr indent="0"/>
            <a:r>
              <a:rPr lang="en-US" altLang="zh-CN" sz="1600">
                <a:latin typeface="Times New Roman" panose="02020603050405020304" charset="0"/>
                <a:cs typeface="Times New Roman" panose="02020603050405020304" charset="0"/>
              </a:rPr>
              <a:t>However, to ... / for ...,  can diminish negative impacts / can be more beneficial for / necessitate more than but also require .</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to achieve the team’s overall development</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for talented young athletes</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rPr>
              <a:t>mutual support among siblings can be more beneficial for personal progress.</a:t>
            </a:r>
            <a:endParaRPr lang="en-US" altLang="zh-CN" sz="1600">
              <a:latin typeface="Times New Roman" panose="02020603050405020304" charset="0"/>
              <a:cs typeface="Times New Roman" panose="02020603050405020304" charset="0"/>
            </a:endParaRPr>
          </a:p>
          <a:p>
            <a:pPr indent="457200"/>
            <a:r>
              <a:rPr lang="en-US" altLang="zh-CN" sz="1600">
                <a:latin typeface="Times New Roman" panose="02020603050405020304" charset="0"/>
                <a:cs typeface="Times New Roman" panose="02020603050405020304" charset="0"/>
                <a:sym typeface="+mn-ea"/>
              </a:rPr>
              <a:t>for locals and people worldwide, </a:t>
            </a:r>
            <a:r>
              <a:rPr lang="en-US" altLang="zh-CN" sz="1600">
                <a:highlight>
                  <a:srgbClr val="C0C0C0"/>
                </a:highlight>
                <a:latin typeface="Times New Roman" panose="02020603050405020304" charset="0"/>
                <a:cs typeface="Times New Roman" panose="02020603050405020304" charset="0"/>
                <a:sym typeface="+mn-ea"/>
              </a:rPr>
              <a:t>the most significant value of an exhibition center lies in fostering interactions and bringing tremendous joy</a:t>
            </a:r>
            <a:endParaRPr lang="en-US" altLang="zh-CN" sz="1600">
              <a:latin typeface="Times New Roman" panose="02020603050405020304" charset="0"/>
              <a:cs typeface="Times New Roman" panose="02020603050405020304" charset="0"/>
            </a:endParaRPr>
          </a:p>
          <a:p>
            <a:pPr indent="457200"/>
            <a:endParaRPr lang="en-US" altLang="zh-CN" sz="1600">
              <a:latin typeface="Times New Roman" panose="02020603050405020304" charset="0"/>
              <a:cs typeface="Times New Roman" panose="02020603050405020304" charset="0"/>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3.xml><?xml version="1.0" encoding="utf-8"?>
<p:tagLst xmlns:p="http://schemas.openxmlformats.org/presentationml/2006/main">
  <p:tag name="COMMONDATA" val="eyJoZGlkIjoiNWU2ZGVlMDhmYTBjYjAwNzEyZGRhMzE5OTJmYmQ3NmI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60486</Words>
  <Application>WPS 演示</Application>
  <PresentationFormat>宽屏</PresentationFormat>
  <Paragraphs>896</Paragraphs>
  <Slides>50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Arial</vt:lpstr>
      <vt:lpstr>宋体</vt:lpstr>
      <vt:lpstr>Wingdings</vt:lpstr>
      <vt:lpstr>Wingdings</vt:lpstr>
      <vt:lpstr>Times New Roman</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WPS_1601540415</cp:lastModifiedBy>
  <cp:revision>366</cp:revision>
  <dcterms:created xsi:type="dcterms:W3CDTF">2019-06-19T02:08:00Z</dcterms:created>
  <dcterms:modified xsi:type="dcterms:W3CDTF">2023-09-23T08:06:39Z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AAFCB3F0C96F4EBD936656CA1FF75541_11</vt:lpwstr>
  </property>
</Properties>
</file>