
<file path=[Content_Types].xml><?xml version="1.0" encoding="utf-8"?>
<Types xmlns="http://schemas.openxmlformats.org/package/2006/content-types">
  <Default Extension="png" ContentType="image/png"/>
  <Default Extension="wdp" ContentType="image/vnd.ms-photo"/>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6"/>
  </p:handoutMasterIdLst>
  <p:sldIdLst>
    <p:sldId id="256" r:id="rId3"/>
    <p:sldId id="5868" r:id="rId5"/>
    <p:sldId id="5952" r:id="rId6"/>
    <p:sldId id="5869" r:id="rId7"/>
    <p:sldId id="5870" r:id="rId8"/>
    <p:sldId id="5871" r:id="rId9"/>
    <p:sldId id="5927" r:id="rId10"/>
    <p:sldId id="5873" r:id="rId11"/>
    <p:sldId id="5875" r:id="rId12"/>
    <p:sldId id="5876" r:id="rId13"/>
    <p:sldId id="5874" r:id="rId14"/>
    <p:sldId id="5880" r:id="rId15"/>
    <p:sldId id="5881" r:id="rId16"/>
    <p:sldId id="5882" r:id="rId17"/>
    <p:sldId id="5883" r:id="rId18"/>
    <p:sldId id="5884" r:id="rId19"/>
    <p:sldId id="5885" r:id="rId20"/>
    <p:sldId id="5886" r:id="rId21"/>
    <p:sldId id="5887" r:id="rId22"/>
    <p:sldId id="5888" r:id="rId23"/>
    <p:sldId id="5890" r:id="rId24"/>
    <p:sldId id="5891" r:id="rId25"/>
    <p:sldId id="5892" r:id="rId26"/>
    <p:sldId id="5893" r:id="rId27"/>
    <p:sldId id="5894" r:id="rId28"/>
    <p:sldId id="5895" r:id="rId29"/>
    <p:sldId id="5981" r:id="rId30"/>
    <p:sldId id="5982" r:id="rId31"/>
    <p:sldId id="5896" r:id="rId32"/>
    <p:sldId id="5867" r:id="rId33"/>
    <p:sldId id="5878" r:id="rId34"/>
    <p:sldId id="5879" r:id="rId35"/>
  </p:sldIdLst>
  <p:sldSz cx="9144000" cy="6858000" type="screen4x3"/>
  <p:notesSz cx="6858000" cy="9144000"/>
  <p:custDataLst>
    <p:tags r:id="rId4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24" userDrawn="1">
          <p15:clr>
            <a:srgbClr val="A4A3A4"/>
          </p15:clr>
        </p15:guide>
        <p15:guide id="2" pos="29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369"/>
    <a:srgbClr val="004098"/>
    <a:srgbClr val="4472C4"/>
    <a:srgbClr val="3F6EAA"/>
    <a:srgbClr val="7FB1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65" autoAdjust="0"/>
    <p:restoredTop sz="94110" autoAdjust="0"/>
  </p:normalViewPr>
  <p:slideViewPr>
    <p:cSldViewPr snapToGrid="0" showGuides="1">
      <p:cViewPr varScale="1">
        <p:scale>
          <a:sx n="110" d="100"/>
          <a:sy n="110" d="100"/>
        </p:scale>
        <p:origin x="384" y="72"/>
      </p:cViewPr>
      <p:guideLst>
        <p:guide orient="horz" pos="2424"/>
        <p:guide pos="2968"/>
      </p:guideLst>
    </p:cSldViewPr>
  </p:slideViewPr>
  <p:notesTextViewPr>
    <p:cViewPr>
      <p:scale>
        <a:sx n="1" d="1"/>
        <a:sy n="1" d="1"/>
      </p:scale>
      <p:origin x="0" y="0"/>
    </p:cViewPr>
  </p:notesTextViewPr>
  <p:notesViewPr>
    <p:cSldViewPr snapToGrid="0">
      <p:cViewPr varScale="1">
        <p:scale>
          <a:sx n="96" d="100"/>
          <a:sy n="96" d="100"/>
        </p:scale>
        <p:origin x="3688" y="16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0" Type="http://schemas.openxmlformats.org/officeDocument/2006/relationships/tags" Target="tags/tag162.xml"/><Relationship Id="rId4" Type="http://schemas.openxmlformats.org/officeDocument/2006/relationships/notesMaster" Target="notesMasters/notesMaster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handoutMaster" Target="handoutMasters/handoutMaster1.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2C1FBA-CF23-45CA-A289-03E32D160964}"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7F2B0C5-C56D-47E9-BCFE-D990A940F17B}"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66BD8-0FC1-456F-BDC6-7D0CA8E3656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CFC841-E2E1-4802-8701-94EA307E94B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1371600" y="1143000"/>
            <a:ext cx="4114800" cy="30861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at each decoding step, a decoder</a:t>
            </a:r>
            <a:r>
              <a:rPr lang="en-US" altLang="zh-CN"/>
              <a:t> </a:t>
            </a:r>
            <a:r>
              <a:rPr lang="zh-CN" altLang="en-US"/>
              <a:t>output depends on its previous output, previous hidden</a:t>
            </a:r>
            <a:r>
              <a:rPr lang="en-US" altLang="zh-CN"/>
              <a:t> </a:t>
            </a:r>
            <a:r>
              <a:rPr lang="zh-CN" altLang="en-US"/>
              <a:t>state, and a context vector which is a weighted sum of the</a:t>
            </a:r>
            <a:r>
              <a:rPr lang="en-US" altLang="zh-CN"/>
              <a:t> </a:t>
            </a:r>
            <a:r>
              <a:rPr lang="zh-CN" altLang="en-US"/>
              <a:t>encoder output. Introducing the context vector gives the</a:t>
            </a:r>
            <a:r>
              <a:rPr lang="en-US" altLang="zh-CN"/>
              <a:t> </a:t>
            </a:r>
            <a:r>
              <a:rPr lang="zh-CN" altLang="en-US"/>
              <a:t>decoder a chance to “attend” important information from</a:t>
            </a:r>
            <a:r>
              <a:rPr lang="en-US" altLang="zh-CN"/>
              <a:t> </a:t>
            </a:r>
            <a:r>
              <a:rPr lang="zh-CN" altLang="en-US"/>
              <a:t>the source input sequence</a:t>
            </a:r>
            <a:endParaRPr lang="zh-CN" altLang="en-US"/>
          </a:p>
          <a:p>
            <a:endParaRPr lang="zh-CN" altLang="en-US"/>
          </a:p>
          <a:p>
            <a:r>
              <a:rPr lang="zh-CN" altLang="en-US"/>
              <a:t>They are particularly valuable when dealing with variable-length sequences and tasks that involve understanding and generating human language or other types of sequential data.</a:t>
            </a:r>
            <a:endParaRPr lang="zh-CN" altLang="en-US"/>
          </a:p>
          <a:p>
            <a:endParaRPr lang="zh-CN" altLang="en-US"/>
          </a:p>
          <a:p>
            <a:r>
              <a:rPr lang="zh-CN" altLang="en-US"/>
              <a:t>A combinatorial optimization problem is a type of mathematical problem in which the goal is to find the best solution from a finite set of possible solutions. In these problems, the solutions are typically composed of a combination or arrangement of discrete elements or objects, and the objective is to optimize a certain criterion, such as minimizing or maximizing a cost, value, or some other measure. </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penalizes changes to the policy via a clip function</a:t>
            </a:r>
            <a:endParaRPr lang="zh-CN" altLang="en-US"/>
          </a:p>
          <a:p>
            <a:r>
              <a:rPr lang="en-US" altLang="zh-CN"/>
              <a:t>control clip range</a:t>
            </a:r>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both the value loss and the policy loss approximate to zero after 500 episodes</a:t>
            </a:r>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both the value loss and the policy loss approximate to zero after 500 episodes</a:t>
            </a:r>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有些</a:t>
            </a:r>
            <a:r>
              <a:rPr lang="en-US" altLang="zh-CN"/>
              <a:t>local </a:t>
            </a:r>
            <a:r>
              <a:rPr lang="zh-CN" altLang="en-US"/>
              <a:t>有些需要扔到</a:t>
            </a:r>
            <a:r>
              <a:rPr lang="zh-CN" altLang="en-US"/>
              <a:t>云端</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both the value loss and the policy loss approximate to zero after 500 episodes</a:t>
            </a:r>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both the value loss and the policy loss approximate to zero after 500 episodes</a:t>
            </a:r>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both the value loss and the policy loss approximate to zero after 500 episodes</a:t>
            </a:r>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both the value loss and the policy loss approximate to zero after 500 episodes</a:t>
            </a:r>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both the value loss and the policy loss approximate to zero after 500 episodes</a:t>
            </a:r>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both the value loss and the policy loss approximate to zero after 500 episodes</a:t>
            </a:r>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both the value loss and the policy loss approximate to zero after 500 episodes</a:t>
            </a:r>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有些</a:t>
            </a:r>
            <a:r>
              <a:rPr lang="en-US" altLang="zh-CN"/>
              <a:t>local </a:t>
            </a:r>
            <a:r>
              <a:rPr lang="zh-CN" altLang="en-US"/>
              <a:t>有些需要扔到</a:t>
            </a:r>
            <a:r>
              <a:rPr lang="zh-CN" altLang="en-US"/>
              <a:t>云端</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DRL</a:t>
            </a:r>
            <a:endParaRPr lang="zh-CN" altLang="en-US"/>
          </a:p>
          <a:p>
            <a:r>
              <a:rPr lang="zh-CN" altLang="en-US"/>
              <a:t>learns an effective policy (i.e., a mapping from environment</a:t>
            </a:r>
            <a:r>
              <a:rPr lang="en-US" altLang="zh-CN"/>
              <a:t> </a:t>
            </a:r>
            <a:r>
              <a:rPr lang="zh-CN" altLang="en-US"/>
              <a:t>states to actions) through interacting with the environment</a:t>
            </a:r>
            <a:r>
              <a:rPr lang="en-US" altLang="zh-CN"/>
              <a:t> </a:t>
            </a:r>
            <a:r>
              <a:rPr lang="zh-CN" altLang="en-US"/>
              <a:t>so as to maximize numerical rewards. With the help of the</a:t>
            </a:r>
            <a:r>
              <a:rPr lang="en-US" altLang="zh-CN"/>
              <a:t> </a:t>
            </a:r>
            <a:r>
              <a:rPr lang="zh-CN" altLang="en-US"/>
              <a:t>powerful representation ability of DNNs, DRL can effec_x0002_tively solve complex decision-making problems with large</a:t>
            </a:r>
            <a:r>
              <a:rPr lang="en-US" altLang="zh-CN"/>
              <a:t> </a:t>
            </a:r>
            <a:r>
              <a:rPr lang="zh-CN" altLang="en-US"/>
              <a:t>and high-dimensional state/action spaces</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为了解决传统</a:t>
            </a:r>
            <a:r>
              <a:rPr lang="en-US" altLang="zh-CN"/>
              <a:t>DRL</a:t>
            </a:r>
            <a:r>
              <a:rPr lang="zh-CN" altLang="en-US"/>
              <a:t>的问题，提出了</a:t>
            </a:r>
            <a:r>
              <a:rPr lang="en-US" altLang="zh-CN"/>
              <a:t>DRLTO</a:t>
            </a:r>
            <a:r>
              <a:rPr lang="zh-CN" altLang="en-US"/>
              <a:t>，在介绍他到底做了什么之前，我们再来回顾一下需要解决什么</a:t>
            </a:r>
            <a:r>
              <a:rPr lang="zh-CN" altLang="en-US"/>
              <a:t>问题</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它是指把一个维数为所有词的数量的高维空间嵌入到一个维数低得多的连续向量空间中，每个单词或词组被映射为实数域上的向量</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它是指把一个维数为所有词的数量的高维空间嵌入到一个维数低得多的连续向量空间中，每个单词或词组被映射为实数域上的向量</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综合考量</a:t>
            </a:r>
            <a:r>
              <a:rPr lang="en-US" altLang="zh-CN"/>
              <a:t>latency and consumption </a:t>
            </a:r>
            <a:r>
              <a:rPr lang="zh-CN" altLang="en-US"/>
              <a:t>进行</a:t>
            </a:r>
            <a:r>
              <a:rPr lang="en-US" altLang="zh-CN"/>
              <a:t>offloading plan</a:t>
            </a:r>
            <a:r>
              <a:rPr lang="zh-CN" altLang="en-US"/>
              <a:t>选择</a:t>
            </a:r>
            <a:endParaRPr lang="zh-CN" altLang="en-US"/>
          </a:p>
          <a:p>
            <a:r>
              <a:rPr lang="zh-CN" altLang="en-US"/>
              <a:t>根据当前状态决策下个动作，不断训练，获得最大的</a:t>
            </a:r>
            <a:r>
              <a:rPr lang="en-US" altLang="zh-CN"/>
              <a:t>reward</a:t>
            </a:r>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 </a:t>
            </a:r>
            <a:r>
              <a:rPr lang="zh-CN" altLang="en-US"/>
              <a:t>It balances the trade-off between bias and variance by considering both immediate and expected future rewards.</a:t>
            </a:r>
            <a:endParaRPr lang="zh-CN" altLang="en-US"/>
          </a:p>
          <a:p>
            <a:r>
              <a:rPr lang="en-US" altLang="zh-CN"/>
              <a:t>- U</a:t>
            </a:r>
            <a:r>
              <a:rPr lang="zh-CN" altLang="en-US"/>
              <a:t>sing a specific objective function that considers the advantages of actions, constraints for policy updates, and the ability to learn from off-policy data</a:t>
            </a:r>
            <a:endParaRPr lang="zh-CN" altLang="en-US"/>
          </a:p>
          <a:p>
            <a:pPr indent="457200"/>
            <a:r>
              <a:rPr lang="en-US" altLang="zh-CN"/>
              <a:t>off-policy: This flexibility is useful for reusing data or optimizing policies without continually collecting new data</a:t>
            </a:r>
            <a:endParaRPr lang="en-US" altLang="zh-CN"/>
          </a:p>
          <a:p>
            <a:pPr indent="457200"/>
            <a:r>
              <a:rPr lang="en-US" altLang="zh-CN"/>
              <a:t>clipped ...: there are constraints applied to this surrogate objective to ensure that the policy updates are not too drastic</a:t>
            </a:r>
            <a:endParaRPr lang="en-US" altLang="zh-CN"/>
          </a:p>
          <a:p>
            <a:pPr indent="0"/>
            <a:r>
              <a:rPr lang="en-US" altLang="zh-CN"/>
              <a:t>- It is a regularization technique that's often used in combination with policy gradient methods</a:t>
            </a:r>
            <a:endParaRPr lang="en-US" altLang="zh-CN"/>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p:cSld name="标题幻灯片">
    <p:bg>
      <p:bgPr>
        <a:solidFill>
          <a:schemeClr val="accent1"/>
        </a:solidFill>
        <a:effectLst/>
      </p:bgPr>
    </p:bg>
    <p:spTree>
      <p:nvGrpSpPr>
        <p:cNvPr id="1" name=""/>
        <p:cNvGrpSpPr/>
        <p:nvPr/>
      </p:nvGrpSpPr>
      <p:grpSpPr>
        <a:xfrm>
          <a:off x="0" y="0"/>
          <a:ext cx="0" cy="0"/>
          <a:chOff x="0" y="0"/>
          <a:chExt cx="0" cy="0"/>
        </a:xfrm>
      </p:grpSpPr>
      <p:cxnSp>
        <p:nvCxnSpPr>
          <p:cNvPr id="9" name="直接连接符 8"/>
          <p:cNvCxnSpPr/>
          <p:nvPr userDrawn="1"/>
        </p:nvCxnSpPr>
        <p:spPr>
          <a:xfrm>
            <a:off x="0" y="4223903"/>
            <a:ext cx="91440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userDrawn="1"/>
        </p:nvPicPr>
        <p:blipFill>
          <a:blip r:embed="rId2"/>
          <a:srcRect t="20161"/>
          <a:stretch>
            <a:fillRect/>
          </a:stretch>
        </p:blipFill>
        <p:spPr>
          <a:xfrm>
            <a:off x="0" y="8255"/>
            <a:ext cx="9144000" cy="4184015"/>
          </a:xfrm>
          <a:prstGeom prst="rect">
            <a:avLst/>
          </a:prstGeom>
        </p:spPr>
      </p:pic>
      <p:sp>
        <p:nvSpPr>
          <p:cNvPr id="4" name="文本框 3"/>
          <p:cNvSpPr txBox="1"/>
          <p:nvPr userDrawn="1"/>
        </p:nvSpPr>
        <p:spPr>
          <a:xfrm>
            <a:off x="3140710" y="5715635"/>
            <a:ext cx="3142615" cy="706755"/>
          </a:xfrm>
          <a:prstGeom prst="rect">
            <a:avLst/>
          </a:prstGeom>
          <a:noFill/>
        </p:spPr>
        <p:txBody>
          <a:bodyPr wrap="square" rtlCol="0">
            <a:spAutoFit/>
          </a:bodyPr>
          <a:p>
            <a:pPr algn="ctr"/>
            <a:r>
              <a:rPr lang="zh-CN" altLang="en-US" sz="2000" b="1">
                <a:solidFill>
                  <a:schemeClr val="bg1"/>
                </a:solidFill>
                <a:latin typeface="微软雅黑" panose="020B0503020204020204" pitchFamily="34" charset="-122"/>
                <a:ea typeface="微软雅黑" panose="020B0503020204020204" pitchFamily="34" charset="-122"/>
              </a:rPr>
              <a:t>授课教师：刘通</a:t>
            </a:r>
            <a:endParaRPr lang="zh-CN" altLang="en-US" sz="2000" b="1">
              <a:solidFill>
                <a:schemeClr val="bg1"/>
              </a:solidFill>
              <a:latin typeface="微软雅黑" panose="020B0503020204020204" pitchFamily="34" charset="-122"/>
              <a:ea typeface="微软雅黑" panose="020B0503020204020204" pitchFamily="34" charset="-122"/>
            </a:endParaRPr>
          </a:p>
          <a:p>
            <a:pPr algn="ctr"/>
            <a:r>
              <a:rPr lang="zh-CN" altLang="en-US" sz="2000" b="1">
                <a:solidFill>
                  <a:schemeClr val="bg1"/>
                </a:solidFill>
                <a:latin typeface="微软雅黑" panose="020B0503020204020204" pitchFamily="34" charset="-122"/>
                <a:ea typeface="微软雅黑" panose="020B0503020204020204" pitchFamily="34" charset="-122"/>
              </a:rPr>
              <a:t>计算机工程与科学学院</a:t>
            </a:r>
            <a:endParaRPr lang="zh-CN" altLang="en-US" sz="2000" b="1">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userDrawn="1"/>
        </p:nvSpPr>
        <p:spPr>
          <a:xfrm>
            <a:off x="1610995" y="4614545"/>
            <a:ext cx="6037580" cy="768350"/>
          </a:xfrm>
          <a:prstGeom prst="rect">
            <a:avLst/>
          </a:prstGeom>
          <a:noFill/>
        </p:spPr>
        <p:txBody>
          <a:bodyPr wrap="square" rtlCol="0">
            <a:spAutoFit/>
          </a:bodyPr>
          <a:p>
            <a:pPr algn="ctr"/>
            <a:r>
              <a:rPr lang="zh-CN" altLang="en-US" sz="4400" b="1">
                <a:solidFill>
                  <a:schemeClr val="bg1"/>
                </a:solidFill>
                <a:latin typeface="华文行楷" panose="02010800040101010101" charset="-122"/>
                <a:ea typeface="华文行楷" panose="02010800040101010101" charset="-122"/>
              </a:rPr>
              <a:t>《博弈论与强化学习》</a:t>
            </a:r>
            <a:endParaRPr lang="zh-CN" altLang="en-US" sz="4400" b="1">
              <a:solidFill>
                <a:schemeClr val="bg1"/>
              </a:solidFill>
              <a:latin typeface="华文行楷" panose="02010800040101010101" charset="-122"/>
              <a:ea typeface="华文行楷" panose="02010800040101010101" charset="-122"/>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sp>
        <p:nvSpPr>
          <p:cNvPr id="3" name="内容占位符 2"/>
          <p:cNvSpPr>
            <a:spLocks noGrp="1"/>
          </p:cNvSpPr>
          <p:nvPr>
            <p:ph sz="quarter" idx="10" hasCustomPrompt="1"/>
          </p:nvPr>
        </p:nvSpPr>
        <p:spPr>
          <a:xfrm>
            <a:off x="494030" y="1372235"/>
            <a:ext cx="8372475" cy="5236210"/>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标题 4"/>
          <p:cNvSpPr>
            <a:spLocks noGrp="1"/>
          </p:cNvSpPr>
          <p:nvPr>
            <p:ph type="title"/>
          </p:nvPr>
        </p:nvSpPr>
        <p:spPr>
          <a:xfrm>
            <a:off x="907415" y="396875"/>
            <a:ext cx="7959090" cy="575945"/>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p:cSld name="目录">
    <p:spTree>
      <p:nvGrpSpPr>
        <p:cNvPr id="1" name=""/>
        <p:cNvGrpSpPr/>
        <p:nvPr/>
      </p:nvGrpSpPr>
      <p:grpSpPr>
        <a:xfrm>
          <a:off x="0" y="0"/>
          <a:ext cx="0" cy="0"/>
          <a:chOff x="0" y="0"/>
          <a:chExt cx="0" cy="0"/>
        </a:xfrm>
      </p:grpSpPr>
      <p:sp>
        <p:nvSpPr>
          <p:cNvPr id="7" name="矩形 6"/>
          <p:cNvSpPr/>
          <p:nvPr userDrawn="1"/>
        </p:nvSpPr>
        <p:spPr>
          <a:xfrm>
            <a:off x="0" y="5822999"/>
            <a:ext cx="9144000" cy="10365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矩形 12"/>
          <p:cNvSpPr/>
          <p:nvPr userDrawn="1"/>
        </p:nvSpPr>
        <p:spPr>
          <a:xfrm>
            <a:off x="0" y="1"/>
            <a:ext cx="9144000" cy="1080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p:cNvSpPr/>
          <p:nvPr userDrawn="1"/>
        </p:nvSpPr>
        <p:spPr>
          <a:xfrm>
            <a:off x="0" y="1"/>
            <a:ext cx="9144000" cy="1080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p:cSld name="1_封面">
    <p:bg>
      <p:bgPr>
        <a:solidFill>
          <a:schemeClr val="accent1"/>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5145" y="4762500"/>
            <a:ext cx="8324850" cy="772795"/>
          </a:xfrm>
          <a:prstGeom prst="rect">
            <a:avLst/>
          </a:prstGeom>
        </p:spPr>
        <p:txBody>
          <a:bodyPr anchor="ctr">
            <a:noAutofit/>
          </a:bodyPr>
          <a:lstStyle>
            <a:lvl1pPr algn="ctr">
              <a:lnSpc>
                <a:spcPct val="100000"/>
              </a:lnSpc>
              <a:defRPr sz="4000" b="1">
                <a:solidFill>
                  <a:schemeClr val="bg1"/>
                </a:solidFill>
                <a:latin typeface="+mj-ea"/>
                <a:ea typeface="+mj-ea"/>
              </a:defRPr>
            </a:lvl1pPr>
          </a:lstStyle>
          <a:p>
            <a:r>
              <a:rPr lang="zh-CN" altLang="en-US" dirty="0"/>
              <a:t>谢谢！</a:t>
            </a:r>
            <a:endParaRPr lang="zh-CN" altLang="en-US" dirty="0"/>
          </a:p>
        </p:txBody>
      </p:sp>
      <p:pic>
        <p:nvPicPr>
          <p:cNvPr id="3" name="图片 2"/>
          <p:cNvPicPr>
            <a:picLocks noChangeAspect="1"/>
          </p:cNvPicPr>
          <p:nvPr userDrawn="1"/>
        </p:nvPicPr>
        <p:blipFill>
          <a:blip r:embed="rId2"/>
          <a:srcRect t="20161"/>
          <a:stretch>
            <a:fillRect/>
          </a:stretch>
        </p:blipFill>
        <p:spPr>
          <a:xfrm>
            <a:off x="0" y="0"/>
            <a:ext cx="9144000" cy="4184015"/>
          </a:xfrm>
          <a:prstGeom prst="rect">
            <a:avLst/>
          </a:prstGeom>
        </p:spPr>
      </p:pic>
      <p:cxnSp>
        <p:nvCxnSpPr>
          <p:cNvPr id="4" name="直接连接符 3"/>
          <p:cNvCxnSpPr/>
          <p:nvPr userDrawn="1"/>
        </p:nvCxnSpPr>
        <p:spPr>
          <a:xfrm>
            <a:off x="0" y="4223903"/>
            <a:ext cx="91440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image" Target="../media/image4.png"/><Relationship Id="rId7" Type="http://schemas.microsoft.com/office/2007/relationships/hdphoto" Target="../media/image3.wdp"/><Relationship Id="rId6" Type="http://schemas.openxmlformats.org/officeDocument/2006/relationships/image" Target="../media/image2.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矩形 9"/>
          <p:cNvSpPr/>
          <p:nvPr userDrawn="1"/>
        </p:nvSpPr>
        <p:spPr>
          <a:xfrm>
            <a:off x="0" y="6768092"/>
            <a:ext cx="9144000" cy="914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12" name="图片 11"/>
          <p:cNvPicPr>
            <a:picLocks noChangeAspect="1"/>
          </p:cNvPicPr>
          <p:nvPr userDrawn="1"/>
        </p:nvPicPr>
        <p:blipFill>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620"/>
            <a:ext cx="1517655" cy="401504"/>
          </a:xfrm>
          <a:prstGeom prst="rect">
            <a:avLst/>
          </a:prstGeom>
        </p:spPr>
      </p:pic>
      <p:sp>
        <p:nvSpPr>
          <p:cNvPr id="13" name="矩形 12"/>
          <p:cNvSpPr/>
          <p:nvPr userDrawn="1"/>
        </p:nvSpPr>
        <p:spPr>
          <a:xfrm>
            <a:off x="0" y="1"/>
            <a:ext cx="9144000" cy="1080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p:cNvSpPr/>
          <p:nvPr userDrawn="1"/>
        </p:nvSpPr>
        <p:spPr>
          <a:xfrm>
            <a:off x="0" y="6768092"/>
            <a:ext cx="9144000" cy="914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矩形 15"/>
          <p:cNvSpPr/>
          <p:nvPr userDrawn="1"/>
        </p:nvSpPr>
        <p:spPr>
          <a:xfrm>
            <a:off x="0" y="1"/>
            <a:ext cx="9144000" cy="1080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3" name="图片 2"/>
          <p:cNvPicPr>
            <a:picLocks noChangeAspect="1"/>
          </p:cNvPicPr>
          <p:nvPr userDrawn="1"/>
        </p:nvPicPr>
        <p:blipFill>
          <a:blip r:embed="rId8"/>
          <a:stretch>
            <a:fillRect/>
          </a:stretch>
        </p:blipFill>
        <p:spPr>
          <a:xfrm>
            <a:off x="61595" y="157480"/>
            <a:ext cx="770890" cy="98298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mc:AlternateContent xmlns:mc="http://schemas.openxmlformats.org/markup-compatibility/2006">
    <mc:Choice xmlns:p14="http://schemas.microsoft.com/office/powerpoint/2010/main" Requires="p14">
      <p:transition p14:dur="250">
        <p:fade/>
      </p:transition>
    </mc:Choice>
    <mc:Fallback>
      <p:transition>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52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4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6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835" algn="l" defTabSz="914400" rtl="0" eaLnBrk="1" latinLnBrk="0" hangingPunct="1">
        <a:defRPr sz="1800" kern="1200">
          <a:solidFill>
            <a:schemeClr val="tx1"/>
          </a:solidFill>
          <a:latin typeface="+mn-lt"/>
          <a:ea typeface="+mn-ea"/>
          <a:cs typeface="+mn-cs"/>
        </a:defRPr>
      </a:lvl7pPr>
      <a:lvl8pPr marL="3201035"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3.xml"/><Relationship Id="rId2" Type="http://schemas.openxmlformats.org/officeDocument/2006/relationships/image" Target="../media/image10.png"/><Relationship Id="rId1" Type="http://schemas.openxmlformats.org/officeDocument/2006/relationships/tags" Target="../tags/tag60.xml"/></Relationships>
</file>

<file path=ppt/slides/_rels/slide11.xml.rels><?xml version="1.0" encoding="UTF-8" standalone="yes"?>
<Relationships xmlns="http://schemas.openxmlformats.org/package/2006/relationships"><Relationship Id="rId9" Type="http://schemas.openxmlformats.org/officeDocument/2006/relationships/tags" Target="../tags/tag69.xml"/><Relationship Id="rId8" Type="http://schemas.openxmlformats.org/officeDocument/2006/relationships/tags" Target="../tags/tag68.xml"/><Relationship Id="rId7" Type="http://schemas.openxmlformats.org/officeDocument/2006/relationships/tags" Target="../tags/tag67.xml"/><Relationship Id="rId6" Type="http://schemas.openxmlformats.org/officeDocument/2006/relationships/tags" Target="../tags/tag66.xml"/><Relationship Id="rId5" Type="http://schemas.openxmlformats.org/officeDocument/2006/relationships/tags" Target="../tags/tag65.xml"/><Relationship Id="rId43" Type="http://schemas.openxmlformats.org/officeDocument/2006/relationships/notesSlide" Target="../notesSlides/notesSlide8.xml"/><Relationship Id="rId42" Type="http://schemas.openxmlformats.org/officeDocument/2006/relationships/slideLayout" Target="../slideLayouts/slideLayout3.xml"/><Relationship Id="rId41" Type="http://schemas.openxmlformats.org/officeDocument/2006/relationships/tags" Target="../tags/tag101.xml"/><Relationship Id="rId40" Type="http://schemas.openxmlformats.org/officeDocument/2006/relationships/tags" Target="../tags/tag100.xml"/><Relationship Id="rId4" Type="http://schemas.openxmlformats.org/officeDocument/2006/relationships/tags" Target="../tags/tag64.xml"/><Relationship Id="rId39" Type="http://schemas.openxmlformats.org/officeDocument/2006/relationships/tags" Target="../tags/tag99.xml"/><Relationship Id="rId38" Type="http://schemas.openxmlformats.org/officeDocument/2006/relationships/tags" Target="../tags/tag98.xml"/><Relationship Id="rId37" Type="http://schemas.openxmlformats.org/officeDocument/2006/relationships/tags" Target="../tags/tag97.xml"/><Relationship Id="rId36" Type="http://schemas.openxmlformats.org/officeDocument/2006/relationships/tags" Target="../tags/tag96.xml"/><Relationship Id="rId35" Type="http://schemas.openxmlformats.org/officeDocument/2006/relationships/tags" Target="../tags/tag95.xml"/><Relationship Id="rId34" Type="http://schemas.openxmlformats.org/officeDocument/2006/relationships/tags" Target="../tags/tag94.xml"/><Relationship Id="rId33" Type="http://schemas.openxmlformats.org/officeDocument/2006/relationships/tags" Target="../tags/tag93.xml"/><Relationship Id="rId32" Type="http://schemas.openxmlformats.org/officeDocument/2006/relationships/tags" Target="../tags/tag92.xml"/><Relationship Id="rId31" Type="http://schemas.openxmlformats.org/officeDocument/2006/relationships/tags" Target="../tags/tag91.xml"/><Relationship Id="rId30" Type="http://schemas.openxmlformats.org/officeDocument/2006/relationships/tags" Target="../tags/tag90.xml"/><Relationship Id="rId3" Type="http://schemas.openxmlformats.org/officeDocument/2006/relationships/tags" Target="../tags/tag63.xml"/><Relationship Id="rId29" Type="http://schemas.openxmlformats.org/officeDocument/2006/relationships/tags" Target="../tags/tag89.xml"/><Relationship Id="rId28" Type="http://schemas.openxmlformats.org/officeDocument/2006/relationships/tags" Target="../tags/tag88.xml"/><Relationship Id="rId27" Type="http://schemas.openxmlformats.org/officeDocument/2006/relationships/tags" Target="../tags/tag87.xml"/><Relationship Id="rId26" Type="http://schemas.openxmlformats.org/officeDocument/2006/relationships/tags" Target="../tags/tag86.xml"/><Relationship Id="rId25" Type="http://schemas.openxmlformats.org/officeDocument/2006/relationships/tags" Target="../tags/tag85.xml"/><Relationship Id="rId24" Type="http://schemas.openxmlformats.org/officeDocument/2006/relationships/tags" Target="../tags/tag84.xml"/><Relationship Id="rId23" Type="http://schemas.openxmlformats.org/officeDocument/2006/relationships/tags" Target="../tags/tag83.xml"/><Relationship Id="rId22" Type="http://schemas.openxmlformats.org/officeDocument/2006/relationships/tags" Target="../tags/tag82.xml"/><Relationship Id="rId21" Type="http://schemas.openxmlformats.org/officeDocument/2006/relationships/tags" Target="../tags/tag81.xml"/><Relationship Id="rId20" Type="http://schemas.openxmlformats.org/officeDocument/2006/relationships/tags" Target="../tags/tag80.xml"/><Relationship Id="rId2" Type="http://schemas.openxmlformats.org/officeDocument/2006/relationships/tags" Target="../tags/tag62.xml"/><Relationship Id="rId19" Type="http://schemas.openxmlformats.org/officeDocument/2006/relationships/tags" Target="../tags/tag79.xml"/><Relationship Id="rId18" Type="http://schemas.openxmlformats.org/officeDocument/2006/relationships/tags" Target="../tags/tag78.xml"/><Relationship Id="rId17" Type="http://schemas.openxmlformats.org/officeDocument/2006/relationships/tags" Target="../tags/tag77.xml"/><Relationship Id="rId16" Type="http://schemas.openxmlformats.org/officeDocument/2006/relationships/tags" Target="../tags/tag76.xml"/><Relationship Id="rId15" Type="http://schemas.openxmlformats.org/officeDocument/2006/relationships/tags" Target="../tags/tag75.xml"/><Relationship Id="rId14" Type="http://schemas.openxmlformats.org/officeDocument/2006/relationships/tags" Target="../tags/tag74.xml"/><Relationship Id="rId13" Type="http://schemas.openxmlformats.org/officeDocument/2006/relationships/tags" Target="../tags/tag73.xml"/><Relationship Id="rId12" Type="http://schemas.openxmlformats.org/officeDocument/2006/relationships/tags" Target="../tags/tag72.xml"/><Relationship Id="rId11" Type="http://schemas.openxmlformats.org/officeDocument/2006/relationships/tags" Target="../tags/tag71.xml"/><Relationship Id="rId10" Type="http://schemas.openxmlformats.org/officeDocument/2006/relationships/tags" Target="../tags/tag70.xml"/><Relationship Id="rId1" Type="http://schemas.openxmlformats.org/officeDocument/2006/relationships/tags" Target="../tags/tag61.xml"/></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3.xml"/><Relationship Id="rId4" Type="http://schemas.openxmlformats.org/officeDocument/2006/relationships/tags" Target="../tags/tag104.xml"/><Relationship Id="rId3" Type="http://schemas.openxmlformats.org/officeDocument/2006/relationships/image" Target="../media/image11.png"/><Relationship Id="rId2" Type="http://schemas.openxmlformats.org/officeDocument/2006/relationships/tags" Target="../tags/tag103.xml"/><Relationship Id="rId1" Type="http://schemas.openxmlformats.org/officeDocument/2006/relationships/tags" Target="../tags/tag10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105.xml"/></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3.xml"/><Relationship Id="rId4" Type="http://schemas.openxmlformats.org/officeDocument/2006/relationships/tags" Target="../tags/tag108.xml"/><Relationship Id="rId3" Type="http://schemas.openxmlformats.org/officeDocument/2006/relationships/tags" Target="../tags/tag107.xml"/><Relationship Id="rId2" Type="http://schemas.openxmlformats.org/officeDocument/2006/relationships/image" Target="../media/image12.png"/><Relationship Id="rId1" Type="http://schemas.openxmlformats.org/officeDocument/2006/relationships/tags" Target="../tags/tag106.xml"/></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tags" Target="../tags/tag111.xml"/><Relationship Id="rId3" Type="http://schemas.openxmlformats.org/officeDocument/2006/relationships/image" Target="../media/image9.png"/><Relationship Id="rId2" Type="http://schemas.openxmlformats.org/officeDocument/2006/relationships/tags" Target="../tags/tag110.xml"/><Relationship Id="rId1" Type="http://schemas.openxmlformats.org/officeDocument/2006/relationships/tags" Target="../tags/tag109.xml"/></Relationships>
</file>

<file path=ppt/slides/_rels/slide16.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image" Target="../media/image15.png"/><Relationship Id="rId7" Type="http://schemas.openxmlformats.org/officeDocument/2006/relationships/tags" Target="../tags/tag117.xml"/><Relationship Id="rId6" Type="http://schemas.openxmlformats.org/officeDocument/2006/relationships/tags" Target="../tags/tag116.xml"/><Relationship Id="rId5" Type="http://schemas.openxmlformats.org/officeDocument/2006/relationships/tags" Target="../tags/tag115.xml"/><Relationship Id="rId4" Type="http://schemas.openxmlformats.org/officeDocument/2006/relationships/tags" Target="../tags/tag114.xml"/><Relationship Id="rId3" Type="http://schemas.openxmlformats.org/officeDocument/2006/relationships/image" Target="../media/image14.png"/><Relationship Id="rId2" Type="http://schemas.openxmlformats.org/officeDocument/2006/relationships/tags" Target="../tags/tag113.xml"/><Relationship Id="rId10" Type="http://schemas.openxmlformats.org/officeDocument/2006/relationships/notesSlide" Target="../notesSlides/notesSlide13.xml"/><Relationship Id="rId1" Type="http://schemas.openxmlformats.org/officeDocument/2006/relationships/tags" Target="../tags/tag11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1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9" Type="http://schemas.openxmlformats.org/officeDocument/2006/relationships/notesSlide" Target="../notesSlides/notesSlide16.xml"/><Relationship Id="rId8" Type="http://schemas.openxmlformats.org/officeDocument/2006/relationships/slideLayout" Target="../slideLayouts/slideLayout3.xml"/><Relationship Id="rId7" Type="http://schemas.openxmlformats.org/officeDocument/2006/relationships/tags" Target="../tags/tag121.xml"/><Relationship Id="rId6" Type="http://schemas.openxmlformats.org/officeDocument/2006/relationships/tags" Target="../tags/tag120.xml"/><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tags" Target="../tags/tag119.xml"/><Relationship Id="rId2" Type="http://schemas.openxmlformats.org/officeDocument/2006/relationships/image" Target="../media/image17.png"/><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7" Type="http://schemas.openxmlformats.org/officeDocument/2006/relationships/notesSlide" Target="../notesSlides/notesSlide17.xml"/><Relationship Id="rId6"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tags" Target="../tags/tag124.xml"/><Relationship Id="rId3" Type="http://schemas.openxmlformats.org/officeDocument/2006/relationships/image" Target="../media/image20.png"/><Relationship Id="rId2" Type="http://schemas.openxmlformats.org/officeDocument/2006/relationships/tags" Target="../tags/tag123.xml"/><Relationship Id="rId1" Type="http://schemas.openxmlformats.org/officeDocument/2006/relationships/tags" Target="../tags/tag122.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3.xml"/><Relationship Id="rId3" Type="http://schemas.openxmlformats.org/officeDocument/2006/relationships/image" Target="../media/image22.png"/><Relationship Id="rId2" Type="http://schemas.openxmlformats.org/officeDocument/2006/relationships/tags" Target="../tags/tag126.xml"/><Relationship Id="rId1" Type="http://schemas.openxmlformats.org/officeDocument/2006/relationships/tags" Target="../tags/tag125.xml"/></Relationships>
</file>

<file path=ppt/slides/_rels/slide22.xml.rels><?xml version="1.0" encoding="UTF-8" standalone="yes"?>
<Relationships xmlns="http://schemas.openxmlformats.org/package/2006/relationships"><Relationship Id="rId9" Type="http://schemas.openxmlformats.org/officeDocument/2006/relationships/notesSlide" Target="../notesSlides/notesSlide19.xml"/><Relationship Id="rId8" Type="http://schemas.openxmlformats.org/officeDocument/2006/relationships/slideLayout" Target="../slideLayouts/slideLayout3.xml"/><Relationship Id="rId7" Type="http://schemas.openxmlformats.org/officeDocument/2006/relationships/tags" Target="../tags/tag131.xml"/><Relationship Id="rId6" Type="http://schemas.openxmlformats.org/officeDocument/2006/relationships/tags" Target="../tags/tag130.xml"/><Relationship Id="rId5" Type="http://schemas.openxmlformats.org/officeDocument/2006/relationships/image" Target="../media/image23.png"/><Relationship Id="rId4" Type="http://schemas.openxmlformats.org/officeDocument/2006/relationships/tags" Target="../tags/tag129.xml"/><Relationship Id="rId3" Type="http://schemas.openxmlformats.org/officeDocument/2006/relationships/image" Target="../media/image22.png"/><Relationship Id="rId2" Type="http://schemas.openxmlformats.org/officeDocument/2006/relationships/tags" Target="../tags/tag128.xml"/><Relationship Id="rId1" Type="http://schemas.openxmlformats.org/officeDocument/2006/relationships/tags" Target="../tags/tag127.xml"/></Relationships>
</file>

<file path=ppt/slides/_rels/slide23.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tags" Target="../tags/tag138.xml"/><Relationship Id="rId7" Type="http://schemas.openxmlformats.org/officeDocument/2006/relationships/tags" Target="../tags/tag137.xml"/><Relationship Id="rId6" Type="http://schemas.openxmlformats.org/officeDocument/2006/relationships/tags" Target="../tags/tag136.xml"/><Relationship Id="rId5" Type="http://schemas.openxmlformats.org/officeDocument/2006/relationships/tags" Target="../tags/tag135.xml"/><Relationship Id="rId4" Type="http://schemas.openxmlformats.org/officeDocument/2006/relationships/tags" Target="../tags/tag134.xml"/><Relationship Id="rId3" Type="http://schemas.openxmlformats.org/officeDocument/2006/relationships/image" Target="../media/image24.png"/><Relationship Id="rId2" Type="http://schemas.openxmlformats.org/officeDocument/2006/relationships/tags" Target="../tags/tag133.xml"/><Relationship Id="rId10" Type="http://schemas.openxmlformats.org/officeDocument/2006/relationships/notesSlide" Target="../notesSlides/notesSlide20.xml"/><Relationship Id="rId1" Type="http://schemas.openxmlformats.org/officeDocument/2006/relationships/tags" Target="../tags/tag132.xml"/></Relationships>
</file>

<file path=ppt/slides/_rels/slide24.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slideLayout" Target="../slideLayouts/slideLayout3.xml"/><Relationship Id="rId4" Type="http://schemas.openxmlformats.org/officeDocument/2006/relationships/tags" Target="../tags/tag141.xml"/><Relationship Id="rId3" Type="http://schemas.openxmlformats.org/officeDocument/2006/relationships/image" Target="../media/image25.png"/><Relationship Id="rId2" Type="http://schemas.openxmlformats.org/officeDocument/2006/relationships/tags" Target="../tags/tag140.xml"/><Relationship Id="rId1" Type="http://schemas.openxmlformats.org/officeDocument/2006/relationships/tags" Target="../tags/tag139.xml"/></Relationships>
</file>

<file path=ppt/slides/_rels/slide25.xml.rels><?xml version="1.0" encoding="UTF-8" standalone="yes"?>
<Relationships xmlns="http://schemas.openxmlformats.org/package/2006/relationships"><Relationship Id="rId6" Type="http://schemas.openxmlformats.org/officeDocument/2006/relationships/notesSlide" Target="../notesSlides/notesSlide22.xml"/><Relationship Id="rId5" Type="http://schemas.openxmlformats.org/officeDocument/2006/relationships/slideLayout" Target="../slideLayouts/slideLayout3.xml"/><Relationship Id="rId4" Type="http://schemas.openxmlformats.org/officeDocument/2006/relationships/tags" Target="../tags/tag144.xml"/><Relationship Id="rId3" Type="http://schemas.openxmlformats.org/officeDocument/2006/relationships/image" Target="../media/image26.png"/><Relationship Id="rId2" Type="http://schemas.openxmlformats.org/officeDocument/2006/relationships/tags" Target="../tags/tag143.xml"/><Relationship Id="rId1" Type="http://schemas.openxmlformats.org/officeDocument/2006/relationships/tags" Target="../tags/tag142.xml"/></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3.xml"/><Relationship Id="rId3" Type="http://schemas.openxmlformats.org/officeDocument/2006/relationships/image" Target="../media/image27.png"/><Relationship Id="rId2" Type="http://schemas.openxmlformats.org/officeDocument/2006/relationships/tags" Target="../tags/tag146.xml"/><Relationship Id="rId1" Type="http://schemas.openxmlformats.org/officeDocument/2006/relationships/tags" Target="../tags/tag145.xml"/></Relationships>
</file>

<file path=ppt/slides/_rels/slide27.xml.rels><?xml version="1.0" encoding="UTF-8" standalone="yes"?>
<Relationships xmlns="http://schemas.openxmlformats.org/package/2006/relationships"><Relationship Id="rId6" Type="http://schemas.openxmlformats.org/officeDocument/2006/relationships/notesSlide" Target="../notesSlides/notesSlide24.xml"/><Relationship Id="rId5" Type="http://schemas.openxmlformats.org/officeDocument/2006/relationships/slideLayout" Target="../slideLayouts/slideLayout3.xml"/><Relationship Id="rId4" Type="http://schemas.openxmlformats.org/officeDocument/2006/relationships/image" Target="../media/image29.png"/><Relationship Id="rId3" Type="http://schemas.openxmlformats.org/officeDocument/2006/relationships/tags" Target="../tags/tag148.xml"/><Relationship Id="rId2" Type="http://schemas.openxmlformats.org/officeDocument/2006/relationships/image" Target="../media/image28.png"/><Relationship Id="rId1" Type="http://schemas.openxmlformats.org/officeDocument/2006/relationships/tags" Target="../tags/tag147.xml"/></Relationships>
</file>

<file path=ppt/slides/_rels/slide28.xml.rels><?xml version="1.0" encoding="UTF-8" standalone="yes"?>
<Relationships xmlns="http://schemas.openxmlformats.org/package/2006/relationships"><Relationship Id="rId6" Type="http://schemas.openxmlformats.org/officeDocument/2006/relationships/notesSlide" Target="../notesSlides/notesSlide25.xml"/><Relationship Id="rId5" Type="http://schemas.openxmlformats.org/officeDocument/2006/relationships/slideLayout" Target="../slideLayouts/slideLayout3.xml"/><Relationship Id="rId4" Type="http://schemas.openxmlformats.org/officeDocument/2006/relationships/image" Target="../media/image31.png"/><Relationship Id="rId3" Type="http://schemas.openxmlformats.org/officeDocument/2006/relationships/tags" Target="../tags/tag150.xml"/><Relationship Id="rId2" Type="http://schemas.openxmlformats.org/officeDocument/2006/relationships/image" Target="../media/image30.png"/><Relationship Id="rId1" Type="http://schemas.openxmlformats.org/officeDocument/2006/relationships/tags" Target="../tags/tag149.xml"/></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3.xml"/><Relationship Id="rId2" Type="http://schemas.openxmlformats.org/officeDocument/2006/relationships/tags" Target="../tags/tag152.xml"/><Relationship Id="rId1" Type="http://schemas.openxmlformats.org/officeDocument/2006/relationships/tags" Target="../tags/tag151.xml"/></Relationships>
</file>

<file path=ppt/slides/_rels/slide3.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7" Type="http://schemas.openxmlformats.org/officeDocument/2006/relationships/notesSlide" Target="../notesSlides/notesSlide3.xml"/><Relationship Id="rId26" Type="http://schemas.openxmlformats.org/officeDocument/2006/relationships/slideLayout" Target="../slideLayouts/slideLayout3.xml"/><Relationship Id="rId25" Type="http://schemas.openxmlformats.org/officeDocument/2006/relationships/tags" Target="../tags/tag25.xml"/><Relationship Id="rId24" Type="http://schemas.openxmlformats.org/officeDocument/2006/relationships/tags" Target="../tags/tag24.xml"/><Relationship Id="rId23" Type="http://schemas.openxmlformats.org/officeDocument/2006/relationships/tags" Target="../tags/tag23.xml"/><Relationship Id="rId22" Type="http://schemas.openxmlformats.org/officeDocument/2006/relationships/tags" Target="../tags/tag22.xml"/><Relationship Id="rId21" Type="http://schemas.openxmlformats.org/officeDocument/2006/relationships/tags" Target="../tags/tag21.xml"/><Relationship Id="rId20" Type="http://schemas.openxmlformats.org/officeDocument/2006/relationships/tags" Target="../tags/tag20.xml"/><Relationship Id="rId2" Type="http://schemas.openxmlformats.org/officeDocument/2006/relationships/tags" Target="../tags/tag2.xml"/><Relationship Id="rId19" Type="http://schemas.openxmlformats.org/officeDocument/2006/relationships/tags" Target="../tags/tag19.xml"/><Relationship Id="rId18" Type="http://schemas.openxmlformats.org/officeDocument/2006/relationships/tags" Target="../tags/tag18.xml"/><Relationship Id="rId17" Type="http://schemas.openxmlformats.org/officeDocument/2006/relationships/tags" Target="../tags/tag17.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image" Target="../media/image5.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image" Target="../media/image34.png"/><Relationship Id="rId7" Type="http://schemas.openxmlformats.org/officeDocument/2006/relationships/tags" Target="../tags/tag157.xml"/><Relationship Id="rId6" Type="http://schemas.openxmlformats.org/officeDocument/2006/relationships/image" Target="../media/image33.png"/><Relationship Id="rId5" Type="http://schemas.openxmlformats.org/officeDocument/2006/relationships/tags" Target="../tags/tag156.xml"/><Relationship Id="rId4" Type="http://schemas.openxmlformats.org/officeDocument/2006/relationships/tags" Target="../tags/tag155.xml"/><Relationship Id="rId3" Type="http://schemas.openxmlformats.org/officeDocument/2006/relationships/tags" Target="../tags/tag154.xml"/><Relationship Id="rId2" Type="http://schemas.openxmlformats.org/officeDocument/2006/relationships/image" Target="../media/image32.png"/><Relationship Id="rId10" Type="http://schemas.openxmlformats.org/officeDocument/2006/relationships/notesSlide" Target="../notesSlides/notesSlide27.xml"/><Relationship Id="rId1" Type="http://schemas.openxmlformats.org/officeDocument/2006/relationships/tags" Target="../tags/tag153.xml"/></Relationships>
</file>

<file path=ppt/slides/_rels/slide32.xml.rels><?xml version="1.0" encoding="UTF-8" standalone="yes"?>
<Relationships xmlns="http://schemas.openxmlformats.org/package/2006/relationships"><Relationship Id="rId7" Type="http://schemas.openxmlformats.org/officeDocument/2006/relationships/notesSlide" Target="../notesSlides/notesSlide28.xml"/><Relationship Id="rId6" Type="http://schemas.openxmlformats.org/officeDocument/2006/relationships/slideLayout" Target="../slideLayouts/slideLayout3.xml"/><Relationship Id="rId5" Type="http://schemas.openxmlformats.org/officeDocument/2006/relationships/tags" Target="../tags/tag161.xml"/><Relationship Id="rId4" Type="http://schemas.openxmlformats.org/officeDocument/2006/relationships/image" Target="../media/image34.png"/><Relationship Id="rId3" Type="http://schemas.openxmlformats.org/officeDocument/2006/relationships/tags" Target="../tags/tag160.xml"/><Relationship Id="rId2" Type="http://schemas.openxmlformats.org/officeDocument/2006/relationships/tags" Target="../tags/tag159.xml"/><Relationship Id="rId1" Type="http://schemas.openxmlformats.org/officeDocument/2006/relationships/tags" Target="../tags/tag158.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7.png"/><Relationship Id="rId3" Type="http://schemas.openxmlformats.org/officeDocument/2006/relationships/tags" Target="../tags/tag27.xml"/><Relationship Id="rId2" Type="http://schemas.openxmlformats.org/officeDocument/2006/relationships/image" Target="../media/image6.jpeg"/><Relationship Id="rId1" Type="http://schemas.openxmlformats.org/officeDocument/2006/relationships/tags" Target="../tags/tag26.xml"/></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image" Target="../media/image9.png"/><Relationship Id="rId7" Type="http://schemas.openxmlformats.org/officeDocument/2006/relationships/tags" Target="../tags/tag33.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3" Type="http://schemas.openxmlformats.org/officeDocument/2006/relationships/image" Target="../media/image8.png"/><Relationship Id="rId2" Type="http://schemas.openxmlformats.org/officeDocument/2006/relationships/tags" Target="../tags/tag29.xml"/><Relationship Id="rId1" Type="http://schemas.openxmlformats.org/officeDocument/2006/relationships/tags" Target="../tags/tag28.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3.xml"/><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s>
</file>

<file path=ppt/slides/_rels/slide7.xml.rels><?xml version="1.0" encoding="UTF-8" standalone="yes"?>
<Relationships xmlns="http://schemas.openxmlformats.org/package/2006/relationships"><Relationship Id="rId9" Type="http://schemas.openxmlformats.org/officeDocument/2006/relationships/tags" Target="../tags/tag45.xml"/><Relationship Id="rId8" Type="http://schemas.openxmlformats.org/officeDocument/2006/relationships/tags" Target="../tags/tag44.xml"/><Relationship Id="rId7" Type="http://schemas.openxmlformats.org/officeDocument/2006/relationships/tags" Target="../tags/tag43.xml"/><Relationship Id="rId6" Type="http://schemas.openxmlformats.org/officeDocument/2006/relationships/tags" Target="../tags/tag42.xml"/><Relationship Id="rId5" Type="http://schemas.openxmlformats.org/officeDocument/2006/relationships/tags" Target="../tags/tag41.xml"/><Relationship Id="rId4" Type="http://schemas.openxmlformats.org/officeDocument/2006/relationships/tags" Target="../tags/tag40.xml"/><Relationship Id="rId3" Type="http://schemas.openxmlformats.org/officeDocument/2006/relationships/tags" Target="../tags/tag39.xml"/><Relationship Id="rId2" Type="http://schemas.openxmlformats.org/officeDocument/2006/relationships/tags" Target="../tags/tag38.xml"/><Relationship Id="rId13" Type="http://schemas.openxmlformats.org/officeDocument/2006/relationships/slideLayout" Target="../slideLayouts/slideLayout3.xml"/><Relationship Id="rId12" Type="http://schemas.openxmlformats.org/officeDocument/2006/relationships/tags" Target="../tags/tag48.xml"/><Relationship Id="rId11" Type="http://schemas.openxmlformats.org/officeDocument/2006/relationships/tags" Target="../tags/tag47.xml"/><Relationship Id="rId10" Type="http://schemas.openxmlformats.org/officeDocument/2006/relationships/tags" Target="../tags/tag46.xml"/><Relationship Id="rId1" Type="http://schemas.openxmlformats.org/officeDocument/2006/relationships/tags" Target="../tags/tag37.xml"/></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tags" Target="../tags/tag54.xml"/><Relationship Id="rId7" Type="http://schemas.openxmlformats.org/officeDocument/2006/relationships/tags" Target="../tags/tag53.xml"/><Relationship Id="rId6" Type="http://schemas.openxmlformats.org/officeDocument/2006/relationships/image" Target="../media/image9.png"/><Relationship Id="rId5" Type="http://schemas.openxmlformats.org/officeDocument/2006/relationships/tags" Target="../tags/tag52.xml"/><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image" Target="../media/image5.jpeg"/><Relationship Id="rId10" Type="http://schemas.openxmlformats.org/officeDocument/2006/relationships/notesSlide" Target="../notesSlides/notesSlide5.xml"/><Relationship Id="rId1" Type="http://schemas.openxmlformats.org/officeDocument/2006/relationships/tags" Target="../tags/tag49.xml"/></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3.xml"/><Relationship Id="rId5" Type="http://schemas.openxmlformats.org/officeDocument/2006/relationships/tags" Target="../tags/tag59.xml"/><Relationship Id="rId4" Type="http://schemas.openxmlformats.org/officeDocument/2006/relationships/tags" Target="../tags/tag58.xml"/><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olidFill>
                  <a:schemeClr val="accent6"/>
                </a:solidFill>
                <a:latin typeface="微软雅黑" panose="020B0503020204020204" pitchFamily="34" charset="-122"/>
                <a:ea typeface="微软雅黑" panose="020B0503020204020204" pitchFamily="34" charset="-122"/>
                <a:sym typeface="+mn-ea"/>
              </a:rPr>
              <a:t>DRL</a:t>
            </a:r>
            <a:r>
              <a:rPr lang="en-US" altLang="zh-CN">
                <a:latin typeface="微软雅黑" panose="020B0503020204020204" pitchFamily="34" charset="-122"/>
                <a:ea typeface="微软雅黑" panose="020B0503020204020204" pitchFamily="34" charset="-122"/>
                <a:sym typeface="+mn-ea"/>
              </a:rPr>
              <a:t>-based </a:t>
            </a:r>
            <a:r>
              <a:rPr lang="en-US" altLang="zh-CN">
                <a:solidFill>
                  <a:schemeClr val="accent6"/>
                </a:solidFill>
                <a:latin typeface="微软雅黑" panose="020B0503020204020204" pitchFamily="34" charset="-122"/>
                <a:ea typeface="微软雅黑" panose="020B0503020204020204" pitchFamily="34" charset="-122"/>
                <a:sym typeface="+mn-ea"/>
              </a:rPr>
              <a:t>T</a:t>
            </a:r>
            <a:r>
              <a:rPr lang="en-US" altLang="zh-CN">
                <a:latin typeface="微软雅黑" panose="020B0503020204020204" pitchFamily="34" charset="-122"/>
                <a:ea typeface="微软雅黑" panose="020B0503020204020204" pitchFamily="34" charset="-122"/>
                <a:sym typeface="+mn-ea"/>
              </a:rPr>
              <a:t>ask </a:t>
            </a:r>
            <a:r>
              <a:rPr lang="en-US" altLang="zh-CN">
                <a:solidFill>
                  <a:schemeClr val="accent6"/>
                </a:solidFill>
                <a:latin typeface="微软雅黑" panose="020B0503020204020204" pitchFamily="34" charset="-122"/>
                <a:ea typeface="微软雅黑" panose="020B0503020204020204" pitchFamily="34" charset="-122"/>
                <a:sym typeface="+mn-ea"/>
              </a:rPr>
              <a:t>O</a:t>
            </a:r>
            <a:r>
              <a:rPr lang="en-US" altLang="zh-CN">
                <a:latin typeface="微软雅黑" panose="020B0503020204020204" pitchFamily="34" charset="-122"/>
                <a:ea typeface="微软雅黑" panose="020B0503020204020204" pitchFamily="34" charset="-122"/>
                <a:sym typeface="+mn-ea"/>
              </a:rPr>
              <a:t>ffloading</a:t>
            </a:r>
            <a:endParaRPr lang="en-US" altLang="zh-CN">
              <a:latin typeface="微软雅黑" panose="020B0503020204020204" pitchFamily="34" charset="-122"/>
              <a:ea typeface="微软雅黑" panose="020B0503020204020204" pitchFamily="34" charset="-122"/>
            </a:endParaRPr>
          </a:p>
        </p:txBody>
      </p:sp>
      <p:sp>
        <p:nvSpPr>
          <p:cNvPr id="2" name="文本框 1"/>
          <p:cNvSpPr txBox="1"/>
          <p:nvPr>
            <p:custDataLst>
              <p:tags r:id="rId1"/>
            </p:custDataLst>
          </p:nvPr>
        </p:nvSpPr>
        <p:spPr>
          <a:xfrm>
            <a:off x="410845" y="1297940"/>
            <a:ext cx="6480175" cy="1167130"/>
          </a:xfrm>
          <a:prstGeom prst="rect">
            <a:avLst/>
          </a:prstGeom>
          <a:noFill/>
        </p:spPr>
        <p:txBody>
          <a:bodyPr wrap="square" rtlCol="0">
            <a:spAutoFit/>
          </a:bodyPr>
          <a:p>
            <a:pPr>
              <a:lnSpc>
                <a:spcPct val="140000"/>
              </a:lnSpc>
            </a:pPr>
            <a:r>
              <a:rPr lang="en-US" altLang="zh-CN">
                <a:latin typeface="微软雅黑" panose="020B0503020204020204" pitchFamily="34" charset="-122"/>
                <a:ea typeface="微软雅黑" panose="020B0503020204020204" pitchFamily="34" charset="-122"/>
              </a:rPr>
              <a:t>Raw DAG -&gt; sequence of embeddings</a:t>
            </a:r>
            <a:endParaRPr lang="en-US" altLang="zh-CN" sz="1400">
              <a:latin typeface="微软雅黑" panose="020B0503020204020204" pitchFamily="34" charset="-122"/>
              <a:ea typeface="微软雅黑" panose="020B0503020204020204" pitchFamily="34" charset="-122"/>
            </a:endParaRPr>
          </a:p>
          <a:p>
            <a:pPr marL="285750" indent="-285750">
              <a:lnSpc>
                <a:spcPct val="140000"/>
              </a:lnSpc>
              <a:buFont typeface="Arial" panose="020B0604020202020204" pitchFamily="34" charset="0"/>
              <a:buChar char="•"/>
            </a:pPr>
            <a:r>
              <a:rPr lang="en-US" altLang="zh-CN" sz="1600">
                <a:latin typeface="微软雅黑" panose="020B0503020204020204" pitchFamily="34" charset="-122"/>
                <a:ea typeface="微软雅黑" panose="020B0503020204020204" pitchFamily="34" charset="-122"/>
              </a:rPr>
              <a:t>task profiles</a:t>
            </a:r>
            <a:endParaRPr lang="en-US" altLang="zh-CN" sz="1600">
              <a:latin typeface="微软雅黑" panose="020B0503020204020204" pitchFamily="34" charset="-122"/>
              <a:ea typeface="微软雅黑" panose="020B0503020204020204" pitchFamily="34" charset="-122"/>
            </a:endParaRPr>
          </a:p>
          <a:p>
            <a:pPr marL="285750" indent="-285750">
              <a:lnSpc>
                <a:spcPct val="140000"/>
              </a:lnSpc>
              <a:buFont typeface="Arial" panose="020B0604020202020204" pitchFamily="34" charset="0"/>
              <a:buChar char="•"/>
            </a:pPr>
            <a:r>
              <a:rPr lang="en-US" altLang="zh-CN" sz="1600">
                <a:latin typeface="微软雅黑" panose="020B0503020204020204" pitchFamily="34" charset="-122"/>
                <a:ea typeface="微软雅黑" panose="020B0503020204020204" pitchFamily="34" charset="-122"/>
              </a:rPr>
              <a:t>dependency information</a:t>
            </a:r>
            <a:endParaRPr lang="en-US" altLang="zh-CN" sz="1600">
              <a:latin typeface="微软雅黑" panose="020B0503020204020204" pitchFamily="34" charset="-122"/>
              <a:ea typeface="微软雅黑" panose="020B0503020204020204" pitchFamily="34" charset="-122"/>
            </a:endParaRPr>
          </a:p>
        </p:txBody>
      </p:sp>
      <p:pic>
        <p:nvPicPr>
          <p:cNvPr id="5" name="图片 4" descr="Neural_network_with_dark_background"/>
          <p:cNvPicPr>
            <a:picLocks noChangeAspect="1"/>
          </p:cNvPicPr>
          <p:nvPr/>
        </p:nvPicPr>
        <p:blipFill>
          <a:blip r:embed="rId2"/>
          <a:stretch>
            <a:fillRect/>
          </a:stretch>
        </p:blipFill>
        <p:spPr>
          <a:xfrm>
            <a:off x="3742690" y="2241550"/>
            <a:ext cx="4382135" cy="35572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olidFill>
                  <a:schemeClr val="accent6"/>
                </a:solidFill>
                <a:latin typeface="微软雅黑" panose="020B0503020204020204" pitchFamily="34" charset="-122"/>
                <a:ea typeface="微软雅黑" panose="020B0503020204020204" pitchFamily="34" charset="-122"/>
                <a:sym typeface="+mn-ea"/>
              </a:rPr>
              <a:t>DRL</a:t>
            </a:r>
            <a:r>
              <a:rPr lang="en-US" altLang="zh-CN">
                <a:latin typeface="微软雅黑" panose="020B0503020204020204" pitchFamily="34" charset="-122"/>
                <a:ea typeface="微软雅黑" panose="020B0503020204020204" pitchFamily="34" charset="-122"/>
                <a:sym typeface="+mn-ea"/>
              </a:rPr>
              <a:t>-based </a:t>
            </a:r>
            <a:r>
              <a:rPr lang="en-US" altLang="zh-CN">
                <a:solidFill>
                  <a:schemeClr val="accent6"/>
                </a:solidFill>
                <a:latin typeface="微软雅黑" panose="020B0503020204020204" pitchFamily="34" charset="-122"/>
                <a:ea typeface="微软雅黑" panose="020B0503020204020204" pitchFamily="34" charset="-122"/>
                <a:sym typeface="+mn-ea"/>
              </a:rPr>
              <a:t>T</a:t>
            </a:r>
            <a:r>
              <a:rPr lang="en-US" altLang="zh-CN">
                <a:latin typeface="微软雅黑" panose="020B0503020204020204" pitchFamily="34" charset="-122"/>
                <a:ea typeface="微软雅黑" panose="020B0503020204020204" pitchFamily="34" charset="-122"/>
                <a:sym typeface="+mn-ea"/>
              </a:rPr>
              <a:t>ask </a:t>
            </a:r>
            <a:r>
              <a:rPr lang="en-US" altLang="zh-CN">
                <a:solidFill>
                  <a:schemeClr val="accent6"/>
                </a:solidFill>
                <a:latin typeface="微软雅黑" panose="020B0503020204020204" pitchFamily="34" charset="-122"/>
                <a:ea typeface="微软雅黑" panose="020B0503020204020204" pitchFamily="34" charset="-122"/>
                <a:sym typeface="+mn-ea"/>
              </a:rPr>
              <a:t>O</a:t>
            </a:r>
            <a:r>
              <a:rPr lang="en-US" altLang="zh-CN">
                <a:latin typeface="微软雅黑" panose="020B0503020204020204" pitchFamily="34" charset="-122"/>
                <a:ea typeface="微软雅黑" panose="020B0503020204020204" pitchFamily="34" charset="-122"/>
                <a:sym typeface="+mn-ea"/>
              </a:rPr>
              <a:t>ffloading</a:t>
            </a:r>
            <a:endParaRPr lang="en-US" altLang="zh-CN">
              <a:latin typeface="微软雅黑" panose="020B0503020204020204" pitchFamily="34" charset="-122"/>
              <a:ea typeface="微软雅黑" panose="020B0503020204020204" pitchFamily="34" charset="-122"/>
            </a:endParaRPr>
          </a:p>
        </p:txBody>
      </p:sp>
      <p:grpSp>
        <p:nvGrpSpPr>
          <p:cNvPr id="6" name="组合 5"/>
          <p:cNvGrpSpPr/>
          <p:nvPr/>
        </p:nvGrpSpPr>
        <p:grpSpPr>
          <a:xfrm>
            <a:off x="0" y="5875020"/>
            <a:ext cx="4497070" cy="894080"/>
            <a:chOff x="631" y="4849"/>
            <a:chExt cx="7082" cy="1408"/>
          </a:xfrm>
        </p:grpSpPr>
        <p:sp>
          <p:nvSpPr>
            <p:cNvPr id="4" name="矩形 3"/>
            <p:cNvSpPr/>
            <p:nvPr>
              <p:custDataLst>
                <p:tags r:id="rId1"/>
              </p:custDataLst>
            </p:nvPr>
          </p:nvSpPr>
          <p:spPr>
            <a:xfrm>
              <a:off x="655" y="4849"/>
              <a:ext cx="6017" cy="14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pitchFamily="34" charset="-122"/>
                <a:ea typeface="微软雅黑" panose="020B0503020204020204" pitchFamily="34" charset="-122"/>
              </a:endParaRPr>
            </a:p>
          </p:txBody>
        </p:sp>
        <p:sp>
          <p:nvSpPr>
            <p:cNvPr id="50" name="文本框 49"/>
            <p:cNvSpPr txBox="1"/>
            <p:nvPr>
              <p:custDataLst>
                <p:tags r:id="rId2"/>
              </p:custDataLst>
            </p:nvPr>
          </p:nvSpPr>
          <p:spPr>
            <a:xfrm>
              <a:off x="631" y="4890"/>
              <a:ext cx="7082" cy="1258"/>
            </a:xfrm>
            <a:prstGeom prst="rect">
              <a:avLst/>
            </a:prstGeom>
            <a:noFill/>
          </p:spPr>
          <p:txBody>
            <a:bodyPr wrap="square" rtlCol="0">
              <a:spAutoFit/>
            </a:bodyPr>
            <a:p>
              <a:r>
                <a:rPr lang="en-US" altLang="zh-CN" sz="1000">
                  <a:latin typeface="微软雅黑" panose="020B0503020204020204" pitchFamily="34" charset="-122"/>
                  <a:ea typeface="微软雅黑" panose="020B0503020204020204" pitchFamily="34" charset="-122"/>
                </a:rPr>
                <a:t>Example: AR - Modeling from current enviornment</a:t>
              </a:r>
              <a:endParaRPr lang="en-US" altLang="zh-CN" sz="1000">
                <a:latin typeface="微软雅黑" panose="020B0503020204020204" pitchFamily="34" charset="-122"/>
                <a:ea typeface="微软雅黑" panose="020B0503020204020204" pitchFamily="34" charset="-122"/>
              </a:endParaRPr>
            </a:p>
            <a:p>
              <a:pPr marL="285750" lvl="0" indent="-285750">
                <a:lnSpc>
                  <a:spcPct val="150000"/>
                </a:lnSpc>
                <a:buFont typeface="Arial" panose="020B0604020202020204" pitchFamily="34" charset="0"/>
                <a:buChar char="•"/>
              </a:pPr>
              <a:r>
                <a:rPr lang="en-US" altLang="zh-CN" sz="1200" b="1">
                  <a:solidFill>
                    <a:schemeClr val="accent6"/>
                  </a:solidFill>
                  <a:latin typeface="微软雅黑" panose="020B0503020204020204" pitchFamily="34" charset="-122"/>
                  <a:ea typeface="微软雅黑" panose="020B0503020204020204" pitchFamily="34" charset="-122"/>
                </a:rPr>
                <a:t>Service latency</a:t>
              </a:r>
              <a:endParaRPr lang="en-US" altLang="zh-CN" sz="1200" b="1">
                <a:solidFill>
                  <a:schemeClr val="accent6"/>
                </a:solidFill>
                <a:latin typeface="微软雅黑" panose="020B0503020204020204" pitchFamily="34" charset="-122"/>
                <a:ea typeface="微软雅黑" panose="020B0503020204020204" pitchFamily="34" charset="-122"/>
              </a:endParaRPr>
            </a:p>
            <a:p>
              <a:pPr marL="285750" lvl="0" indent="-285750">
                <a:lnSpc>
                  <a:spcPct val="150000"/>
                </a:lnSpc>
                <a:buFont typeface="Arial" panose="020B0604020202020204" pitchFamily="34" charset="0"/>
                <a:buChar char="•"/>
              </a:pPr>
              <a:r>
                <a:rPr lang="en-US" altLang="zh-CN" sz="1200" b="1">
                  <a:solidFill>
                    <a:schemeClr val="accent6"/>
                  </a:solidFill>
                  <a:latin typeface="微软雅黑" panose="020B0503020204020204" pitchFamily="34" charset="-122"/>
                  <a:ea typeface="微软雅黑" panose="020B0503020204020204" pitchFamily="34" charset="-122"/>
                </a:rPr>
                <a:t>Energy consupmtion</a:t>
              </a:r>
              <a:endParaRPr lang="en-US" altLang="zh-CN" sz="1200" b="1">
                <a:solidFill>
                  <a:schemeClr val="accent6"/>
                </a:solidFill>
                <a:latin typeface="微软雅黑" panose="020B0503020204020204" pitchFamily="34" charset="-122"/>
                <a:ea typeface="微软雅黑" panose="020B0503020204020204" pitchFamily="34" charset="-122"/>
              </a:endParaRPr>
            </a:p>
          </p:txBody>
        </p:sp>
      </p:grpSp>
      <p:sp>
        <p:nvSpPr>
          <p:cNvPr id="10" name="文本框 9"/>
          <p:cNvSpPr txBox="1"/>
          <p:nvPr>
            <p:custDataLst>
              <p:tags r:id="rId3"/>
            </p:custDataLst>
          </p:nvPr>
        </p:nvSpPr>
        <p:spPr>
          <a:xfrm>
            <a:off x="963295" y="3804285"/>
            <a:ext cx="2202180" cy="306705"/>
          </a:xfrm>
          <a:prstGeom prst="rect">
            <a:avLst/>
          </a:prstGeom>
          <a:noFill/>
        </p:spPr>
        <p:txBody>
          <a:bodyPr wrap="square" rtlCol="0">
            <a:spAutoFit/>
          </a:bodyPr>
          <a:p>
            <a:r>
              <a:rPr lang="en-US" altLang="zh-CN" sz="1400">
                <a:latin typeface="微软雅黑" panose="020B0503020204020204" pitchFamily="34" charset="-122"/>
                <a:ea typeface="微软雅黑" panose="020B0503020204020204" pitchFamily="34" charset="-122"/>
              </a:rPr>
              <a:t>Task Dependency</a:t>
            </a:r>
            <a:endParaRPr lang="en-US" altLang="zh-CN" sz="1400">
              <a:latin typeface="微软雅黑" panose="020B0503020204020204" pitchFamily="34" charset="-122"/>
              <a:ea typeface="微软雅黑" panose="020B0503020204020204" pitchFamily="34" charset="-122"/>
            </a:endParaRPr>
          </a:p>
        </p:txBody>
      </p:sp>
      <p:sp>
        <p:nvSpPr>
          <p:cNvPr id="13" name="虚尾箭头 12"/>
          <p:cNvSpPr/>
          <p:nvPr/>
        </p:nvSpPr>
        <p:spPr>
          <a:xfrm rot="10800000">
            <a:off x="2957195" y="3805555"/>
            <a:ext cx="499110" cy="291465"/>
          </a:xfrm>
          <a:prstGeom prst="strip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pitchFamily="34" charset="-122"/>
              <a:ea typeface="微软雅黑" panose="020B0503020204020204" pitchFamily="34" charset="-122"/>
            </a:endParaRPr>
          </a:p>
        </p:txBody>
      </p:sp>
      <p:sp>
        <p:nvSpPr>
          <p:cNvPr id="19" name="左大括号 18"/>
          <p:cNvSpPr/>
          <p:nvPr/>
        </p:nvSpPr>
        <p:spPr>
          <a:xfrm>
            <a:off x="6831330" y="3316605"/>
            <a:ext cx="568960" cy="1097280"/>
          </a:xfrm>
          <a:prstGeom prst="leftBrace">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latin typeface="微软雅黑" panose="020B0503020204020204" pitchFamily="34" charset="-122"/>
              <a:ea typeface="微软雅黑" panose="020B0503020204020204" pitchFamily="34" charset="-122"/>
            </a:endParaRPr>
          </a:p>
        </p:txBody>
      </p:sp>
      <p:sp>
        <p:nvSpPr>
          <p:cNvPr id="25" name="文本框 24"/>
          <p:cNvSpPr txBox="1"/>
          <p:nvPr>
            <p:custDataLst>
              <p:tags r:id="rId4"/>
            </p:custDataLst>
          </p:nvPr>
        </p:nvSpPr>
        <p:spPr>
          <a:xfrm>
            <a:off x="7324090" y="3316605"/>
            <a:ext cx="1017270" cy="306705"/>
          </a:xfrm>
          <a:prstGeom prst="rect">
            <a:avLst/>
          </a:prstGeom>
          <a:noFill/>
        </p:spPr>
        <p:txBody>
          <a:bodyPr wrap="square" rtlCol="0">
            <a:spAutoFit/>
          </a:bodyPr>
          <a:p>
            <a:r>
              <a:rPr lang="en-US" altLang="zh-CN" sz="1400">
                <a:latin typeface="微软雅黑" panose="020B0503020204020204" pitchFamily="34" charset="-122"/>
                <a:ea typeface="微软雅黑" panose="020B0503020204020204" pitchFamily="34" charset="-122"/>
              </a:rPr>
              <a:t>policy</a:t>
            </a:r>
            <a:endParaRPr lang="en-US" altLang="zh-CN" sz="1400">
              <a:latin typeface="微软雅黑" panose="020B0503020204020204" pitchFamily="34" charset="-122"/>
              <a:ea typeface="微软雅黑" panose="020B0503020204020204" pitchFamily="34" charset="-122"/>
            </a:endParaRPr>
          </a:p>
        </p:txBody>
      </p:sp>
      <p:sp>
        <p:nvSpPr>
          <p:cNvPr id="27" name="文本框 26"/>
          <p:cNvSpPr txBox="1"/>
          <p:nvPr>
            <p:custDataLst>
              <p:tags r:id="rId5"/>
            </p:custDataLst>
          </p:nvPr>
        </p:nvSpPr>
        <p:spPr>
          <a:xfrm>
            <a:off x="7324090" y="4107180"/>
            <a:ext cx="1707515" cy="306705"/>
          </a:xfrm>
          <a:prstGeom prst="rect">
            <a:avLst/>
          </a:prstGeom>
          <a:noFill/>
        </p:spPr>
        <p:txBody>
          <a:bodyPr wrap="square" rtlCol="0">
            <a:spAutoFit/>
          </a:bodyPr>
          <a:p>
            <a:r>
              <a:rPr lang="en-US" altLang="zh-CN" sz="1400">
                <a:latin typeface="微软雅黑" panose="020B0503020204020204" pitchFamily="34" charset="-122"/>
                <a:ea typeface="微软雅黑" panose="020B0503020204020204" pitchFamily="34" charset="-122"/>
              </a:rPr>
              <a:t>value function</a:t>
            </a:r>
            <a:endParaRPr lang="en-US" altLang="zh-CN" sz="1400">
              <a:latin typeface="微软雅黑" panose="020B0503020204020204" pitchFamily="34" charset="-122"/>
              <a:ea typeface="微软雅黑" panose="020B0503020204020204" pitchFamily="34" charset="-122"/>
            </a:endParaRPr>
          </a:p>
        </p:txBody>
      </p:sp>
      <p:grpSp>
        <p:nvGrpSpPr>
          <p:cNvPr id="45" name="组合 44"/>
          <p:cNvGrpSpPr/>
          <p:nvPr/>
        </p:nvGrpSpPr>
        <p:grpSpPr>
          <a:xfrm>
            <a:off x="500380" y="1955165"/>
            <a:ext cx="1367155" cy="614045"/>
            <a:chOff x="8335" y="7638"/>
            <a:chExt cx="5628" cy="2528"/>
          </a:xfrm>
        </p:grpSpPr>
        <p:sp>
          <p:nvSpPr>
            <p:cNvPr id="33" name="圆角矩形 32"/>
            <p:cNvSpPr/>
            <p:nvPr/>
          </p:nvSpPr>
          <p:spPr>
            <a:xfrm>
              <a:off x="8335" y="7638"/>
              <a:ext cx="1312" cy="816"/>
            </a:xfrm>
            <a:prstGeom prst="roundRect">
              <a:avLst/>
            </a:prstGeom>
            <a:noFill/>
            <a:ln w="28575" cmpd="sng">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pitchFamily="34" charset="-122"/>
                <a:ea typeface="微软雅黑" panose="020B0503020204020204" pitchFamily="34" charset="-122"/>
              </a:endParaRPr>
            </a:p>
          </p:txBody>
        </p:sp>
        <p:sp>
          <p:nvSpPr>
            <p:cNvPr id="34" name="圆角矩形 33"/>
            <p:cNvSpPr/>
            <p:nvPr>
              <p:custDataLst>
                <p:tags r:id="rId6"/>
              </p:custDataLst>
            </p:nvPr>
          </p:nvSpPr>
          <p:spPr>
            <a:xfrm>
              <a:off x="10687" y="7638"/>
              <a:ext cx="1312" cy="816"/>
            </a:xfrm>
            <a:prstGeom prst="roundRect">
              <a:avLst/>
            </a:prstGeom>
            <a:noFill/>
            <a:ln w="28575" cmpd="sng">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pitchFamily="34" charset="-122"/>
                <a:ea typeface="微软雅黑" panose="020B0503020204020204" pitchFamily="34" charset="-122"/>
              </a:endParaRPr>
            </a:p>
          </p:txBody>
        </p:sp>
        <p:sp>
          <p:nvSpPr>
            <p:cNvPr id="35" name="圆角矩形 34"/>
            <p:cNvSpPr/>
            <p:nvPr>
              <p:custDataLst>
                <p:tags r:id="rId7"/>
              </p:custDataLst>
            </p:nvPr>
          </p:nvSpPr>
          <p:spPr>
            <a:xfrm>
              <a:off x="8335" y="9350"/>
              <a:ext cx="1312" cy="816"/>
            </a:xfrm>
            <a:prstGeom prst="roundRect">
              <a:avLst/>
            </a:prstGeom>
            <a:noFill/>
            <a:ln w="28575" cmpd="sng">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pitchFamily="34" charset="-122"/>
                <a:ea typeface="微软雅黑" panose="020B0503020204020204" pitchFamily="34" charset="-122"/>
              </a:endParaRPr>
            </a:p>
          </p:txBody>
        </p:sp>
        <p:sp>
          <p:nvSpPr>
            <p:cNvPr id="36" name="圆角矩形 35"/>
            <p:cNvSpPr/>
            <p:nvPr>
              <p:custDataLst>
                <p:tags r:id="rId8"/>
              </p:custDataLst>
            </p:nvPr>
          </p:nvSpPr>
          <p:spPr>
            <a:xfrm>
              <a:off x="10687" y="9350"/>
              <a:ext cx="1312" cy="816"/>
            </a:xfrm>
            <a:prstGeom prst="roundRect">
              <a:avLst/>
            </a:prstGeom>
            <a:noFill/>
            <a:ln w="28575" cmpd="sng">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pitchFamily="34" charset="-122"/>
                <a:ea typeface="微软雅黑" panose="020B0503020204020204" pitchFamily="34" charset="-122"/>
              </a:endParaRPr>
            </a:p>
          </p:txBody>
        </p:sp>
        <p:sp>
          <p:nvSpPr>
            <p:cNvPr id="37" name="圆角矩形 36"/>
            <p:cNvSpPr/>
            <p:nvPr>
              <p:custDataLst>
                <p:tags r:id="rId9"/>
              </p:custDataLst>
            </p:nvPr>
          </p:nvSpPr>
          <p:spPr>
            <a:xfrm>
              <a:off x="12651" y="8454"/>
              <a:ext cx="1312" cy="816"/>
            </a:xfrm>
            <a:prstGeom prst="roundRect">
              <a:avLst/>
            </a:prstGeom>
            <a:noFill/>
            <a:ln w="28575" cmpd="sng">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pitchFamily="34" charset="-122"/>
                <a:ea typeface="微软雅黑" panose="020B0503020204020204" pitchFamily="34" charset="-122"/>
              </a:endParaRPr>
            </a:p>
          </p:txBody>
        </p:sp>
        <p:cxnSp>
          <p:nvCxnSpPr>
            <p:cNvPr id="38" name="直接箭头连接符 37"/>
            <p:cNvCxnSpPr>
              <a:stCxn id="33" idx="3"/>
              <a:endCxn id="34" idx="1"/>
            </p:cNvCxnSpPr>
            <p:nvPr/>
          </p:nvCxnSpPr>
          <p:spPr>
            <a:xfrm>
              <a:off x="9647" y="8046"/>
              <a:ext cx="1040" cy="0"/>
            </a:xfrm>
            <a:prstGeom prst="straightConnector1">
              <a:avLst/>
            </a:prstGeom>
            <a:ln w="28575" cmpd="sng">
              <a:solidFill>
                <a:schemeClr val="tx1"/>
              </a:solidFill>
              <a:prstDash val="solid"/>
              <a:tailEnd type="arrow"/>
            </a:ln>
          </p:spPr>
          <p:style>
            <a:lnRef idx="2">
              <a:schemeClr val="accent1"/>
            </a:lnRef>
            <a:fillRef idx="0">
              <a:srgbClr val="FFFFFF"/>
            </a:fillRef>
            <a:effectRef idx="0">
              <a:srgbClr val="FFFFFF"/>
            </a:effectRef>
            <a:fontRef idx="minor">
              <a:schemeClr val="tx1"/>
            </a:fontRef>
          </p:style>
        </p:cxnSp>
        <p:cxnSp>
          <p:nvCxnSpPr>
            <p:cNvPr id="39" name="直接箭头连接符 38"/>
            <p:cNvCxnSpPr>
              <a:stCxn id="33" idx="2"/>
              <a:endCxn id="35" idx="0"/>
            </p:cNvCxnSpPr>
            <p:nvPr/>
          </p:nvCxnSpPr>
          <p:spPr>
            <a:xfrm>
              <a:off x="8991" y="8454"/>
              <a:ext cx="0" cy="896"/>
            </a:xfrm>
            <a:prstGeom prst="straightConnector1">
              <a:avLst/>
            </a:prstGeom>
            <a:ln w="28575" cmpd="sng">
              <a:solidFill>
                <a:schemeClr val="tx1"/>
              </a:solidFill>
              <a:prstDash val="solid"/>
              <a:tailEnd type="arrow"/>
            </a:ln>
          </p:spPr>
          <p:style>
            <a:lnRef idx="2">
              <a:schemeClr val="accent1"/>
            </a:lnRef>
            <a:fillRef idx="0">
              <a:srgbClr val="FFFFFF"/>
            </a:fillRef>
            <a:effectRef idx="0">
              <a:srgbClr val="FFFFFF"/>
            </a:effectRef>
            <a:fontRef idx="minor">
              <a:schemeClr val="tx1"/>
            </a:fontRef>
          </p:style>
        </p:cxnSp>
        <p:cxnSp>
          <p:nvCxnSpPr>
            <p:cNvPr id="41" name="直接箭头连接符 40"/>
            <p:cNvCxnSpPr>
              <a:stCxn id="35" idx="3"/>
              <a:endCxn id="36" idx="1"/>
            </p:cNvCxnSpPr>
            <p:nvPr/>
          </p:nvCxnSpPr>
          <p:spPr>
            <a:xfrm>
              <a:off x="9647" y="9758"/>
              <a:ext cx="1040" cy="0"/>
            </a:xfrm>
            <a:prstGeom prst="straightConnector1">
              <a:avLst/>
            </a:prstGeom>
            <a:ln w="28575" cmpd="sng">
              <a:solidFill>
                <a:schemeClr val="tx1"/>
              </a:solidFill>
              <a:prstDash val="solid"/>
              <a:tailEnd type="arrow"/>
            </a:ln>
          </p:spPr>
          <p:style>
            <a:lnRef idx="2">
              <a:schemeClr val="accent1"/>
            </a:lnRef>
            <a:fillRef idx="0">
              <a:srgbClr val="FFFFFF"/>
            </a:fillRef>
            <a:effectRef idx="0">
              <a:srgbClr val="FFFFFF"/>
            </a:effectRef>
            <a:fontRef idx="minor">
              <a:schemeClr val="tx1"/>
            </a:fontRef>
          </p:style>
        </p:cxnSp>
        <p:cxnSp>
          <p:nvCxnSpPr>
            <p:cNvPr id="42" name="直接箭头连接符 41"/>
            <p:cNvCxnSpPr>
              <a:stCxn id="36" idx="3"/>
              <a:endCxn id="37" idx="2"/>
            </p:cNvCxnSpPr>
            <p:nvPr/>
          </p:nvCxnSpPr>
          <p:spPr>
            <a:xfrm flipV="1">
              <a:off x="11999" y="9270"/>
              <a:ext cx="1308" cy="488"/>
            </a:xfrm>
            <a:prstGeom prst="straightConnector1">
              <a:avLst/>
            </a:prstGeom>
            <a:ln w="28575" cmpd="sng">
              <a:solidFill>
                <a:schemeClr val="tx1"/>
              </a:solidFill>
              <a:prstDash val="solid"/>
              <a:tailEnd type="arrow"/>
            </a:ln>
          </p:spPr>
          <p:style>
            <a:lnRef idx="2">
              <a:schemeClr val="accent1"/>
            </a:lnRef>
            <a:fillRef idx="0">
              <a:srgbClr val="FFFFFF"/>
            </a:fillRef>
            <a:effectRef idx="0">
              <a:srgbClr val="FFFFFF"/>
            </a:effectRef>
            <a:fontRef idx="minor">
              <a:schemeClr val="tx1"/>
            </a:fontRef>
          </p:style>
        </p:cxnSp>
        <p:cxnSp>
          <p:nvCxnSpPr>
            <p:cNvPr id="44" name="直接箭头连接符 43"/>
            <p:cNvCxnSpPr>
              <a:stCxn id="37" idx="0"/>
              <a:endCxn id="34" idx="3"/>
            </p:cNvCxnSpPr>
            <p:nvPr/>
          </p:nvCxnSpPr>
          <p:spPr>
            <a:xfrm flipH="1" flipV="1">
              <a:off x="11999" y="8046"/>
              <a:ext cx="1308" cy="408"/>
            </a:xfrm>
            <a:prstGeom prst="straightConnector1">
              <a:avLst/>
            </a:prstGeom>
            <a:ln w="28575" cmpd="sng">
              <a:solidFill>
                <a:schemeClr val="tx1"/>
              </a:solidFill>
              <a:prstDash val="solid"/>
              <a:tailEnd type="arrow"/>
            </a:ln>
          </p:spPr>
          <p:style>
            <a:lnRef idx="2">
              <a:schemeClr val="accent1"/>
            </a:lnRef>
            <a:fillRef idx="0">
              <a:srgbClr val="FFFFFF"/>
            </a:fillRef>
            <a:effectRef idx="0">
              <a:srgbClr val="FFFFFF"/>
            </a:effectRef>
            <a:fontRef idx="minor">
              <a:schemeClr val="tx1"/>
            </a:fontRef>
          </p:style>
        </p:cxnSp>
      </p:grpSp>
      <p:grpSp>
        <p:nvGrpSpPr>
          <p:cNvPr id="74" name="组合 73"/>
          <p:cNvGrpSpPr/>
          <p:nvPr/>
        </p:nvGrpSpPr>
        <p:grpSpPr>
          <a:xfrm>
            <a:off x="2282190" y="1422400"/>
            <a:ext cx="1701165" cy="1631315"/>
            <a:chOff x="8790" y="6704"/>
            <a:chExt cx="5609" cy="5378"/>
          </a:xfrm>
        </p:grpSpPr>
        <p:cxnSp>
          <p:nvCxnSpPr>
            <p:cNvPr id="70" name="直接箭头连接符 69"/>
            <p:cNvCxnSpPr>
              <a:stCxn id="51" idx="1"/>
              <a:endCxn id="55" idx="0"/>
            </p:cNvCxnSpPr>
            <p:nvPr>
              <p:custDataLst>
                <p:tags r:id="rId10"/>
              </p:custDataLst>
            </p:nvPr>
          </p:nvCxnSpPr>
          <p:spPr>
            <a:xfrm>
              <a:off x="9454" y="9180"/>
              <a:ext cx="847" cy="815"/>
            </a:xfrm>
            <a:prstGeom prst="straightConnector1">
              <a:avLst/>
            </a:prstGeom>
            <a:ln w="28575" cmpd="sng">
              <a:solidFill>
                <a:schemeClr val="tx1"/>
              </a:solidFill>
              <a:prstDash val="solid"/>
              <a:tailEnd type="arrow"/>
            </a:ln>
          </p:spPr>
          <p:style>
            <a:lnRef idx="2">
              <a:schemeClr val="accent1"/>
            </a:lnRef>
            <a:fillRef idx="0">
              <a:srgbClr val="FFFFFF"/>
            </a:fillRef>
            <a:effectRef idx="0">
              <a:srgbClr val="FFFFFF"/>
            </a:effectRef>
            <a:fontRef idx="minor">
              <a:schemeClr val="tx1"/>
            </a:fontRef>
          </p:style>
        </p:cxnSp>
        <p:sp>
          <p:nvSpPr>
            <p:cNvPr id="52" name="圆角矩形 51"/>
            <p:cNvSpPr/>
            <p:nvPr>
              <p:custDataLst>
                <p:tags r:id="rId11"/>
              </p:custDataLst>
            </p:nvPr>
          </p:nvSpPr>
          <p:spPr>
            <a:xfrm>
              <a:off x="8790" y="8470"/>
              <a:ext cx="1349" cy="630"/>
            </a:xfrm>
            <a:prstGeom prst="roundRect">
              <a:avLst/>
            </a:prstGeom>
            <a:noFill/>
            <a:ln w="28575" cmpd="sng">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pitchFamily="34" charset="-122"/>
                <a:ea typeface="微软雅黑" panose="020B0503020204020204" pitchFamily="34" charset="-122"/>
              </a:endParaRPr>
            </a:p>
          </p:txBody>
        </p:sp>
        <p:sp>
          <p:nvSpPr>
            <p:cNvPr id="47" name="圆角矩形 46"/>
            <p:cNvSpPr/>
            <p:nvPr/>
          </p:nvSpPr>
          <p:spPr>
            <a:xfrm>
              <a:off x="11279" y="6704"/>
              <a:ext cx="1349" cy="630"/>
            </a:xfrm>
            <a:prstGeom prst="roundRect">
              <a:avLst/>
            </a:prstGeom>
            <a:noFill/>
            <a:ln w="28575" cmpd="sng">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pitchFamily="34" charset="-122"/>
                <a:ea typeface="微软雅黑" panose="020B0503020204020204" pitchFamily="34" charset="-122"/>
              </a:endParaRPr>
            </a:p>
          </p:txBody>
        </p:sp>
        <p:sp>
          <p:nvSpPr>
            <p:cNvPr id="48" name="圆角矩形 47"/>
            <p:cNvSpPr/>
            <p:nvPr>
              <p:custDataLst>
                <p:tags r:id="rId12"/>
              </p:custDataLst>
            </p:nvPr>
          </p:nvSpPr>
          <p:spPr>
            <a:xfrm>
              <a:off x="9626" y="7534"/>
              <a:ext cx="1349" cy="630"/>
            </a:xfrm>
            <a:prstGeom prst="roundRect">
              <a:avLst/>
            </a:prstGeom>
            <a:noFill/>
            <a:ln w="28575" cmpd="sng">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pitchFamily="34" charset="-122"/>
                <a:ea typeface="微软雅黑" panose="020B0503020204020204" pitchFamily="34" charset="-122"/>
              </a:endParaRPr>
            </a:p>
          </p:txBody>
        </p:sp>
        <p:sp>
          <p:nvSpPr>
            <p:cNvPr id="49" name="圆角矩形 48"/>
            <p:cNvSpPr/>
            <p:nvPr>
              <p:custDataLst>
                <p:tags r:id="rId13"/>
              </p:custDataLst>
            </p:nvPr>
          </p:nvSpPr>
          <p:spPr>
            <a:xfrm>
              <a:off x="13051" y="7534"/>
              <a:ext cx="1349" cy="630"/>
            </a:xfrm>
            <a:prstGeom prst="roundRect">
              <a:avLst/>
            </a:prstGeom>
            <a:noFill/>
            <a:ln w="28575" cmpd="sng">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pitchFamily="34" charset="-122"/>
                <a:ea typeface="微软雅黑" panose="020B0503020204020204" pitchFamily="34" charset="-122"/>
              </a:endParaRPr>
            </a:p>
          </p:txBody>
        </p:sp>
        <p:sp>
          <p:nvSpPr>
            <p:cNvPr id="51" name="圆角矩形 50"/>
            <p:cNvSpPr/>
            <p:nvPr>
              <p:custDataLst>
                <p:tags r:id="rId14"/>
              </p:custDataLst>
            </p:nvPr>
          </p:nvSpPr>
          <p:spPr>
            <a:xfrm>
              <a:off x="9454" y="8865"/>
              <a:ext cx="1349" cy="630"/>
            </a:xfrm>
            <a:prstGeom prst="roundRect">
              <a:avLst/>
            </a:prstGeom>
            <a:solidFill>
              <a:schemeClr val="bg1"/>
            </a:solidFill>
            <a:ln w="28575" cmpd="sng">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pitchFamily="34" charset="-122"/>
                <a:ea typeface="微软雅黑" panose="020B0503020204020204" pitchFamily="34" charset="-122"/>
              </a:endParaRPr>
            </a:p>
          </p:txBody>
        </p:sp>
        <p:sp>
          <p:nvSpPr>
            <p:cNvPr id="54" name="圆角矩形 53"/>
            <p:cNvSpPr/>
            <p:nvPr>
              <p:custDataLst>
                <p:tags r:id="rId15"/>
              </p:custDataLst>
            </p:nvPr>
          </p:nvSpPr>
          <p:spPr>
            <a:xfrm>
              <a:off x="10354" y="9100"/>
              <a:ext cx="1349" cy="630"/>
            </a:xfrm>
            <a:prstGeom prst="roundRect">
              <a:avLst/>
            </a:prstGeom>
            <a:solidFill>
              <a:schemeClr val="bg1"/>
            </a:solidFill>
            <a:ln w="28575" cmpd="sng">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pitchFamily="34" charset="-122"/>
                <a:ea typeface="微软雅黑" panose="020B0503020204020204" pitchFamily="34" charset="-122"/>
              </a:endParaRPr>
            </a:p>
          </p:txBody>
        </p:sp>
        <p:sp>
          <p:nvSpPr>
            <p:cNvPr id="55" name="圆角矩形 54"/>
            <p:cNvSpPr/>
            <p:nvPr>
              <p:custDataLst>
                <p:tags r:id="rId16"/>
              </p:custDataLst>
            </p:nvPr>
          </p:nvSpPr>
          <p:spPr>
            <a:xfrm>
              <a:off x="9626" y="9995"/>
              <a:ext cx="1349" cy="630"/>
            </a:xfrm>
            <a:prstGeom prst="roundRect">
              <a:avLst/>
            </a:prstGeom>
            <a:solidFill>
              <a:schemeClr val="bg1"/>
            </a:solidFill>
            <a:ln w="28575" cmpd="sng">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pitchFamily="34" charset="-122"/>
                <a:ea typeface="微软雅黑" panose="020B0503020204020204" pitchFamily="34" charset="-122"/>
              </a:endParaRPr>
            </a:p>
          </p:txBody>
        </p:sp>
        <p:sp>
          <p:nvSpPr>
            <p:cNvPr id="56" name="圆角矩形 55"/>
            <p:cNvSpPr/>
            <p:nvPr>
              <p:custDataLst>
                <p:tags r:id="rId17"/>
              </p:custDataLst>
            </p:nvPr>
          </p:nvSpPr>
          <p:spPr>
            <a:xfrm>
              <a:off x="13051" y="8670"/>
              <a:ext cx="1349" cy="630"/>
            </a:xfrm>
            <a:prstGeom prst="roundRect">
              <a:avLst/>
            </a:prstGeom>
            <a:solidFill>
              <a:schemeClr val="bg1"/>
            </a:solidFill>
            <a:ln w="28575" cmpd="sng">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pitchFamily="34" charset="-122"/>
                <a:ea typeface="微软雅黑" panose="020B0503020204020204" pitchFamily="34" charset="-122"/>
              </a:endParaRPr>
            </a:p>
          </p:txBody>
        </p:sp>
        <p:sp>
          <p:nvSpPr>
            <p:cNvPr id="57" name="圆角矩形 56"/>
            <p:cNvSpPr/>
            <p:nvPr>
              <p:custDataLst>
                <p:tags r:id="rId18"/>
              </p:custDataLst>
            </p:nvPr>
          </p:nvSpPr>
          <p:spPr>
            <a:xfrm>
              <a:off x="13051" y="9995"/>
              <a:ext cx="1349" cy="630"/>
            </a:xfrm>
            <a:prstGeom prst="roundRect">
              <a:avLst/>
            </a:prstGeom>
            <a:solidFill>
              <a:schemeClr val="bg1"/>
            </a:solidFill>
            <a:ln w="28575" cmpd="sng">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pitchFamily="34" charset="-122"/>
                <a:ea typeface="微软雅黑" panose="020B0503020204020204" pitchFamily="34" charset="-122"/>
              </a:endParaRPr>
            </a:p>
          </p:txBody>
        </p:sp>
        <p:sp>
          <p:nvSpPr>
            <p:cNvPr id="58" name="圆角矩形 57"/>
            <p:cNvSpPr/>
            <p:nvPr>
              <p:custDataLst>
                <p:tags r:id="rId19"/>
              </p:custDataLst>
            </p:nvPr>
          </p:nvSpPr>
          <p:spPr>
            <a:xfrm>
              <a:off x="10488" y="11452"/>
              <a:ext cx="1349" cy="630"/>
            </a:xfrm>
            <a:prstGeom prst="roundRect">
              <a:avLst/>
            </a:prstGeom>
            <a:solidFill>
              <a:schemeClr val="bg1"/>
            </a:solidFill>
            <a:ln w="28575" cmpd="sng">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pitchFamily="34" charset="-122"/>
                <a:ea typeface="微软雅黑" panose="020B0503020204020204" pitchFamily="34" charset="-122"/>
              </a:endParaRPr>
            </a:p>
          </p:txBody>
        </p:sp>
        <p:sp>
          <p:nvSpPr>
            <p:cNvPr id="59" name="圆角矩形 58"/>
            <p:cNvSpPr/>
            <p:nvPr>
              <p:custDataLst>
                <p:tags r:id="rId20"/>
              </p:custDataLst>
            </p:nvPr>
          </p:nvSpPr>
          <p:spPr>
            <a:xfrm>
              <a:off x="12628" y="11452"/>
              <a:ext cx="1349" cy="630"/>
            </a:xfrm>
            <a:prstGeom prst="roundRect">
              <a:avLst/>
            </a:prstGeom>
            <a:solidFill>
              <a:schemeClr val="bg1"/>
            </a:solidFill>
            <a:ln w="28575" cmpd="sng">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pitchFamily="34" charset="-122"/>
                <a:ea typeface="微软雅黑" panose="020B0503020204020204" pitchFamily="34" charset="-122"/>
              </a:endParaRPr>
            </a:p>
          </p:txBody>
        </p:sp>
        <p:cxnSp>
          <p:nvCxnSpPr>
            <p:cNvPr id="60" name="直接箭头连接符 59"/>
            <p:cNvCxnSpPr>
              <a:stCxn id="47" idx="2"/>
              <a:endCxn id="48" idx="0"/>
            </p:cNvCxnSpPr>
            <p:nvPr/>
          </p:nvCxnSpPr>
          <p:spPr>
            <a:xfrm flipH="1">
              <a:off x="10301" y="7334"/>
              <a:ext cx="1653" cy="200"/>
            </a:xfrm>
            <a:prstGeom prst="straightConnector1">
              <a:avLst/>
            </a:prstGeom>
            <a:ln w="28575" cmpd="sng">
              <a:solidFill>
                <a:schemeClr val="tx1"/>
              </a:solidFill>
              <a:prstDash val="solid"/>
              <a:tailEnd type="arrow"/>
            </a:ln>
          </p:spPr>
          <p:style>
            <a:lnRef idx="2">
              <a:schemeClr val="accent1"/>
            </a:lnRef>
            <a:fillRef idx="0">
              <a:srgbClr val="FFFFFF"/>
            </a:fillRef>
            <a:effectRef idx="0">
              <a:srgbClr val="FFFFFF"/>
            </a:effectRef>
            <a:fontRef idx="minor">
              <a:schemeClr val="tx1"/>
            </a:fontRef>
          </p:style>
        </p:cxnSp>
        <p:cxnSp>
          <p:nvCxnSpPr>
            <p:cNvPr id="61" name="直接箭头连接符 60"/>
            <p:cNvCxnSpPr>
              <a:stCxn id="47" idx="2"/>
              <a:endCxn id="49" idx="0"/>
            </p:cNvCxnSpPr>
            <p:nvPr>
              <p:custDataLst>
                <p:tags r:id="rId21"/>
              </p:custDataLst>
            </p:nvPr>
          </p:nvCxnSpPr>
          <p:spPr>
            <a:xfrm>
              <a:off x="11954" y="7334"/>
              <a:ext cx="1772" cy="200"/>
            </a:xfrm>
            <a:prstGeom prst="straightConnector1">
              <a:avLst/>
            </a:prstGeom>
            <a:ln w="28575" cmpd="sng">
              <a:solidFill>
                <a:schemeClr val="tx1"/>
              </a:solidFill>
              <a:prstDash val="solid"/>
              <a:tailEnd type="arrow"/>
            </a:ln>
          </p:spPr>
          <p:style>
            <a:lnRef idx="2">
              <a:schemeClr val="accent1"/>
            </a:lnRef>
            <a:fillRef idx="0">
              <a:srgbClr val="FFFFFF"/>
            </a:fillRef>
            <a:effectRef idx="0">
              <a:srgbClr val="FFFFFF"/>
            </a:effectRef>
            <a:fontRef idx="minor">
              <a:schemeClr val="tx1"/>
            </a:fontRef>
          </p:style>
        </p:cxnSp>
        <p:cxnSp>
          <p:nvCxnSpPr>
            <p:cNvPr id="62" name="直接箭头连接符 61"/>
            <p:cNvCxnSpPr>
              <a:stCxn id="49" idx="2"/>
              <a:endCxn id="56" idx="0"/>
            </p:cNvCxnSpPr>
            <p:nvPr>
              <p:custDataLst>
                <p:tags r:id="rId22"/>
              </p:custDataLst>
            </p:nvPr>
          </p:nvCxnSpPr>
          <p:spPr>
            <a:xfrm>
              <a:off x="13726" y="8164"/>
              <a:ext cx="0" cy="506"/>
            </a:xfrm>
            <a:prstGeom prst="straightConnector1">
              <a:avLst/>
            </a:prstGeom>
            <a:ln w="28575" cmpd="sng">
              <a:solidFill>
                <a:schemeClr val="tx1"/>
              </a:solidFill>
              <a:prstDash val="solid"/>
              <a:tailEnd type="arrow"/>
            </a:ln>
          </p:spPr>
          <p:style>
            <a:lnRef idx="2">
              <a:schemeClr val="accent1"/>
            </a:lnRef>
            <a:fillRef idx="0">
              <a:srgbClr val="FFFFFF"/>
            </a:fillRef>
            <a:effectRef idx="0">
              <a:srgbClr val="FFFFFF"/>
            </a:effectRef>
            <a:fontRef idx="minor">
              <a:schemeClr val="tx1"/>
            </a:fontRef>
          </p:style>
        </p:cxnSp>
        <p:cxnSp>
          <p:nvCxnSpPr>
            <p:cNvPr id="63" name="直接箭头连接符 62"/>
            <p:cNvCxnSpPr>
              <a:stCxn id="56" idx="2"/>
              <a:endCxn id="57" idx="0"/>
            </p:cNvCxnSpPr>
            <p:nvPr>
              <p:custDataLst>
                <p:tags r:id="rId23"/>
              </p:custDataLst>
            </p:nvPr>
          </p:nvCxnSpPr>
          <p:spPr>
            <a:xfrm>
              <a:off x="13726" y="9300"/>
              <a:ext cx="0" cy="695"/>
            </a:xfrm>
            <a:prstGeom prst="straightConnector1">
              <a:avLst/>
            </a:prstGeom>
            <a:ln w="28575" cmpd="sng">
              <a:solidFill>
                <a:schemeClr val="tx1"/>
              </a:solidFill>
              <a:prstDash val="solid"/>
              <a:tailEnd type="arrow"/>
            </a:ln>
          </p:spPr>
          <p:style>
            <a:lnRef idx="2">
              <a:schemeClr val="accent1"/>
            </a:lnRef>
            <a:fillRef idx="0">
              <a:srgbClr val="FFFFFF"/>
            </a:fillRef>
            <a:effectRef idx="0">
              <a:srgbClr val="FFFFFF"/>
            </a:effectRef>
            <a:fontRef idx="minor">
              <a:schemeClr val="tx1"/>
            </a:fontRef>
          </p:style>
        </p:cxnSp>
        <p:cxnSp>
          <p:nvCxnSpPr>
            <p:cNvPr id="64" name="直接箭头连接符 63"/>
            <p:cNvCxnSpPr>
              <a:stCxn id="57" idx="2"/>
              <a:endCxn id="59" idx="0"/>
            </p:cNvCxnSpPr>
            <p:nvPr>
              <p:custDataLst>
                <p:tags r:id="rId24"/>
              </p:custDataLst>
            </p:nvPr>
          </p:nvCxnSpPr>
          <p:spPr>
            <a:xfrm flipH="1">
              <a:off x="13303" y="10625"/>
              <a:ext cx="423" cy="827"/>
            </a:xfrm>
            <a:prstGeom prst="straightConnector1">
              <a:avLst/>
            </a:prstGeom>
            <a:ln w="28575" cmpd="sng">
              <a:solidFill>
                <a:schemeClr val="tx1"/>
              </a:solidFill>
              <a:prstDash val="solid"/>
              <a:tailEnd type="arrow"/>
            </a:ln>
          </p:spPr>
          <p:style>
            <a:lnRef idx="2">
              <a:schemeClr val="accent1"/>
            </a:lnRef>
            <a:fillRef idx="0">
              <a:srgbClr val="FFFFFF"/>
            </a:fillRef>
            <a:effectRef idx="0">
              <a:srgbClr val="FFFFFF"/>
            </a:effectRef>
            <a:fontRef idx="minor">
              <a:schemeClr val="tx1"/>
            </a:fontRef>
          </p:style>
        </p:cxnSp>
        <p:cxnSp>
          <p:nvCxnSpPr>
            <p:cNvPr id="65" name="直接箭头连接符 64"/>
            <p:cNvCxnSpPr>
              <a:stCxn id="48" idx="2"/>
              <a:endCxn id="52" idx="0"/>
            </p:cNvCxnSpPr>
            <p:nvPr>
              <p:custDataLst>
                <p:tags r:id="rId25"/>
              </p:custDataLst>
            </p:nvPr>
          </p:nvCxnSpPr>
          <p:spPr>
            <a:xfrm flipH="1">
              <a:off x="9465" y="8164"/>
              <a:ext cx="836" cy="306"/>
            </a:xfrm>
            <a:prstGeom prst="straightConnector1">
              <a:avLst/>
            </a:prstGeom>
            <a:ln w="28575" cmpd="sng">
              <a:solidFill>
                <a:schemeClr val="tx1"/>
              </a:solidFill>
              <a:prstDash val="solid"/>
              <a:tailEnd type="arrow"/>
            </a:ln>
          </p:spPr>
          <p:style>
            <a:lnRef idx="2">
              <a:schemeClr val="accent1"/>
            </a:lnRef>
            <a:fillRef idx="0">
              <a:srgbClr val="FFFFFF"/>
            </a:fillRef>
            <a:effectRef idx="0">
              <a:srgbClr val="FFFFFF"/>
            </a:effectRef>
            <a:fontRef idx="minor">
              <a:schemeClr val="tx1"/>
            </a:fontRef>
          </p:style>
        </p:cxnSp>
        <p:cxnSp>
          <p:nvCxnSpPr>
            <p:cNvPr id="66" name="直接箭头连接符 65"/>
            <p:cNvCxnSpPr>
              <a:stCxn id="48" idx="2"/>
              <a:endCxn id="52" idx="3"/>
            </p:cNvCxnSpPr>
            <p:nvPr>
              <p:custDataLst>
                <p:tags r:id="rId26"/>
              </p:custDataLst>
            </p:nvPr>
          </p:nvCxnSpPr>
          <p:spPr>
            <a:xfrm flipH="1">
              <a:off x="10139" y="8164"/>
              <a:ext cx="162" cy="621"/>
            </a:xfrm>
            <a:prstGeom prst="straightConnector1">
              <a:avLst/>
            </a:prstGeom>
            <a:ln w="28575" cmpd="sng">
              <a:solidFill>
                <a:schemeClr val="tx1"/>
              </a:solidFill>
              <a:prstDash val="solid"/>
              <a:tailEnd type="arrow"/>
            </a:ln>
          </p:spPr>
          <p:style>
            <a:lnRef idx="2">
              <a:schemeClr val="accent1"/>
            </a:lnRef>
            <a:fillRef idx="0">
              <a:srgbClr val="FFFFFF"/>
            </a:fillRef>
            <a:effectRef idx="0">
              <a:srgbClr val="FFFFFF"/>
            </a:effectRef>
            <a:fontRef idx="minor">
              <a:schemeClr val="tx1"/>
            </a:fontRef>
          </p:style>
        </p:cxnSp>
        <p:cxnSp>
          <p:nvCxnSpPr>
            <p:cNvPr id="67" name="直接箭头连接符 66"/>
            <p:cNvCxnSpPr>
              <a:stCxn id="48" idx="2"/>
              <a:endCxn id="54" idx="0"/>
            </p:cNvCxnSpPr>
            <p:nvPr>
              <p:custDataLst>
                <p:tags r:id="rId27"/>
              </p:custDataLst>
            </p:nvPr>
          </p:nvCxnSpPr>
          <p:spPr>
            <a:xfrm>
              <a:off x="10301" y="8164"/>
              <a:ext cx="728" cy="936"/>
            </a:xfrm>
            <a:prstGeom prst="straightConnector1">
              <a:avLst/>
            </a:prstGeom>
            <a:ln w="28575" cmpd="sng">
              <a:solidFill>
                <a:schemeClr val="tx1"/>
              </a:solidFill>
              <a:prstDash val="solid"/>
              <a:tailEnd type="arrow"/>
            </a:ln>
          </p:spPr>
          <p:style>
            <a:lnRef idx="2">
              <a:schemeClr val="accent1"/>
            </a:lnRef>
            <a:fillRef idx="0">
              <a:srgbClr val="FFFFFF"/>
            </a:fillRef>
            <a:effectRef idx="0">
              <a:srgbClr val="FFFFFF"/>
            </a:effectRef>
            <a:fontRef idx="minor">
              <a:schemeClr val="tx1"/>
            </a:fontRef>
          </p:style>
        </p:cxnSp>
        <p:cxnSp>
          <p:nvCxnSpPr>
            <p:cNvPr id="68" name="直接箭头连接符 67"/>
            <p:cNvCxnSpPr/>
            <p:nvPr>
              <p:custDataLst>
                <p:tags r:id="rId28"/>
              </p:custDataLst>
            </p:nvPr>
          </p:nvCxnSpPr>
          <p:spPr>
            <a:xfrm flipH="1">
              <a:off x="10301" y="9730"/>
              <a:ext cx="728" cy="265"/>
            </a:xfrm>
            <a:prstGeom prst="straightConnector1">
              <a:avLst/>
            </a:prstGeom>
            <a:ln w="28575" cmpd="sng">
              <a:solidFill>
                <a:schemeClr val="tx1"/>
              </a:solidFill>
              <a:prstDash val="solid"/>
              <a:tailEnd type="arrow"/>
            </a:ln>
          </p:spPr>
          <p:style>
            <a:lnRef idx="2">
              <a:schemeClr val="accent1"/>
            </a:lnRef>
            <a:fillRef idx="0">
              <a:srgbClr val="FFFFFF"/>
            </a:fillRef>
            <a:effectRef idx="0">
              <a:srgbClr val="FFFFFF"/>
            </a:effectRef>
            <a:fontRef idx="minor">
              <a:schemeClr val="tx1"/>
            </a:fontRef>
          </p:style>
        </p:cxnSp>
        <p:cxnSp>
          <p:nvCxnSpPr>
            <p:cNvPr id="69" name="直接箭头连接符 68"/>
            <p:cNvCxnSpPr>
              <a:stCxn id="51" idx="2"/>
              <a:endCxn id="55" idx="0"/>
            </p:cNvCxnSpPr>
            <p:nvPr>
              <p:custDataLst>
                <p:tags r:id="rId29"/>
              </p:custDataLst>
            </p:nvPr>
          </p:nvCxnSpPr>
          <p:spPr>
            <a:xfrm>
              <a:off x="10129" y="9495"/>
              <a:ext cx="172" cy="500"/>
            </a:xfrm>
            <a:prstGeom prst="straightConnector1">
              <a:avLst/>
            </a:prstGeom>
            <a:ln w="28575" cmpd="sng">
              <a:solidFill>
                <a:schemeClr val="tx1"/>
              </a:solidFill>
              <a:prstDash val="solid"/>
              <a:tailEnd type="arrow"/>
            </a:ln>
          </p:spPr>
          <p:style>
            <a:lnRef idx="2">
              <a:schemeClr val="accent1"/>
            </a:lnRef>
            <a:fillRef idx="0">
              <a:srgbClr val="FFFFFF"/>
            </a:fillRef>
            <a:effectRef idx="0">
              <a:srgbClr val="FFFFFF"/>
            </a:effectRef>
            <a:fontRef idx="minor">
              <a:schemeClr val="tx1"/>
            </a:fontRef>
          </p:style>
        </p:cxnSp>
        <p:cxnSp>
          <p:nvCxnSpPr>
            <p:cNvPr id="71" name="直接箭头连接符 70"/>
            <p:cNvCxnSpPr>
              <a:stCxn id="55" idx="2"/>
              <a:endCxn id="58" idx="0"/>
            </p:cNvCxnSpPr>
            <p:nvPr>
              <p:custDataLst>
                <p:tags r:id="rId30"/>
              </p:custDataLst>
            </p:nvPr>
          </p:nvCxnSpPr>
          <p:spPr>
            <a:xfrm>
              <a:off x="10301" y="10625"/>
              <a:ext cx="862" cy="827"/>
            </a:xfrm>
            <a:prstGeom prst="straightConnector1">
              <a:avLst/>
            </a:prstGeom>
            <a:ln w="28575" cmpd="sng">
              <a:solidFill>
                <a:schemeClr val="tx1"/>
              </a:solidFill>
              <a:prstDash val="solid"/>
              <a:tailEnd type="arrow"/>
            </a:ln>
          </p:spPr>
          <p:style>
            <a:lnRef idx="2">
              <a:schemeClr val="accent1"/>
            </a:lnRef>
            <a:fillRef idx="0">
              <a:srgbClr val="FFFFFF"/>
            </a:fillRef>
            <a:effectRef idx="0">
              <a:srgbClr val="FFFFFF"/>
            </a:effectRef>
            <a:fontRef idx="minor">
              <a:schemeClr val="tx1"/>
            </a:fontRef>
          </p:style>
        </p:cxnSp>
        <p:cxnSp>
          <p:nvCxnSpPr>
            <p:cNvPr id="72" name="直接箭头连接符 71"/>
            <p:cNvCxnSpPr>
              <a:stCxn id="55" idx="3"/>
              <a:endCxn id="59" idx="1"/>
            </p:cNvCxnSpPr>
            <p:nvPr>
              <p:custDataLst>
                <p:tags r:id="rId31"/>
              </p:custDataLst>
            </p:nvPr>
          </p:nvCxnSpPr>
          <p:spPr>
            <a:xfrm>
              <a:off x="10975" y="10310"/>
              <a:ext cx="1653" cy="1457"/>
            </a:xfrm>
            <a:prstGeom prst="straightConnector1">
              <a:avLst/>
            </a:prstGeom>
            <a:ln w="28575" cmpd="sng">
              <a:solidFill>
                <a:schemeClr val="tx1"/>
              </a:solidFill>
              <a:prstDash val="solid"/>
              <a:tailEnd type="arrow"/>
            </a:ln>
          </p:spPr>
          <p:style>
            <a:lnRef idx="2">
              <a:schemeClr val="accent1"/>
            </a:lnRef>
            <a:fillRef idx="0">
              <a:srgbClr val="FFFFFF"/>
            </a:fillRef>
            <a:effectRef idx="0">
              <a:srgbClr val="FFFFFF"/>
            </a:effectRef>
            <a:fontRef idx="minor">
              <a:schemeClr val="tx1"/>
            </a:fontRef>
          </p:style>
        </p:cxnSp>
        <p:cxnSp>
          <p:nvCxnSpPr>
            <p:cNvPr id="73" name="直接箭头连接符 72"/>
            <p:cNvCxnSpPr>
              <a:stCxn id="57" idx="1"/>
            </p:cNvCxnSpPr>
            <p:nvPr>
              <p:custDataLst>
                <p:tags r:id="rId32"/>
              </p:custDataLst>
            </p:nvPr>
          </p:nvCxnSpPr>
          <p:spPr>
            <a:xfrm flipH="1">
              <a:off x="11273" y="10310"/>
              <a:ext cx="1778" cy="1139"/>
            </a:xfrm>
            <a:prstGeom prst="straightConnector1">
              <a:avLst/>
            </a:prstGeom>
            <a:ln w="28575" cmpd="sng">
              <a:solidFill>
                <a:schemeClr val="tx1"/>
              </a:solidFill>
              <a:prstDash val="solid"/>
              <a:tailEnd type="arrow"/>
            </a:ln>
          </p:spPr>
          <p:style>
            <a:lnRef idx="2">
              <a:schemeClr val="accent1"/>
            </a:lnRef>
            <a:fillRef idx="0">
              <a:srgbClr val="FFFFFF"/>
            </a:fillRef>
            <a:effectRef idx="0">
              <a:srgbClr val="FFFFFF"/>
            </a:effectRef>
            <a:fontRef idx="minor">
              <a:schemeClr val="tx1"/>
            </a:fontRef>
          </p:style>
        </p:cxnSp>
      </p:grpSp>
      <p:sp>
        <p:nvSpPr>
          <p:cNvPr id="75" name="文本框 74"/>
          <p:cNvSpPr txBox="1"/>
          <p:nvPr>
            <p:custDataLst>
              <p:tags r:id="rId33"/>
            </p:custDataLst>
          </p:nvPr>
        </p:nvSpPr>
        <p:spPr>
          <a:xfrm>
            <a:off x="4147185" y="5612130"/>
            <a:ext cx="1990090" cy="306705"/>
          </a:xfrm>
          <a:prstGeom prst="rect">
            <a:avLst/>
          </a:prstGeom>
          <a:noFill/>
        </p:spPr>
        <p:txBody>
          <a:bodyPr wrap="square" rtlCol="0">
            <a:spAutoFit/>
          </a:bodyPr>
          <a:p>
            <a:r>
              <a:rPr lang="en-US" altLang="zh-CN" sz="1400">
                <a:solidFill>
                  <a:schemeClr val="tx1"/>
                </a:solidFill>
                <a:latin typeface="微软雅黑" panose="020B0503020204020204" pitchFamily="34" charset="-122"/>
                <a:ea typeface="微软雅黑" panose="020B0503020204020204" pitchFamily="34" charset="-122"/>
              </a:rPr>
              <a:t>Offloading Plan</a:t>
            </a:r>
            <a:endParaRPr lang="en-US" altLang="zh-CN" sz="1400">
              <a:solidFill>
                <a:schemeClr val="tx1"/>
              </a:solidFill>
              <a:latin typeface="微软雅黑" panose="020B0503020204020204" pitchFamily="34" charset="-122"/>
              <a:ea typeface="微软雅黑" panose="020B0503020204020204" pitchFamily="34" charset="-122"/>
            </a:endParaRPr>
          </a:p>
        </p:txBody>
      </p:sp>
      <p:sp>
        <p:nvSpPr>
          <p:cNvPr id="76" name="虚尾箭头 75"/>
          <p:cNvSpPr/>
          <p:nvPr>
            <p:custDataLst>
              <p:tags r:id="rId34"/>
            </p:custDataLst>
          </p:nvPr>
        </p:nvSpPr>
        <p:spPr>
          <a:xfrm rot="7920000">
            <a:off x="5612765" y="2653665"/>
            <a:ext cx="499110" cy="291465"/>
          </a:xfrm>
          <a:prstGeom prst="striped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pitchFamily="34" charset="-122"/>
              <a:ea typeface="微软雅黑" panose="020B0503020204020204" pitchFamily="34" charset="-122"/>
            </a:endParaRPr>
          </a:p>
        </p:txBody>
      </p:sp>
      <p:sp>
        <p:nvSpPr>
          <p:cNvPr id="77" name="虚尾箭头 76"/>
          <p:cNvSpPr/>
          <p:nvPr>
            <p:custDataLst>
              <p:tags r:id="rId35"/>
            </p:custDataLst>
          </p:nvPr>
        </p:nvSpPr>
        <p:spPr>
          <a:xfrm rot="5400000">
            <a:off x="4796790" y="4885055"/>
            <a:ext cx="499110" cy="291465"/>
          </a:xfrm>
          <a:prstGeom prst="striped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pitchFamily="34" charset="-122"/>
              <a:ea typeface="微软雅黑" panose="020B0503020204020204" pitchFamily="34" charset="-122"/>
            </a:endParaRPr>
          </a:p>
        </p:txBody>
      </p:sp>
      <p:sp>
        <p:nvSpPr>
          <p:cNvPr id="78" name="文本框 77"/>
          <p:cNvSpPr txBox="1"/>
          <p:nvPr>
            <p:custDataLst>
              <p:tags r:id="rId36"/>
            </p:custDataLst>
          </p:nvPr>
        </p:nvSpPr>
        <p:spPr>
          <a:xfrm>
            <a:off x="3098800" y="5081905"/>
            <a:ext cx="756285" cy="368300"/>
          </a:xfrm>
          <a:prstGeom prst="rect">
            <a:avLst/>
          </a:prstGeom>
          <a:noFill/>
        </p:spPr>
        <p:txBody>
          <a:bodyPr wrap="square" rtlCol="0">
            <a:spAutoFit/>
          </a:bodyPr>
          <a:p>
            <a:r>
              <a:rPr lang="en-US" altLang="zh-CN">
                <a:solidFill>
                  <a:schemeClr val="accent6"/>
                </a:solidFill>
                <a:latin typeface="微软雅黑" panose="020B0503020204020204" pitchFamily="34" charset="-122"/>
                <a:ea typeface="微软雅黑" panose="020B0503020204020204" pitchFamily="34" charset="-122"/>
              </a:rPr>
              <a:t>DRL</a:t>
            </a:r>
            <a:endParaRPr lang="en-US" altLang="zh-CN">
              <a:solidFill>
                <a:schemeClr val="accent6"/>
              </a:solidFill>
              <a:latin typeface="微软雅黑" panose="020B0503020204020204" pitchFamily="34" charset="-122"/>
              <a:ea typeface="微软雅黑" panose="020B0503020204020204" pitchFamily="34" charset="-122"/>
            </a:endParaRPr>
          </a:p>
        </p:txBody>
      </p:sp>
      <p:sp>
        <p:nvSpPr>
          <p:cNvPr id="79" name="虚尾箭头 78"/>
          <p:cNvSpPr/>
          <p:nvPr>
            <p:custDataLst>
              <p:tags r:id="rId37"/>
            </p:custDataLst>
          </p:nvPr>
        </p:nvSpPr>
        <p:spPr>
          <a:xfrm rot="18660000">
            <a:off x="3442970" y="4652010"/>
            <a:ext cx="499110" cy="291465"/>
          </a:xfrm>
          <a:prstGeom prst="strip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pitchFamily="34" charset="-122"/>
              <a:ea typeface="微软雅黑" panose="020B0503020204020204" pitchFamily="34" charset="-122"/>
            </a:endParaRPr>
          </a:p>
        </p:txBody>
      </p:sp>
      <p:sp>
        <p:nvSpPr>
          <p:cNvPr id="80" name="文本框 79"/>
          <p:cNvSpPr txBox="1"/>
          <p:nvPr>
            <p:custDataLst>
              <p:tags r:id="rId38"/>
            </p:custDataLst>
          </p:nvPr>
        </p:nvSpPr>
        <p:spPr>
          <a:xfrm>
            <a:off x="3779520" y="914400"/>
            <a:ext cx="5151755" cy="306705"/>
          </a:xfrm>
          <a:prstGeom prst="rect">
            <a:avLst/>
          </a:prstGeom>
          <a:noFill/>
        </p:spPr>
        <p:txBody>
          <a:bodyPr wrap="square" rtlCol="0" anchor="t">
            <a:spAutoFit/>
          </a:bodyPr>
          <a:p>
            <a:pPr indent="266700"/>
            <a:r>
              <a:rPr lang="en-US" altLang="en-US" sz="1400">
                <a:latin typeface="微软雅黑" panose="020B0503020204020204" pitchFamily="34" charset="-122"/>
                <a:ea typeface="微软雅黑" panose="020B0503020204020204" pitchFamily="34" charset="-122"/>
                <a:sym typeface="+mn-ea"/>
              </a:rPr>
              <a:t>Offloading Problem = Markov Decision Process</a:t>
            </a:r>
            <a:endParaRPr lang="en-US" altLang="en-US" sz="1400">
              <a:latin typeface="微软雅黑" panose="020B0503020204020204" pitchFamily="34" charset="-122"/>
              <a:ea typeface="微软雅黑" panose="020B0503020204020204" pitchFamily="34" charset="-122"/>
              <a:sym typeface="+mn-ea"/>
            </a:endParaRPr>
          </a:p>
        </p:txBody>
      </p:sp>
      <p:sp>
        <p:nvSpPr>
          <p:cNvPr id="2" name="虚尾箭头 1"/>
          <p:cNvSpPr/>
          <p:nvPr>
            <p:custDataLst>
              <p:tags r:id="rId39"/>
            </p:custDataLst>
          </p:nvPr>
        </p:nvSpPr>
        <p:spPr>
          <a:xfrm>
            <a:off x="4375785" y="2149475"/>
            <a:ext cx="499110" cy="291465"/>
          </a:xfrm>
          <a:prstGeom prst="striped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pitchFamily="34" charset="-122"/>
              <a:ea typeface="微软雅黑" panose="020B0503020204020204" pitchFamily="34" charset="-122"/>
            </a:endParaRPr>
          </a:p>
        </p:txBody>
      </p:sp>
      <p:sp>
        <p:nvSpPr>
          <p:cNvPr id="7" name="文本框 6"/>
          <p:cNvSpPr txBox="1"/>
          <p:nvPr>
            <p:custDataLst>
              <p:tags r:id="rId40"/>
            </p:custDataLst>
          </p:nvPr>
        </p:nvSpPr>
        <p:spPr>
          <a:xfrm>
            <a:off x="5192395" y="2113915"/>
            <a:ext cx="2288540" cy="306705"/>
          </a:xfrm>
          <a:prstGeom prst="rect">
            <a:avLst/>
          </a:prstGeom>
          <a:noFill/>
        </p:spPr>
        <p:txBody>
          <a:bodyPr wrap="square" rtlCol="0">
            <a:spAutoFit/>
          </a:bodyPr>
          <a:p>
            <a:r>
              <a:rPr lang="en-US" altLang="zh-CN" sz="1400">
                <a:latin typeface="微软雅黑" panose="020B0503020204020204" pitchFamily="34" charset="-122"/>
                <a:ea typeface="微软雅黑" panose="020B0503020204020204" pitchFamily="34" charset="-122"/>
              </a:rPr>
              <a:t>Embedding vectors</a:t>
            </a:r>
            <a:endParaRPr lang="en-US" altLang="zh-CN" sz="1400">
              <a:latin typeface="微软雅黑" panose="020B0503020204020204" pitchFamily="34" charset="-122"/>
              <a:ea typeface="微软雅黑" panose="020B0503020204020204" pitchFamily="34" charset="-122"/>
            </a:endParaRPr>
          </a:p>
        </p:txBody>
      </p:sp>
      <p:sp>
        <p:nvSpPr>
          <p:cNvPr id="12" name="圆角矩形 11"/>
          <p:cNvSpPr/>
          <p:nvPr/>
        </p:nvSpPr>
        <p:spPr>
          <a:xfrm>
            <a:off x="3574415" y="3484880"/>
            <a:ext cx="3136265" cy="939165"/>
          </a:xfrm>
          <a:prstGeom prst="roundRect">
            <a:avLst/>
          </a:prstGeom>
          <a:noFill/>
          <a:ln w="28575" cmpd="sng">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accent6"/>
                </a:solidFill>
                <a:latin typeface="微软雅黑" panose="020B0503020204020204" pitchFamily="34" charset="-122"/>
                <a:ea typeface="微软雅黑" panose="020B0503020204020204" pitchFamily="34" charset="-122"/>
                <a:sym typeface="+mn-ea"/>
              </a:rPr>
              <a:t>S2S Neural Network</a:t>
            </a:r>
            <a:endParaRPr lang="en-US" altLang="zh-CN" b="1">
              <a:solidFill>
                <a:schemeClr val="accent6"/>
              </a:solidFill>
              <a:latin typeface="微软雅黑" panose="020B0503020204020204" pitchFamily="34" charset="-122"/>
              <a:ea typeface="微软雅黑" panose="020B0503020204020204" pitchFamily="34" charset="-122"/>
              <a:sym typeface="+mn-ea"/>
            </a:endParaRPr>
          </a:p>
        </p:txBody>
      </p:sp>
      <p:sp>
        <p:nvSpPr>
          <p:cNvPr id="17" name="圆角矩形 16"/>
          <p:cNvSpPr/>
          <p:nvPr>
            <p:custDataLst>
              <p:tags r:id="rId41"/>
            </p:custDataLst>
          </p:nvPr>
        </p:nvSpPr>
        <p:spPr>
          <a:xfrm>
            <a:off x="595630" y="3178175"/>
            <a:ext cx="8435975" cy="1336040"/>
          </a:xfrm>
          <a:prstGeom prst="roundRect">
            <a:avLst/>
          </a:prstGeom>
          <a:noFill/>
          <a:ln w="28575" cmpd="sng">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olidFill>
                  <a:schemeClr val="accent6"/>
                </a:solidFill>
                <a:latin typeface="微软雅黑" panose="020B0503020204020204" pitchFamily="34" charset="-122"/>
                <a:ea typeface="微软雅黑" panose="020B0503020204020204" pitchFamily="34" charset="-122"/>
                <a:sym typeface="+mn-ea"/>
              </a:rPr>
              <a:t>DRLTO </a:t>
            </a:r>
            <a:r>
              <a:rPr lang="en-US" altLang="zh-CN">
                <a:solidFill>
                  <a:schemeClr val="tx1"/>
                </a:solidFill>
                <a:latin typeface="微软雅黑" panose="020B0503020204020204" pitchFamily="34" charset="-122"/>
                <a:ea typeface="微软雅黑" panose="020B0503020204020204" pitchFamily="34" charset="-122"/>
                <a:sym typeface="+mn-ea"/>
              </a:rPr>
              <a:t>Scheme - Background</a:t>
            </a:r>
            <a:endParaRPr lang="en-US" altLang="zh-CN">
              <a:solidFill>
                <a:schemeClr val="tx1"/>
              </a:solidFill>
              <a:latin typeface="微软雅黑" panose="020B0503020204020204" pitchFamily="34" charset="-122"/>
              <a:ea typeface="微软雅黑" panose="020B0503020204020204" pitchFamily="34" charset="-122"/>
              <a:sym typeface="+mn-ea"/>
            </a:endParaRPr>
          </a:p>
        </p:txBody>
      </p:sp>
      <p:sp>
        <p:nvSpPr>
          <p:cNvPr id="4" name="文本框 3"/>
          <p:cNvSpPr txBox="1"/>
          <p:nvPr>
            <p:custDataLst>
              <p:tags r:id="rId1"/>
            </p:custDataLst>
          </p:nvPr>
        </p:nvSpPr>
        <p:spPr>
          <a:xfrm>
            <a:off x="374015" y="1362075"/>
            <a:ext cx="8628380" cy="521970"/>
          </a:xfrm>
          <a:prstGeom prst="rect">
            <a:avLst/>
          </a:prstGeom>
          <a:noFill/>
        </p:spPr>
        <p:txBody>
          <a:bodyPr wrap="square" rtlCol="0">
            <a:spAutoFit/>
          </a:bodyPr>
          <a:p>
            <a:pPr>
              <a:lnSpc>
                <a:spcPct val="140000"/>
              </a:lnSpc>
            </a:pPr>
            <a:r>
              <a:rPr lang="en-US" altLang="zh-CN" sz="2000">
                <a:latin typeface="微软雅黑" panose="020B0503020204020204" pitchFamily="34" charset="-122"/>
                <a:ea typeface="微软雅黑" panose="020B0503020204020204" pitchFamily="34" charset="-122"/>
              </a:rPr>
              <a:t>Reinforcement Learning - MDP</a:t>
            </a:r>
            <a:endParaRPr lang="en-US" altLang="zh-CN" sz="2000">
              <a:latin typeface="微软雅黑" panose="020B0503020204020204" pitchFamily="34" charset="-122"/>
              <a:ea typeface="微软雅黑" panose="020B0503020204020204" pitchFamily="34" charset="-122"/>
              <a:sym typeface="+mn-ea"/>
            </a:endParaRPr>
          </a:p>
        </p:txBody>
      </p:sp>
      <p:pic>
        <p:nvPicPr>
          <p:cNvPr id="6" name="图片 5"/>
          <p:cNvPicPr>
            <a:picLocks noChangeAspect="1"/>
          </p:cNvPicPr>
          <p:nvPr>
            <p:custDataLst>
              <p:tags r:id="rId2"/>
            </p:custDataLst>
          </p:nvPr>
        </p:nvPicPr>
        <p:blipFill>
          <a:blip r:embed="rId3"/>
          <a:stretch>
            <a:fillRect/>
          </a:stretch>
        </p:blipFill>
        <p:spPr>
          <a:xfrm>
            <a:off x="5039995" y="1311275"/>
            <a:ext cx="3735705" cy="645160"/>
          </a:xfrm>
          <a:prstGeom prst="rect">
            <a:avLst/>
          </a:prstGeom>
        </p:spPr>
      </p:pic>
      <p:graphicFrame>
        <p:nvGraphicFramePr>
          <p:cNvPr id="8" name="表格 7"/>
          <p:cNvGraphicFramePr/>
          <p:nvPr/>
        </p:nvGraphicFramePr>
        <p:xfrm>
          <a:off x="374015" y="2206625"/>
          <a:ext cx="8554085" cy="2103120"/>
        </p:xfrm>
        <a:graphic>
          <a:graphicData uri="http://schemas.openxmlformats.org/drawingml/2006/table">
            <a:tbl>
              <a:tblPr firstRow="1" bandRow="1">
                <a:tableStyleId>{5C22544A-7EE6-4342-B048-85BDC9FD1C3A}</a:tableStyleId>
              </a:tblPr>
              <a:tblGrid>
                <a:gridCol w="1742440"/>
                <a:gridCol w="2531110"/>
                <a:gridCol w="4280535"/>
              </a:tblGrid>
              <a:tr h="381000">
                <a:tc>
                  <a:txBody>
                    <a:bodyPr/>
                    <a:p>
                      <a:pPr>
                        <a:buNone/>
                      </a:pPr>
                      <a:endParaRPr lang="en-US" altLang="zh-CN" sz="1600">
                        <a:latin typeface="微软雅黑" panose="020B0503020204020204" pitchFamily="34" charset="-122"/>
                        <a:ea typeface="微软雅黑" panose="020B0503020204020204" pitchFamily="34" charset="-122"/>
                      </a:endParaRPr>
                    </a:p>
                  </a:txBody>
                  <a:tcPr/>
                </a:tc>
                <a:tc>
                  <a:txBody>
                    <a:bodyPr/>
                    <a:p>
                      <a:pPr algn="ctr">
                        <a:buNone/>
                      </a:pPr>
                      <a:r>
                        <a:rPr lang="en-US" altLang="zh-CN" sz="1600" b="1">
                          <a:latin typeface="微软雅黑" panose="020B0503020204020204" pitchFamily="34" charset="-122"/>
                          <a:ea typeface="微软雅黑" panose="020B0503020204020204" pitchFamily="34" charset="-122"/>
                        </a:rPr>
                        <a:t>Value-based</a:t>
                      </a:r>
                      <a:endParaRPr lang="en-US" altLang="zh-CN" sz="1600" b="1">
                        <a:latin typeface="微软雅黑" panose="020B0503020204020204" pitchFamily="34" charset="-122"/>
                        <a:ea typeface="微软雅黑" panose="020B0503020204020204" pitchFamily="34" charset="-122"/>
                      </a:endParaRPr>
                    </a:p>
                  </a:txBody>
                  <a:tcPr anchor="ctr" anchorCtr="0"/>
                </a:tc>
                <a:tc>
                  <a:txBody>
                    <a:bodyPr/>
                    <a:p>
                      <a:pPr algn="ctr">
                        <a:buNone/>
                      </a:pPr>
                      <a:r>
                        <a:rPr lang="en-US" altLang="zh-CN" sz="1600" b="1">
                          <a:latin typeface="微软雅黑" panose="020B0503020204020204" pitchFamily="34" charset="-122"/>
                          <a:ea typeface="微软雅黑" panose="020B0503020204020204" pitchFamily="34" charset="-122"/>
                        </a:rPr>
                        <a:t>Policy-based</a:t>
                      </a:r>
                      <a:endParaRPr lang="en-US" altLang="zh-CN" sz="1600" b="1">
                        <a:latin typeface="微软雅黑" panose="020B0503020204020204" pitchFamily="34" charset="-122"/>
                        <a:ea typeface="微软雅黑" panose="020B0503020204020204" pitchFamily="34" charset="-122"/>
                      </a:endParaRPr>
                    </a:p>
                  </a:txBody>
                  <a:tcPr anchor="ctr" anchorCtr="0"/>
                </a:tc>
              </a:tr>
              <a:tr h="381000">
                <a:tc>
                  <a:txBody>
                    <a:bodyPr/>
                    <a:p>
                      <a:pPr algn="ctr">
                        <a:buNone/>
                      </a:pPr>
                      <a:r>
                        <a:rPr lang="en-US" altLang="zh-CN" sz="1600" b="1">
                          <a:latin typeface="微软雅黑" panose="020B0503020204020204" pitchFamily="34" charset="-122"/>
                          <a:ea typeface="微软雅黑" panose="020B0503020204020204" pitchFamily="34" charset="-122"/>
                          <a:sym typeface="+mn-ea"/>
                        </a:rPr>
                        <a:t>Feature</a:t>
                      </a:r>
                      <a:endParaRPr lang="en-US" altLang="zh-CN" sz="1600" b="1">
                        <a:latin typeface="微软雅黑" panose="020B0503020204020204" pitchFamily="34" charset="-122"/>
                        <a:ea typeface="微软雅黑" panose="020B0503020204020204" pitchFamily="34" charset="-122"/>
                        <a:sym typeface="+mn-ea"/>
                      </a:endParaRPr>
                    </a:p>
                  </a:txBody>
                  <a:tcPr anchor="ctr" anchorCtr="0"/>
                </a:tc>
                <a:tc>
                  <a:txBody>
                    <a:bodyPr/>
                    <a:p>
                      <a:pPr algn="ctr">
                        <a:buNone/>
                      </a:pPr>
                      <a:r>
                        <a:rPr lang="en-US" altLang="zh-CN" sz="1600">
                          <a:latin typeface="微软雅黑" panose="020B0503020204020204" pitchFamily="34" charset="-122"/>
                          <a:ea typeface="微软雅黑" panose="020B0503020204020204" pitchFamily="34" charset="-122"/>
                          <a:sym typeface="+mn-ea"/>
                        </a:rPr>
                        <a:t>optimal value function</a:t>
                      </a:r>
                      <a:endParaRPr lang="en-US" altLang="zh-CN" sz="1600">
                        <a:latin typeface="微软雅黑" panose="020B0503020204020204" pitchFamily="34" charset="-122"/>
                        <a:ea typeface="微软雅黑" panose="020B0503020204020204" pitchFamily="34" charset="-122"/>
                        <a:sym typeface="+mn-ea"/>
                      </a:endParaRPr>
                    </a:p>
                  </a:txBody>
                  <a:tcPr anchor="ctr" anchorCtr="0"/>
                </a:tc>
                <a:tc>
                  <a:txBody>
                    <a:bodyPr/>
                    <a:p>
                      <a:pPr algn="ctr">
                        <a:buNone/>
                      </a:pPr>
                      <a:r>
                        <a:rPr lang="en-US" altLang="zh-CN" sz="1600">
                          <a:latin typeface="微软雅黑" panose="020B0503020204020204" pitchFamily="34" charset="-122"/>
                          <a:ea typeface="微软雅黑" panose="020B0503020204020204" pitchFamily="34" charset="-122"/>
                          <a:sym typeface="+mn-ea"/>
                        </a:rPr>
                        <a:t>directly parameterizes the policy</a:t>
                      </a:r>
                      <a:endParaRPr lang="en-US" altLang="zh-CN" sz="1600">
                        <a:latin typeface="微软雅黑" panose="020B0503020204020204" pitchFamily="34" charset="-122"/>
                        <a:ea typeface="微软雅黑" panose="020B0503020204020204" pitchFamily="34" charset="-122"/>
                        <a:sym typeface="+mn-ea"/>
                      </a:endParaRPr>
                    </a:p>
                  </a:txBody>
                  <a:tcPr anchor="ctr" anchorCtr="0"/>
                </a:tc>
              </a:tr>
              <a:tr h="579120">
                <a:tc>
                  <a:txBody>
                    <a:bodyPr/>
                    <a:p>
                      <a:pPr algn="ctr">
                        <a:buNone/>
                      </a:pPr>
                      <a:r>
                        <a:rPr lang="en-US" altLang="zh-CN" sz="1600" b="1">
                          <a:latin typeface="微软雅黑" panose="020B0503020204020204" pitchFamily="34" charset="-122"/>
                          <a:ea typeface="微软雅黑" panose="020B0503020204020204" pitchFamily="34" charset="-122"/>
                          <a:sym typeface="+mn-ea"/>
                        </a:rPr>
                        <a:t>Updating Rule</a:t>
                      </a:r>
                      <a:endParaRPr lang="en-US" altLang="zh-CN" sz="1600" b="1">
                        <a:latin typeface="微软雅黑" panose="020B0503020204020204" pitchFamily="34" charset="-122"/>
                        <a:ea typeface="微软雅黑" panose="020B0503020204020204" pitchFamily="34" charset="-122"/>
                        <a:sym typeface="+mn-ea"/>
                      </a:endParaRPr>
                    </a:p>
                  </a:txBody>
                  <a:tcPr anchor="ctr" anchorCtr="0"/>
                </a:tc>
                <a:tc>
                  <a:txBody>
                    <a:bodyPr/>
                    <a:p>
                      <a:pPr algn="ctr">
                        <a:buNone/>
                      </a:pPr>
                      <a:r>
                        <a:rPr lang="en-US" altLang="zh-CN" sz="1600" b="1">
                          <a:solidFill>
                            <a:schemeClr val="accent6"/>
                          </a:solidFill>
                          <a:latin typeface="微软雅黑" panose="020B0503020204020204" pitchFamily="34" charset="-122"/>
                          <a:ea typeface="微软雅黑" panose="020B0503020204020204" pitchFamily="34" charset="-122"/>
                          <a:sym typeface="+mn-ea"/>
                        </a:rPr>
                        <a:t>one step</a:t>
                      </a:r>
                      <a:r>
                        <a:rPr lang="en-US" altLang="zh-CN" sz="1600">
                          <a:latin typeface="微软雅黑" panose="020B0503020204020204" pitchFamily="34" charset="-122"/>
                          <a:ea typeface="微软雅黑" panose="020B0503020204020204" pitchFamily="34" charset="-122"/>
                          <a:sym typeface="+mn-ea"/>
                        </a:rPr>
                        <a:t> updating rule</a:t>
                      </a:r>
                      <a:endParaRPr lang="en-US" altLang="zh-CN" sz="1600">
                        <a:latin typeface="微软雅黑" panose="020B0503020204020204" pitchFamily="34" charset="-122"/>
                        <a:ea typeface="微软雅黑" panose="020B0503020204020204" pitchFamily="34" charset="-122"/>
                        <a:sym typeface="+mn-ea"/>
                      </a:endParaRPr>
                    </a:p>
                  </a:txBody>
                  <a:tcPr anchor="ctr" anchorCtr="0"/>
                </a:tc>
                <a:tc>
                  <a:txBody>
                    <a:bodyPr/>
                    <a:p>
                      <a:pPr algn="ctr">
                        <a:buNone/>
                      </a:pPr>
                      <a:r>
                        <a:rPr lang="en-US" altLang="zh-CN" sz="1600">
                          <a:latin typeface="微软雅黑" panose="020B0503020204020204" pitchFamily="34" charset="-122"/>
                          <a:ea typeface="微软雅黑" panose="020B0503020204020204" pitchFamily="34" charset="-122"/>
                          <a:sym typeface="+mn-ea"/>
                        </a:rPr>
                        <a:t>Perform gradient ascent on the </a:t>
                      </a:r>
                      <a:r>
                        <a:rPr lang="en-US" altLang="zh-CN" sz="1600" b="1">
                          <a:solidFill>
                            <a:schemeClr val="accent6"/>
                          </a:solidFill>
                          <a:latin typeface="微软雅黑" panose="020B0503020204020204" pitchFamily="34" charset="-122"/>
                          <a:ea typeface="微软雅黑" panose="020B0503020204020204" pitchFamily="34" charset="-122"/>
                          <a:sym typeface="+mn-ea"/>
                        </a:rPr>
                        <a:t>total</a:t>
                      </a:r>
                      <a:r>
                        <a:rPr lang="en-US" altLang="zh-CN" sz="1600">
                          <a:latin typeface="微软雅黑" panose="020B0503020204020204" pitchFamily="34" charset="-122"/>
                          <a:ea typeface="微软雅黑" panose="020B0503020204020204" pitchFamily="34" charset="-122"/>
                          <a:sym typeface="+mn-ea"/>
                        </a:rPr>
                        <a:t> </a:t>
                      </a:r>
                      <a:endParaRPr lang="en-US" altLang="zh-CN" sz="1600">
                        <a:latin typeface="微软雅黑" panose="020B0503020204020204" pitchFamily="34" charset="-122"/>
                        <a:ea typeface="微软雅黑" panose="020B0503020204020204" pitchFamily="34" charset="-122"/>
                        <a:sym typeface="+mn-ea"/>
                      </a:endParaRPr>
                    </a:p>
                  </a:txBody>
                  <a:tcPr anchor="ctr" anchorCtr="0"/>
                </a:tc>
              </a:tr>
              <a:tr h="381000">
                <a:tc rowSpan="2">
                  <a:txBody>
                    <a:bodyPr/>
                    <a:p>
                      <a:pPr algn="ctr">
                        <a:buNone/>
                      </a:pPr>
                      <a:r>
                        <a:rPr lang="en-US" altLang="zh-CN" sz="1600" b="1">
                          <a:latin typeface="微软雅黑" panose="020B0503020204020204" pitchFamily="34" charset="-122"/>
                          <a:ea typeface="微软雅黑" panose="020B0503020204020204" pitchFamily="34" charset="-122"/>
                          <a:sym typeface="+mn-ea"/>
                        </a:rPr>
                        <a:t>Drawbacks</a:t>
                      </a:r>
                      <a:endParaRPr lang="en-US" altLang="zh-CN" sz="1600" b="1">
                        <a:latin typeface="微软雅黑" panose="020B0503020204020204" pitchFamily="34" charset="-122"/>
                        <a:ea typeface="微软雅黑" panose="020B0503020204020204" pitchFamily="34" charset="-122"/>
                        <a:sym typeface="+mn-ea"/>
                      </a:endParaRPr>
                    </a:p>
                  </a:txBody>
                  <a:tcPr anchor="ctr" anchorCtr="0"/>
                </a:tc>
                <a:tc rowSpan="2">
                  <a:txBody>
                    <a:bodyPr/>
                    <a:p>
                      <a:pPr algn="ctr">
                        <a:buNone/>
                      </a:pPr>
                      <a:r>
                        <a:rPr lang="en-US" altLang="zh-CN" sz="1600">
                          <a:latin typeface="微软雅黑" panose="020B0503020204020204" pitchFamily="34" charset="-122"/>
                          <a:ea typeface="微软雅黑" panose="020B0503020204020204" pitchFamily="34" charset="-122"/>
                          <a:sym typeface="+mn-ea"/>
                        </a:rPr>
                        <a:t>slow learning process</a:t>
                      </a:r>
                      <a:endParaRPr lang="en-US" altLang="zh-CN" sz="1600">
                        <a:latin typeface="微软雅黑" panose="020B0503020204020204" pitchFamily="34" charset="-122"/>
                        <a:ea typeface="微软雅黑" panose="020B0503020204020204" pitchFamily="34" charset="-122"/>
                        <a:sym typeface="+mn-ea"/>
                      </a:endParaRPr>
                    </a:p>
                  </a:txBody>
                  <a:tcPr anchor="ctr" anchorCtr="0"/>
                </a:tc>
                <a:tc>
                  <a:txBody>
                    <a:bodyPr/>
                    <a:p>
                      <a:pPr algn="ctr">
                        <a:buNone/>
                      </a:pPr>
                      <a:r>
                        <a:rPr lang="en-US" altLang="zh-CN" sz="1600">
                          <a:latin typeface="微软雅黑" panose="020B0503020204020204" pitchFamily="34" charset="-122"/>
                          <a:ea typeface="微软雅黑" panose="020B0503020204020204" pitchFamily="34" charset="-122"/>
                          <a:sym typeface="+mn-ea"/>
                        </a:rPr>
                        <a:t>get stuck in local optima</a:t>
                      </a:r>
                      <a:endParaRPr lang="en-US" altLang="zh-CN" sz="1600">
                        <a:latin typeface="微软雅黑" panose="020B0503020204020204" pitchFamily="34" charset="-122"/>
                        <a:ea typeface="微软雅黑" panose="020B0503020204020204" pitchFamily="34" charset="-122"/>
                        <a:sym typeface="+mn-ea"/>
                      </a:endParaRPr>
                    </a:p>
                  </a:txBody>
                  <a:tcPr anchor="ctr" anchorCtr="0"/>
                </a:tc>
              </a:tr>
              <a:tr h="381000">
                <a:tc vMerge="1">
                  <a:tcPr/>
                </a:tc>
                <a:tc vMerge="1">
                  <a:tcPr anchor="ctr" anchorCtr="0"/>
                </a:tc>
                <a:tc>
                  <a:txBody>
                    <a:bodyPr/>
                    <a:p>
                      <a:pPr algn="ctr">
                        <a:buNone/>
                      </a:pPr>
                      <a:r>
                        <a:rPr lang="en-US" altLang="zh-CN" sz="1600">
                          <a:latin typeface="微软雅黑" panose="020B0503020204020204" pitchFamily="34" charset="-122"/>
                          <a:ea typeface="微软雅黑" panose="020B0503020204020204" pitchFamily="34" charset="-122"/>
                          <a:sym typeface="+mn-ea"/>
                        </a:rPr>
                        <a:t>high variance using Monte-Carlo</a:t>
                      </a:r>
                      <a:endParaRPr lang="en-US" altLang="zh-CN" sz="1600">
                        <a:latin typeface="微软雅黑" panose="020B0503020204020204" pitchFamily="34" charset="-122"/>
                        <a:ea typeface="微软雅黑" panose="020B0503020204020204" pitchFamily="34" charset="-122"/>
                        <a:sym typeface="+mn-ea"/>
                      </a:endParaRPr>
                    </a:p>
                  </a:txBody>
                  <a:tcPr anchor="ctr" anchorCtr="0"/>
                </a:tc>
              </a:tr>
            </a:tbl>
          </a:graphicData>
        </a:graphic>
      </p:graphicFrame>
      <p:sp>
        <p:nvSpPr>
          <p:cNvPr id="9" name="文本框 8"/>
          <p:cNvSpPr txBox="1"/>
          <p:nvPr/>
        </p:nvSpPr>
        <p:spPr>
          <a:xfrm>
            <a:off x="4403725" y="5543550"/>
            <a:ext cx="4598670" cy="583565"/>
          </a:xfrm>
          <a:prstGeom prst="rect">
            <a:avLst/>
          </a:prstGeom>
          <a:noFill/>
        </p:spPr>
        <p:txBody>
          <a:bodyPr wrap="square" rtlCol="0">
            <a:spAutoFit/>
          </a:bodyPr>
          <a:p>
            <a:r>
              <a:rPr lang="en-US" altLang="zh-CN" b="1">
                <a:latin typeface="微软雅黑" panose="020B0503020204020204" pitchFamily="34" charset="-122"/>
                <a:ea typeface="微软雅黑" panose="020B0503020204020204" pitchFamily="34" charset="-122"/>
              </a:rPr>
              <a:t>off-policy clipped surrogate objective</a:t>
            </a:r>
            <a:endParaRPr lang="en-US" altLang="zh-CN" b="1">
              <a:latin typeface="微软雅黑" panose="020B0503020204020204" pitchFamily="34" charset="-122"/>
              <a:ea typeface="微软雅黑" panose="020B0503020204020204" pitchFamily="34" charset="-122"/>
            </a:endParaRPr>
          </a:p>
          <a:p>
            <a:r>
              <a:rPr lang="en-US" altLang="zh-CN" sz="1400">
                <a:latin typeface="微软雅黑" panose="020B0503020204020204" pitchFamily="34" charset="-122"/>
                <a:ea typeface="微软雅黑" panose="020B0503020204020204" pitchFamily="34" charset="-122"/>
              </a:rPr>
              <a:t>stabilize the training</a:t>
            </a:r>
            <a:endParaRPr lang="en-US" altLang="zh-CN" sz="1400">
              <a:latin typeface="微软雅黑" panose="020B0503020204020204" pitchFamily="34" charset="-122"/>
              <a:ea typeface="微软雅黑" panose="020B0503020204020204" pitchFamily="34" charset="-122"/>
            </a:endParaRPr>
          </a:p>
        </p:txBody>
      </p:sp>
      <p:sp>
        <p:nvSpPr>
          <p:cNvPr id="11" name="文本框 10"/>
          <p:cNvSpPr txBox="1"/>
          <p:nvPr/>
        </p:nvSpPr>
        <p:spPr>
          <a:xfrm>
            <a:off x="3307715" y="4524375"/>
            <a:ext cx="5194935" cy="583565"/>
          </a:xfrm>
          <a:prstGeom prst="rect">
            <a:avLst/>
          </a:prstGeom>
          <a:noFill/>
        </p:spPr>
        <p:txBody>
          <a:bodyPr wrap="square" rtlCol="0" anchor="t">
            <a:spAutoFit/>
          </a:bodyPr>
          <a:p>
            <a:r>
              <a:rPr lang="en-US" altLang="zh-CN" b="1">
                <a:latin typeface="微软雅黑" panose="020B0503020204020204" pitchFamily="34" charset="-122"/>
                <a:ea typeface="微软雅黑" panose="020B0503020204020204" pitchFamily="34" charset="-122"/>
                <a:sym typeface="+mn-ea"/>
              </a:rPr>
              <a:t>Generalized </a:t>
            </a:r>
            <a:r>
              <a:rPr lang="en-US" altLang="zh-CN" b="1">
                <a:latin typeface="微软雅黑" panose="020B0503020204020204" pitchFamily="34" charset="-122"/>
                <a:ea typeface="微软雅黑" panose="020B0503020204020204" pitchFamily="34" charset="-122"/>
                <a:sym typeface="+mn-ea"/>
              </a:rPr>
              <a:t>Advantage Estimation</a:t>
            </a:r>
            <a:endParaRPr lang="en-US" altLang="zh-CN" b="1">
              <a:latin typeface="微软雅黑" panose="020B0503020204020204" pitchFamily="34" charset="-122"/>
              <a:ea typeface="微软雅黑" panose="020B0503020204020204" pitchFamily="34" charset="-122"/>
              <a:sym typeface="+mn-ea"/>
            </a:endParaRPr>
          </a:p>
          <a:p>
            <a:r>
              <a:rPr lang="en-US" altLang="zh-CN" sz="1400">
                <a:latin typeface="微软雅黑" panose="020B0503020204020204" pitchFamily="34" charset="-122"/>
                <a:ea typeface="微软雅黑" panose="020B0503020204020204" pitchFamily="34" charset="-122"/>
                <a:sym typeface="+mn-ea"/>
              </a:rPr>
              <a:t>Reduce variance</a:t>
            </a:r>
            <a:endParaRPr lang="en-US" altLang="zh-CN" sz="1400">
              <a:latin typeface="微软雅黑" panose="020B0503020204020204" pitchFamily="34" charset="-122"/>
              <a:ea typeface="微软雅黑" panose="020B0503020204020204" pitchFamily="34" charset="-122"/>
              <a:sym typeface="+mn-ea"/>
            </a:endParaRPr>
          </a:p>
        </p:txBody>
      </p:sp>
      <p:sp>
        <p:nvSpPr>
          <p:cNvPr id="14" name="文本框 13"/>
          <p:cNvSpPr txBox="1"/>
          <p:nvPr/>
        </p:nvSpPr>
        <p:spPr>
          <a:xfrm>
            <a:off x="374015" y="4859655"/>
            <a:ext cx="3014345" cy="800735"/>
          </a:xfrm>
          <a:prstGeom prst="rect">
            <a:avLst/>
          </a:prstGeom>
          <a:noFill/>
        </p:spPr>
        <p:txBody>
          <a:bodyPr wrap="square" rtlCol="0" anchor="t">
            <a:noAutofit/>
          </a:bodyPr>
          <a:p>
            <a:r>
              <a:rPr lang="en-US" altLang="zh-CN" b="1">
                <a:latin typeface="微软雅黑" panose="020B0503020204020204" pitchFamily="34" charset="-122"/>
                <a:ea typeface="微软雅黑" panose="020B0503020204020204" pitchFamily="34" charset="-122"/>
                <a:sym typeface="+mn-ea"/>
              </a:rPr>
              <a:t>entropy bonus</a:t>
            </a:r>
            <a:endParaRPr lang="en-US" altLang="zh-CN" b="1">
              <a:latin typeface="微软雅黑" panose="020B0503020204020204" pitchFamily="34" charset="-122"/>
              <a:ea typeface="微软雅黑" panose="020B0503020204020204" pitchFamily="34" charset="-122"/>
              <a:sym typeface="+mn-ea"/>
            </a:endParaRPr>
          </a:p>
          <a:p>
            <a:r>
              <a:rPr lang="en-US" altLang="zh-CN" sz="1400">
                <a:latin typeface="微软雅黑" panose="020B0503020204020204" pitchFamily="34" charset="-122"/>
                <a:ea typeface="微软雅黑" panose="020B0503020204020204" pitchFamily="34" charset="-122"/>
                <a:sym typeface="+mn-ea"/>
              </a:rPr>
              <a:t>Enhance the exploration Alleviating local minima</a:t>
            </a:r>
            <a:endParaRPr lang="en-US" altLang="zh-CN" sz="1400">
              <a:latin typeface="微软雅黑" panose="020B0503020204020204" pitchFamily="34" charset="-122"/>
              <a:ea typeface="微软雅黑" panose="020B0503020204020204" pitchFamily="34" charset="-122"/>
              <a:sym typeface="+mn-ea"/>
            </a:endParaRPr>
          </a:p>
        </p:txBody>
      </p:sp>
      <p:cxnSp>
        <p:nvCxnSpPr>
          <p:cNvPr id="16" name="直接箭头连接符 15"/>
          <p:cNvCxnSpPr/>
          <p:nvPr/>
        </p:nvCxnSpPr>
        <p:spPr>
          <a:xfrm flipH="1">
            <a:off x="1253490" y="3762375"/>
            <a:ext cx="4179570" cy="109728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7" name="直接箭头连接符 16"/>
          <p:cNvCxnSpPr/>
          <p:nvPr>
            <p:custDataLst>
              <p:tags r:id="rId4"/>
            </p:custDataLst>
          </p:nvPr>
        </p:nvCxnSpPr>
        <p:spPr>
          <a:xfrm flipH="1">
            <a:off x="5803900" y="4258945"/>
            <a:ext cx="554355" cy="26543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olidFill>
                  <a:schemeClr val="accent6"/>
                </a:solidFill>
                <a:latin typeface="微软雅黑" panose="020B0503020204020204" pitchFamily="34" charset="-122"/>
                <a:ea typeface="微软雅黑" panose="020B0503020204020204" pitchFamily="34" charset="-122"/>
                <a:sym typeface="+mn-ea"/>
              </a:rPr>
              <a:t>DRLTO </a:t>
            </a:r>
            <a:r>
              <a:rPr lang="en-US" altLang="zh-CN">
                <a:solidFill>
                  <a:schemeClr val="tx1"/>
                </a:solidFill>
                <a:latin typeface="微软雅黑" panose="020B0503020204020204" pitchFamily="34" charset="-122"/>
                <a:ea typeface="微软雅黑" panose="020B0503020204020204" pitchFamily="34" charset="-122"/>
                <a:sym typeface="+mn-ea"/>
              </a:rPr>
              <a:t>Scheme </a:t>
            </a:r>
            <a:r>
              <a:rPr lang="en-US" altLang="zh-CN">
                <a:solidFill>
                  <a:schemeClr val="tx1"/>
                </a:solidFill>
                <a:latin typeface="微软雅黑" panose="020B0503020204020204" pitchFamily="34" charset="-122"/>
                <a:ea typeface="微软雅黑" panose="020B0503020204020204" pitchFamily="34" charset="-122"/>
                <a:sym typeface="+mn-ea"/>
              </a:rPr>
              <a:t>- Background</a:t>
            </a:r>
            <a:endParaRPr lang="en-US" altLang="zh-CN">
              <a:solidFill>
                <a:schemeClr val="tx1"/>
              </a:solidFill>
              <a:latin typeface="微软雅黑" panose="020B0503020204020204" pitchFamily="34" charset="-122"/>
              <a:ea typeface="微软雅黑" panose="020B0503020204020204" pitchFamily="34" charset="-122"/>
              <a:sym typeface="+mn-ea"/>
            </a:endParaRPr>
          </a:p>
        </p:txBody>
      </p:sp>
      <p:sp>
        <p:nvSpPr>
          <p:cNvPr id="7" name="文本框 6"/>
          <p:cNvSpPr txBox="1"/>
          <p:nvPr>
            <p:custDataLst>
              <p:tags r:id="rId1"/>
            </p:custDataLst>
          </p:nvPr>
        </p:nvSpPr>
        <p:spPr>
          <a:xfrm>
            <a:off x="374015" y="1265555"/>
            <a:ext cx="6329045" cy="866140"/>
          </a:xfrm>
          <a:prstGeom prst="rect">
            <a:avLst/>
          </a:prstGeom>
          <a:noFill/>
        </p:spPr>
        <p:txBody>
          <a:bodyPr wrap="square" rtlCol="0">
            <a:spAutoFit/>
          </a:bodyPr>
          <a:p>
            <a:pPr>
              <a:lnSpc>
                <a:spcPct val="140000"/>
              </a:lnSpc>
            </a:pPr>
            <a:r>
              <a:rPr lang="en-US" altLang="zh-CN" sz="2000">
                <a:latin typeface="微软雅黑" panose="020B0503020204020204" pitchFamily="34" charset="-122"/>
                <a:ea typeface="微软雅黑" panose="020B0503020204020204" pitchFamily="34" charset="-122"/>
              </a:rPr>
              <a:t>Sequece-To-Sequence Neural Network</a:t>
            </a:r>
            <a:endParaRPr lang="en-US" altLang="zh-CN" sz="2000">
              <a:latin typeface="微软雅黑" panose="020B0503020204020204" pitchFamily="34" charset="-122"/>
              <a:ea typeface="微软雅黑" panose="020B0503020204020204" pitchFamily="34" charset="-122"/>
            </a:endParaRPr>
          </a:p>
          <a:p>
            <a:pPr>
              <a:lnSpc>
                <a:spcPct val="140000"/>
              </a:lnSpc>
            </a:pPr>
            <a:r>
              <a:rPr lang="en-US" altLang="zh-CN" sz="1600">
                <a:latin typeface="微软雅黑" panose="020B0503020204020204" pitchFamily="34" charset="-122"/>
                <a:ea typeface="微软雅黑" panose="020B0503020204020204" pitchFamily="34" charset="-122"/>
                <a:sym typeface="+mn-ea"/>
              </a:rPr>
              <a:t>A encouder + a decoder implemented by muti-layer RNNs</a:t>
            </a:r>
            <a:endParaRPr lang="en-US" altLang="zh-CN" sz="1600">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732790" y="2392045"/>
            <a:ext cx="7976870" cy="645160"/>
          </a:xfrm>
          <a:prstGeom prst="rect">
            <a:avLst/>
          </a:prstGeom>
          <a:noFill/>
        </p:spPr>
        <p:txBody>
          <a:bodyPr wrap="square" rtlCol="0">
            <a:spAutoFit/>
          </a:bodyPr>
          <a:p>
            <a:r>
              <a:rPr lang="en-US" altLang="zh-CN" sz="2000" b="1">
                <a:solidFill>
                  <a:schemeClr val="accent6"/>
                </a:solidFill>
                <a:latin typeface="微软雅黑" panose="020B0503020204020204" pitchFamily="34" charset="-122"/>
                <a:ea typeface="微软雅黑" panose="020B0503020204020204" pitchFamily="34" charset="-122"/>
              </a:rPr>
              <a:t>+ attention mechanism </a:t>
            </a:r>
            <a:endParaRPr lang="en-US" altLang="zh-CN" sz="2000" b="1">
              <a:solidFill>
                <a:schemeClr val="accent6"/>
              </a:solidFill>
              <a:latin typeface="微软雅黑" panose="020B0503020204020204" pitchFamily="34" charset="-122"/>
              <a:ea typeface="微软雅黑" panose="020B0503020204020204" pitchFamily="34" charset="-122"/>
            </a:endParaRPr>
          </a:p>
          <a:p>
            <a:r>
              <a:rPr lang="en-US" altLang="zh-CN" sz="1600" b="1">
                <a:solidFill>
                  <a:schemeClr val="tx1"/>
                </a:solidFill>
                <a:latin typeface="微软雅黑" panose="020B0503020204020204" pitchFamily="34" charset="-122"/>
                <a:ea typeface="微软雅黑" panose="020B0503020204020204" pitchFamily="34" charset="-122"/>
              </a:rPr>
              <a:t>Attend more important information from the input</a:t>
            </a:r>
            <a:endParaRPr lang="en-US" altLang="zh-CN" sz="2000" b="1" i="1" u="sng">
              <a:solidFill>
                <a:schemeClr val="tx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olidFill>
                  <a:schemeClr val="accent6"/>
                </a:solidFill>
                <a:latin typeface="微软雅黑" panose="020B0503020204020204" pitchFamily="34" charset="-122"/>
                <a:ea typeface="微软雅黑" panose="020B0503020204020204" pitchFamily="34" charset="-122"/>
                <a:sym typeface="+mn-ea"/>
              </a:rPr>
              <a:t>DRLTO </a:t>
            </a:r>
            <a:r>
              <a:rPr lang="en-US" altLang="zh-CN">
                <a:solidFill>
                  <a:schemeClr val="tx1"/>
                </a:solidFill>
                <a:latin typeface="微软雅黑" panose="020B0503020204020204" pitchFamily="34" charset="-122"/>
                <a:ea typeface="微软雅黑" panose="020B0503020204020204" pitchFamily="34" charset="-122"/>
                <a:sym typeface="+mn-ea"/>
              </a:rPr>
              <a:t>Scheme </a:t>
            </a:r>
            <a:r>
              <a:rPr lang="en-US" altLang="zh-CN">
                <a:solidFill>
                  <a:schemeClr val="tx1"/>
                </a:solidFill>
                <a:latin typeface="微软雅黑" panose="020B0503020204020204" pitchFamily="34" charset="-122"/>
                <a:ea typeface="微软雅黑" panose="020B0503020204020204" pitchFamily="34" charset="-122"/>
                <a:sym typeface="+mn-ea"/>
              </a:rPr>
              <a:t>- Design</a:t>
            </a:r>
            <a:endParaRPr lang="en-US" altLang="zh-CN">
              <a:solidFill>
                <a:schemeClr val="tx1"/>
              </a:solidFill>
              <a:latin typeface="微软雅黑" panose="020B0503020204020204" pitchFamily="34" charset="-122"/>
              <a:ea typeface="微软雅黑" panose="020B0503020204020204" pitchFamily="34" charset="-122"/>
              <a:sym typeface="+mn-ea"/>
            </a:endParaRPr>
          </a:p>
        </p:txBody>
      </p:sp>
      <p:pic>
        <p:nvPicPr>
          <p:cNvPr id="6" name="图片 5"/>
          <p:cNvPicPr>
            <a:picLocks noChangeAspect="1"/>
          </p:cNvPicPr>
          <p:nvPr>
            <p:custDataLst>
              <p:tags r:id="rId1"/>
            </p:custDataLst>
          </p:nvPr>
        </p:nvPicPr>
        <p:blipFill>
          <a:blip r:embed="rId2"/>
          <a:stretch>
            <a:fillRect/>
          </a:stretch>
        </p:blipFill>
        <p:spPr>
          <a:xfrm>
            <a:off x="1066800" y="1047115"/>
            <a:ext cx="7220585" cy="5309235"/>
          </a:xfrm>
          <a:prstGeom prst="rect">
            <a:avLst/>
          </a:prstGeom>
        </p:spPr>
      </p:pic>
      <p:sp>
        <p:nvSpPr>
          <p:cNvPr id="8" name="文本框 7"/>
          <p:cNvSpPr txBox="1"/>
          <p:nvPr/>
        </p:nvSpPr>
        <p:spPr>
          <a:xfrm>
            <a:off x="0" y="3559175"/>
            <a:ext cx="1648460" cy="607695"/>
          </a:xfrm>
          <a:prstGeom prst="rect">
            <a:avLst/>
          </a:prstGeom>
          <a:noFill/>
        </p:spPr>
        <p:txBody>
          <a:bodyPr wrap="square" rtlCol="0" anchor="t">
            <a:spAutoFit/>
          </a:bodyPr>
          <a:p>
            <a:pPr>
              <a:lnSpc>
                <a:spcPct val="140000"/>
              </a:lnSpc>
            </a:pPr>
            <a:r>
              <a:rPr lang="en-US" altLang="zh-CN" sz="1200">
                <a:highlight>
                  <a:srgbClr val="FFFF00"/>
                </a:highlight>
                <a:latin typeface="微软雅黑" panose="020B0503020204020204" pitchFamily="34" charset="-122"/>
                <a:ea typeface="微软雅黑" panose="020B0503020204020204" pitchFamily="34" charset="-122"/>
                <a:sym typeface="+mn-ea"/>
              </a:rPr>
              <a:t>Trained S2S Neural Network</a:t>
            </a:r>
            <a:endParaRPr lang="en-US" altLang="zh-CN" sz="1200">
              <a:highlight>
                <a:srgbClr val="FFFF00"/>
              </a:highlight>
              <a:latin typeface="微软雅黑" panose="020B0503020204020204" pitchFamily="34" charset="-122"/>
              <a:ea typeface="微软雅黑" panose="020B0503020204020204" pitchFamily="34" charset="-122"/>
              <a:sym typeface="+mn-ea"/>
            </a:endParaRPr>
          </a:p>
        </p:txBody>
      </p:sp>
      <p:sp>
        <p:nvSpPr>
          <p:cNvPr id="10" name="文本框 9"/>
          <p:cNvSpPr txBox="1"/>
          <p:nvPr>
            <p:custDataLst>
              <p:tags r:id="rId3"/>
            </p:custDataLst>
          </p:nvPr>
        </p:nvSpPr>
        <p:spPr>
          <a:xfrm>
            <a:off x="3909060" y="2485390"/>
            <a:ext cx="1325245" cy="349250"/>
          </a:xfrm>
          <a:prstGeom prst="rect">
            <a:avLst/>
          </a:prstGeom>
          <a:noFill/>
        </p:spPr>
        <p:txBody>
          <a:bodyPr wrap="square" rtlCol="0" anchor="t">
            <a:spAutoFit/>
          </a:bodyPr>
          <a:p>
            <a:pPr>
              <a:lnSpc>
                <a:spcPct val="140000"/>
              </a:lnSpc>
            </a:pPr>
            <a:r>
              <a:rPr lang="en-US" altLang="zh-CN" sz="1200">
                <a:highlight>
                  <a:srgbClr val="FFFF00"/>
                </a:highlight>
                <a:latin typeface="微软雅黑" panose="020B0503020204020204" pitchFamily="34" charset="-122"/>
                <a:ea typeface="微软雅黑" panose="020B0503020204020204" pitchFamily="34" charset="-122"/>
                <a:sym typeface="+mn-ea"/>
              </a:rPr>
              <a:t>Gather DAG</a:t>
            </a:r>
            <a:endParaRPr lang="en-US" altLang="zh-CN" sz="1200">
              <a:highlight>
                <a:srgbClr val="FFFF00"/>
              </a:highlight>
              <a:latin typeface="微软雅黑" panose="020B0503020204020204" pitchFamily="34" charset="-122"/>
              <a:ea typeface="微软雅黑" panose="020B0503020204020204" pitchFamily="34" charset="-122"/>
              <a:sym typeface="+mn-ea"/>
            </a:endParaRPr>
          </a:p>
        </p:txBody>
      </p:sp>
      <p:sp>
        <p:nvSpPr>
          <p:cNvPr id="11" name="文本框 10"/>
          <p:cNvSpPr txBox="1"/>
          <p:nvPr>
            <p:custDataLst>
              <p:tags r:id="rId4"/>
            </p:custDataLst>
          </p:nvPr>
        </p:nvSpPr>
        <p:spPr>
          <a:xfrm>
            <a:off x="5606415" y="2485390"/>
            <a:ext cx="1855470" cy="349250"/>
          </a:xfrm>
          <a:prstGeom prst="rect">
            <a:avLst/>
          </a:prstGeom>
          <a:noFill/>
        </p:spPr>
        <p:txBody>
          <a:bodyPr wrap="square" rtlCol="0" anchor="t">
            <a:spAutoFit/>
          </a:bodyPr>
          <a:p>
            <a:pPr>
              <a:lnSpc>
                <a:spcPct val="140000"/>
              </a:lnSpc>
            </a:pPr>
            <a:r>
              <a:rPr lang="en-US" altLang="zh-CN" sz="1200">
                <a:highlight>
                  <a:srgbClr val="FFFF00"/>
                </a:highlight>
                <a:latin typeface="微软雅黑" panose="020B0503020204020204" pitchFamily="34" charset="-122"/>
                <a:ea typeface="微软雅黑" panose="020B0503020204020204" pitchFamily="34" charset="-122"/>
                <a:sym typeface="+mn-ea"/>
              </a:rPr>
              <a:t>Train (at mid-night)</a:t>
            </a:r>
            <a:endParaRPr lang="en-US" altLang="zh-CN" sz="1200">
              <a:highlight>
                <a:srgbClr val="FFFF00"/>
              </a:highlight>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907415" y="396875"/>
            <a:ext cx="8237220" cy="575945"/>
          </a:xfrm>
        </p:spPr>
        <p:txBody>
          <a:bodyPr/>
          <a:p>
            <a:r>
              <a:rPr lang="en-US" altLang="zh-CN" sz="2800">
                <a:solidFill>
                  <a:schemeClr val="accent6"/>
                </a:solidFill>
                <a:latin typeface="微软雅黑" panose="020B0503020204020204" pitchFamily="34" charset="-122"/>
                <a:ea typeface="微软雅黑" panose="020B0503020204020204" pitchFamily="34" charset="-122"/>
                <a:sym typeface="+mn-ea"/>
              </a:rPr>
              <a:t>DRLTO </a:t>
            </a:r>
            <a:r>
              <a:rPr lang="en-US" altLang="zh-CN" sz="2800">
                <a:solidFill>
                  <a:schemeClr val="tx1"/>
                </a:solidFill>
                <a:latin typeface="微软雅黑" panose="020B0503020204020204" pitchFamily="34" charset="-122"/>
                <a:ea typeface="微软雅黑" panose="020B0503020204020204" pitchFamily="34" charset="-122"/>
                <a:sym typeface="+mn-ea"/>
              </a:rPr>
              <a:t>Scheme - Taks Offloading Model</a:t>
            </a:r>
            <a:endParaRPr lang="en-US" altLang="zh-CN" sz="2800">
              <a:solidFill>
                <a:schemeClr val="tx1"/>
              </a:solidFill>
              <a:latin typeface="微软雅黑" panose="020B0503020204020204" pitchFamily="34" charset="-122"/>
              <a:ea typeface="微软雅黑" panose="020B0503020204020204" pitchFamily="34" charset="-122"/>
              <a:sym typeface="+mn-ea"/>
            </a:endParaRPr>
          </a:p>
        </p:txBody>
      </p:sp>
      <p:sp>
        <p:nvSpPr>
          <p:cNvPr id="7" name="文本框 6"/>
          <p:cNvSpPr txBox="1"/>
          <p:nvPr>
            <p:custDataLst>
              <p:tags r:id="rId1"/>
            </p:custDataLst>
          </p:nvPr>
        </p:nvSpPr>
        <p:spPr>
          <a:xfrm>
            <a:off x="374015" y="1265555"/>
            <a:ext cx="8770620" cy="521970"/>
          </a:xfrm>
          <a:prstGeom prst="rect">
            <a:avLst/>
          </a:prstGeom>
          <a:noFill/>
        </p:spPr>
        <p:txBody>
          <a:bodyPr wrap="square" rtlCol="0">
            <a:spAutoFit/>
          </a:bodyPr>
          <a:p>
            <a:pPr>
              <a:lnSpc>
                <a:spcPct val="140000"/>
              </a:lnSpc>
            </a:pPr>
            <a:r>
              <a:rPr lang="en-US" altLang="zh-CN" sz="2000" i="1">
                <a:latin typeface="微软雅黑" panose="020B0503020204020204" pitchFamily="34" charset="-122"/>
                <a:ea typeface="微软雅黑" panose="020B0503020204020204" pitchFamily="34" charset="-122"/>
              </a:rPr>
              <a:t>State Space</a:t>
            </a:r>
            <a:r>
              <a:rPr lang="en-US" altLang="zh-CN" sz="2000">
                <a:latin typeface="微软雅黑" panose="020B0503020204020204" pitchFamily="34" charset="-122"/>
                <a:ea typeface="微软雅黑" panose="020B0503020204020204" pitchFamily="34" charset="-122"/>
              </a:rPr>
              <a:t>: Combination of DAG &amp; partial offload plans </a:t>
            </a:r>
            <a:endParaRPr lang="en-US" altLang="zh-CN" sz="1600">
              <a:latin typeface="微软雅黑" panose="020B0503020204020204" pitchFamily="34" charset="-122"/>
              <a:ea typeface="微软雅黑" panose="020B0503020204020204" pitchFamily="34" charset="-122"/>
              <a:sym typeface="+mn-ea"/>
            </a:endParaRPr>
          </a:p>
        </p:txBody>
      </p:sp>
      <p:pic>
        <p:nvPicPr>
          <p:cNvPr id="5" name="图片 4" descr="AR-2"/>
          <p:cNvPicPr>
            <a:picLocks noChangeAspect="1"/>
          </p:cNvPicPr>
          <p:nvPr>
            <p:custDataLst>
              <p:tags r:id="rId2"/>
            </p:custDataLst>
          </p:nvPr>
        </p:nvPicPr>
        <p:blipFill>
          <a:blip r:embed="rId3"/>
          <a:stretch>
            <a:fillRect/>
          </a:stretch>
        </p:blipFill>
        <p:spPr>
          <a:xfrm>
            <a:off x="1472565" y="2586355"/>
            <a:ext cx="6828790" cy="2771775"/>
          </a:xfrm>
          <a:prstGeom prst="rect">
            <a:avLst/>
          </a:prstGeom>
        </p:spPr>
      </p:pic>
      <p:pic>
        <p:nvPicPr>
          <p:cNvPr id="2" name="图片 1"/>
          <p:cNvPicPr>
            <a:picLocks noChangeAspect="1"/>
          </p:cNvPicPr>
          <p:nvPr>
            <p:custDataLst>
              <p:tags r:id="rId4"/>
            </p:custDataLst>
          </p:nvPr>
        </p:nvPicPr>
        <p:blipFill>
          <a:blip r:embed="rId5"/>
          <a:stretch>
            <a:fillRect/>
          </a:stretch>
        </p:blipFill>
        <p:spPr>
          <a:xfrm>
            <a:off x="374015" y="1793240"/>
            <a:ext cx="2867025" cy="5429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sz="2800">
                <a:solidFill>
                  <a:schemeClr val="accent6"/>
                </a:solidFill>
                <a:latin typeface="微软雅黑" panose="020B0503020204020204" pitchFamily="34" charset="-122"/>
                <a:ea typeface="微软雅黑" panose="020B0503020204020204" pitchFamily="34" charset="-122"/>
                <a:sym typeface="+mn-ea"/>
              </a:rPr>
              <a:t>DRLTO </a:t>
            </a:r>
            <a:r>
              <a:rPr lang="en-US" altLang="zh-CN" sz="2800">
                <a:solidFill>
                  <a:schemeClr val="tx1"/>
                </a:solidFill>
                <a:latin typeface="微软雅黑" panose="020B0503020204020204" pitchFamily="34" charset="-122"/>
                <a:ea typeface="微软雅黑" panose="020B0503020204020204" pitchFamily="34" charset="-122"/>
                <a:sym typeface="+mn-ea"/>
              </a:rPr>
              <a:t>Scheme - Taks Offloading Model</a:t>
            </a:r>
            <a:endParaRPr lang="en-US" altLang="zh-CN" sz="2800">
              <a:solidFill>
                <a:schemeClr val="tx1"/>
              </a:solidFill>
              <a:latin typeface="微软雅黑" panose="020B0503020204020204" pitchFamily="34" charset="-122"/>
              <a:ea typeface="微软雅黑" panose="020B0503020204020204" pitchFamily="34" charset="-122"/>
              <a:sym typeface="+mn-ea"/>
            </a:endParaRPr>
          </a:p>
        </p:txBody>
      </p:sp>
      <p:sp>
        <p:nvSpPr>
          <p:cNvPr id="7" name="文本框 6"/>
          <p:cNvSpPr txBox="1"/>
          <p:nvPr>
            <p:custDataLst>
              <p:tags r:id="rId1"/>
            </p:custDataLst>
          </p:nvPr>
        </p:nvSpPr>
        <p:spPr>
          <a:xfrm>
            <a:off x="374015" y="1265555"/>
            <a:ext cx="8770620" cy="521970"/>
          </a:xfrm>
          <a:prstGeom prst="rect">
            <a:avLst/>
          </a:prstGeom>
          <a:noFill/>
        </p:spPr>
        <p:txBody>
          <a:bodyPr wrap="square" rtlCol="0">
            <a:spAutoFit/>
          </a:bodyPr>
          <a:p>
            <a:pPr>
              <a:lnSpc>
                <a:spcPct val="140000"/>
              </a:lnSpc>
            </a:pPr>
            <a:r>
              <a:rPr lang="en-US" altLang="zh-CN" sz="2000" i="1">
                <a:latin typeface="微软雅黑" panose="020B0503020204020204" pitchFamily="34" charset="-122"/>
                <a:ea typeface="微软雅黑" panose="020B0503020204020204" pitchFamily="34" charset="-122"/>
              </a:rPr>
              <a:t>Action Space</a:t>
            </a:r>
            <a:r>
              <a:rPr lang="en-US" altLang="zh-CN" sz="2000">
                <a:latin typeface="微软雅黑" panose="020B0503020204020204" pitchFamily="34" charset="-122"/>
                <a:ea typeface="微软雅黑" panose="020B0503020204020204" pitchFamily="34" charset="-122"/>
              </a:rPr>
              <a:t>: Run locally or Offload</a:t>
            </a:r>
            <a:endParaRPr lang="en-US" altLang="zh-CN" sz="1600">
              <a:latin typeface="微软雅黑" panose="020B0503020204020204" pitchFamily="34" charset="-122"/>
              <a:ea typeface="微软雅黑" panose="020B0503020204020204" pitchFamily="34" charset="-122"/>
              <a:sym typeface="+mn-ea"/>
            </a:endParaRPr>
          </a:p>
        </p:txBody>
      </p:sp>
      <p:pic>
        <p:nvPicPr>
          <p:cNvPr id="4" name="图片 3"/>
          <p:cNvPicPr>
            <a:picLocks noChangeAspect="1"/>
          </p:cNvPicPr>
          <p:nvPr>
            <p:custDataLst>
              <p:tags r:id="rId2"/>
            </p:custDataLst>
          </p:nvPr>
        </p:nvPicPr>
        <p:blipFill>
          <a:blip r:embed="rId3"/>
          <a:stretch>
            <a:fillRect/>
          </a:stretch>
        </p:blipFill>
        <p:spPr>
          <a:xfrm>
            <a:off x="476885" y="1897380"/>
            <a:ext cx="1493520" cy="387350"/>
          </a:xfrm>
          <a:prstGeom prst="rect">
            <a:avLst/>
          </a:prstGeom>
        </p:spPr>
      </p:pic>
      <p:sp>
        <p:nvSpPr>
          <p:cNvPr id="6" name="文本框 5"/>
          <p:cNvSpPr txBox="1"/>
          <p:nvPr>
            <p:custDataLst>
              <p:tags r:id="rId4"/>
            </p:custDataLst>
          </p:nvPr>
        </p:nvSpPr>
        <p:spPr>
          <a:xfrm>
            <a:off x="374015" y="2627630"/>
            <a:ext cx="8770620" cy="521970"/>
          </a:xfrm>
          <a:prstGeom prst="rect">
            <a:avLst/>
          </a:prstGeom>
          <a:noFill/>
        </p:spPr>
        <p:txBody>
          <a:bodyPr wrap="square" rtlCol="0">
            <a:spAutoFit/>
          </a:bodyPr>
          <a:p>
            <a:pPr>
              <a:lnSpc>
                <a:spcPct val="140000"/>
              </a:lnSpc>
            </a:pPr>
            <a:r>
              <a:rPr lang="en-US" altLang="zh-CN" sz="2000" i="1">
                <a:latin typeface="微软雅黑" panose="020B0503020204020204" pitchFamily="34" charset="-122"/>
                <a:ea typeface="微软雅黑" panose="020B0503020204020204" pitchFamily="34" charset="-122"/>
              </a:rPr>
              <a:t>Reward Function</a:t>
            </a:r>
            <a:r>
              <a:rPr lang="en-US" altLang="zh-CN" sz="2000">
                <a:latin typeface="微软雅黑" panose="020B0503020204020204" pitchFamily="34" charset="-122"/>
                <a:ea typeface="微软雅黑" panose="020B0503020204020204" pitchFamily="34" charset="-122"/>
              </a:rPr>
              <a:t>: Maximize Quality of Service</a:t>
            </a:r>
            <a:endParaRPr lang="en-US" altLang="zh-CN" sz="1600">
              <a:latin typeface="微软雅黑" panose="020B0503020204020204" pitchFamily="34" charset="-122"/>
              <a:ea typeface="微软雅黑" panose="020B0503020204020204" pitchFamily="34" charset="-122"/>
              <a:sym typeface="+mn-ea"/>
            </a:endParaRPr>
          </a:p>
        </p:txBody>
      </p:sp>
      <p:grpSp>
        <p:nvGrpSpPr>
          <p:cNvPr id="8" name="组合 7"/>
          <p:cNvGrpSpPr/>
          <p:nvPr/>
        </p:nvGrpSpPr>
        <p:grpSpPr>
          <a:xfrm>
            <a:off x="0" y="5875020"/>
            <a:ext cx="4497070" cy="894080"/>
            <a:chOff x="631" y="4849"/>
            <a:chExt cx="7082" cy="1408"/>
          </a:xfrm>
        </p:grpSpPr>
        <p:sp>
          <p:nvSpPr>
            <p:cNvPr id="9" name="矩形 8"/>
            <p:cNvSpPr/>
            <p:nvPr>
              <p:custDataLst>
                <p:tags r:id="rId5"/>
              </p:custDataLst>
            </p:nvPr>
          </p:nvSpPr>
          <p:spPr>
            <a:xfrm>
              <a:off x="655" y="4849"/>
              <a:ext cx="6017" cy="14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pitchFamily="34" charset="-122"/>
                <a:ea typeface="微软雅黑" panose="020B0503020204020204" pitchFamily="34" charset="-122"/>
              </a:endParaRPr>
            </a:p>
          </p:txBody>
        </p:sp>
        <p:sp>
          <p:nvSpPr>
            <p:cNvPr id="50" name="文本框 49"/>
            <p:cNvSpPr txBox="1"/>
            <p:nvPr>
              <p:custDataLst>
                <p:tags r:id="rId6"/>
              </p:custDataLst>
            </p:nvPr>
          </p:nvSpPr>
          <p:spPr>
            <a:xfrm>
              <a:off x="631" y="4890"/>
              <a:ext cx="7082" cy="1258"/>
            </a:xfrm>
            <a:prstGeom prst="rect">
              <a:avLst/>
            </a:prstGeom>
            <a:noFill/>
          </p:spPr>
          <p:txBody>
            <a:bodyPr wrap="square" rtlCol="0">
              <a:spAutoFit/>
            </a:bodyPr>
            <a:p>
              <a:r>
                <a:rPr lang="en-US" altLang="zh-CN" sz="1000">
                  <a:latin typeface="微软雅黑" panose="020B0503020204020204" pitchFamily="34" charset="-122"/>
                  <a:ea typeface="微软雅黑" panose="020B0503020204020204" pitchFamily="34" charset="-122"/>
                </a:rPr>
                <a:t>Example: AR - Modeling from current enviornment</a:t>
              </a:r>
              <a:endParaRPr lang="en-US" altLang="zh-CN" sz="1000">
                <a:latin typeface="微软雅黑" panose="020B0503020204020204" pitchFamily="34" charset="-122"/>
                <a:ea typeface="微软雅黑" panose="020B0503020204020204" pitchFamily="34" charset="-122"/>
              </a:endParaRPr>
            </a:p>
            <a:p>
              <a:pPr marL="285750" lvl="0" indent="-285750">
                <a:lnSpc>
                  <a:spcPct val="150000"/>
                </a:lnSpc>
                <a:buFont typeface="Arial" panose="020B0604020202020204" pitchFamily="34" charset="0"/>
                <a:buChar char="•"/>
              </a:pPr>
              <a:r>
                <a:rPr lang="en-US" altLang="zh-CN" sz="1200" b="1">
                  <a:solidFill>
                    <a:schemeClr val="accent6"/>
                  </a:solidFill>
                  <a:latin typeface="微软雅黑" panose="020B0503020204020204" pitchFamily="34" charset="-122"/>
                  <a:ea typeface="微软雅黑" panose="020B0503020204020204" pitchFamily="34" charset="-122"/>
                </a:rPr>
                <a:t>Service latency</a:t>
              </a:r>
              <a:endParaRPr lang="en-US" altLang="zh-CN" sz="1200" b="1">
                <a:solidFill>
                  <a:schemeClr val="accent6"/>
                </a:solidFill>
                <a:latin typeface="微软雅黑" panose="020B0503020204020204" pitchFamily="34" charset="-122"/>
                <a:ea typeface="微软雅黑" panose="020B0503020204020204" pitchFamily="34" charset="-122"/>
              </a:endParaRPr>
            </a:p>
            <a:p>
              <a:pPr marL="285750" lvl="0" indent="-285750">
                <a:lnSpc>
                  <a:spcPct val="150000"/>
                </a:lnSpc>
                <a:buFont typeface="Arial" panose="020B0604020202020204" pitchFamily="34" charset="0"/>
                <a:buChar char="•"/>
              </a:pPr>
              <a:r>
                <a:rPr lang="en-US" altLang="zh-CN" sz="1200" b="1">
                  <a:solidFill>
                    <a:schemeClr val="accent6"/>
                  </a:solidFill>
                  <a:latin typeface="微软雅黑" panose="020B0503020204020204" pitchFamily="34" charset="-122"/>
                  <a:ea typeface="微软雅黑" panose="020B0503020204020204" pitchFamily="34" charset="-122"/>
                </a:rPr>
                <a:t>Energy consupmtion</a:t>
              </a:r>
              <a:endParaRPr lang="en-US" altLang="zh-CN" sz="1200" b="1">
                <a:solidFill>
                  <a:schemeClr val="accent6"/>
                </a:solidFill>
                <a:latin typeface="微软雅黑" panose="020B0503020204020204" pitchFamily="34" charset="-122"/>
                <a:ea typeface="微软雅黑" panose="020B0503020204020204" pitchFamily="34" charset="-122"/>
              </a:endParaRPr>
            </a:p>
          </p:txBody>
        </p:sp>
      </p:grpSp>
      <p:pic>
        <p:nvPicPr>
          <p:cNvPr id="10" name="图片 9"/>
          <p:cNvPicPr>
            <a:picLocks noChangeAspect="1"/>
          </p:cNvPicPr>
          <p:nvPr>
            <p:custDataLst>
              <p:tags r:id="rId7"/>
            </p:custDataLst>
          </p:nvPr>
        </p:nvPicPr>
        <p:blipFill>
          <a:blip r:embed="rId8"/>
          <a:stretch>
            <a:fillRect/>
          </a:stretch>
        </p:blipFill>
        <p:spPr>
          <a:xfrm>
            <a:off x="476885" y="3305175"/>
            <a:ext cx="3963670" cy="168783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olidFill>
                  <a:schemeClr val="accent6"/>
                </a:solidFill>
                <a:latin typeface="微软雅黑" panose="020B0503020204020204" pitchFamily="34" charset="-122"/>
                <a:ea typeface="微软雅黑" panose="020B0503020204020204" pitchFamily="34" charset="-122"/>
                <a:sym typeface="+mn-ea"/>
              </a:rPr>
              <a:t>DRLTO </a:t>
            </a:r>
            <a:r>
              <a:rPr lang="en-US" altLang="zh-CN">
                <a:solidFill>
                  <a:schemeClr val="tx1"/>
                </a:solidFill>
                <a:latin typeface="微软雅黑" panose="020B0503020204020204" pitchFamily="34" charset="-122"/>
                <a:ea typeface="微软雅黑" panose="020B0503020204020204" pitchFamily="34" charset="-122"/>
                <a:sym typeface="+mn-ea"/>
              </a:rPr>
              <a:t>Scheme </a:t>
            </a:r>
            <a:r>
              <a:rPr lang="en-US" altLang="zh-CN">
                <a:solidFill>
                  <a:schemeClr val="tx1"/>
                </a:solidFill>
                <a:latin typeface="微软雅黑" panose="020B0503020204020204" pitchFamily="34" charset="-122"/>
                <a:ea typeface="微软雅黑" panose="020B0503020204020204" pitchFamily="34" charset="-122"/>
                <a:sym typeface="+mn-ea"/>
              </a:rPr>
              <a:t>- S2S Neural Network</a:t>
            </a:r>
            <a:endParaRPr lang="en-US" altLang="zh-CN">
              <a:solidFill>
                <a:schemeClr val="tx1"/>
              </a:solidFill>
              <a:latin typeface="微软雅黑" panose="020B0503020204020204" pitchFamily="34" charset="-122"/>
              <a:ea typeface="微软雅黑" panose="020B0503020204020204" pitchFamily="34" charset="-122"/>
              <a:sym typeface="+mn-ea"/>
            </a:endParaRPr>
          </a:p>
        </p:txBody>
      </p:sp>
      <p:sp>
        <p:nvSpPr>
          <p:cNvPr id="7" name="文本框 6"/>
          <p:cNvSpPr txBox="1"/>
          <p:nvPr>
            <p:custDataLst>
              <p:tags r:id="rId1"/>
            </p:custDataLst>
          </p:nvPr>
        </p:nvSpPr>
        <p:spPr>
          <a:xfrm>
            <a:off x="660400" y="1122045"/>
            <a:ext cx="8067675" cy="5076190"/>
          </a:xfrm>
          <a:prstGeom prst="rect">
            <a:avLst/>
          </a:prstGeom>
          <a:noFill/>
        </p:spPr>
        <p:txBody>
          <a:bodyPr wrap="square" rtlCol="0">
            <a:spAutoFit/>
          </a:bodyPr>
          <a:p>
            <a:pPr>
              <a:lnSpc>
                <a:spcPct val="180000"/>
              </a:lnSpc>
            </a:pPr>
            <a:r>
              <a:rPr lang="en-US" altLang="zh-CN" sz="2000">
                <a:latin typeface="微软雅黑" panose="020B0503020204020204" pitchFamily="34" charset="-122"/>
                <a:ea typeface="微软雅黑" panose="020B0503020204020204" pitchFamily="34" charset="-122"/>
                <a:cs typeface="微软雅黑" panose="020B0503020204020204" pitchFamily="34" charset="-122"/>
              </a:rPr>
              <a:t>The </a:t>
            </a:r>
            <a:r>
              <a:rPr lang="en-US" altLang="zh-CN" sz="2000" b="1" i="1">
                <a:solidFill>
                  <a:schemeClr val="accent6"/>
                </a:solidFill>
                <a:latin typeface="微软雅黑" panose="020B0503020204020204" pitchFamily="34" charset="-122"/>
                <a:ea typeface="微软雅黑" panose="020B0503020204020204" pitchFamily="34" charset="-122"/>
                <a:cs typeface="微软雅黑" panose="020B0503020204020204" pitchFamily="34" charset="-122"/>
              </a:rPr>
              <a:t>shared parameters</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 in the S2S architecture are used to extract common features in DAGs, therefore training the </a:t>
            </a:r>
            <a:r>
              <a:rPr lang="en-US" altLang="zh-CN" sz="2000" b="1" i="1">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policy neural network</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 that can accelerate the training of the </a:t>
            </a:r>
            <a:r>
              <a:rPr lang="en-US" altLang="zh-CN" sz="2000" b="1" i="1">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value neural network</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 and vice versa</a:t>
            </a:r>
            <a:endParaRPr lang="en-US" altLang="zh-CN" sz="2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80000"/>
              </a:lnSpc>
            </a:pPr>
            <a:endParaRPr lang="en-US" altLang="zh-CN" sz="2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80000"/>
              </a:lnSpc>
            </a:pPr>
            <a:r>
              <a:rPr lang="en-US" altLang="zh-CN" sz="2000" b="1">
                <a:latin typeface="微软雅黑" panose="020B0503020204020204" pitchFamily="34" charset="-122"/>
                <a:ea typeface="微软雅黑" panose="020B0503020204020204" pitchFamily="34" charset="-122"/>
                <a:cs typeface="微软雅黑" panose="020B0503020204020204" pitchFamily="34" charset="-122"/>
              </a:rPr>
              <a:t>WHY?</a:t>
            </a:r>
            <a:endParaRPr lang="en-US" altLang="zh-CN" sz="2000" b="1">
              <a:latin typeface="微软雅黑" panose="020B0503020204020204" pitchFamily="34" charset="-122"/>
              <a:ea typeface="微软雅黑" panose="020B0503020204020204" pitchFamily="34" charset="-122"/>
              <a:cs typeface="微软雅黑" panose="020B0503020204020204" pitchFamily="34" charset="-122"/>
            </a:endParaRPr>
          </a:p>
          <a:p>
            <a:pPr>
              <a:lnSpc>
                <a:spcPct val="180000"/>
              </a:lnSpc>
            </a:pPr>
            <a:r>
              <a:rPr lang="en-US" altLang="zh-CN" sz="1600">
                <a:latin typeface="微软雅黑" panose="020B0503020204020204" pitchFamily="34" charset="-122"/>
                <a:ea typeface="微软雅黑" panose="020B0503020204020204" pitchFamily="34" charset="-122"/>
                <a:cs typeface="微软雅黑" panose="020B0503020204020204" pitchFamily="34" charset="-122"/>
              </a:rPr>
              <a:t>- Shared knowledge { environment, state transitions,  optimal actions} </a:t>
            </a:r>
            <a:endParaRPr lang="en-US" altLang="zh-CN" sz="1600">
              <a:latin typeface="微软雅黑" panose="020B0503020204020204" pitchFamily="34" charset="-122"/>
              <a:ea typeface="微软雅黑" panose="020B0503020204020204" pitchFamily="34" charset="-122"/>
              <a:cs typeface="微软雅黑" panose="020B0503020204020204" pitchFamily="34" charset="-122"/>
            </a:endParaRPr>
          </a:p>
          <a:p>
            <a:pPr indent="457200">
              <a:lnSpc>
                <a:spcPct val="180000"/>
              </a:lnSpc>
            </a:pPr>
            <a:r>
              <a:rPr lang="en-US" altLang="zh-CN" sz="1400" b="1">
                <a:latin typeface="微软雅黑" panose="020B0503020204020204" pitchFamily="34" charset="-122"/>
                <a:ea typeface="微软雅黑" panose="020B0503020204020204" pitchFamily="34" charset="-122"/>
                <a:cs typeface="微软雅黑" panose="020B0503020204020204" pitchFamily="34" charset="-122"/>
              </a:rPr>
              <a:t>Both networks benefit from this shared knowledge</a:t>
            </a:r>
            <a:endParaRPr lang="en-US" altLang="zh-CN" sz="1400" b="1">
              <a:latin typeface="微软雅黑" panose="020B0503020204020204" pitchFamily="34" charset="-122"/>
              <a:ea typeface="微软雅黑" panose="020B0503020204020204" pitchFamily="34" charset="-122"/>
              <a:cs typeface="微软雅黑" panose="020B0503020204020204" pitchFamily="34" charset="-122"/>
            </a:endParaRPr>
          </a:p>
          <a:p>
            <a:pPr>
              <a:lnSpc>
                <a:spcPct val="180000"/>
              </a:lnSpc>
            </a:pPr>
            <a:r>
              <a:rPr lang="en-US" altLang="zh-CN" sz="1600">
                <a:latin typeface="微软雅黑" panose="020B0503020204020204" pitchFamily="34" charset="-122"/>
                <a:ea typeface="微软雅黑" panose="020B0503020204020204" pitchFamily="34" charset="-122"/>
                <a:cs typeface="微软雅黑" panose="020B0503020204020204" pitchFamily="34" charset="-122"/>
              </a:rPr>
              <a:t>- Transfer Learning</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indent="457200">
              <a:lnSpc>
                <a:spcPct val="180000"/>
              </a:lnSpc>
            </a:pPr>
            <a:r>
              <a:rPr lang="en-US" altLang="zh-CN" sz="1400" b="1">
                <a:latin typeface="微软雅黑" panose="020B0503020204020204" pitchFamily="34" charset="-122"/>
                <a:ea typeface="微软雅黑" panose="020B0503020204020204" pitchFamily="34" charset="-122"/>
                <a:cs typeface="微软雅黑" panose="020B0503020204020204" pitchFamily="34" charset="-122"/>
              </a:rPr>
              <a:t>What one network learns about the environment can be transferred to the other</a:t>
            </a:r>
            <a:endParaRPr lang="en-US" altLang="zh-CN" sz="1400" b="1">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olidFill>
                  <a:schemeClr val="accent6"/>
                </a:solidFill>
                <a:latin typeface="微软雅黑" panose="020B0503020204020204" pitchFamily="34" charset="-122"/>
                <a:ea typeface="微软雅黑" panose="020B0503020204020204" pitchFamily="34" charset="-122"/>
                <a:sym typeface="+mn-ea"/>
              </a:rPr>
              <a:t>DRLTO </a:t>
            </a:r>
            <a:r>
              <a:rPr lang="en-US" altLang="zh-CN">
                <a:solidFill>
                  <a:schemeClr val="tx1"/>
                </a:solidFill>
                <a:latin typeface="微软雅黑" panose="020B0503020204020204" pitchFamily="34" charset="-122"/>
                <a:ea typeface="微软雅黑" panose="020B0503020204020204" pitchFamily="34" charset="-122"/>
                <a:sym typeface="+mn-ea"/>
              </a:rPr>
              <a:t>Scheme </a:t>
            </a:r>
            <a:r>
              <a:rPr lang="en-US" altLang="zh-CN">
                <a:solidFill>
                  <a:schemeClr val="tx1"/>
                </a:solidFill>
                <a:latin typeface="微软雅黑" panose="020B0503020204020204" pitchFamily="34" charset="-122"/>
                <a:ea typeface="微软雅黑" panose="020B0503020204020204" pitchFamily="34" charset="-122"/>
                <a:sym typeface="+mn-ea"/>
              </a:rPr>
              <a:t>- Training Process</a:t>
            </a:r>
            <a:endParaRPr lang="en-US" altLang="zh-CN">
              <a:solidFill>
                <a:schemeClr val="tx1"/>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907415" y="972820"/>
            <a:ext cx="4572000" cy="368300"/>
          </a:xfrm>
          <a:prstGeom prst="rect">
            <a:avLst/>
          </a:prstGeom>
          <a:noFill/>
        </p:spPr>
        <p:txBody>
          <a:bodyPr wrap="square" rtlCol="0" anchor="t">
            <a:spAutoFit/>
          </a:bodyPr>
          <a:p>
            <a:r>
              <a:rPr lang="en-US" altLang="zh-CN">
                <a:latin typeface="微软雅黑" panose="020B0503020204020204" pitchFamily="34" charset="-122"/>
                <a:ea typeface="微软雅黑" panose="020B0503020204020204" pitchFamily="34" charset="-122"/>
              </a:rPr>
              <a:t>F</a:t>
            </a:r>
            <a:r>
              <a:rPr lang="zh-CN" altLang="en-US">
                <a:latin typeface="微软雅黑" panose="020B0503020204020204" pitchFamily="34" charset="-122"/>
                <a:ea typeface="微软雅黑" panose="020B0503020204020204" pitchFamily="34" charset="-122"/>
              </a:rPr>
              <a:t>ind an optimal policy</a:t>
            </a:r>
            <a:endParaRPr lang="zh-CN" altLang="en-US">
              <a:latin typeface="微软雅黑" panose="020B0503020204020204" pitchFamily="34" charset="-122"/>
              <a:ea typeface="微软雅黑" panose="020B0503020204020204" pitchFamily="34" charset="-122"/>
            </a:endParaRPr>
          </a:p>
        </p:txBody>
      </p:sp>
      <p:sp>
        <p:nvSpPr>
          <p:cNvPr id="4" name="文本框 3"/>
          <p:cNvSpPr txBox="1"/>
          <p:nvPr/>
        </p:nvSpPr>
        <p:spPr>
          <a:xfrm>
            <a:off x="907415" y="1534795"/>
            <a:ext cx="5934710" cy="4334510"/>
          </a:xfrm>
          <a:prstGeom prst="rect">
            <a:avLst/>
          </a:prstGeom>
          <a:noFill/>
        </p:spPr>
        <p:txBody>
          <a:bodyPr wrap="square" rtlCol="0">
            <a:spAutoFit/>
          </a:bodyPr>
          <a:p>
            <a:pPr marL="342900" indent="-342900">
              <a:lnSpc>
                <a:spcPct val="130000"/>
              </a:lnSpc>
              <a:buFont typeface="Arial" panose="020B0604020202020204" pitchFamily="34" charset="0"/>
              <a:buChar char="•"/>
            </a:pPr>
            <a:r>
              <a:rPr lang="en-US" altLang="zh-CN" sz="2400" b="1">
                <a:latin typeface="微软雅黑" panose="020B0503020204020204" pitchFamily="34" charset="-122"/>
                <a:ea typeface="微软雅黑" panose="020B0503020204020204" pitchFamily="34" charset="-122"/>
              </a:rPr>
              <a:t>P</a:t>
            </a:r>
            <a:r>
              <a:rPr lang="zh-CN" altLang="en-US" sz="2400">
                <a:latin typeface="微软雅黑" panose="020B0503020204020204" pitchFamily="34" charset="-122"/>
                <a:ea typeface="微软雅黑" panose="020B0503020204020204" pitchFamily="34" charset="-122"/>
              </a:rPr>
              <a:t>roximal </a:t>
            </a:r>
            <a:r>
              <a:rPr lang="en-US" altLang="zh-CN" sz="2400" b="1">
                <a:latin typeface="微软雅黑" panose="020B0503020204020204" pitchFamily="34" charset="-122"/>
                <a:ea typeface="微软雅黑" panose="020B0503020204020204" pitchFamily="34" charset="-122"/>
              </a:rPr>
              <a:t>P</a:t>
            </a:r>
            <a:r>
              <a:rPr lang="zh-CN" altLang="en-US" sz="2400">
                <a:latin typeface="微软雅黑" panose="020B0503020204020204" pitchFamily="34" charset="-122"/>
                <a:ea typeface="微软雅黑" panose="020B0503020204020204" pitchFamily="34" charset="-122"/>
              </a:rPr>
              <a:t>olicy </a:t>
            </a:r>
            <a:r>
              <a:rPr lang="en-US" altLang="zh-CN" sz="2400" b="1">
                <a:latin typeface="微软雅黑" panose="020B0503020204020204" pitchFamily="34" charset="-122"/>
                <a:ea typeface="微软雅黑" panose="020B0503020204020204" pitchFamily="34" charset="-122"/>
              </a:rPr>
              <a:t>O</a:t>
            </a:r>
            <a:r>
              <a:rPr lang="zh-CN" altLang="en-US" sz="2400">
                <a:latin typeface="微软雅黑" panose="020B0503020204020204" pitchFamily="34" charset="-122"/>
                <a:ea typeface="微软雅黑" panose="020B0503020204020204" pitchFamily="34" charset="-122"/>
              </a:rPr>
              <a:t>ptimization</a:t>
            </a:r>
            <a:endParaRPr lang="zh-CN" altLang="en-US" sz="2400">
              <a:latin typeface="微软雅黑" panose="020B0503020204020204" pitchFamily="34" charset="-122"/>
              <a:ea typeface="微软雅黑" panose="020B0503020204020204" pitchFamily="34" charset="-122"/>
            </a:endParaRPr>
          </a:p>
          <a:p>
            <a:pPr indent="457200">
              <a:lnSpc>
                <a:spcPct val="170000"/>
              </a:lnSpc>
            </a:pPr>
            <a:r>
              <a:rPr lang="en-US" altLang="zh-CN" sz="1600">
                <a:latin typeface="微软雅黑" panose="020B0503020204020204" pitchFamily="34" charset="-122"/>
                <a:ea typeface="微软雅黑" panose="020B0503020204020204" pitchFamily="34" charset="-122"/>
              </a:rPr>
              <a:t>Avoid large update - </a:t>
            </a:r>
            <a:r>
              <a:rPr lang="en-US" altLang="zh-CN" sz="1600">
                <a:solidFill>
                  <a:schemeClr val="accent6"/>
                </a:solidFill>
                <a:latin typeface="微软雅黑" panose="020B0503020204020204" pitchFamily="34" charset="-122"/>
                <a:ea typeface="微软雅黑" panose="020B0503020204020204" pitchFamily="34" charset="-122"/>
              </a:rPr>
              <a:t>Clipped target function</a:t>
            </a:r>
            <a:endParaRPr lang="en-US" altLang="zh-CN" sz="1600">
              <a:latin typeface="微软雅黑" panose="020B0503020204020204" pitchFamily="34" charset="-122"/>
              <a:ea typeface="微软雅黑" panose="020B0503020204020204" pitchFamily="34" charset="-122"/>
            </a:endParaRPr>
          </a:p>
          <a:p>
            <a:pPr indent="457200">
              <a:lnSpc>
                <a:spcPct val="170000"/>
              </a:lnSpc>
            </a:pPr>
            <a:endParaRPr lang="en-US" altLang="zh-CN" sz="1600">
              <a:latin typeface="微软雅黑" panose="020B0503020204020204" pitchFamily="34" charset="-122"/>
              <a:ea typeface="微软雅黑" panose="020B0503020204020204" pitchFamily="34" charset="-122"/>
            </a:endParaRPr>
          </a:p>
          <a:p>
            <a:pPr marL="342900" indent="-342900">
              <a:lnSpc>
                <a:spcPct val="170000"/>
              </a:lnSpc>
              <a:buFont typeface="Arial" panose="020B0604020202020204" pitchFamily="34" charset="0"/>
              <a:buChar char="•"/>
            </a:pPr>
            <a:r>
              <a:rPr lang="en-US" altLang="zh-CN" sz="2400">
                <a:latin typeface="微软雅黑" panose="020B0503020204020204" pitchFamily="34" charset="-122"/>
                <a:ea typeface="微软雅黑" panose="020B0503020204020204" pitchFamily="34" charset="-122"/>
              </a:rPr>
              <a:t>+ Entropy bonus</a:t>
            </a:r>
            <a:endParaRPr lang="en-US" altLang="zh-CN" sz="2400">
              <a:latin typeface="微软雅黑" panose="020B0503020204020204" pitchFamily="34" charset="-122"/>
              <a:ea typeface="微软雅黑" panose="020B0503020204020204" pitchFamily="34" charset="-122"/>
            </a:endParaRPr>
          </a:p>
          <a:p>
            <a:pPr indent="457200">
              <a:lnSpc>
                <a:spcPct val="170000"/>
              </a:lnSpc>
            </a:pPr>
            <a:r>
              <a:rPr lang="en-US" altLang="zh-CN" sz="1600">
                <a:latin typeface="微软雅黑" panose="020B0503020204020204" pitchFamily="34" charset="-122"/>
                <a:ea typeface="微软雅黑" panose="020B0503020204020204" pitchFamily="34" charset="-122"/>
              </a:rPr>
              <a:t>Ensure efficient expolration</a:t>
            </a:r>
            <a:endParaRPr lang="en-US" altLang="zh-CN" sz="1600">
              <a:latin typeface="微软雅黑" panose="020B0503020204020204" pitchFamily="34" charset="-122"/>
              <a:ea typeface="微软雅黑" panose="020B0503020204020204" pitchFamily="34" charset="-122"/>
            </a:endParaRPr>
          </a:p>
          <a:p>
            <a:pPr indent="457200">
              <a:lnSpc>
                <a:spcPct val="170000"/>
              </a:lnSpc>
            </a:pPr>
            <a:r>
              <a:rPr lang="en-US" altLang="zh-CN" sz="1600">
                <a:latin typeface="微软雅黑" panose="020B0503020204020204" pitchFamily="34" charset="-122"/>
                <a:ea typeface="微软雅黑" panose="020B0503020204020204" pitchFamily="34" charset="-122"/>
              </a:rPr>
              <a:t>Alleviate local optim</a:t>
            </a:r>
            <a:endParaRPr lang="en-US" altLang="zh-CN" sz="1600">
              <a:latin typeface="微软雅黑" panose="020B0503020204020204" pitchFamily="34" charset="-122"/>
              <a:ea typeface="微软雅黑" panose="020B0503020204020204" pitchFamily="34" charset="-122"/>
            </a:endParaRPr>
          </a:p>
          <a:p>
            <a:pPr indent="457200">
              <a:lnSpc>
                <a:spcPct val="170000"/>
              </a:lnSpc>
            </a:pPr>
            <a:endParaRPr lang="en-US" altLang="zh-CN" sz="1600">
              <a:latin typeface="微软雅黑" panose="020B0503020204020204" pitchFamily="34" charset="-122"/>
              <a:ea typeface="微软雅黑" panose="020B0503020204020204" pitchFamily="34" charset="-122"/>
            </a:endParaRPr>
          </a:p>
          <a:p>
            <a:pPr marL="342900" indent="-342900">
              <a:lnSpc>
                <a:spcPct val="170000"/>
              </a:lnSpc>
              <a:buFont typeface="Arial" panose="020B0604020202020204" pitchFamily="34" charset="0"/>
              <a:buChar char="•"/>
            </a:pPr>
            <a:r>
              <a:rPr lang="en-US" altLang="zh-CN" sz="2400">
                <a:latin typeface="微软雅黑" panose="020B0503020204020204" pitchFamily="34" charset="-122"/>
                <a:ea typeface="微软雅黑" panose="020B0503020204020204" pitchFamily="34" charset="-122"/>
              </a:rPr>
              <a:t>Exploitation stage</a:t>
            </a:r>
            <a:endParaRPr lang="en-US" altLang="zh-CN" sz="2400">
              <a:latin typeface="微软雅黑" panose="020B0503020204020204" pitchFamily="34" charset="-122"/>
              <a:ea typeface="微软雅黑" panose="020B0503020204020204" pitchFamily="34" charset="-122"/>
            </a:endParaRPr>
          </a:p>
          <a:p>
            <a:pPr indent="457200">
              <a:lnSpc>
                <a:spcPct val="170000"/>
              </a:lnSpc>
            </a:pPr>
            <a:r>
              <a:rPr lang="en-US" altLang="zh-CN" sz="1600">
                <a:latin typeface="微软雅黑" panose="020B0503020204020204" pitchFamily="34" charset="-122"/>
                <a:ea typeface="微软雅黑" panose="020B0503020204020204" pitchFamily="34" charset="-122"/>
              </a:rPr>
              <a:t>SGD&amp;Adam for optimization</a:t>
            </a:r>
            <a:endParaRPr lang="en-US" altLang="zh-CN" sz="24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olidFill>
                  <a:schemeClr val="tx1"/>
                </a:solidFill>
                <a:latin typeface="微软雅黑" panose="020B0503020204020204" pitchFamily="34" charset="-122"/>
                <a:ea typeface="微软雅黑" panose="020B0503020204020204" pitchFamily="34" charset="-122"/>
                <a:sym typeface="+mn-ea"/>
              </a:rPr>
              <a:t>Experiments</a:t>
            </a:r>
            <a:endParaRPr lang="en-US" altLang="zh-CN">
              <a:solidFill>
                <a:schemeClr val="tx1"/>
              </a:solidFill>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793115" y="1891665"/>
            <a:ext cx="8350885" cy="2694305"/>
          </a:xfrm>
          <a:prstGeom prst="rect">
            <a:avLst/>
          </a:prstGeom>
          <a:noFill/>
        </p:spPr>
        <p:txBody>
          <a:bodyPr wrap="square" rtlCol="0">
            <a:spAutoFit/>
          </a:bodyPr>
          <a:p>
            <a:pPr marL="285750" indent="-285750">
              <a:lnSpc>
                <a:spcPct val="210000"/>
              </a:lnSpc>
              <a:buFont typeface="Arial" panose="020B0604020202020204" pitchFamily="34" charset="0"/>
              <a:buChar char="•"/>
            </a:pPr>
            <a:r>
              <a:rPr lang="en-US" altLang="zh-CN">
                <a:latin typeface="微软雅黑" panose="020B0503020204020204" pitchFamily="34" charset="-122"/>
                <a:ea typeface="微软雅黑" panose="020B0503020204020204" pitchFamily="34" charset="-122"/>
              </a:rPr>
              <a:t>Transmission rates {3Mbps, 7Mbps, 11Mbps, 15Mbps, 19Mbps}</a:t>
            </a:r>
            <a:endParaRPr lang="en-US" altLang="zh-CN">
              <a:latin typeface="微软雅黑" panose="020B0503020204020204" pitchFamily="34" charset="-122"/>
              <a:ea typeface="微软雅黑" panose="020B0503020204020204" pitchFamily="34" charset="-122"/>
            </a:endParaRPr>
          </a:p>
          <a:p>
            <a:pPr marL="285750" indent="-285750">
              <a:lnSpc>
                <a:spcPct val="210000"/>
              </a:lnSpc>
              <a:buFont typeface="Arial" panose="020B0604020202020204" pitchFamily="34" charset="0"/>
              <a:buChar char="•"/>
            </a:pPr>
            <a:r>
              <a:rPr lang="en-US" altLang="zh-CN">
                <a:latin typeface="微软雅黑" panose="020B0503020204020204" pitchFamily="34" charset="-122"/>
                <a:ea typeface="微软雅黑" panose="020B0503020204020204" pitchFamily="34" charset="-122"/>
              </a:rPr>
              <a:t>Synthetic DAGs ( controlled </a:t>
            </a:r>
            <a:r>
              <a:rPr lang="en-US" altLang="zh-CN" b="1" i="1">
                <a:latin typeface="微软雅黑" panose="020B0503020204020204" pitchFamily="34" charset="-122"/>
                <a:ea typeface="微软雅黑" panose="020B0503020204020204" pitchFamily="34" charset="-122"/>
              </a:rPr>
              <a:t>height</a:t>
            </a:r>
            <a:r>
              <a:rPr lang="en-US" altLang="zh-CN">
                <a:latin typeface="微软雅黑" panose="020B0503020204020204" pitchFamily="34" charset="-122"/>
                <a:ea typeface="微软雅黑" panose="020B0503020204020204" pitchFamily="34" charset="-122"/>
              </a:rPr>
              <a:t> and </a:t>
            </a:r>
            <a:r>
              <a:rPr lang="en-US" altLang="zh-CN" b="1" i="1">
                <a:latin typeface="微软雅黑" panose="020B0503020204020204" pitchFamily="34" charset="-122"/>
                <a:ea typeface="微软雅黑" panose="020B0503020204020204" pitchFamily="34" charset="-122"/>
              </a:rPr>
              <a:t>width</a:t>
            </a:r>
            <a:r>
              <a:rPr lang="en-US" altLang="zh-CN">
                <a:latin typeface="微软雅黑" panose="020B0503020204020204" pitchFamily="34" charset="-122"/>
                <a:ea typeface="微软雅黑" panose="020B0503020204020204" pitchFamily="34" charset="-122"/>
              </a:rPr>
              <a:t> ) {0.3, 0.4, ..., 0.8}</a:t>
            </a:r>
            <a:endParaRPr lang="en-US" altLang="zh-CN">
              <a:latin typeface="微软雅黑" panose="020B0503020204020204" pitchFamily="34" charset="-122"/>
              <a:ea typeface="微软雅黑" panose="020B0503020204020204" pitchFamily="34" charset="-122"/>
            </a:endParaRPr>
          </a:p>
          <a:p>
            <a:pPr marL="285750" indent="-285750">
              <a:lnSpc>
                <a:spcPct val="210000"/>
              </a:lnSpc>
              <a:buFont typeface="Arial" panose="020B0604020202020204" pitchFamily="34" charset="0"/>
              <a:buChar char="•"/>
            </a:pPr>
            <a:r>
              <a:rPr lang="en-US" altLang="zh-CN">
                <a:latin typeface="微软雅黑" panose="020B0503020204020204" pitchFamily="34" charset="-122"/>
                <a:ea typeface="微软雅黑" panose="020B0503020204020204" pitchFamily="34" charset="-122"/>
              </a:rPr>
              <a:t>Data size </a:t>
            </a:r>
            <a:r>
              <a:rPr lang="en-US" altLang="zh-CN" b="1" i="1" u="sng">
                <a:latin typeface="微软雅黑" panose="020B0503020204020204" pitchFamily="34" charset="-122"/>
                <a:ea typeface="微软雅黑" panose="020B0503020204020204" pitchFamily="34" charset="-122"/>
              </a:rPr>
              <a:t>5KB - 50KB</a:t>
            </a:r>
            <a:endParaRPr lang="en-US" altLang="zh-CN" b="1" u="sng">
              <a:latin typeface="微软雅黑" panose="020B0503020204020204" pitchFamily="34" charset="-122"/>
              <a:ea typeface="微软雅黑" panose="020B0503020204020204" pitchFamily="34" charset="-122"/>
            </a:endParaRPr>
          </a:p>
          <a:p>
            <a:pPr marL="285750" indent="-285750">
              <a:lnSpc>
                <a:spcPct val="210000"/>
              </a:lnSpc>
              <a:buFont typeface="Arial" panose="020B0604020202020204" pitchFamily="34" charset="0"/>
              <a:buChar char="•"/>
            </a:pPr>
            <a:r>
              <a:rPr lang="en-US" altLang="zh-CN">
                <a:latin typeface="微软雅黑" panose="020B0503020204020204" pitchFamily="34" charset="-122"/>
                <a:ea typeface="微软雅黑" panose="020B0503020204020204" pitchFamily="34" charset="-122"/>
              </a:rPr>
              <a:t>Task number </a:t>
            </a:r>
            <a:r>
              <a:rPr lang="en-US" altLang="zh-CN" b="1" i="1" u="sng">
                <a:latin typeface="微软雅黑" panose="020B0503020204020204" pitchFamily="34" charset="-122"/>
                <a:ea typeface="微软雅黑" panose="020B0503020204020204" pitchFamily="34" charset="-122"/>
              </a:rPr>
              <a:t>10-50</a:t>
            </a:r>
            <a:r>
              <a:rPr lang="en-US" altLang="zh-CN" b="1">
                <a:latin typeface="微软雅黑" panose="020B0503020204020204" pitchFamily="34" charset="-122"/>
                <a:ea typeface="微软雅黑" panose="020B0503020204020204" pitchFamily="34" charset="-122"/>
              </a:rPr>
              <a:t> </a:t>
            </a:r>
            <a:r>
              <a:rPr lang="en-US" altLang="zh-CN">
                <a:latin typeface="微软雅黑" panose="020B0503020204020204" pitchFamily="34" charset="-122"/>
                <a:ea typeface="微软雅黑" panose="020B0503020204020204" pitchFamily="34" charset="-122"/>
              </a:rPr>
              <a:t>( step size 5 )</a:t>
            </a:r>
            <a:endParaRPr lang="en-US" altLang="zh-CN">
              <a:latin typeface="微软雅黑" panose="020B0503020204020204" pitchFamily="34" charset="-122"/>
              <a:ea typeface="微软雅黑" panose="020B0503020204020204" pitchFamily="34" charset="-122"/>
            </a:endParaRPr>
          </a:p>
          <a:p>
            <a:pPr indent="457200"/>
            <a:endParaRPr lang="en-US" altLang="zh-CN">
              <a:latin typeface="微软雅黑" panose="020B0503020204020204" pitchFamily="34" charset="-122"/>
              <a:ea typeface="微软雅黑" panose="020B0503020204020204" pitchFamily="34" charset="-122"/>
            </a:endParaRPr>
          </a:p>
        </p:txBody>
      </p:sp>
      <p:pic>
        <p:nvPicPr>
          <p:cNvPr id="6" name="图片 5" descr="tech_signal_transmit_icon_158138"/>
          <p:cNvPicPr>
            <a:picLocks noChangeAspect="1"/>
          </p:cNvPicPr>
          <p:nvPr/>
        </p:nvPicPr>
        <p:blipFill>
          <a:blip r:embed="rId1"/>
          <a:stretch>
            <a:fillRect/>
          </a:stretch>
        </p:blipFill>
        <p:spPr>
          <a:xfrm>
            <a:off x="221615" y="2063750"/>
            <a:ext cx="501650" cy="501650"/>
          </a:xfrm>
          <a:prstGeom prst="rect">
            <a:avLst/>
          </a:prstGeom>
        </p:spPr>
      </p:pic>
      <p:pic>
        <p:nvPicPr>
          <p:cNvPr id="7" name="图片 6" descr="图片1"/>
          <p:cNvPicPr>
            <a:picLocks noChangeAspect="1"/>
          </p:cNvPicPr>
          <p:nvPr/>
        </p:nvPicPr>
        <p:blipFill>
          <a:blip r:embed="rId2"/>
          <a:stretch>
            <a:fillRect/>
          </a:stretch>
        </p:blipFill>
        <p:spPr>
          <a:xfrm>
            <a:off x="95250" y="2748280"/>
            <a:ext cx="727710" cy="329565"/>
          </a:xfrm>
          <a:prstGeom prst="rect">
            <a:avLst/>
          </a:prstGeom>
        </p:spPr>
      </p:pic>
      <p:pic>
        <p:nvPicPr>
          <p:cNvPr id="8" name="图片 7"/>
          <p:cNvPicPr>
            <a:picLocks noChangeAspect="1"/>
          </p:cNvPicPr>
          <p:nvPr>
            <p:custDataLst>
              <p:tags r:id="rId3"/>
            </p:custDataLst>
          </p:nvPr>
        </p:nvPicPr>
        <p:blipFill>
          <a:blip r:embed="rId4"/>
          <a:stretch>
            <a:fillRect/>
          </a:stretch>
        </p:blipFill>
        <p:spPr>
          <a:xfrm>
            <a:off x="328295" y="3260725"/>
            <a:ext cx="289560" cy="404495"/>
          </a:xfrm>
          <a:prstGeom prst="rect">
            <a:avLst/>
          </a:prstGeom>
        </p:spPr>
      </p:pic>
      <p:pic>
        <p:nvPicPr>
          <p:cNvPr id="9" name="图片 8" descr="2098402"/>
          <p:cNvPicPr>
            <a:picLocks noChangeAspect="1"/>
          </p:cNvPicPr>
          <p:nvPr/>
        </p:nvPicPr>
        <p:blipFill>
          <a:blip r:embed="rId5"/>
          <a:stretch>
            <a:fillRect/>
          </a:stretch>
        </p:blipFill>
        <p:spPr>
          <a:xfrm>
            <a:off x="292100" y="3848100"/>
            <a:ext cx="501015" cy="501015"/>
          </a:xfrm>
          <a:prstGeom prst="rect">
            <a:avLst/>
          </a:prstGeom>
        </p:spPr>
      </p:pic>
      <p:sp>
        <p:nvSpPr>
          <p:cNvPr id="10" name="矩形 9"/>
          <p:cNvSpPr/>
          <p:nvPr/>
        </p:nvSpPr>
        <p:spPr>
          <a:xfrm>
            <a:off x="1347470" y="5044440"/>
            <a:ext cx="6372860" cy="5657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pitchFamily="34" charset="-122"/>
              <a:ea typeface="微软雅黑" panose="020B0503020204020204" pitchFamily="34" charset="-122"/>
            </a:endParaRPr>
          </a:p>
        </p:txBody>
      </p:sp>
      <p:sp>
        <p:nvSpPr>
          <p:cNvPr id="11" name="矩形 10"/>
          <p:cNvSpPr/>
          <p:nvPr>
            <p:custDataLst>
              <p:tags r:id="rId6"/>
            </p:custDataLst>
          </p:nvPr>
        </p:nvSpPr>
        <p:spPr>
          <a:xfrm>
            <a:off x="5849620" y="5044440"/>
            <a:ext cx="1870710" cy="56578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pitchFamily="34" charset="-122"/>
              <a:ea typeface="微软雅黑" panose="020B0503020204020204" pitchFamily="34" charset="-122"/>
            </a:endParaRPr>
          </a:p>
        </p:txBody>
      </p:sp>
      <p:sp>
        <p:nvSpPr>
          <p:cNvPr id="12" name="文本框 11"/>
          <p:cNvSpPr txBox="1"/>
          <p:nvPr/>
        </p:nvSpPr>
        <p:spPr>
          <a:xfrm>
            <a:off x="3065780" y="5078730"/>
            <a:ext cx="3048000" cy="521970"/>
          </a:xfrm>
          <a:prstGeom prst="rect">
            <a:avLst/>
          </a:prstGeom>
          <a:noFill/>
        </p:spPr>
        <p:txBody>
          <a:bodyPr wrap="square" rtlCol="0">
            <a:spAutoFit/>
          </a:bodyPr>
          <a:p>
            <a:r>
              <a:rPr lang="en-US" altLang="zh-CN" sz="1600" i="1">
                <a:solidFill>
                  <a:schemeClr val="bg1"/>
                </a:solidFill>
                <a:latin typeface="微软雅黑" panose="020B0503020204020204" pitchFamily="34" charset="-122"/>
                <a:ea typeface="微软雅黑" panose="020B0503020204020204" pitchFamily="34" charset="-122"/>
              </a:rPr>
              <a:t>Training</a:t>
            </a:r>
            <a:endParaRPr lang="en-US" altLang="zh-CN" sz="1600" i="1">
              <a:solidFill>
                <a:schemeClr val="bg1"/>
              </a:solidFill>
              <a:latin typeface="微软雅黑" panose="020B0503020204020204" pitchFamily="34" charset="-122"/>
              <a:ea typeface="微软雅黑" panose="020B0503020204020204" pitchFamily="34" charset="-122"/>
            </a:endParaRPr>
          </a:p>
          <a:p>
            <a:r>
              <a:rPr lang="en-US" altLang="zh-CN" sz="1200" i="1">
                <a:solidFill>
                  <a:schemeClr val="bg1"/>
                </a:solidFill>
                <a:latin typeface="微软雅黑" panose="020B0503020204020204" pitchFamily="34" charset="-122"/>
                <a:ea typeface="微软雅黑" panose="020B0503020204020204" pitchFamily="34" charset="-122"/>
              </a:rPr>
              <a:t>500 Graphs</a:t>
            </a:r>
            <a:endParaRPr lang="en-US" altLang="zh-CN" sz="1200" i="1">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7"/>
            </p:custDataLst>
          </p:nvPr>
        </p:nvSpPr>
        <p:spPr>
          <a:xfrm>
            <a:off x="6199505" y="5076825"/>
            <a:ext cx="1297940" cy="521970"/>
          </a:xfrm>
          <a:prstGeom prst="rect">
            <a:avLst/>
          </a:prstGeom>
          <a:noFill/>
        </p:spPr>
        <p:txBody>
          <a:bodyPr wrap="square" rtlCol="0">
            <a:spAutoFit/>
          </a:bodyPr>
          <a:p>
            <a:r>
              <a:rPr lang="en-US" altLang="zh-CN" sz="1600" i="1">
                <a:solidFill>
                  <a:schemeClr val="bg1"/>
                </a:solidFill>
                <a:latin typeface="微软雅黑" panose="020B0503020204020204" pitchFamily="34" charset="-122"/>
                <a:ea typeface="微软雅黑" panose="020B0503020204020204" pitchFamily="34" charset="-122"/>
              </a:rPr>
              <a:t>Testing</a:t>
            </a:r>
            <a:endParaRPr lang="en-US" altLang="zh-CN" sz="1600" i="1">
              <a:solidFill>
                <a:schemeClr val="bg1"/>
              </a:solidFill>
              <a:latin typeface="微软雅黑" panose="020B0503020204020204" pitchFamily="34" charset="-122"/>
              <a:ea typeface="微软雅黑" panose="020B0503020204020204" pitchFamily="34" charset="-122"/>
            </a:endParaRPr>
          </a:p>
          <a:p>
            <a:r>
              <a:rPr lang="en-US" altLang="zh-CN" sz="1200" i="1">
                <a:solidFill>
                  <a:schemeClr val="bg1"/>
                </a:solidFill>
                <a:latin typeface="微软雅黑" panose="020B0503020204020204" pitchFamily="34" charset="-122"/>
                <a:ea typeface="微软雅黑" panose="020B0503020204020204" pitchFamily="34" charset="-122"/>
              </a:rPr>
              <a:t>100 Graphs</a:t>
            </a:r>
            <a:endParaRPr lang="en-US" altLang="zh-CN" sz="1200" i="1">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907415" y="972820"/>
            <a:ext cx="7608570" cy="368300"/>
          </a:xfrm>
          <a:prstGeom prst="rect">
            <a:avLst/>
          </a:prstGeom>
          <a:noFill/>
        </p:spPr>
        <p:txBody>
          <a:bodyPr wrap="square" rtlCol="0" anchor="t">
            <a:spAutoFit/>
          </a:bodyPr>
          <a:p>
            <a:r>
              <a:rPr lang="en-US" altLang="zh-CN">
                <a:solidFill>
                  <a:schemeClr val="accent6"/>
                </a:solidFill>
                <a:latin typeface="微软雅黑" panose="020B0503020204020204" pitchFamily="34" charset="-122"/>
                <a:ea typeface="微软雅黑" panose="020B0503020204020204" pitchFamily="34" charset="-122"/>
                <a:sym typeface="+mn-ea"/>
              </a:rPr>
              <a:t>Simulation environments &amp; hyperparameters</a:t>
            </a:r>
            <a:endParaRPr lang="en-US" altLang="zh-CN">
              <a:solidFill>
                <a:schemeClr val="accent6"/>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 name="文本框 15"/>
          <p:cNvSpPr txBox="1"/>
          <p:nvPr>
            <p:custDataLst>
              <p:tags r:id="rId1"/>
            </p:custDataLst>
          </p:nvPr>
        </p:nvSpPr>
        <p:spPr>
          <a:xfrm>
            <a:off x="1307465" y="1152525"/>
            <a:ext cx="6529070" cy="4552315"/>
          </a:xfrm>
          <a:prstGeom prst="rect">
            <a:avLst/>
          </a:prstGeom>
          <a:noFill/>
        </p:spPr>
        <p:txBody>
          <a:bodyPr wrap="square" rtlCol="0">
            <a:spAutoFit/>
          </a:bodyPr>
          <a:p>
            <a:pPr algn="ctr">
              <a:lnSpc>
                <a:spcPct val="130000"/>
              </a:lnSpc>
            </a:pPr>
            <a:r>
              <a:rPr lang="en-US" altLang="zh-CN" sz="2800" b="1">
                <a:solidFill>
                  <a:schemeClr val="accent1">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Dependent </a:t>
            </a:r>
            <a:r>
              <a:rPr lang="en-US" altLang="zh-CN" sz="2800" b="1" u="sng">
                <a:solidFill>
                  <a:schemeClr val="accent1">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Task Offloading</a:t>
            </a:r>
            <a:r>
              <a:rPr lang="en-US" altLang="zh-CN" sz="2800" b="1">
                <a:solidFill>
                  <a:schemeClr val="accent1">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 for </a:t>
            </a:r>
            <a:r>
              <a:rPr lang="en-US" altLang="zh-CN" sz="2800" b="1" u="sng">
                <a:solidFill>
                  <a:schemeClr val="accent1">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Edge Computing</a:t>
            </a:r>
            <a:r>
              <a:rPr lang="en-US" altLang="zh-CN" sz="2800" b="1">
                <a:solidFill>
                  <a:schemeClr val="accent1">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 based on </a:t>
            </a:r>
            <a:r>
              <a:rPr lang="en-US" altLang="zh-CN" sz="2800" b="1">
                <a:solidFill>
                  <a:schemeClr val="accent6"/>
                </a:solidFill>
                <a:latin typeface="微软雅黑" panose="020B0503020204020204" pitchFamily="34" charset="-122"/>
                <a:ea typeface="微软雅黑" panose="020B0503020204020204" pitchFamily="34" charset="-122"/>
                <a:cs typeface="微软雅黑" panose="020B0503020204020204" pitchFamily="34" charset="-122"/>
              </a:rPr>
              <a:t>Deep Reinforcement Learning</a:t>
            </a:r>
            <a:endParaRPr lang="en-US" altLang="zh-CN" sz="2800" b="1">
              <a:solidFill>
                <a:schemeClr val="accent6"/>
              </a:solidFill>
              <a:latin typeface="微软雅黑" panose="020B0503020204020204" pitchFamily="34" charset="-122"/>
              <a:ea typeface="微软雅黑" panose="020B0503020204020204" pitchFamily="34" charset="-122"/>
              <a:cs typeface="微软雅黑" panose="020B0503020204020204" pitchFamily="34" charset="-122"/>
            </a:endParaRPr>
          </a:p>
          <a:p>
            <a:pPr algn="ctr">
              <a:lnSpc>
                <a:spcPct val="130000"/>
              </a:lnSpc>
            </a:pPr>
            <a:endParaRPr lang="en-US" altLang="zh-CN" sz="2800" b="1">
              <a:solidFill>
                <a:schemeClr val="tx1"/>
              </a:solidFill>
              <a:highlight>
                <a:srgbClr val="FFFF00"/>
              </a:highlight>
              <a:latin typeface="微软雅黑" panose="020B0503020204020204" pitchFamily="34" charset="-122"/>
              <a:ea typeface="微软雅黑" panose="020B0503020204020204" pitchFamily="34" charset="-122"/>
              <a:cs typeface="微软雅黑" panose="020B0503020204020204" pitchFamily="34" charset="-122"/>
            </a:endParaRPr>
          </a:p>
          <a:p>
            <a:pPr algn="ctr">
              <a:lnSpc>
                <a:spcPct val="130000"/>
              </a:lnSpc>
            </a:pPr>
            <a:r>
              <a:rPr lang="en-US" altLang="zh-CN" sz="2800" b="1">
                <a:solidFill>
                  <a:schemeClr val="tx1"/>
                </a:solidFill>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Report</a:t>
            </a:r>
            <a:endParaRPr lang="en-US" altLang="zh-CN" sz="2800" b="1">
              <a:solidFill>
                <a:schemeClr val="accent1">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ctr"/>
            <a:endParaRPr lang="en-US" altLang="zh-CN" sz="2800" b="1">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ctr"/>
            <a:endParaRPr lang="en-US" altLang="zh-CN" sz="2000" b="1">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ctr"/>
            <a:r>
              <a:rPr lang="en-US" altLang="zh-CN" sz="2000" b="1">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Presented By: </a:t>
            </a:r>
            <a:r>
              <a:rPr lang="zh-CN" altLang="en-US" sz="2000" b="1">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李昀哲</a:t>
            </a:r>
            <a:r>
              <a:rPr lang="en-US" altLang="zh-CN" sz="2000" b="1">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 20123101</a:t>
            </a:r>
            <a:endParaRPr lang="en-US" altLang="zh-CN" sz="2000" b="1">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ctr"/>
            <a:endParaRPr lang="en-US" altLang="zh-CN" sz="2000" b="1">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ctr"/>
            <a:r>
              <a:rPr lang="en-US" altLang="zh-CN" sz="2000" b="1">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Novevmber 1, 2023</a:t>
            </a:r>
            <a:endParaRPr lang="en-US" altLang="zh-CN" sz="2000" b="1">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olidFill>
                  <a:schemeClr val="tx1"/>
                </a:solidFill>
                <a:latin typeface="微软雅黑" panose="020B0503020204020204" pitchFamily="34" charset="-122"/>
                <a:ea typeface="微软雅黑" panose="020B0503020204020204" pitchFamily="34" charset="-122"/>
                <a:sym typeface="+mn-ea"/>
              </a:rPr>
              <a:t>Experiments</a:t>
            </a:r>
            <a:endParaRPr lang="en-US" altLang="zh-CN">
              <a:solidFill>
                <a:schemeClr val="tx1"/>
              </a:solidFill>
              <a:latin typeface="微软雅黑" panose="020B0503020204020204" pitchFamily="34" charset="-122"/>
              <a:ea typeface="微软雅黑" panose="020B0503020204020204" pitchFamily="34" charset="-122"/>
              <a:sym typeface="+mn-ea"/>
            </a:endParaRPr>
          </a:p>
        </p:txBody>
      </p:sp>
      <p:sp>
        <p:nvSpPr>
          <p:cNvPr id="14" name="文本框 13"/>
          <p:cNvSpPr txBox="1"/>
          <p:nvPr>
            <p:custDataLst>
              <p:tags r:id="rId1"/>
            </p:custDataLst>
          </p:nvPr>
        </p:nvSpPr>
        <p:spPr>
          <a:xfrm>
            <a:off x="907415" y="972820"/>
            <a:ext cx="7608570" cy="368300"/>
          </a:xfrm>
          <a:prstGeom prst="rect">
            <a:avLst/>
          </a:prstGeom>
          <a:noFill/>
        </p:spPr>
        <p:txBody>
          <a:bodyPr wrap="square" rtlCol="0" anchor="t">
            <a:spAutoFit/>
          </a:bodyPr>
          <a:p>
            <a:r>
              <a:rPr lang="en-US" altLang="zh-CN">
                <a:solidFill>
                  <a:schemeClr val="accent6"/>
                </a:solidFill>
                <a:latin typeface="微软雅黑" panose="020B0503020204020204" pitchFamily="34" charset="-122"/>
                <a:ea typeface="微软雅黑" panose="020B0503020204020204" pitchFamily="34" charset="-122"/>
                <a:sym typeface="+mn-ea"/>
              </a:rPr>
              <a:t>Training Performance &amp; Convergence</a:t>
            </a:r>
            <a:endParaRPr lang="en-US" altLang="zh-CN">
              <a:solidFill>
                <a:schemeClr val="accent6"/>
              </a:solidFill>
              <a:latin typeface="微软雅黑" panose="020B0503020204020204" pitchFamily="34" charset="-122"/>
              <a:ea typeface="微软雅黑" panose="020B0503020204020204" pitchFamily="34" charset="-122"/>
              <a:sym typeface="+mn-ea"/>
            </a:endParaRPr>
          </a:p>
        </p:txBody>
      </p:sp>
      <p:graphicFrame>
        <p:nvGraphicFramePr>
          <p:cNvPr id="2" name="表格 1"/>
          <p:cNvGraphicFramePr/>
          <p:nvPr/>
        </p:nvGraphicFramePr>
        <p:xfrm>
          <a:off x="616585" y="1633855"/>
          <a:ext cx="7899400" cy="1143000"/>
        </p:xfrm>
        <a:graphic>
          <a:graphicData uri="http://schemas.openxmlformats.org/drawingml/2006/table">
            <a:tbl>
              <a:tblPr firstRow="1" bandRow="1">
                <a:tableStyleId>{5C22544A-7EE6-4342-B048-85BDC9FD1C3A}</a:tableStyleId>
              </a:tblPr>
              <a:tblGrid>
                <a:gridCol w="1852930"/>
                <a:gridCol w="5018405"/>
                <a:gridCol w="514350"/>
                <a:gridCol w="513715"/>
              </a:tblGrid>
              <a:tr h="381000">
                <a:tc>
                  <a:txBody>
                    <a:bodyPr/>
                    <a:p>
                      <a:pPr algn="ctr">
                        <a:buNone/>
                      </a:pPr>
                      <a:r>
                        <a:rPr lang="en-US" altLang="zh-CN" sz="1600">
                          <a:latin typeface="微软雅黑" panose="020B0503020204020204" pitchFamily="34" charset="-122"/>
                          <a:ea typeface="微软雅黑" panose="020B0503020204020204" pitchFamily="34" charset="-122"/>
                        </a:rPr>
                        <a:t>Targets</a:t>
                      </a:r>
                      <a:endParaRPr lang="en-US" altLang="zh-CN" sz="1600">
                        <a:latin typeface="微软雅黑" panose="020B0503020204020204" pitchFamily="34" charset="-122"/>
                        <a:ea typeface="微软雅黑" panose="020B0503020204020204" pitchFamily="34" charset="-122"/>
                      </a:endParaRPr>
                    </a:p>
                  </a:txBody>
                  <a:tcPr anchor="ctr" anchorCtr="0"/>
                </a:tc>
                <a:tc>
                  <a:txBody>
                    <a:bodyPr/>
                    <a:p>
                      <a:pPr algn="ctr">
                        <a:buNone/>
                      </a:pPr>
                      <a:r>
                        <a:rPr lang="en-US" altLang="zh-CN" sz="1600">
                          <a:latin typeface="微软雅黑" panose="020B0503020204020204" pitchFamily="34" charset="-122"/>
                          <a:ea typeface="微软雅黑" panose="020B0503020204020204" pitchFamily="34" charset="-122"/>
                        </a:rPr>
                        <a:t>Aim</a:t>
                      </a:r>
                      <a:endParaRPr lang="en-US" altLang="zh-CN" sz="1600">
                        <a:latin typeface="微软雅黑" panose="020B0503020204020204" pitchFamily="34" charset="-122"/>
                        <a:ea typeface="微软雅黑" panose="020B0503020204020204" pitchFamily="34" charset="-122"/>
                      </a:endParaRPr>
                    </a:p>
                  </a:txBody>
                  <a:tcPr anchor="ctr" anchorCtr="0"/>
                </a:tc>
                <a:tc>
                  <a:txBody>
                    <a:bodyPr/>
                    <a:p>
                      <a:pPr algn="ctr">
                        <a:buNone/>
                      </a:pPr>
                      <a:r>
                        <a:rPr lang="en-US" altLang="zh-CN" sz="1600">
                          <a:latin typeface="微软雅黑" panose="020B0503020204020204" pitchFamily="34" charset="-122"/>
                          <a:ea typeface="微软雅黑" panose="020B0503020204020204" pitchFamily="34" charset="-122"/>
                        </a:rPr>
                        <a:t>λt</a:t>
                      </a:r>
                      <a:endParaRPr lang="en-US" altLang="zh-CN" sz="1600">
                        <a:latin typeface="微软雅黑" panose="020B0503020204020204" pitchFamily="34" charset="-122"/>
                        <a:ea typeface="微软雅黑" panose="020B0503020204020204" pitchFamily="34" charset="-122"/>
                      </a:endParaRPr>
                    </a:p>
                  </a:txBody>
                  <a:tcPr anchor="ctr" anchorCtr="0"/>
                </a:tc>
                <a:tc>
                  <a:txBody>
                    <a:bodyPr/>
                    <a:p>
                      <a:pPr algn="ctr">
                        <a:buNone/>
                      </a:pPr>
                      <a:r>
                        <a:rPr lang="en-US" altLang="zh-CN" sz="1600">
                          <a:latin typeface="微软雅黑" panose="020B0503020204020204" pitchFamily="34" charset="-122"/>
                          <a:ea typeface="微软雅黑" panose="020B0503020204020204" pitchFamily="34" charset="-122"/>
                        </a:rPr>
                        <a:t>λe</a:t>
                      </a:r>
                      <a:endParaRPr lang="en-US" altLang="zh-CN" sz="1600">
                        <a:latin typeface="微软雅黑" panose="020B0503020204020204" pitchFamily="34" charset="-122"/>
                        <a:ea typeface="微软雅黑" panose="020B0503020204020204" pitchFamily="34" charset="-122"/>
                      </a:endParaRPr>
                    </a:p>
                  </a:txBody>
                  <a:tcPr anchor="ctr" anchorCtr="0"/>
                </a:tc>
              </a:tr>
              <a:tr h="381000">
                <a:tc>
                  <a:txBody>
                    <a:bodyPr/>
                    <a:p>
                      <a:pPr algn="ctr">
                        <a:buNone/>
                      </a:pPr>
                      <a:r>
                        <a:rPr lang="en-US" altLang="zh-CN" sz="1600" b="1">
                          <a:latin typeface="微软雅黑" panose="020B0503020204020204" pitchFamily="34" charset="-122"/>
                          <a:ea typeface="微软雅黑" panose="020B0503020204020204" pitchFamily="34" charset="-122"/>
                        </a:rPr>
                        <a:t>L</a:t>
                      </a:r>
                      <a:r>
                        <a:rPr lang="en-US" altLang="zh-CN" sz="1600">
                          <a:latin typeface="微软雅黑" panose="020B0503020204020204" pitchFamily="34" charset="-122"/>
                          <a:ea typeface="微软雅黑" panose="020B0503020204020204" pitchFamily="34" charset="-122"/>
                        </a:rPr>
                        <a:t>atency-</a:t>
                      </a:r>
                      <a:r>
                        <a:rPr lang="en-US" altLang="zh-CN" sz="1600" b="1">
                          <a:latin typeface="微软雅黑" panose="020B0503020204020204" pitchFamily="34" charset="-122"/>
                          <a:ea typeface="微软雅黑" panose="020B0503020204020204" pitchFamily="34" charset="-122"/>
                        </a:rPr>
                        <a:t>O</a:t>
                      </a:r>
                      <a:r>
                        <a:rPr lang="en-US" altLang="zh-CN" sz="1600">
                          <a:latin typeface="微软雅黑" panose="020B0503020204020204" pitchFamily="34" charset="-122"/>
                          <a:ea typeface="微软雅黑" panose="020B0503020204020204" pitchFamily="34" charset="-122"/>
                        </a:rPr>
                        <a:t>ptimal</a:t>
                      </a:r>
                      <a:endParaRPr lang="en-US" altLang="zh-CN" sz="1600">
                        <a:latin typeface="微软雅黑" panose="020B0503020204020204" pitchFamily="34" charset="-122"/>
                        <a:ea typeface="微软雅黑" panose="020B0503020204020204" pitchFamily="34" charset="-122"/>
                      </a:endParaRPr>
                    </a:p>
                  </a:txBody>
                  <a:tcPr/>
                </a:tc>
                <a:tc>
                  <a:txBody>
                    <a:bodyPr/>
                    <a:p>
                      <a:pPr algn="ctr">
                        <a:buNone/>
                      </a:pPr>
                      <a:r>
                        <a:rPr lang="en-US" altLang="zh-CN" sz="1400" b="1">
                          <a:latin typeface="微软雅黑" panose="020B0503020204020204" pitchFamily="34" charset="-122"/>
                          <a:ea typeface="微软雅黑" panose="020B0503020204020204" pitchFamily="34" charset="-122"/>
                        </a:rPr>
                        <a:t>minimize</a:t>
                      </a:r>
                      <a:r>
                        <a:rPr lang="en-US" altLang="zh-CN" sz="1400">
                          <a:latin typeface="微软雅黑" panose="020B0503020204020204" pitchFamily="34" charset="-122"/>
                          <a:ea typeface="微软雅黑" panose="020B0503020204020204" pitchFamily="34" charset="-122"/>
                        </a:rPr>
                        <a:t> the latency</a:t>
                      </a:r>
                      <a:endParaRPr lang="en-US" altLang="zh-CN" sz="1400">
                        <a:latin typeface="微软雅黑" panose="020B0503020204020204" pitchFamily="34" charset="-122"/>
                        <a:ea typeface="微软雅黑" panose="020B0503020204020204" pitchFamily="34" charset="-122"/>
                      </a:endParaRPr>
                    </a:p>
                  </a:txBody>
                  <a:tcPr/>
                </a:tc>
                <a:tc>
                  <a:txBody>
                    <a:bodyPr/>
                    <a:p>
                      <a:pPr algn="ctr">
                        <a:buNone/>
                      </a:pPr>
                      <a:r>
                        <a:rPr lang="en-US" altLang="zh-CN" sz="1600">
                          <a:latin typeface="微软雅黑" panose="020B0503020204020204" pitchFamily="34" charset="-122"/>
                          <a:ea typeface="微软雅黑" panose="020B0503020204020204" pitchFamily="34" charset="-122"/>
                        </a:rPr>
                        <a:t>1</a:t>
                      </a:r>
                      <a:endParaRPr lang="en-US" altLang="zh-CN" sz="1600">
                        <a:latin typeface="微软雅黑" panose="020B0503020204020204" pitchFamily="34" charset="-122"/>
                        <a:ea typeface="微软雅黑" panose="020B0503020204020204" pitchFamily="34" charset="-122"/>
                      </a:endParaRPr>
                    </a:p>
                  </a:txBody>
                  <a:tcPr/>
                </a:tc>
                <a:tc>
                  <a:txBody>
                    <a:bodyPr/>
                    <a:p>
                      <a:pPr algn="ctr">
                        <a:buNone/>
                      </a:pPr>
                      <a:r>
                        <a:rPr lang="en-US" altLang="zh-CN" sz="1600">
                          <a:latin typeface="微软雅黑" panose="020B0503020204020204" pitchFamily="34" charset="-122"/>
                          <a:ea typeface="微软雅黑" panose="020B0503020204020204" pitchFamily="34" charset="-122"/>
                        </a:rPr>
                        <a:t>0</a:t>
                      </a:r>
                      <a:endParaRPr lang="en-US" altLang="zh-CN" sz="1600">
                        <a:latin typeface="微软雅黑" panose="020B0503020204020204" pitchFamily="34" charset="-122"/>
                        <a:ea typeface="微软雅黑" panose="020B0503020204020204" pitchFamily="34" charset="-122"/>
                      </a:endParaRPr>
                    </a:p>
                  </a:txBody>
                  <a:tcPr/>
                </a:tc>
              </a:tr>
              <a:tr h="381000">
                <a:tc>
                  <a:txBody>
                    <a:bodyPr/>
                    <a:p>
                      <a:pPr algn="ctr">
                        <a:buNone/>
                      </a:pPr>
                      <a:r>
                        <a:rPr lang="en-US" altLang="zh-CN" sz="1600" b="1">
                          <a:latin typeface="微软雅黑" panose="020B0503020204020204" pitchFamily="34" charset="-122"/>
                          <a:ea typeface="微软雅黑" panose="020B0503020204020204" pitchFamily="34" charset="-122"/>
                        </a:rPr>
                        <a:t>E</a:t>
                      </a:r>
                      <a:r>
                        <a:rPr lang="en-US" altLang="zh-CN" sz="1600">
                          <a:latin typeface="微软雅黑" panose="020B0503020204020204" pitchFamily="34" charset="-122"/>
                          <a:ea typeface="微软雅黑" panose="020B0503020204020204" pitchFamily="34" charset="-122"/>
                        </a:rPr>
                        <a:t>nergy-</a:t>
                      </a:r>
                      <a:r>
                        <a:rPr lang="en-US" altLang="zh-CN" sz="1600" b="1">
                          <a:latin typeface="微软雅黑" panose="020B0503020204020204" pitchFamily="34" charset="-122"/>
                          <a:ea typeface="微软雅黑" panose="020B0503020204020204" pitchFamily="34" charset="-122"/>
                        </a:rPr>
                        <a:t>E</a:t>
                      </a:r>
                      <a:r>
                        <a:rPr lang="en-US" altLang="zh-CN" sz="1600">
                          <a:latin typeface="微软雅黑" panose="020B0503020204020204" pitchFamily="34" charset="-122"/>
                          <a:ea typeface="微软雅黑" panose="020B0503020204020204" pitchFamily="34" charset="-122"/>
                        </a:rPr>
                        <a:t>fficient</a:t>
                      </a:r>
                      <a:endParaRPr lang="en-US" altLang="zh-CN" sz="1600">
                        <a:latin typeface="微软雅黑" panose="020B0503020204020204" pitchFamily="34" charset="-122"/>
                        <a:ea typeface="微软雅黑" panose="020B0503020204020204" pitchFamily="34" charset="-122"/>
                      </a:endParaRPr>
                    </a:p>
                  </a:txBody>
                  <a:tcPr/>
                </a:tc>
                <a:tc>
                  <a:txBody>
                    <a:bodyPr/>
                    <a:p>
                      <a:pPr algn="ctr">
                        <a:buNone/>
                      </a:pPr>
                      <a:r>
                        <a:rPr lang="en-US" altLang="zh-CN" sz="1400" b="1">
                          <a:latin typeface="微软雅黑" panose="020B0503020204020204" pitchFamily="34" charset="-122"/>
                          <a:ea typeface="微软雅黑" panose="020B0503020204020204" pitchFamily="34" charset="-122"/>
                        </a:rPr>
                        <a:t>jointly optimize</a:t>
                      </a:r>
                      <a:r>
                        <a:rPr lang="en-US" altLang="zh-CN" sz="1400">
                          <a:latin typeface="微软雅黑" panose="020B0503020204020204" pitchFamily="34" charset="-122"/>
                          <a:ea typeface="微软雅黑" panose="020B0503020204020204" pitchFamily="34" charset="-122"/>
                        </a:rPr>
                        <a:t> the latency &amp; energy consumption</a:t>
                      </a:r>
                      <a:endParaRPr lang="en-US" altLang="zh-CN" sz="1400">
                        <a:latin typeface="微软雅黑" panose="020B0503020204020204" pitchFamily="34" charset="-122"/>
                        <a:ea typeface="微软雅黑" panose="020B0503020204020204" pitchFamily="34" charset="-122"/>
                      </a:endParaRPr>
                    </a:p>
                  </a:txBody>
                  <a:tcPr/>
                </a:tc>
                <a:tc>
                  <a:txBody>
                    <a:bodyPr/>
                    <a:p>
                      <a:pPr algn="ctr">
                        <a:buNone/>
                      </a:pPr>
                      <a:r>
                        <a:rPr lang="en-US" altLang="zh-CN" sz="1600">
                          <a:latin typeface="微软雅黑" panose="020B0503020204020204" pitchFamily="34" charset="-122"/>
                          <a:ea typeface="微软雅黑" panose="020B0503020204020204" pitchFamily="34" charset="-122"/>
                        </a:rPr>
                        <a:t>0.5</a:t>
                      </a:r>
                      <a:endParaRPr lang="en-US" altLang="zh-CN" sz="1600">
                        <a:latin typeface="微软雅黑" panose="020B0503020204020204" pitchFamily="34" charset="-122"/>
                        <a:ea typeface="微软雅黑" panose="020B0503020204020204" pitchFamily="34" charset="-122"/>
                      </a:endParaRPr>
                    </a:p>
                  </a:txBody>
                  <a:tcPr/>
                </a:tc>
                <a:tc>
                  <a:txBody>
                    <a:bodyPr/>
                    <a:p>
                      <a:pPr algn="ctr">
                        <a:buNone/>
                      </a:pPr>
                      <a:r>
                        <a:rPr lang="en-US" altLang="zh-CN" sz="1600">
                          <a:latin typeface="微软雅黑" panose="020B0503020204020204" pitchFamily="34" charset="-122"/>
                          <a:ea typeface="微软雅黑" panose="020B0503020204020204" pitchFamily="34" charset="-122"/>
                        </a:rPr>
                        <a:t>0.5</a:t>
                      </a:r>
                      <a:endParaRPr lang="en-US" altLang="zh-CN" sz="1600">
                        <a:latin typeface="微软雅黑" panose="020B0503020204020204" pitchFamily="34" charset="-122"/>
                        <a:ea typeface="微软雅黑" panose="020B0503020204020204" pitchFamily="34" charset="-122"/>
                      </a:endParaRPr>
                    </a:p>
                  </a:txBody>
                  <a:tcPr/>
                </a:tc>
              </a:tr>
            </a:tbl>
          </a:graphicData>
        </a:graphic>
      </p:graphicFrame>
      <p:pic>
        <p:nvPicPr>
          <p:cNvPr id="5" name="图片 4"/>
          <p:cNvPicPr>
            <a:picLocks noChangeAspect="1"/>
          </p:cNvPicPr>
          <p:nvPr>
            <p:custDataLst>
              <p:tags r:id="rId2"/>
            </p:custDataLst>
          </p:nvPr>
        </p:nvPicPr>
        <p:blipFill>
          <a:blip r:embed="rId3"/>
          <a:stretch>
            <a:fillRect/>
          </a:stretch>
        </p:blipFill>
        <p:spPr>
          <a:xfrm>
            <a:off x="119380" y="3069590"/>
            <a:ext cx="4403090" cy="3405505"/>
          </a:xfrm>
          <a:prstGeom prst="rect">
            <a:avLst/>
          </a:prstGeom>
        </p:spPr>
      </p:pic>
      <p:pic>
        <p:nvPicPr>
          <p:cNvPr id="6" name="图片 5"/>
          <p:cNvPicPr>
            <a:picLocks noChangeAspect="1"/>
          </p:cNvPicPr>
          <p:nvPr>
            <p:custDataLst>
              <p:tags r:id="rId4"/>
            </p:custDataLst>
          </p:nvPr>
        </p:nvPicPr>
        <p:blipFill>
          <a:blip r:embed="rId5"/>
          <a:stretch>
            <a:fillRect/>
          </a:stretch>
        </p:blipFill>
        <p:spPr>
          <a:xfrm>
            <a:off x="4522470" y="2987675"/>
            <a:ext cx="4621530" cy="351599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olidFill>
                  <a:schemeClr val="tx1"/>
                </a:solidFill>
                <a:latin typeface="微软雅黑" panose="020B0503020204020204" pitchFamily="34" charset="-122"/>
                <a:ea typeface="微软雅黑" panose="020B0503020204020204" pitchFamily="34" charset="-122"/>
                <a:sym typeface="+mn-ea"/>
              </a:rPr>
              <a:t>Experiments</a:t>
            </a:r>
            <a:endParaRPr lang="en-US" altLang="zh-CN">
              <a:solidFill>
                <a:schemeClr val="tx1"/>
              </a:solidFill>
              <a:latin typeface="微软雅黑" panose="020B0503020204020204" pitchFamily="34" charset="-122"/>
              <a:ea typeface="微软雅黑" panose="020B0503020204020204" pitchFamily="34" charset="-122"/>
              <a:sym typeface="+mn-ea"/>
            </a:endParaRPr>
          </a:p>
        </p:txBody>
      </p:sp>
      <p:sp>
        <p:nvSpPr>
          <p:cNvPr id="14" name="文本框 13"/>
          <p:cNvSpPr txBox="1"/>
          <p:nvPr>
            <p:custDataLst>
              <p:tags r:id="rId1"/>
            </p:custDataLst>
          </p:nvPr>
        </p:nvSpPr>
        <p:spPr>
          <a:xfrm>
            <a:off x="907415" y="972820"/>
            <a:ext cx="7608570" cy="368300"/>
          </a:xfrm>
          <a:prstGeom prst="rect">
            <a:avLst/>
          </a:prstGeom>
          <a:noFill/>
        </p:spPr>
        <p:txBody>
          <a:bodyPr wrap="square" rtlCol="0" anchor="t">
            <a:spAutoFit/>
          </a:bodyPr>
          <a:p>
            <a:r>
              <a:rPr lang="en-US" altLang="zh-CN">
                <a:solidFill>
                  <a:schemeClr val="accent6"/>
                </a:solidFill>
                <a:latin typeface="微软雅黑" panose="020B0503020204020204" pitchFamily="34" charset="-122"/>
                <a:ea typeface="微软雅黑" panose="020B0503020204020204" pitchFamily="34" charset="-122"/>
                <a:sym typeface="+mn-ea"/>
              </a:rPr>
              <a:t>Evalution with different </a:t>
            </a:r>
            <a:r>
              <a:rPr lang="en-US" altLang="zh-CN">
                <a:solidFill>
                  <a:srgbClr val="FF0000"/>
                </a:solidFill>
                <a:latin typeface="微软雅黑" panose="020B0503020204020204" pitchFamily="34" charset="-122"/>
                <a:ea typeface="微软雅黑" panose="020B0503020204020204" pitchFamily="34" charset="-122"/>
                <a:sym typeface="+mn-ea"/>
              </a:rPr>
              <a:t>task numbers</a:t>
            </a:r>
            <a:endParaRPr lang="en-US" altLang="zh-CN">
              <a:solidFill>
                <a:srgbClr val="FF0000"/>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861695" y="1271270"/>
            <a:ext cx="4664075" cy="368300"/>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rPr>
              <a:t> fix the transmission rate at 7 Mbps</a:t>
            </a:r>
            <a:endParaRPr lang="zh-CN" altLang="en-US">
              <a:latin typeface="微软雅黑" panose="020B0503020204020204" pitchFamily="34" charset="-122"/>
              <a:ea typeface="微软雅黑" panose="020B0503020204020204" pitchFamily="34" charset="-122"/>
            </a:endParaRPr>
          </a:p>
        </p:txBody>
      </p:sp>
      <p:pic>
        <p:nvPicPr>
          <p:cNvPr id="4" name="图片 3"/>
          <p:cNvPicPr>
            <a:picLocks noChangeAspect="1"/>
          </p:cNvPicPr>
          <p:nvPr>
            <p:custDataLst>
              <p:tags r:id="rId2"/>
            </p:custDataLst>
          </p:nvPr>
        </p:nvPicPr>
        <p:blipFill>
          <a:blip r:embed="rId3"/>
          <a:stretch>
            <a:fillRect/>
          </a:stretch>
        </p:blipFill>
        <p:spPr>
          <a:xfrm>
            <a:off x="207645" y="1639570"/>
            <a:ext cx="8867140" cy="2112645"/>
          </a:xfrm>
          <a:prstGeom prst="rect">
            <a:avLst/>
          </a:prstGeom>
        </p:spPr>
      </p:pic>
      <p:sp>
        <p:nvSpPr>
          <p:cNvPr id="5" name="矩形 4"/>
          <p:cNvSpPr/>
          <p:nvPr/>
        </p:nvSpPr>
        <p:spPr>
          <a:xfrm>
            <a:off x="7614920" y="1453515"/>
            <a:ext cx="1413510" cy="2500630"/>
          </a:xfrm>
          <a:prstGeom prst="rect">
            <a:avLst/>
          </a:prstGeom>
          <a:noFill/>
          <a:ln w="2857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olidFill>
                  <a:schemeClr val="tx1"/>
                </a:solidFill>
                <a:latin typeface="微软雅黑" panose="020B0503020204020204" pitchFamily="34" charset="-122"/>
                <a:ea typeface="微软雅黑" panose="020B0503020204020204" pitchFamily="34" charset="-122"/>
                <a:sym typeface="+mn-ea"/>
              </a:rPr>
              <a:t>Experiments</a:t>
            </a:r>
            <a:endParaRPr lang="en-US" altLang="zh-CN">
              <a:solidFill>
                <a:schemeClr val="tx1"/>
              </a:solidFill>
              <a:latin typeface="微软雅黑" panose="020B0503020204020204" pitchFamily="34" charset="-122"/>
              <a:ea typeface="微软雅黑" panose="020B0503020204020204" pitchFamily="34" charset="-122"/>
              <a:sym typeface="+mn-ea"/>
            </a:endParaRPr>
          </a:p>
        </p:txBody>
      </p:sp>
      <p:sp>
        <p:nvSpPr>
          <p:cNvPr id="14" name="文本框 13"/>
          <p:cNvSpPr txBox="1"/>
          <p:nvPr>
            <p:custDataLst>
              <p:tags r:id="rId1"/>
            </p:custDataLst>
          </p:nvPr>
        </p:nvSpPr>
        <p:spPr>
          <a:xfrm>
            <a:off x="907415" y="972820"/>
            <a:ext cx="7608570" cy="368300"/>
          </a:xfrm>
          <a:prstGeom prst="rect">
            <a:avLst/>
          </a:prstGeom>
          <a:noFill/>
        </p:spPr>
        <p:txBody>
          <a:bodyPr wrap="square" rtlCol="0" anchor="t">
            <a:spAutoFit/>
          </a:bodyPr>
          <a:p>
            <a:r>
              <a:rPr lang="en-US" altLang="zh-CN">
                <a:solidFill>
                  <a:schemeClr val="accent6"/>
                </a:solidFill>
                <a:latin typeface="微软雅黑" panose="020B0503020204020204" pitchFamily="34" charset="-122"/>
                <a:ea typeface="微软雅黑" panose="020B0503020204020204" pitchFamily="34" charset="-122"/>
                <a:sym typeface="+mn-ea"/>
              </a:rPr>
              <a:t>Evalution with different </a:t>
            </a:r>
            <a:r>
              <a:rPr lang="en-US" altLang="zh-CN">
                <a:solidFill>
                  <a:srgbClr val="FF0000"/>
                </a:solidFill>
                <a:latin typeface="微软雅黑" panose="020B0503020204020204" pitchFamily="34" charset="-122"/>
                <a:ea typeface="微软雅黑" panose="020B0503020204020204" pitchFamily="34" charset="-122"/>
                <a:sym typeface="+mn-ea"/>
              </a:rPr>
              <a:t>task numbers</a:t>
            </a:r>
            <a:endParaRPr lang="en-US" altLang="zh-CN">
              <a:solidFill>
                <a:srgbClr val="FF0000"/>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861695" y="1271270"/>
            <a:ext cx="4664075" cy="368300"/>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rPr>
              <a:t> fix the transmission rate at 7 Mbps</a:t>
            </a:r>
            <a:endParaRPr lang="zh-CN" altLang="en-US">
              <a:latin typeface="微软雅黑" panose="020B0503020204020204" pitchFamily="34" charset="-122"/>
              <a:ea typeface="微软雅黑" panose="020B0503020204020204" pitchFamily="34" charset="-122"/>
            </a:endParaRPr>
          </a:p>
        </p:txBody>
      </p:sp>
      <p:pic>
        <p:nvPicPr>
          <p:cNvPr id="4" name="图片 3"/>
          <p:cNvPicPr>
            <a:picLocks noChangeAspect="1"/>
          </p:cNvPicPr>
          <p:nvPr>
            <p:custDataLst>
              <p:tags r:id="rId2"/>
            </p:custDataLst>
          </p:nvPr>
        </p:nvPicPr>
        <p:blipFill>
          <a:blip r:embed="rId3"/>
          <a:stretch>
            <a:fillRect/>
          </a:stretch>
        </p:blipFill>
        <p:spPr>
          <a:xfrm>
            <a:off x="207645" y="1639570"/>
            <a:ext cx="8867140" cy="2112645"/>
          </a:xfrm>
          <a:prstGeom prst="rect">
            <a:avLst/>
          </a:prstGeom>
        </p:spPr>
      </p:pic>
      <p:pic>
        <p:nvPicPr>
          <p:cNvPr id="7" name="图片 6"/>
          <p:cNvPicPr>
            <a:picLocks noChangeAspect="1"/>
          </p:cNvPicPr>
          <p:nvPr>
            <p:custDataLst>
              <p:tags r:id="rId4"/>
            </p:custDataLst>
          </p:nvPr>
        </p:nvPicPr>
        <p:blipFill>
          <a:blip r:embed="rId5"/>
          <a:stretch>
            <a:fillRect/>
          </a:stretch>
        </p:blipFill>
        <p:spPr>
          <a:xfrm>
            <a:off x="207645" y="1710690"/>
            <a:ext cx="6348095" cy="4857750"/>
          </a:xfrm>
          <a:prstGeom prst="rect">
            <a:avLst/>
          </a:prstGeom>
        </p:spPr>
      </p:pic>
      <p:sp>
        <p:nvSpPr>
          <p:cNvPr id="5" name="矩形 4"/>
          <p:cNvSpPr/>
          <p:nvPr>
            <p:custDataLst>
              <p:tags r:id="rId6"/>
            </p:custDataLst>
          </p:nvPr>
        </p:nvSpPr>
        <p:spPr>
          <a:xfrm>
            <a:off x="7614920" y="1453515"/>
            <a:ext cx="1413510" cy="2500630"/>
          </a:xfrm>
          <a:prstGeom prst="rect">
            <a:avLst/>
          </a:prstGeom>
          <a:noFill/>
          <a:ln w="2857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custDataLst>
              <p:tags r:id="rId7"/>
            </p:custDataLst>
          </p:nvPr>
        </p:nvSpPr>
        <p:spPr>
          <a:xfrm rot="14940000">
            <a:off x="3416935" y="2362835"/>
            <a:ext cx="1203325" cy="5680075"/>
          </a:xfrm>
          <a:prstGeom prst="rect">
            <a:avLst/>
          </a:prstGeom>
          <a:solidFill>
            <a:schemeClr val="accent5">
              <a:lumMod val="20000"/>
              <a:lumOff val="80000"/>
              <a:alpha val="41000"/>
            </a:schemeClr>
          </a:solidFill>
          <a:ln w="28575" cmpd="sng">
            <a:solidFill>
              <a:srgbClr val="C0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rgbClr val="FFFF00"/>
              </a:solidFill>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olidFill>
                  <a:schemeClr val="tx1"/>
                </a:solidFill>
                <a:latin typeface="微软雅黑" panose="020B0503020204020204" pitchFamily="34" charset="-122"/>
                <a:ea typeface="微软雅黑" panose="020B0503020204020204" pitchFamily="34" charset="-122"/>
                <a:sym typeface="+mn-ea"/>
              </a:rPr>
              <a:t>Experiments</a:t>
            </a:r>
            <a:endParaRPr lang="en-US" altLang="zh-CN">
              <a:solidFill>
                <a:schemeClr val="tx1"/>
              </a:solidFill>
              <a:latin typeface="微软雅黑" panose="020B0503020204020204" pitchFamily="34" charset="-122"/>
              <a:ea typeface="微软雅黑" panose="020B0503020204020204" pitchFamily="34" charset="-122"/>
              <a:sym typeface="+mn-ea"/>
            </a:endParaRPr>
          </a:p>
        </p:txBody>
      </p:sp>
      <p:sp>
        <p:nvSpPr>
          <p:cNvPr id="14" name="文本框 13"/>
          <p:cNvSpPr txBox="1"/>
          <p:nvPr>
            <p:custDataLst>
              <p:tags r:id="rId1"/>
            </p:custDataLst>
          </p:nvPr>
        </p:nvSpPr>
        <p:spPr>
          <a:xfrm>
            <a:off x="907415" y="972820"/>
            <a:ext cx="7608570" cy="368300"/>
          </a:xfrm>
          <a:prstGeom prst="rect">
            <a:avLst/>
          </a:prstGeom>
          <a:noFill/>
        </p:spPr>
        <p:txBody>
          <a:bodyPr wrap="square" rtlCol="0" anchor="t">
            <a:spAutoFit/>
          </a:bodyPr>
          <a:p>
            <a:r>
              <a:rPr lang="en-US" altLang="zh-CN">
                <a:solidFill>
                  <a:schemeClr val="accent6"/>
                </a:solidFill>
                <a:latin typeface="微软雅黑" panose="020B0503020204020204" pitchFamily="34" charset="-122"/>
                <a:ea typeface="微软雅黑" panose="020B0503020204020204" pitchFamily="34" charset="-122"/>
                <a:sym typeface="+mn-ea"/>
              </a:rPr>
              <a:t>Evalution with different </a:t>
            </a:r>
            <a:r>
              <a:rPr lang="en-US" altLang="zh-CN">
                <a:solidFill>
                  <a:srgbClr val="FF0000"/>
                </a:solidFill>
                <a:latin typeface="微软雅黑" panose="020B0503020204020204" pitchFamily="34" charset="-122"/>
                <a:ea typeface="微软雅黑" panose="020B0503020204020204" pitchFamily="34" charset="-122"/>
                <a:sym typeface="+mn-ea"/>
              </a:rPr>
              <a:t>Transmission Rates</a:t>
            </a:r>
            <a:endParaRPr lang="en-US" altLang="zh-CN">
              <a:solidFill>
                <a:srgbClr val="FF0000"/>
              </a:solidFill>
              <a:latin typeface="微软雅黑" panose="020B0503020204020204" pitchFamily="34" charset="-122"/>
              <a:ea typeface="微软雅黑" panose="020B0503020204020204" pitchFamily="34" charset="-122"/>
              <a:sym typeface="+mn-ea"/>
            </a:endParaRPr>
          </a:p>
        </p:txBody>
      </p:sp>
      <p:pic>
        <p:nvPicPr>
          <p:cNvPr id="5" name="图片 4"/>
          <p:cNvPicPr>
            <a:picLocks noChangeAspect="1"/>
          </p:cNvPicPr>
          <p:nvPr>
            <p:custDataLst>
              <p:tags r:id="rId2"/>
            </p:custDataLst>
          </p:nvPr>
        </p:nvPicPr>
        <p:blipFill>
          <a:blip r:embed="rId3"/>
          <a:stretch>
            <a:fillRect/>
          </a:stretch>
        </p:blipFill>
        <p:spPr>
          <a:xfrm>
            <a:off x="1018540" y="1341120"/>
            <a:ext cx="6336030" cy="4714875"/>
          </a:xfrm>
          <a:prstGeom prst="rect">
            <a:avLst/>
          </a:prstGeom>
        </p:spPr>
      </p:pic>
      <p:sp>
        <p:nvSpPr>
          <p:cNvPr id="2" name="矩形 1"/>
          <p:cNvSpPr/>
          <p:nvPr>
            <p:custDataLst>
              <p:tags r:id="rId4"/>
            </p:custDataLst>
          </p:nvPr>
        </p:nvSpPr>
        <p:spPr>
          <a:xfrm>
            <a:off x="2665730" y="3848735"/>
            <a:ext cx="363220" cy="1802765"/>
          </a:xfrm>
          <a:prstGeom prst="rect">
            <a:avLst/>
          </a:prstGeom>
          <a:noFill/>
          <a:ln w="2857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矩形 3"/>
          <p:cNvSpPr/>
          <p:nvPr>
            <p:custDataLst>
              <p:tags r:id="rId5"/>
            </p:custDataLst>
          </p:nvPr>
        </p:nvSpPr>
        <p:spPr>
          <a:xfrm>
            <a:off x="3702050" y="4117340"/>
            <a:ext cx="302260" cy="1534160"/>
          </a:xfrm>
          <a:prstGeom prst="rect">
            <a:avLst/>
          </a:prstGeom>
          <a:noFill/>
          <a:ln w="2857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custDataLst>
              <p:tags r:id="rId6"/>
            </p:custDataLst>
          </p:nvPr>
        </p:nvSpPr>
        <p:spPr>
          <a:xfrm>
            <a:off x="4735830" y="4349750"/>
            <a:ext cx="302260" cy="1301750"/>
          </a:xfrm>
          <a:prstGeom prst="rect">
            <a:avLst/>
          </a:prstGeom>
          <a:noFill/>
          <a:ln w="2857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custDataLst>
              <p:tags r:id="rId7"/>
            </p:custDataLst>
          </p:nvPr>
        </p:nvSpPr>
        <p:spPr>
          <a:xfrm>
            <a:off x="5769610" y="4476750"/>
            <a:ext cx="302260" cy="1116965"/>
          </a:xfrm>
          <a:prstGeom prst="rect">
            <a:avLst/>
          </a:prstGeom>
          <a:noFill/>
          <a:ln w="2857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矩形 7"/>
          <p:cNvSpPr/>
          <p:nvPr>
            <p:custDataLst>
              <p:tags r:id="rId8"/>
            </p:custDataLst>
          </p:nvPr>
        </p:nvSpPr>
        <p:spPr>
          <a:xfrm>
            <a:off x="6803390" y="4706620"/>
            <a:ext cx="302260" cy="887095"/>
          </a:xfrm>
          <a:prstGeom prst="rect">
            <a:avLst/>
          </a:prstGeom>
          <a:noFill/>
          <a:ln w="2857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olidFill>
                  <a:schemeClr val="tx1"/>
                </a:solidFill>
                <a:latin typeface="微软雅黑" panose="020B0503020204020204" pitchFamily="34" charset="-122"/>
                <a:ea typeface="微软雅黑" panose="020B0503020204020204" pitchFamily="34" charset="-122"/>
                <a:sym typeface="+mn-ea"/>
              </a:rPr>
              <a:t>Experiments</a:t>
            </a:r>
            <a:endParaRPr lang="en-US" altLang="zh-CN">
              <a:solidFill>
                <a:schemeClr val="tx1"/>
              </a:solidFill>
              <a:latin typeface="微软雅黑" panose="020B0503020204020204" pitchFamily="34" charset="-122"/>
              <a:ea typeface="微软雅黑" panose="020B0503020204020204" pitchFamily="34" charset="-122"/>
              <a:sym typeface="+mn-ea"/>
            </a:endParaRPr>
          </a:p>
        </p:txBody>
      </p:sp>
      <p:sp>
        <p:nvSpPr>
          <p:cNvPr id="14" name="文本框 13"/>
          <p:cNvSpPr txBox="1"/>
          <p:nvPr>
            <p:custDataLst>
              <p:tags r:id="rId1"/>
            </p:custDataLst>
          </p:nvPr>
        </p:nvSpPr>
        <p:spPr>
          <a:xfrm>
            <a:off x="907415" y="972820"/>
            <a:ext cx="7608570" cy="368300"/>
          </a:xfrm>
          <a:prstGeom prst="rect">
            <a:avLst/>
          </a:prstGeom>
          <a:noFill/>
        </p:spPr>
        <p:txBody>
          <a:bodyPr wrap="square" rtlCol="0" anchor="t">
            <a:spAutoFit/>
          </a:bodyPr>
          <a:p>
            <a:r>
              <a:rPr lang="en-US" altLang="zh-CN">
                <a:solidFill>
                  <a:schemeClr val="accent6"/>
                </a:solidFill>
                <a:latin typeface="微软雅黑" panose="020B0503020204020204" pitchFamily="34" charset="-122"/>
                <a:ea typeface="微软雅黑" panose="020B0503020204020204" pitchFamily="34" charset="-122"/>
                <a:sym typeface="+mn-ea"/>
              </a:rPr>
              <a:t>Evalution with different </a:t>
            </a:r>
            <a:r>
              <a:rPr lang="en-US" altLang="zh-CN">
                <a:solidFill>
                  <a:srgbClr val="FF0000"/>
                </a:solidFill>
                <a:latin typeface="微软雅黑" panose="020B0503020204020204" pitchFamily="34" charset="-122"/>
                <a:ea typeface="微软雅黑" panose="020B0503020204020204" pitchFamily="34" charset="-122"/>
                <a:sym typeface="+mn-ea"/>
              </a:rPr>
              <a:t>Transmission Rates</a:t>
            </a:r>
            <a:endParaRPr lang="en-US" altLang="zh-CN">
              <a:solidFill>
                <a:srgbClr val="FF0000"/>
              </a:solidFill>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custDataLst>
              <p:tags r:id="rId2"/>
            </p:custDataLst>
          </p:nvPr>
        </p:nvPicPr>
        <p:blipFill>
          <a:blip r:embed="rId3"/>
          <a:stretch>
            <a:fillRect/>
          </a:stretch>
        </p:blipFill>
        <p:spPr>
          <a:xfrm>
            <a:off x="1271905" y="1445260"/>
            <a:ext cx="6599555" cy="4965065"/>
          </a:xfrm>
          <a:prstGeom prst="rect">
            <a:avLst/>
          </a:prstGeom>
        </p:spPr>
      </p:pic>
      <p:sp>
        <p:nvSpPr>
          <p:cNvPr id="6" name="矩形 5"/>
          <p:cNvSpPr/>
          <p:nvPr>
            <p:custDataLst>
              <p:tags r:id="rId4"/>
            </p:custDataLst>
          </p:nvPr>
        </p:nvSpPr>
        <p:spPr>
          <a:xfrm rot="17880000">
            <a:off x="3850005" y="1693545"/>
            <a:ext cx="1759585" cy="5965190"/>
          </a:xfrm>
          <a:prstGeom prst="rect">
            <a:avLst/>
          </a:prstGeom>
          <a:solidFill>
            <a:schemeClr val="accent5">
              <a:lumMod val="20000"/>
              <a:lumOff val="80000"/>
              <a:alpha val="21000"/>
            </a:schemeClr>
          </a:solidFill>
          <a:ln w="28575" cmpd="sng">
            <a:solidFill>
              <a:srgbClr val="C0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rgbClr val="FFFF00"/>
              </a:solidFill>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olidFill>
                  <a:schemeClr val="tx1"/>
                </a:solidFill>
                <a:latin typeface="微软雅黑" panose="020B0503020204020204" pitchFamily="34" charset="-122"/>
                <a:ea typeface="微软雅黑" panose="020B0503020204020204" pitchFamily="34" charset="-122"/>
                <a:sym typeface="+mn-ea"/>
              </a:rPr>
              <a:t>Experiments</a:t>
            </a:r>
            <a:endParaRPr lang="en-US" altLang="zh-CN">
              <a:solidFill>
                <a:schemeClr val="tx1"/>
              </a:solidFill>
              <a:latin typeface="微软雅黑" panose="020B0503020204020204" pitchFamily="34" charset="-122"/>
              <a:ea typeface="微软雅黑" panose="020B0503020204020204" pitchFamily="34" charset="-122"/>
              <a:sym typeface="+mn-ea"/>
            </a:endParaRPr>
          </a:p>
        </p:txBody>
      </p:sp>
      <p:sp>
        <p:nvSpPr>
          <p:cNvPr id="14" name="文本框 13"/>
          <p:cNvSpPr txBox="1"/>
          <p:nvPr>
            <p:custDataLst>
              <p:tags r:id="rId1"/>
            </p:custDataLst>
          </p:nvPr>
        </p:nvSpPr>
        <p:spPr>
          <a:xfrm>
            <a:off x="907415" y="972820"/>
            <a:ext cx="7608570" cy="368300"/>
          </a:xfrm>
          <a:prstGeom prst="rect">
            <a:avLst/>
          </a:prstGeom>
          <a:noFill/>
        </p:spPr>
        <p:txBody>
          <a:bodyPr wrap="square" rtlCol="0" anchor="t">
            <a:spAutoFit/>
          </a:bodyPr>
          <a:p>
            <a:r>
              <a:rPr lang="en-US" altLang="zh-CN">
                <a:solidFill>
                  <a:schemeClr val="accent6"/>
                </a:solidFill>
                <a:latin typeface="微软雅黑" panose="020B0503020204020204" pitchFamily="34" charset="-122"/>
                <a:ea typeface="微软雅黑" panose="020B0503020204020204" pitchFamily="34" charset="-122"/>
                <a:sym typeface="+mn-ea"/>
              </a:rPr>
              <a:t>Evalution with different </a:t>
            </a:r>
            <a:r>
              <a:rPr lang="en-US" altLang="zh-CN">
                <a:solidFill>
                  <a:srgbClr val="FF0000"/>
                </a:solidFill>
                <a:latin typeface="微软雅黑" panose="020B0503020204020204" pitchFamily="34" charset="-122"/>
                <a:ea typeface="微软雅黑" panose="020B0503020204020204" pitchFamily="34" charset="-122"/>
                <a:sym typeface="+mn-ea"/>
              </a:rPr>
              <a:t>Transmission Rates</a:t>
            </a:r>
            <a:endParaRPr lang="en-US" altLang="zh-CN">
              <a:solidFill>
                <a:srgbClr val="FF0000"/>
              </a:solidFill>
              <a:latin typeface="微软雅黑" panose="020B0503020204020204" pitchFamily="34" charset="-122"/>
              <a:ea typeface="微软雅黑" panose="020B0503020204020204" pitchFamily="34" charset="-122"/>
              <a:sym typeface="+mn-ea"/>
            </a:endParaRPr>
          </a:p>
        </p:txBody>
      </p:sp>
      <p:pic>
        <p:nvPicPr>
          <p:cNvPr id="4" name="图片 3"/>
          <p:cNvPicPr>
            <a:picLocks noChangeAspect="1"/>
          </p:cNvPicPr>
          <p:nvPr>
            <p:custDataLst>
              <p:tags r:id="rId2"/>
            </p:custDataLst>
          </p:nvPr>
        </p:nvPicPr>
        <p:blipFill>
          <a:blip r:embed="rId3"/>
          <a:stretch>
            <a:fillRect/>
          </a:stretch>
        </p:blipFill>
        <p:spPr>
          <a:xfrm>
            <a:off x="1463040" y="1525905"/>
            <a:ext cx="6218555" cy="4507865"/>
          </a:xfrm>
          <a:prstGeom prst="rect">
            <a:avLst/>
          </a:prstGeom>
        </p:spPr>
      </p:pic>
      <p:sp>
        <p:nvSpPr>
          <p:cNvPr id="6" name="矩形 5"/>
          <p:cNvSpPr/>
          <p:nvPr>
            <p:custDataLst>
              <p:tags r:id="rId4"/>
            </p:custDataLst>
          </p:nvPr>
        </p:nvSpPr>
        <p:spPr>
          <a:xfrm rot="15060000">
            <a:off x="4726305" y="-431165"/>
            <a:ext cx="661035" cy="5895975"/>
          </a:xfrm>
          <a:prstGeom prst="rect">
            <a:avLst/>
          </a:prstGeom>
          <a:solidFill>
            <a:schemeClr val="accent5">
              <a:lumMod val="20000"/>
              <a:lumOff val="80000"/>
              <a:alpha val="21000"/>
            </a:schemeClr>
          </a:solidFill>
          <a:ln w="28575" cmpd="sng">
            <a:solidFill>
              <a:srgbClr val="C0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rgbClr val="FFFF00"/>
              </a:solidFill>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olidFill>
                  <a:schemeClr val="tx1"/>
                </a:solidFill>
                <a:latin typeface="微软雅黑" panose="020B0503020204020204" pitchFamily="34" charset="-122"/>
                <a:ea typeface="微软雅黑" panose="020B0503020204020204" pitchFamily="34" charset="-122"/>
                <a:sym typeface="+mn-ea"/>
              </a:rPr>
              <a:t>Experiments</a:t>
            </a:r>
            <a:endParaRPr lang="en-US" altLang="zh-CN">
              <a:solidFill>
                <a:schemeClr val="tx1"/>
              </a:solidFill>
              <a:latin typeface="微软雅黑" panose="020B0503020204020204" pitchFamily="34" charset="-122"/>
              <a:ea typeface="微软雅黑" panose="020B0503020204020204" pitchFamily="34" charset="-122"/>
              <a:sym typeface="+mn-ea"/>
            </a:endParaRPr>
          </a:p>
        </p:txBody>
      </p:sp>
      <p:sp>
        <p:nvSpPr>
          <p:cNvPr id="14" name="文本框 13"/>
          <p:cNvSpPr txBox="1"/>
          <p:nvPr>
            <p:custDataLst>
              <p:tags r:id="rId1"/>
            </p:custDataLst>
          </p:nvPr>
        </p:nvSpPr>
        <p:spPr>
          <a:xfrm>
            <a:off x="907415" y="972820"/>
            <a:ext cx="7608570" cy="368300"/>
          </a:xfrm>
          <a:prstGeom prst="rect">
            <a:avLst/>
          </a:prstGeom>
          <a:noFill/>
        </p:spPr>
        <p:txBody>
          <a:bodyPr wrap="square" rtlCol="0" anchor="t">
            <a:spAutoFit/>
          </a:bodyPr>
          <a:p>
            <a:r>
              <a:rPr lang="en-US" altLang="zh-CN">
                <a:solidFill>
                  <a:schemeClr val="accent6"/>
                </a:solidFill>
                <a:latin typeface="微软雅黑" panose="020B0503020204020204" pitchFamily="34" charset="-122"/>
                <a:ea typeface="微软雅黑" panose="020B0503020204020204" pitchFamily="34" charset="-122"/>
                <a:sym typeface="+mn-ea"/>
              </a:rPr>
              <a:t>Evalution with/without dependencies</a:t>
            </a:r>
            <a:endParaRPr lang="en-US" altLang="zh-CN">
              <a:solidFill>
                <a:schemeClr val="accent6"/>
              </a:solidFill>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custDataLst>
              <p:tags r:id="rId2"/>
            </p:custDataLst>
          </p:nvPr>
        </p:nvPicPr>
        <p:blipFill>
          <a:blip r:embed="rId3"/>
          <a:stretch>
            <a:fillRect/>
          </a:stretch>
        </p:blipFill>
        <p:spPr>
          <a:xfrm>
            <a:off x="1750060" y="1548765"/>
            <a:ext cx="5923280" cy="44291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olidFill>
                  <a:schemeClr val="tx1"/>
                </a:solidFill>
                <a:latin typeface="微软雅黑" panose="020B0503020204020204" pitchFamily="34" charset="-122"/>
                <a:ea typeface="微软雅黑" panose="020B0503020204020204" pitchFamily="34" charset="-122"/>
                <a:sym typeface="+mn-ea"/>
              </a:rPr>
              <a:t>Experiments</a:t>
            </a:r>
            <a:endParaRPr lang="en-US" altLang="zh-CN">
              <a:solidFill>
                <a:schemeClr val="tx1"/>
              </a:solidFill>
              <a:latin typeface="微软雅黑" panose="020B0503020204020204" pitchFamily="34" charset="-122"/>
              <a:ea typeface="微软雅黑" panose="020B0503020204020204" pitchFamily="34" charset="-122"/>
              <a:sym typeface="+mn-ea"/>
            </a:endParaRPr>
          </a:p>
        </p:txBody>
      </p:sp>
      <p:pic>
        <p:nvPicPr>
          <p:cNvPr id="23" name="图片 18"/>
          <p:cNvPicPr>
            <a:picLocks noChangeAspect="1"/>
          </p:cNvPicPr>
          <p:nvPr>
            <p:custDataLst>
              <p:tags r:id="rId1"/>
            </p:custDataLst>
          </p:nvPr>
        </p:nvPicPr>
        <p:blipFill>
          <a:blip r:embed="rId2"/>
          <a:stretch>
            <a:fillRect/>
          </a:stretch>
        </p:blipFill>
        <p:spPr>
          <a:xfrm>
            <a:off x="1339850" y="1113790"/>
            <a:ext cx="6463665" cy="2012950"/>
          </a:xfrm>
          <a:prstGeom prst="rect">
            <a:avLst/>
          </a:prstGeom>
          <a:noFill/>
          <a:ln>
            <a:noFill/>
          </a:ln>
        </p:spPr>
      </p:pic>
      <p:pic>
        <p:nvPicPr>
          <p:cNvPr id="24" name="图片 19"/>
          <p:cNvPicPr>
            <a:picLocks noChangeAspect="1"/>
          </p:cNvPicPr>
          <p:nvPr>
            <p:custDataLst>
              <p:tags r:id="rId3"/>
            </p:custDataLst>
          </p:nvPr>
        </p:nvPicPr>
        <p:blipFill>
          <a:blip r:embed="rId4"/>
          <a:stretch>
            <a:fillRect/>
          </a:stretch>
        </p:blipFill>
        <p:spPr>
          <a:xfrm>
            <a:off x="1339850" y="3429000"/>
            <a:ext cx="6447790" cy="23876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olidFill>
                  <a:schemeClr val="tx1"/>
                </a:solidFill>
                <a:latin typeface="微软雅黑" panose="020B0503020204020204" pitchFamily="34" charset="-122"/>
                <a:ea typeface="微软雅黑" panose="020B0503020204020204" pitchFamily="34" charset="-122"/>
                <a:sym typeface="+mn-ea"/>
              </a:rPr>
              <a:t>Experiments</a:t>
            </a:r>
            <a:endParaRPr lang="en-US" altLang="zh-CN">
              <a:solidFill>
                <a:schemeClr val="tx1"/>
              </a:solidFill>
              <a:latin typeface="微软雅黑" panose="020B0503020204020204" pitchFamily="34" charset="-122"/>
              <a:ea typeface="微软雅黑" panose="020B0503020204020204" pitchFamily="34" charset="-122"/>
              <a:sym typeface="+mn-ea"/>
            </a:endParaRPr>
          </a:p>
        </p:txBody>
      </p:sp>
      <p:pic>
        <p:nvPicPr>
          <p:cNvPr id="22" name="图片 17"/>
          <p:cNvPicPr>
            <a:picLocks noChangeAspect="1"/>
          </p:cNvPicPr>
          <p:nvPr>
            <p:custDataLst>
              <p:tags r:id="rId1"/>
            </p:custDataLst>
          </p:nvPr>
        </p:nvPicPr>
        <p:blipFill>
          <a:blip r:embed="rId2"/>
          <a:srcRect r="53081" b="13330"/>
          <a:stretch>
            <a:fillRect/>
          </a:stretch>
        </p:blipFill>
        <p:spPr>
          <a:xfrm>
            <a:off x="278765" y="1468755"/>
            <a:ext cx="5466715" cy="4748530"/>
          </a:xfrm>
          <a:prstGeom prst="rect">
            <a:avLst/>
          </a:prstGeom>
          <a:noFill/>
          <a:ln>
            <a:noFill/>
          </a:ln>
        </p:spPr>
      </p:pic>
      <p:pic>
        <p:nvPicPr>
          <p:cNvPr id="25" name="图片 20"/>
          <p:cNvPicPr>
            <a:picLocks noChangeAspect="1"/>
          </p:cNvPicPr>
          <p:nvPr>
            <p:custDataLst>
              <p:tags r:id="rId3"/>
            </p:custDataLst>
          </p:nvPr>
        </p:nvPicPr>
        <p:blipFill>
          <a:blip r:embed="rId4"/>
          <a:stretch>
            <a:fillRect/>
          </a:stretch>
        </p:blipFill>
        <p:spPr>
          <a:xfrm>
            <a:off x="4989830" y="3314700"/>
            <a:ext cx="3763645" cy="317436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olidFill>
                  <a:schemeClr val="tx1"/>
                </a:solidFill>
                <a:latin typeface="微软雅黑" panose="020B0503020204020204" pitchFamily="34" charset="-122"/>
                <a:ea typeface="微软雅黑" panose="020B0503020204020204" pitchFamily="34" charset="-122"/>
                <a:sym typeface="+mn-ea"/>
              </a:rPr>
              <a:t>Conclusion &amp; Future Work </a:t>
            </a:r>
            <a:endParaRPr lang="en-US" altLang="zh-CN">
              <a:solidFill>
                <a:schemeClr val="tx1"/>
              </a:solidFill>
              <a:latin typeface="微软雅黑" panose="020B0503020204020204" pitchFamily="34" charset="-122"/>
              <a:ea typeface="微软雅黑" panose="020B0503020204020204" pitchFamily="34" charset="-122"/>
              <a:sym typeface="+mn-ea"/>
            </a:endParaRPr>
          </a:p>
        </p:txBody>
      </p:sp>
      <p:sp>
        <p:nvSpPr>
          <p:cNvPr id="50" name="文本框 49"/>
          <p:cNvSpPr txBox="1"/>
          <p:nvPr>
            <p:custDataLst>
              <p:tags r:id="rId1"/>
            </p:custDataLst>
          </p:nvPr>
        </p:nvSpPr>
        <p:spPr>
          <a:xfrm>
            <a:off x="919480" y="1276350"/>
            <a:ext cx="7057390" cy="1660525"/>
          </a:xfrm>
          <a:prstGeom prst="rect">
            <a:avLst/>
          </a:prstGeom>
          <a:noFill/>
        </p:spPr>
        <p:txBody>
          <a:bodyPr wrap="square" rtlCol="0">
            <a:spAutoFit/>
          </a:bodyPr>
          <a:p>
            <a:pPr marL="285750" lvl="0" indent="-285750">
              <a:lnSpc>
                <a:spcPct val="150000"/>
              </a:lnSpc>
              <a:buFont typeface="Arial" panose="020B0604020202020204" pitchFamily="34" charset="0"/>
              <a:buChar char="•"/>
            </a:pPr>
            <a:r>
              <a:rPr lang="en-US" altLang="zh-CN" sz="1200" b="1">
                <a:solidFill>
                  <a:schemeClr val="accent6"/>
                </a:solidFill>
                <a:latin typeface="微软雅黑" panose="020B0503020204020204" pitchFamily="34" charset="-122"/>
                <a:ea typeface="微软雅黑" panose="020B0503020204020204" pitchFamily="34" charset="-122"/>
              </a:rPr>
              <a:t>Service latency (</a:t>
            </a:r>
            <a:r>
              <a:rPr lang="en-US" altLang="zh-CN" sz="1200" b="1">
                <a:solidFill>
                  <a:schemeClr val="tx1"/>
                </a:solidFill>
                <a:latin typeface="微软雅黑" panose="020B0503020204020204" pitchFamily="34" charset="-122"/>
                <a:ea typeface="微软雅黑" panose="020B0503020204020204" pitchFamily="34" charset="-122"/>
              </a:rPr>
              <a:t>CPU speed</a:t>
            </a:r>
            <a:r>
              <a:rPr lang="en-US" altLang="zh-CN" sz="1200" b="1">
                <a:solidFill>
                  <a:schemeClr val="accent6"/>
                </a:solidFill>
                <a:latin typeface="微软雅黑" panose="020B0503020204020204" pitchFamily="34" charset="-122"/>
                <a:ea typeface="微软雅黑" panose="020B0503020204020204" pitchFamily="34" charset="-122"/>
              </a:rPr>
              <a:t>)</a:t>
            </a:r>
            <a:endParaRPr lang="en-US" altLang="zh-CN" sz="1200" b="1">
              <a:solidFill>
                <a:schemeClr val="accent6"/>
              </a:solidFill>
              <a:latin typeface="微软雅黑" panose="020B0503020204020204" pitchFamily="34" charset="-122"/>
              <a:ea typeface="微软雅黑" panose="020B0503020204020204" pitchFamily="34" charset="-122"/>
            </a:endParaRPr>
          </a:p>
          <a:p>
            <a:pPr marL="285750" lvl="0" indent="-285750">
              <a:lnSpc>
                <a:spcPct val="150000"/>
              </a:lnSpc>
              <a:buFont typeface="Arial" panose="020B0604020202020204" pitchFamily="34" charset="0"/>
              <a:buChar char="•"/>
            </a:pPr>
            <a:r>
              <a:rPr lang="en-US" altLang="zh-CN" sz="1200" b="1">
                <a:solidFill>
                  <a:schemeClr val="accent6"/>
                </a:solidFill>
                <a:latin typeface="微软雅黑" panose="020B0503020204020204" pitchFamily="34" charset="-122"/>
                <a:ea typeface="微软雅黑" panose="020B0503020204020204" pitchFamily="34" charset="-122"/>
              </a:rPr>
              <a:t>Energy consupmtion (</a:t>
            </a:r>
            <a:r>
              <a:rPr lang="en-US" altLang="zh-CN" sz="1200" b="1">
                <a:solidFill>
                  <a:schemeClr val="tx1"/>
                </a:solidFill>
                <a:latin typeface="微软雅黑" panose="020B0503020204020204" pitchFamily="34" charset="-122"/>
                <a:ea typeface="微软雅黑" panose="020B0503020204020204" pitchFamily="34" charset="-122"/>
              </a:rPr>
              <a:t>computation &amp; transmission cost</a:t>
            </a:r>
            <a:r>
              <a:rPr lang="en-US" altLang="zh-CN" sz="1200" b="1">
                <a:solidFill>
                  <a:schemeClr val="accent6"/>
                </a:solidFill>
                <a:latin typeface="微软雅黑" panose="020B0503020204020204" pitchFamily="34" charset="-122"/>
                <a:ea typeface="微软雅黑" panose="020B0503020204020204" pitchFamily="34" charset="-122"/>
              </a:rPr>
              <a:t>)</a:t>
            </a:r>
            <a:endParaRPr lang="en-US" altLang="zh-CN" sz="1200" b="1">
              <a:solidFill>
                <a:schemeClr val="accent6"/>
              </a:solidFill>
              <a:latin typeface="微软雅黑" panose="020B0503020204020204" pitchFamily="34" charset="-122"/>
              <a:ea typeface="微软雅黑" panose="020B0503020204020204" pitchFamily="34" charset="-122"/>
            </a:endParaRPr>
          </a:p>
          <a:p>
            <a:pPr marL="285750" lvl="0" indent="-285750">
              <a:lnSpc>
                <a:spcPct val="150000"/>
              </a:lnSpc>
              <a:buFont typeface="Arial" panose="020B0604020202020204" pitchFamily="34" charset="0"/>
              <a:buChar char="•"/>
            </a:pPr>
            <a:endParaRPr lang="en-US" altLang="zh-CN" sz="1200" b="1">
              <a:solidFill>
                <a:schemeClr val="accent6"/>
              </a:solidFill>
              <a:latin typeface="微软雅黑" panose="020B0503020204020204" pitchFamily="34" charset="-122"/>
              <a:ea typeface="微软雅黑" panose="020B0503020204020204" pitchFamily="34" charset="-122"/>
            </a:endParaRPr>
          </a:p>
          <a:p>
            <a:pPr lvl="0" indent="0">
              <a:lnSpc>
                <a:spcPct val="150000"/>
              </a:lnSpc>
              <a:buFont typeface="Arial" panose="020B0604020202020204" pitchFamily="34" charset="0"/>
              <a:buNone/>
            </a:pPr>
            <a:endParaRPr lang="en-US" altLang="zh-CN" sz="1200" b="1">
              <a:solidFill>
                <a:schemeClr val="accent6"/>
              </a:solidFill>
              <a:latin typeface="微软雅黑" panose="020B0503020204020204" pitchFamily="34" charset="-122"/>
              <a:ea typeface="微软雅黑" panose="020B0503020204020204" pitchFamily="34" charset="-122"/>
            </a:endParaRPr>
          </a:p>
          <a:p>
            <a:pPr lvl="0" indent="0">
              <a:lnSpc>
                <a:spcPct val="150000"/>
              </a:lnSpc>
              <a:buFont typeface="Arial" panose="020B0604020202020204" pitchFamily="34" charset="0"/>
              <a:buNone/>
            </a:pPr>
            <a:r>
              <a:rPr lang="en-US" altLang="zh-CN" sz="2000" b="1">
                <a:solidFill>
                  <a:schemeClr val="tx1"/>
                </a:solidFill>
                <a:latin typeface="微软雅黑" panose="020B0503020204020204" pitchFamily="34" charset="-122"/>
                <a:ea typeface="微软雅黑" panose="020B0503020204020204" pitchFamily="34" charset="-122"/>
              </a:rPr>
              <a:t>MDP - S2S neural networks( trained by DRL)</a:t>
            </a:r>
            <a:endParaRPr lang="en-US" altLang="zh-CN" sz="2000" b="1">
              <a:solidFill>
                <a:schemeClr val="tx1"/>
              </a:solidFill>
              <a:latin typeface="微软雅黑" panose="020B0503020204020204" pitchFamily="34" charset="-122"/>
              <a:ea typeface="微软雅黑" panose="020B0503020204020204" pitchFamily="34" charset="-122"/>
            </a:endParaRPr>
          </a:p>
        </p:txBody>
      </p:sp>
      <p:sp>
        <p:nvSpPr>
          <p:cNvPr id="2" name="文本框 1"/>
          <p:cNvSpPr txBox="1"/>
          <p:nvPr>
            <p:custDataLst>
              <p:tags r:id="rId2"/>
            </p:custDataLst>
          </p:nvPr>
        </p:nvSpPr>
        <p:spPr>
          <a:xfrm>
            <a:off x="907415" y="3240405"/>
            <a:ext cx="7057390" cy="1487805"/>
          </a:xfrm>
          <a:prstGeom prst="rect">
            <a:avLst/>
          </a:prstGeom>
          <a:noFill/>
        </p:spPr>
        <p:txBody>
          <a:bodyPr wrap="square" rtlCol="0">
            <a:spAutoFit/>
          </a:bodyPr>
          <a:p>
            <a:pPr lvl="0" indent="0">
              <a:lnSpc>
                <a:spcPct val="150000"/>
              </a:lnSpc>
              <a:buFont typeface="Arial" panose="020B0604020202020204" pitchFamily="34" charset="0"/>
              <a:buNone/>
            </a:pPr>
            <a:r>
              <a:rPr lang="en-US" altLang="zh-CN" sz="2000" b="1">
                <a:solidFill>
                  <a:schemeClr val="tx1"/>
                </a:solidFill>
                <a:latin typeface="微软雅黑" panose="020B0503020204020204" pitchFamily="34" charset="-122"/>
                <a:ea typeface="微软雅黑" panose="020B0503020204020204" pitchFamily="34" charset="-122"/>
              </a:rPr>
              <a:t>Multi-agent reinforcement learning</a:t>
            </a:r>
            <a:endParaRPr lang="en-US" altLang="zh-CN" sz="2000" b="1">
              <a:solidFill>
                <a:schemeClr val="tx1"/>
              </a:solidFill>
              <a:latin typeface="微软雅黑" panose="020B0503020204020204" pitchFamily="34" charset="-122"/>
              <a:ea typeface="微软雅黑" panose="020B0503020204020204" pitchFamily="34" charset="-122"/>
            </a:endParaRPr>
          </a:p>
          <a:p>
            <a:pPr lvl="0" indent="0">
              <a:lnSpc>
                <a:spcPct val="190000"/>
              </a:lnSpc>
              <a:buFont typeface="Arial" panose="020B0604020202020204" pitchFamily="34" charset="0"/>
              <a:buNone/>
            </a:pPr>
            <a:r>
              <a:rPr lang="en-US" altLang="zh-CN" sz="1600" b="1">
                <a:solidFill>
                  <a:schemeClr val="tx1"/>
                </a:solidFill>
                <a:latin typeface="微软雅黑" panose="020B0503020204020204" pitchFamily="34" charset="-122"/>
                <a:ea typeface="微软雅黑" panose="020B0503020204020204" pitchFamily="34" charset="-122"/>
              </a:rPr>
              <a:t>An individual agent = one UE in the MEC</a:t>
            </a:r>
            <a:endParaRPr lang="en-US" altLang="zh-CN" sz="1600" b="1">
              <a:solidFill>
                <a:schemeClr val="tx1"/>
              </a:solidFill>
              <a:latin typeface="微软雅黑" panose="020B0503020204020204" pitchFamily="34" charset="-122"/>
              <a:ea typeface="微软雅黑" panose="020B0503020204020204" pitchFamily="34" charset="-122"/>
            </a:endParaRPr>
          </a:p>
          <a:p>
            <a:pPr lvl="0" indent="0">
              <a:lnSpc>
                <a:spcPct val="190000"/>
              </a:lnSpc>
              <a:buFont typeface="Arial" panose="020B0604020202020204" pitchFamily="34" charset="0"/>
              <a:buNone/>
            </a:pPr>
            <a:r>
              <a:rPr lang="en-US" altLang="zh-CN" sz="1600" b="1">
                <a:solidFill>
                  <a:schemeClr val="tx1"/>
                </a:solidFill>
                <a:latin typeface="微软雅黑" panose="020B0503020204020204" pitchFamily="34" charset="-122"/>
                <a:ea typeface="微软雅黑" panose="020B0503020204020204" pitchFamily="34" charset="-122"/>
              </a:rPr>
              <a:t>Collaborate with others</a:t>
            </a:r>
            <a:endParaRPr lang="en-US" altLang="zh-CN" sz="1600" b="1">
              <a:solidFill>
                <a:schemeClr val="tx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465455" y="1859915"/>
            <a:ext cx="5201285" cy="8940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pitchFamily="34" charset="-122"/>
              <a:ea typeface="微软雅黑" panose="020B0503020204020204" pitchFamily="34" charset="-122"/>
            </a:endParaRPr>
          </a:p>
        </p:txBody>
      </p:sp>
      <p:sp>
        <p:nvSpPr>
          <p:cNvPr id="3" name="标题 2"/>
          <p:cNvSpPr>
            <a:spLocks noGrp="1"/>
          </p:cNvSpPr>
          <p:nvPr>
            <p:ph type="title"/>
          </p:nvPr>
        </p:nvSpPr>
        <p:spPr/>
        <p:txBody>
          <a:bodyPr/>
          <a:p>
            <a:r>
              <a:rPr lang="en-US" altLang="zh-CN">
                <a:latin typeface="微软雅黑" panose="020B0503020204020204" pitchFamily="34" charset="-122"/>
                <a:ea typeface="微软雅黑" panose="020B0503020204020204" pitchFamily="34" charset="-122"/>
              </a:rPr>
              <a:t>Introduction</a:t>
            </a:r>
            <a:endParaRPr lang="en-US" altLang="zh-CN">
              <a:latin typeface="微软雅黑" panose="020B0503020204020204" pitchFamily="34" charset="-122"/>
              <a:ea typeface="微软雅黑" panose="020B0503020204020204" pitchFamily="34" charset="-122"/>
            </a:endParaRPr>
          </a:p>
        </p:txBody>
      </p:sp>
      <p:sp>
        <p:nvSpPr>
          <p:cNvPr id="50" name="文本框 49"/>
          <p:cNvSpPr txBox="1"/>
          <p:nvPr/>
        </p:nvSpPr>
        <p:spPr>
          <a:xfrm>
            <a:off x="465455" y="1887220"/>
            <a:ext cx="5201285" cy="860425"/>
          </a:xfrm>
          <a:prstGeom prst="rect">
            <a:avLst/>
          </a:prstGeom>
          <a:noFill/>
        </p:spPr>
        <p:txBody>
          <a:bodyPr wrap="square" rtlCol="0">
            <a:spAutoFit/>
          </a:bodyPr>
          <a:p>
            <a:r>
              <a:rPr lang="en-US" altLang="zh-CN" sz="1400">
                <a:latin typeface="微软雅黑" panose="020B0503020204020204" pitchFamily="34" charset="-122"/>
                <a:ea typeface="微软雅黑" panose="020B0503020204020204" pitchFamily="34" charset="-122"/>
              </a:rPr>
              <a:t>Example: AR - Modeling from current enviornment</a:t>
            </a:r>
            <a:endParaRPr lang="en-US" altLang="zh-CN" sz="1400">
              <a:latin typeface="微软雅黑" panose="020B0503020204020204" pitchFamily="34" charset="-122"/>
              <a:ea typeface="微软雅黑" panose="020B0503020204020204" pitchFamily="34" charset="-122"/>
            </a:endParaRPr>
          </a:p>
          <a:p>
            <a:pPr marL="285750" lvl="0" indent="-285750">
              <a:lnSpc>
                <a:spcPct val="150000"/>
              </a:lnSpc>
              <a:buFont typeface="Arial" panose="020B0604020202020204" pitchFamily="34" charset="0"/>
              <a:buChar char="•"/>
            </a:pPr>
            <a:r>
              <a:rPr lang="en-US" altLang="zh-CN" sz="1200" b="1">
                <a:solidFill>
                  <a:schemeClr val="accent6"/>
                </a:solidFill>
                <a:latin typeface="微软雅黑" panose="020B0503020204020204" pitchFamily="34" charset="-122"/>
                <a:ea typeface="微软雅黑" panose="020B0503020204020204" pitchFamily="34" charset="-122"/>
              </a:rPr>
              <a:t>Service latency (</a:t>
            </a:r>
            <a:r>
              <a:rPr lang="en-US" altLang="zh-CN" sz="1200" b="1">
                <a:solidFill>
                  <a:schemeClr val="tx1"/>
                </a:solidFill>
                <a:latin typeface="微软雅黑" panose="020B0503020204020204" pitchFamily="34" charset="-122"/>
                <a:ea typeface="微软雅黑" panose="020B0503020204020204" pitchFamily="34" charset="-122"/>
              </a:rPr>
              <a:t>CPU speed</a:t>
            </a:r>
            <a:r>
              <a:rPr lang="en-US" altLang="zh-CN" sz="1200" b="1">
                <a:solidFill>
                  <a:schemeClr val="accent6"/>
                </a:solidFill>
                <a:latin typeface="微软雅黑" panose="020B0503020204020204" pitchFamily="34" charset="-122"/>
                <a:ea typeface="微软雅黑" panose="020B0503020204020204" pitchFamily="34" charset="-122"/>
              </a:rPr>
              <a:t>)</a:t>
            </a:r>
            <a:endParaRPr lang="en-US" altLang="zh-CN" sz="1200" b="1">
              <a:solidFill>
                <a:schemeClr val="accent6"/>
              </a:solidFill>
              <a:latin typeface="微软雅黑" panose="020B0503020204020204" pitchFamily="34" charset="-122"/>
              <a:ea typeface="微软雅黑" panose="020B0503020204020204" pitchFamily="34" charset="-122"/>
            </a:endParaRPr>
          </a:p>
          <a:p>
            <a:pPr marL="285750" lvl="0" indent="-285750">
              <a:lnSpc>
                <a:spcPct val="150000"/>
              </a:lnSpc>
              <a:buFont typeface="Arial" panose="020B0604020202020204" pitchFamily="34" charset="0"/>
              <a:buChar char="•"/>
            </a:pPr>
            <a:r>
              <a:rPr lang="en-US" altLang="zh-CN" sz="1200" b="1">
                <a:solidFill>
                  <a:schemeClr val="accent6"/>
                </a:solidFill>
                <a:latin typeface="微软雅黑" panose="020B0503020204020204" pitchFamily="34" charset="-122"/>
                <a:ea typeface="微软雅黑" panose="020B0503020204020204" pitchFamily="34" charset="-122"/>
              </a:rPr>
              <a:t>Energy consupmtion (</a:t>
            </a:r>
            <a:r>
              <a:rPr lang="en-US" altLang="zh-CN" sz="1200" b="1">
                <a:solidFill>
                  <a:schemeClr val="tx1"/>
                </a:solidFill>
                <a:latin typeface="微软雅黑" panose="020B0503020204020204" pitchFamily="34" charset="-122"/>
                <a:ea typeface="微软雅黑" panose="020B0503020204020204" pitchFamily="34" charset="-122"/>
              </a:rPr>
              <a:t>computation &amp; transmission cost</a:t>
            </a:r>
            <a:r>
              <a:rPr lang="en-US" altLang="zh-CN" sz="1200" b="1">
                <a:solidFill>
                  <a:schemeClr val="accent6"/>
                </a:solidFill>
                <a:latin typeface="微软雅黑" panose="020B0503020204020204" pitchFamily="34" charset="-122"/>
                <a:ea typeface="微软雅黑" panose="020B0503020204020204" pitchFamily="34" charset="-122"/>
              </a:rPr>
              <a:t>)</a:t>
            </a:r>
            <a:endParaRPr lang="en-US" altLang="zh-CN" sz="1200" b="1">
              <a:solidFill>
                <a:schemeClr val="accent6"/>
              </a:solidFill>
              <a:latin typeface="微软雅黑" panose="020B0503020204020204" pitchFamily="34" charset="-122"/>
              <a:ea typeface="微软雅黑" panose="020B0503020204020204" pitchFamily="34" charset="-122"/>
            </a:endParaRPr>
          </a:p>
        </p:txBody>
      </p:sp>
      <p:pic>
        <p:nvPicPr>
          <p:cNvPr id="52" name="图片 51" descr="pokemongounl"/>
          <p:cNvPicPr>
            <a:picLocks noChangeAspect="1"/>
          </p:cNvPicPr>
          <p:nvPr/>
        </p:nvPicPr>
        <p:blipFill>
          <a:blip r:embed="rId1"/>
          <a:stretch>
            <a:fillRect/>
          </a:stretch>
        </p:blipFill>
        <p:spPr>
          <a:xfrm>
            <a:off x="6224270" y="227965"/>
            <a:ext cx="2667635" cy="3558540"/>
          </a:xfrm>
          <a:prstGeom prst="rect">
            <a:avLst/>
          </a:prstGeom>
        </p:spPr>
      </p:pic>
      <p:sp>
        <p:nvSpPr>
          <p:cNvPr id="53" name="文本框 52"/>
          <p:cNvSpPr txBox="1"/>
          <p:nvPr>
            <p:custDataLst>
              <p:tags r:id="rId2"/>
            </p:custDataLst>
          </p:nvPr>
        </p:nvSpPr>
        <p:spPr>
          <a:xfrm>
            <a:off x="290830" y="1360805"/>
            <a:ext cx="6242685" cy="368300"/>
          </a:xfrm>
          <a:prstGeom prst="rect">
            <a:avLst/>
          </a:prstGeom>
          <a:noFill/>
        </p:spPr>
        <p:txBody>
          <a:bodyPr wrap="square" rtlCol="0">
            <a:spAutoFit/>
          </a:bodyPr>
          <a:p>
            <a:r>
              <a:rPr lang="en-US" altLang="zh-CN">
                <a:latin typeface="微软雅黑" panose="020B0503020204020204" pitchFamily="34" charset="-122"/>
                <a:ea typeface="微软雅黑" panose="020B0503020204020204" pitchFamily="34" charset="-122"/>
              </a:rPr>
              <a:t>Demand </a:t>
            </a:r>
            <a:r>
              <a:rPr lang="en-US" altLang="zh-CN" b="1">
                <a:solidFill>
                  <a:schemeClr val="accent6"/>
                </a:solidFill>
                <a:latin typeface="微软雅黑" panose="020B0503020204020204" pitchFamily="34" charset="-122"/>
                <a:ea typeface="微软雅黑" panose="020B0503020204020204" pitchFamily="34" charset="-122"/>
              </a:rPr>
              <a:t>Large</a:t>
            </a:r>
            <a:r>
              <a:rPr lang="en-US" altLang="zh-CN">
                <a:latin typeface="微软雅黑" panose="020B0503020204020204" pitchFamily="34" charset="-122"/>
                <a:ea typeface="微软雅黑" panose="020B0503020204020204" pitchFamily="34" charset="-122"/>
              </a:rPr>
              <a:t> Computing Resources</a:t>
            </a:r>
            <a:endParaRPr lang="en-US" altLang="zh-CN">
              <a:latin typeface="微软雅黑" panose="020B0503020204020204" pitchFamily="34" charset="-122"/>
              <a:ea typeface="微软雅黑" panose="020B0503020204020204" pitchFamily="34" charset="-122"/>
            </a:endParaRPr>
          </a:p>
        </p:txBody>
      </p:sp>
      <p:grpSp>
        <p:nvGrpSpPr>
          <p:cNvPr id="12" name="组合 11"/>
          <p:cNvGrpSpPr/>
          <p:nvPr/>
        </p:nvGrpSpPr>
        <p:grpSpPr>
          <a:xfrm>
            <a:off x="389255" y="2976245"/>
            <a:ext cx="6891020" cy="2780030"/>
            <a:chOff x="613" y="4687"/>
            <a:chExt cx="10852" cy="4378"/>
          </a:xfrm>
        </p:grpSpPr>
        <p:grpSp>
          <p:nvGrpSpPr>
            <p:cNvPr id="49" name="组合 48"/>
            <p:cNvGrpSpPr/>
            <p:nvPr/>
          </p:nvGrpSpPr>
          <p:grpSpPr>
            <a:xfrm>
              <a:off x="613" y="5031"/>
              <a:ext cx="10852" cy="4034"/>
              <a:chOff x="2802" y="3434"/>
              <a:chExt cx="10852" cy="4034"/>
            </a:xfrm>
          </p:grpSpPr>
          <p:sp>
            <p:nvSpPr>
              <p:cNvPr id="4" name="矩形 3"/>
              <p:cNvSpPr/>
              <p:nvPr/>
            </p:nvSpPr>
            <p:spPr>
              <a:xfrm>
                <a:off x="2802" y="3434"/>
                <a:ext cx="2352" cy="13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50000"/>
                  </a:lnSpc>
                </a:pPr>
                <a:r>
                  <a:rPr lang="en-US" altLang="zh-CN" sz="1400">
                    <a:latin typeface="微软雅黑" panose="020B0503020204020204" pitchFamily="34" charset="-122"/>
                    <a:ea typeface="微软雅黑" panose="020B0503020204020204" pitchFamily="34" charset="-122"/>
                    <a:cs typeface="Times New Roman" panose="02020603050405020304" charset="0"/>
                  </a:rPr>
                  <a:t>Video Resources</a:t>
                </a:r>
                <a:endParaRPr lang="en-US" altLang="zh-CN" sz="1400">
                  <a:latin typeface="微软雅黑" panose="020B0503020204020204" pitchFamily="34" charset="-122"/>
                  <a:ea typeface="微软雅黑" panose="020B0503020204020204" pitchFamily="34" charset="-122"/>
                  <a:cs typeface="Times New Roman" panose="02020603050405020304" charset="0"/>
                </a:endParaRPr>
              </a:p>
            </p:txBody>
          </p:sp>
          <p:sp>
            <p:nvSpPr>
              <p:cNvPr id="5" name="矩形 4"/>
              <p:cNvSpPr/>
              <p:nvPr>
                <p:custDataLst>
                  <p:tags r:id="rId3"/>
                </p:custDataLst>
              </p:nvPr>
            </p:nvSpPr>
            <p:spPr>
              <a:xfrm>
                <a:off x="7052" y="3449"/>
                <a:ext cx="2352" cy="13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latin typeface="微软雅黑" panose="020B0503020204020204" pitchFamily="34" charset="-122"/>
                    <a:ea typeface="微软雅黑" panose="020B0503020204020204" pitchFamily="34" charset="-122"/>
                  </a:rPr>
                  <a:t>Renderer</a:t>
                </a:r>
                <a:endParaRPr lang="en-US" altLang="zh-CN" sz="1400">
                  <a:latin typeface="微软雅黑" panose="020B0503020204020204" pitchFamily="34" charset="-122"/>
                  <a:ea typeface="微软雅黑" panose="020B0503020204020204" pitchFamily="34" charset="-122"/>
                </a:endParaRPr>
              </a:p>
            </p:txBody>
          </p:sp>
          <p:sp>
            <p:nvSpPr>
              <p:cNvPr id="6" name="矩形 5"/>
              <p:cNvSpPr/>
              <p:nvPr>
                <p:custDataLst>
                  <p:tags r:id="rId4"/>
                </p:custDataLst>
              </p:nvPr>
            </p:nvSpPr>
            <p:spPr>
              <a:xfrm>
                <a:off x="11302" y="4809"/>
                <a:ext cx="2352" cy="13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50000"/>
                  </a:lnSpc>
                </a:pPr>
                <a:r>
                  <a:rPr lang="en-US" altLang="zh-CN" sz="1400">
                    <a:latin typeface="微软雅黑" panose="020B0503020204020204" pitchFamily="34" charset="-122"/>
                    <a:ea typeface="微软雅黑" panose="020B0503020204020204" pitchFamily="34" charset="-122"/>
                  </a:rPr>
                  <a:t>Object Identifier</a:t>
                </a:r>
                <a:endParaRPr lang="en-US" altLang="zh-CN" sz="1400">
                  <a:latin typeface="微软雅黑" panose="020B0503020204020204" pitchFamily="34" charset="-122"/>
                  <a:ea typeface="微软雅黑" panose="020B0503020204020204" pitchFamily="34" charset="-122"/>
                </a:endParaRPr>
              </a:p>
            </p:txBody>
          </p:sp>
          <p:sp>
            <p:nvSpPr>
              <p:cNvPr id="7" name="矩形 6"/>
              <p:cNvSpPr/>
              <p:nvPr>
                <p:custDataLst>
                  <p:tags r:id="rId5"/>
                </p:custDataLst>
              </p:nvPr>
            </p:nvSpPr>
            <p:spPr>
              <a:xfrm>
                <a:off x="2802" y="6066"/>
                <a:ext cx="2352" cy="13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latin typeface="微软雅黑" panose="020B0503020204020204" pitchFamily="34" charset="-122"/>
                    <a:ea typeface="微软雅黑" panose="020B0503020204020204" pitchFamily="34" charset="-122"/>
                  </a:rPr>
                  <a:t>Tracker</a:t>
                </a:r>
                <a:endParaRPr lang="en-US" altLang="zh-CN" sz="1400">
                  <a:latin typeface="微软雅黑" panose="020B0503020204020204" pitchFamily="34" charset="-122"/>
                  <a:ea typeface="微软雅黑" panose="020B0503020204020204" pitchFamily="34" charset="-122"/>
                </a:endParaRPr>
              </a:p>
            </p:txBody>
          </p:sp>
          <p:sp>
            <p:nvSpPr>
              <p:cNvPr id="8" name="矩形 7"/>
              <p:cNvSpPr/>
              <p:nvPr>
                <p:custDataLst>
                  <p:tags r:id="rId6"/>
                </p:custDataLst>
              </p:nvPr>
            </p:nvSpPr>
            <p:spPr>
              <a:xfrm>
                <a:off x="7074" y="6090"/>
                <a:ext cx="2352" cy="13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latin typeface="微软雅黑" panose="020B0503020204020204" pitchFamily="34" charset="-122"/>
                    <a:ea typeface="微软雅黑" panose="020B0503020204020204" pitchFamily="34" charset="-122"/>
                  </a:rPr>
                  <a:t>Mapper</a:t>
                </a:r>
                <a:endParaRPr lang="en-US" altLang="zh-CN" sz="1400">
                  <a:latin typeface="微软雅黑" panose="020B0503020204020204" pitchFamily="34" charset="-122"/>
                  <a:ea typeface="微软雅黑" panose="020B0503020204020204" pitchFamily="34" charset="-122"/>
                </a:endParaRPr>
              </a:p>
            </p:txBody>
          </p:sp>
          <p:grpSp>
            <p:nvGrpSpPr>
              <p:cNvPr id="9" name="组合 8"/>
              <p:cNvGrpSpPr/>
              <p:nvPr/>
            </p:nvGrpSpPr>
            <p:grpSpPr>
              <a:xfrm>
                <a:off x="3311" y="4811"/>
                <a:ext cx="264" cy="1257"/>
                <a:chOff x="3311" y="4814"/>
                <a:chExt cx="264" cy="1257"/>
              </a:xfrm>
            </p:grpSpPr>
            <p:cxnSp>
              <p:nvCxnSpPr>
                <p:cNvPr id="10" name="直接箭头连接符 9"/>
                <p:cNvCxnSpPr>
                  <a:endCxn id="14" idx="1"/>
                </p:cNvCxnSpPr>
                <p:nvPr/>
              </p:nvCxnSpPr>
              <p:spPr>
                <a:xfrm>
                  <a:off x="3443" y="4814"/>
                  <a:ext cx="0" cy="592"/>
                </a:xfrm>
                <a:prstGeom prst="straightConnector1">
                  <a:avLst/>
                </a:prstGeom>
                <a:ln w="12700" cmpd="sng">
                  <a:solidFill>
                    <a:schemeClr val="bg1">
                      <a:lumMod val="50000"/>
                    </a:schemeClr>
                  </a:solidFill>
                  <a:prstDash val="solid"/>
                  <a:tailEnd type="triangle"/>
                </a:ln>
              </p:spPr>
              <p:style>
                <a:lnRef idx="2">
                  <a:schemeClr val="accent1"/>
                </a:lnRef>
                <a:fillRef idx="0">
                  <a:srgbClr val="FFFFFF"/>
                </a:fillRef>
                <a:effectRef idx="0">
                  <a:srgbClr val="FFFFFF"/>
                </a:effectRef>
                <a:fontRef idx="minor">
                  <a:schemeClr val="tx1"/>
                </a:fontRef>
              </p:style>
            </p:cxnSp>
            <p:sp>
              <p:nvSpPr>
                <p:cNvPr id="14" name="燕尾形 13"/>
                <p:cNvSpPr/>
                <p:nvPr/>
              </p:nvSpPr>
              <p:spPr>
                <a:xfrm rot="5400000">
                  <a:off x="3340" y="5274"/>
                  <a:ext cx="206" cy="264"/>
                </a:xfrm>
                <a:prstGeom prst="chevron">
                  <a:avLst/>
                </a:prstGeom>
                <a:noFill/>
                <a:ln w="12700" cmpd="sng">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pitchFamily="34" charset="-122"/>
                    <a:ea typeface="微软雅黑" panose="020B0503020204020204" pitchFamily="34" charset="-122"/>
                  </a:endParaRPr>
                </a:p>
              </p:txBody>
            </p:sp>
            <p:cxnSp>
              <p:nvCxnSpPr>
                <p:cNvPr id="15" name="直接箭头连接符 14"/>
                <p:cNvCxnSpPr/>
                <p:nvPr>
                  <p:custDataLst>
                    <p:tags r:id="rId7"/>
                  </p:custDataLst>
                </p:nvPr>
              </p:nvCxnSpPr>
              <p:spPr>
                <a:xfrm>
                  <a:off x="3443" y="5514"/>
                  <a:ext cx="0" cy="557"/>
                </a:xfrm>
                <a:prstGeom prst="straightConnector1">
                  <a:avLst/>
                </a:prstGeom>
                <a:ln w="12700" cmpd="sng">
                  <a:solidFill>
                    <a:schemeClr val="bg1">
                      <a:lumMod val="50000"/>
                    </a:schemeClr>
                  </a:solidFill>
                  <a:prstDash val="solid"/>
                  <a:tailEnd type="triangle"/>
                </a:ln>
              </p:spPr>
              <p:style>
                <a:lnRef idx="2">
                  <a:schemeClr val="accent1"/>
                </a:lnRef>
                <a:fillRef idx="0">
                  <a:srgbClr val="FFFFFF"/>
                </a:fillRef>
                <a:effectRef idx="0">
                  <a:srgbClr val="FFFFFF"/>
                </a:effectRef>
                <a:fontRef idx="minor">
                  <a:schemeClr val="tx1"/>
                </a:fontRef>
              </p:style>
            </p:cxnSp>
          </p:grpSp>
          <p:grpSp>
            <p:nvGrpSpPr>
              <p:cNvPr id="20" name="组合 19"/>
              <p:cNvGrpSpPr/>
              <p:nvPr/>
            </p:nvGrpSpPr>
            <p:grpSpPr>
              <a:xfrm>
                <a:off x="4333" y="4809"/>
                <a:ext cx="264" cy="1257"/>
                <a:chOff x="3311" y="4814"/>
                <a:chExt cx="264" cy="1257"/>
              </a:xfrm>
            </p:grpSpPr>
            <p:cxnSp>
              <p:nvCxnSpPr>
                <p:cNvPr id="21" name="直接箭头连接符 20"/>
                <p:cNvCxnSpPr>
                  <a:endCxn id="22" idx="1"/>
                </p:cNvCxnSpPr>
                <p:nvPr>
                  <p:custDataLst>
                    <p:tags r:id="rId8"/>
                  </p:custDataLst>
                </p:nvPr>
              </p:nvCxnSpPr>
              <p:spPr>
                <a:xfrm>
                  <a:off x="3443" y="4814"/>
                  <a:ext cx="0" cy="592"/>
                </a:xfrm>
                <a:prstGeom prst="straightConnector1">
                  <a:avLst/>
                </a:prstGeom>
                <a:ln w="12700" cmpd="sng">
                  <a:solidFill>
                    <a:schemeClr val="bg1">
                      <a:lumMod val="50000"/>
                    </a:schemeClr>
                  </a:solidFill>
                  <a:prstDash val="solid"/>
                  <a:tailEnd type="triangle"/>
                </a:ln>
              </p:spPr>
              <p:style>
                <a:lnRef idx="2">
                  <a:schemeClr val="accent1"/>
                </a:lnRef>
                <a:fillRef idx="0">
                  <a:srgbClr val="FFFFFF"/>
                </a:fillRef>
                <a:effectRef idx="0">
                  <a:srgbClr val="FFFFFF"/>
                </a:effectRef>
                <a:fontRef idx="minor">
                  <a:schemeClr val="tx1"/>
                </a:fontRef>
              </p:style>
            </p:cxnSp>
            <p:sp>
              <p:nvSpPr>
                <p:cNvPr id="22" name="燕尾形 21"/>
                <p:cNvSpPr/>
                <p:nvPr>
                  <p:custDataLst>
                    <p:tags r:id="rId9"/>
                  </p:custDataLst>
                </p:nvPr>
              </p:nvSpPr>
              <p:spPr>
                <a:xfrm rot="5400000">
                  <a:off x="3340" y="5274"/>
                  <a:ext cx="206" cy="264"/>
                </a:xfrm>
                <a:prstGeom prst="chevron">
                  <a:avLst/>
                </a:prstGeom>
                <a:noFill/>
                <a:ln w="12700" cmpd="sng">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pitchFamily="34" charset="-122"/>
                    <a:ea typeface="微软雅黑" panose="020B0503020204020204" pitchFamily="34" charset="-122"/>
                  </a:endParaRPr>
                </a:p>
              </p:txBody>
            </p:sp>
            <p:cxnSp>
              <p:nvCxnSpPr>
                <p:cNvPr id="23" name="直接箭头连接符 22"/>
                <p:cNvCxnSpPr/>
                <p:nvPr>
                  <p:custDataLst>
                    <p:tags r:id="rId10"/>
                  </p:custDataLst>
                </p:nvPr>
              </p:nvCxnSpPr>
              <p:spPr>
                <a:xfrm>
                  <a:off x="3443" y="5514"/>
                  <a:ext cx="0" cy="557"/>
                </a:xfrm>
                <a:prstGeom prst="straightConnector1">
                  <a:avLst/>
                </a:prstGeom>
                <a:ln w="12700" cmpd="sng">
                  <a:solidFill>
                    <a:schemeClr val="bg1">
                      <a:lumMod val="50000"/>
                    </a:schemeClr>
                  </a:solidFill>
                  <a:prstDash val="solid"/>
                  <a:tailEnd type="triangle"/>
                </a:ln>
              </p:spPr>
              <p:style>
                <a:lnRef idx="2">
                  <a:schemeClr val="accent1"/>
                </a:lnRef>
                <a:fillRef idx="0">
                  <a:srgbClr val="FFFFFF"/>
                </a:fillRef>
                <a:effectRef idx="0">
                  <a:srgbClr val="FFFFFF"/>
                </a:effectRef>
                <a:fontRef idx="minor">
                  <a:schemeClr val="tx1"/>
                </a:fontRef>
              </p:style>
            </p:cxnSp>
          </p:grpSp>
          <p:grpSp>
            <p:nvGrpSpPr>
              <p:cNvPr id="25" name="组合 24"/>
              <p:cNvGrpSpPr/>
              <p:nvPr/>
            </p:nvGrpSpPr>
            <p:grpSpPr>
              <a:xfrm rot="16200000">
                <a:off x="5977" y="3194"/>
                <a:ext cx="264" cy="1888"/>
                <a:chOff x="3311" y="4815"/>
                <a:chExt cx="264" cy="1888"/>
              </a:xfrm>
            </p:grpSpPr>
            <p:cxnSp>
              <p:nvCxnSpPr>
                <p:cNvPr id="26" name="直接箭头连接符 25"/>
                <p:cNvCxnSpPr>
                  <a:endCxn id="27" idx="1"/>
                </p:cNvCxnSpPr>
                <p:nvPr>
                  <p:custDataLst>
                    <p:tags r:id="rId11"/>
                  </p:custDataLst>
                </p:nvPr>
              </p:nvCxnSpPr>
              <p:spPr>
                <a:xfrm>
                  <a:off x="3443" y="4815"/>
                  <a:ext cx="0" cy="966"/>
                </a:xfrm>
                <a:prstGeom prst="straightConnector1">
                  <a:avLst/>
                </a:prstGeom>
                <a:ln w="12700" cmpd="sng">
                  <a:solidFill>
                    <a:schemeClr val="bg1">
                      <a:lumMod val="50000"/>
                    </a:schemeClr>
                  </a:solidFill>
                  <a:prstDash val="solid"/>
                  <a:tailEnd type="triangle"/>
                </a:ln>
              </p:spPr>
              <p:style>
                <a:lnRef idx="2">
                  <a:schemeClr val="accent1"/>
                </a:lnRef>
                <a:fillRef idx="0">
                  <a:srgbClr val="FFFFFF"/>
                </a:fillRef>
                <a:effectRef idx="0">
                  <a:srgbClr val="FFFFFF"/>
                </a:effectRef>
                <a:fontRef idx="minor">
                  <a:schemeClr val="tx1"/>
                </a:fontRef>
              </p:style>
            </p:cxnSp>
            <p:sp>
              <p:nvSpPr>
                <p:cNvPr id="27" name="燕尾形 26"/>
                <p:cNvSpPr/>
                <p:nvPr>
                  <p:custDataLst>
                    <p:tags r:id="rId12"/>
                  </p:custDataLst>
                </p:nvPr>
              </p:nvSpPr>
              <p:spPr>
                <a:xfrm rot="5400000">
                  <a:off x="3340" y="5648"/>
                  <a:ext cx="206" cy="264"/>
                </a:xfrm>
                <a:prstGeom prst="chevron">
                  <a:avLst/>
                </a:prstGeom>
                <a:noFill/>
                <a:ln w="12700" cmpd="sng">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pitchFamily="34" charset="-122"/>
                    <a:ea typeface="微软雅黑" panose="020B0503020204020204" pitchFamily="34" charset="-122"/>
                  </a:endParaRPr>
                </a:p>
              </p:txBody>
            </p:sp>
            <p:cxnSp>
              <p:nvCxnSpPr>
                <p:cNvPr id="28" name="直接箭头连接符 27"/>
                <p:cNvCxnSpPr>
                  <a:endCxn id="5" idx="1"/>
                </p:cNvCxnSpPr>
                <p:nvPr>
                  <p:custDataLst>
                    <p:tags r:id="rId13"/>
                  </p:custDataLst>
                </p:nvPr>
              </p:nvCxnSpPr>
              <p:spPr>
                <a:xfrm>
                  <a:off x="3443" y="5884"/>
                  <a:ext cx="0" cy="819"/>
                </a:xfrm>
                <a:prstGeom prst="straightConnector1">
                  <a:avLst/>
                </a:prstGeom>
                <a:ln w="12700" cmpd="sng">
                  <a:solidFill>
                    <a:schemeClr val="bg1">
                      <a:lumMod val="50000"/>
                    </a:schemeClr>
                  </a:solidFill>
                  <a:prstDash val="solid"/>
                  <a:tailEnd type="triangle"/>
                </a:ln>
              </p:spPr>
              <p:style>
                <a:lnRef idx="2">
                  <a:schemeClr val="accent1"/>
                </a:lnRef>
                <a:fillRef idx="0">
                  <a:srgbClr val="FFFFFF"/>
                </a:fillRef>
                <a:effectRef idx="0">
                  <a:srgbClr val="FFFFFF"/>
                </a:effectRef>
                <a:fontRef idx="minor">
                  <a:schemeClr val="tx1"/>
                </a:fontRef>
              </p:style>
            </p:cxnSp>
          </p:grpSp>
          <p:grpSp>
            <p:nvGrpSpPr>
              <p:cNvPr id="29" name="组合 28"/>
              <p:cNvGrpSpPr/>
              <p:nvPr/>
            </p:nvGrpSpPr>
            <p:grpSpPr>
              <a:xfrm rot="16200000">
                <a:off x="5977" y="5586"/>
                <a:ext cx="264" cy="1888"/>
                <a:chOff x="3311" y="4815"/>
                <a:chExt cx="264" cy="1888"/>
              </a:xfrm>
            </p:grpSpPr>
            <p:cxnSp>
              <p:nvCxnSpPr>
                <p:cNvPr id="30" name="直接箭头连接符 29"/>
                <p:cNvCxnSpPr>
                  <a:endCxn id="31" idx="1"/>
                </p:cNvCxnSpPr>
                <p:nvPr>
                  <p:custDataLst>
                    <p:tags r:id="rId14"/>
                  </p:custDataLst>
                </p:nvPr>
              </p:nvCxnSpPr>
              <p:spPr>
                <a:xfrm>
                  <a:off x="3443" y="4815"/>
                  <a:ext cx="0" cy="966"/>
                </a:xfrm>
                <a:prstGeom prst="straightConnector1">
                  <a:avLst/>
                </a:prstGeom>
                <a:ln w="12700" cmpd="sng">
                  <a:solidFill>
                    <a:schemeClr val="bg1">
                      <a:lumMod val="50000"/>
                    </a:schemeClr>
                  </a:solidFill>
                  <a:prstDash val="solid"/>
                  <a:tailEnd type="triangle"/>
                </a:ln>
              </p:spPr>
              <p:style>
                <a:lnRef idx="2">
                  <a:schemeClr val="accent1"/>
                </a:lnRef>
                <a:fillRef idx="0">
                  <a:srgbClr val="FFFFFF"/>
                </a:fillRef>
                <a:effectRef idx="0">
                  <a:srgbClr val="FFFFFF"/>
                </a:effectRef>
                <a:fontRef idx="minor">
                  <a:schemeClr val="tx1"/>
                </a:fontRef>
              </p:style>
            </p:cxnSp>
            <p:sp>
              <p:nvSpPr>
                <p:cNvPr id="31" name="燕尾形 30"/>
                <p:cNvSpPr/>
                <p:nvPr>
                  <p:custDataLst>
                    <p:tags r:id="rId15"/>
                  </p:custDataLst>
                </p:nvPr>
              </p:nvSpPr>
              <p:spPr>
                <a:xfrm rot="5400000">
                  <a:off x="3340" y="5648"/>
                  <a:ext cx="206" cy="264"/>
                </a:xfrm>
                <a:prstGeom prst="chevron">
                  <a:avLst/>
                </a:prstGeom>
                <a:noFill/>
                <a:ln w="12700" cmpd="sng">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pitchFamily="34" charset="-122"/>
                    <a:ea typeface="微软雅黑" panose="020B0503020204020204" pitchFamily="34" charset="-122"/>
                  </a:endParaRPr>
                </a:p>
              </p:txBody>
            </p:sp>
            <p:cxnSp>
              <p:nvCxnSpPr>
                <p:cNvPr id="32" name="直接箭头连接符 31"/>
                <p:cNvCxnSpPr/>
                <p:nvPr>
                  <p:custDataLst>
                    <p:tags r:id="rId16"/>
                  </p:custDataLst>
                </p:nvPr>
              </p:nvCxnSpPr>
              <p:spPr>
                <a:xfrm>
                  <a:off x="3443" y="5884"/>
                  <a:ext cx="0" cy="819"/>
                </a:xfrm>
                <a:prstGeom prst="straightConnector1">
                  <a:avLst/>
                </a:prstGeom>
                <a:ln w="12700" cmpd="sng">
                  <a:solidFill>
                    <a:schemeClr val="bg1">
                      <a:lumMod val="50000"/>
                    </a:schemeClr>
                  </a:solidFill>
                  <a:prstDash val="solid"/>
                  <a:tailEnd type="triangle"/>
                </a:ln>
              </p:spPr>
              <p:style>
                <a:lnRef idx="2">
                  <a:schemeClr val="accent1"/>
                </a:lnRef>
                <a:fillRef idx="0">
                  <a:srgbClr val="FFFFFF"/>
                </a:fillRef>
                <a:effectRef idx="0">
                  <a:srgbClr val="FFFFFF"/>
                </a:effectRef>
                <a:fontRef idx="minor">
                  <a:schemeClr val="tx1"/>
                </a:fontRef>
              </p:style>
            </p:cxnSp>
          </p:grpSp>
          <p:grpSp>
            <p:nvGrpSpPr>
              <p:cNvPr id="33" name="组合 32"/>
              <p:cNvGrpSpPr/>
              <p:nvPr/>
            </p:nvGrpSpPr>
            <p:grpSpPr>
              <a:xfrm rot="5400000">
                <a:off x="5976" y="6058"/>
                <a:ext cx="264" cy="1888"/>
                <a:chOff x="3311" y="4815"/>
                <a:chExt cx="264" cy="1888"/>
              </a:xfrm>
            </p:grpSpPr>
            <p:cxnSp>
              <p:nvCxnSpPr>
                <p:cNvPr id="34" name="直接箭头连接符 33"/>
                <p:cNvCxnSpPr>
                  <a:endCxn id="35" idx="1"/>
                </p:cNvCxnSpPr>
                <p:nvPr>
                  <p:custDataLst>
                    <p:tags r:id="rId17"/>
                  </p:custDataLst>
                </p:nvPr>
              </p:nvCxnSpPr>
              <p:spPr>
                <a:xfrm>
                  <a:off x="3443" y="4815"/>
                  <a:ext cx="0" cy="966"/>
                </a:xfrm>
                <a:prstGeom prst="straightConnector1">
                  <a:avLst/>
                </a:prstGeom>
                <a:ln w="12700" cmpd="sng">
                  <a:solidFill>
                    <a:schemeClr val="bg1">
                      <a:lumMod val="50000"/>
                    </a:schemeClr>
                  </a:solidFill>
                  <a:prstDash val="solid"/>
                  <a:tailEnd type="triangle"/>
                </a:ln>
              </p:spPr>
              <p:style>
                <a:lnRef idx="2">
                  <a:schemeClr val="accent1"/>
                </a:lnRef>
                <a:fillRef idx="0">
                  <a:srgbClr val="FFFFFF"/>
                </a:fillRef>
                <a:effectRef idx="0">
                  <a:srgbClr val="FFFFFF"/>
                </a:effectRef>
                <a:fontRef idx="minor">
                  <a:schemeClr val="tx1"/>
                </a:fontRef>
              </p:style>
            </p:cxnSp>
            <p:sp>
              <p:nvSpPr>
                <p:cNvPr id="35" name="燕尾形 34"/>
                <p:cNvSpPr/>
                <p:nvPr>
                  <p:custDataLst>
                    <p:tags r:id="rId18"/>
                  </p:custDataLst>
                </p:nvPr>
              </p:nvSpPr>
              <p:spPr>
                <a:xfrm rot="5400000">
                  <a:off x="3340" y="5648"/>
                  <a:ext cx="206" cy="264"/>
                </a:xfrm>
                <a:prstGeom prst="chevron">
                  <a:avLst/>
                </a:prstGeom>
                <a:noFill/>
                <a:ln w="12700" cmpd="sng">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pitchFamily="34" charset="-122"/>
                    <a:ea typeface="微软雅黑" panose="020B0503020204020204" pitchFamily="34" charset="-122"/>
                  </a:endParaRPr>
                </a:p>
              </p:txBody>
            </p:sp>
            <p:cxnSp>
              <p:nvCxnSpPr>
                <p:cNvPr id="36" name="直接箭头连接符 35"/>
                <p:cNvCxnSpPr/>
                <p:nvPr>
                  <p:custDataLst>
                    <p:tags r:id="rId19"/>
                  </p:custDataLst>
                </p:nvPr>
              </p:nvCxnSpPr>
              <p:spPr>
                <a:xfrm>
                  <a:off x="3443" y="5884"/>
                  <a:ext cx="0" cy="819"/>
                </a:xfrm>
                <a:prstGeom prst="straightConnector1">
                  <a:avLst/>
                </a:prstGeom>
                <a:ln w="12700" cmpd="sng">
                  <a:solidFill>
                    <a:schemeClr val="bg1">
                      <a:lumMod val="50000"/>
                    </a:schemeClr>
                  </a:solidFill>
                  <a:prstDash val="solid"/>
                  <a:tailEnd type="triangle"/>
                </a:ln>
              </p:spPr>
              <p:style>
                <a:lnRef idx="2">
                  <a:schemeClr val="accent1"/>
                </a:lnRef>
                <a:fillRef idx="0">
                  <a:srgbClr val="FFFFFF"/>
                </a:fillRef>
                <a:effectRef idx="0">
                  <a:srgbClr val="FFFFFF"/>
                </a:effectRef>
                <a:fontRef idx="minor">
                  <a:schemeClr val="tx1"/>
                </a:fontRef>
              </p:style>
            </p:cxnSp>
          </p:grpSp>
          <p:grpSp>
            <p:nvGrpSpPr>
              <p:cNvPr id="37" name="组合 36"/>
              <p:cNvGrpSpPr/>
              <p:nvPr/>
            </p:nvGrpSpPr>
            <p:grpSpPr>
              <a:xfrm rot="16200000">
                <a:off x="10579" y="5012"/>
                <a:ext cx="724" cy="3074"/>
                <a:chOff x="3311" y="4815"/>
                <a:chExt cx="724" cy="3074"/>
              </a:xfrm>
            </p:grpSpPr>
            <p:cxnSp>
              <p:nvCxnSpPr>
                <p:cNvPr id="38" name="直接箭头连接符 37"/>
                <p:cNvCxnSpPr>
                  <a:endCxn id="39" idx="1"/>
                </p:cNvCxnSpPr>
                <p:nvPr>
                  <p:custDataLst>
                    <p:tags r:id="rId20"/>
                  </p:custDataLst>
                </p:nvPr>
              </p:nvCxnSpPr>
              <p:spPr>
                <a:xfrm>
                  <a:off x="3443" y="4815"/>
                  <a:ext cx="0" cy="966"/>
                </a:xfrm>
                <a:prstGeom prst="straightConnector1">
                  <a:avLst/>
                </a:prstGeom>
                <a:ln w="12700" cmpd="sng">
                  <a:solidFill>
                    <a:schemeClr val="bg1">
                      <a:lumMod val="50000"/>
                    </a:schemeClr>
                  </a:solidFill>
                  <a:prstDash val="solid"/>
                  <a:tailEnd type="triangle"/>
                </a:ln>
              </p:spPr>
              <p:style>
                <a:lnRef idx="2">
                  <a:schemeClr val="accent1"/>
                </a:lnRef>
                <a:fillRef idx="0">
                  <a:srgbClr val="FFFFFF"/>
                </a:fillRef>
                <a:effectRef idx="0">
                  <a:srgbClr val="FFFFFF"/>
                </a:effectRef>
                <a:fontRef idx="minor">
                  <a:schemeClr val="tx1"/>
                </a:fontRef>
              </p:style>
            </p:cxnSp>
            <p:sp>
              <p:nvSpPr>
                <p:cNvPr id="39" name="燕尾形 38"/>
                <p:cNvSpPr/>
                <p:nvPr>
                  <p:custDataLst>
                    <p:tags r:id="rId21"/>
                  </p:custDataLst>
                </p:nvPr>
              </p:nvSpPr>
              <p:spPr>
                <a:xfrm rot="5400000">
                  <a:off x="3340" y="5648"/>
                  <a:ext cx="206" cy="264"/>
                </a:xfrm>
                <a:prstGeom prst="chevron">
                  <a:avLst/>
                </a:prstGeom>
                <a:noFill/>
                <a:ln w="12700" cmpd="sng">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pitchFamily="34" charset="-122"/>
                    <a:ea typeface="微软雅黑" panose="020B0503020204020204" pitchFamily="34" charset="-122"/>
                  </a:endParaRPr>
                </a:p>
              </p:txBody>
            </p:sp>
            <p:cxnSp>
              <p:nvCxnSpPr>
                <p:cNvPr id="40" name="直接箭头连接符 39"/>
                <p:cNvCxnSpPr>
                  <a:endCxn id="6" idx="2"/>
                </p:cNvCxnSpPr>
                <p:nvPr>
                  <p:custDataLst>
                    <p:tags r:id="rId22"/>
                  </p:custDataLst>
                </p:nvPr>
              </p:nvCxnSpPr>
              <p:spPr>
                <a:xfrm>
                  <a:off x="3443" y="5884"/>
                  <a:ext cx="592" cy="2005"/>
                </a:xfrm>
                <a:prstGeom prst="straightConnector1">
                  <a:avLst/>
                </a:prstGeom>
                <a:ln w="12700" cmpd="sng">
                  <a:solidFill>
                    <a:schemeClr val="bg1">
                      <a:lumMod val="50000"/>
                    </a:schemeClr>
                  </a:solidFill>
                  <a:prstDash val="solid"/>
                  <a:tailEnd type="triangle"/>
                </a:ln>
              </p:spPr>
              <p:style>
                <a:lnRef idx="2">
                  <a:schemeClr val="accent1"/>
                </a:lnRef>
                <a:fillRef idx="0">
                  <a:srgbClr val="FFFFFF"/>
                </a:fillRef>
                <a:effectRef idx="0">
                  <a:srgbClr val="FFFFFF"/>
                </a:effectRef>
                <a:fontRef idx="minor">
                  <a:schemeClr val="tx1"/>
                </a:fontRef>
              </p:style>
            </p:cxnSp>
          </p:grpSp>
          <p:grpSp>
            <p:nvGrpSpPr>
              <p:cNvPr id="45" name="组合 44"/>
              <p:cNvGrpSpPr/>
              <p:nvPr/>
            </p:nvGrpSpPr>
            <p:grpSpPr>
              <a:xfrm rot="5400000">
                <a:off x="10537" y="2868"/>
                <a:ext cx="803" cy="3079"/>
                <a:chOff x="3311" y="3624"/>
                <a:chExt cx="803" cy="3079"/>
              </a:xfrm>
            </p:grpSpPr>
            <p:cxnSp>
              <p:nvCxnSpPr>
                <p:cNvPr id="46" name="直接箭头连接符 45"/>
                <p:cNvCxnSpPr>
                  <a:stCxn id="6" idx="0"/>
                  <a:endCxn id="47" idx="1"/>
                </p:cNvCxnSpPr>
                <p:nvPr>
                  <p:custDataLst>
                    <p:tags r:id="rId23"/>
                  </p:custDataLst>
                </p:nvPr>
              </p:nvCxnSpPr>
              <p:spPr>
                <a:xfrm flipH="1">
                  <a:off x="3443" y="3624"/>
                  <a:ext cx="671" cy="2156"/>
                </a:xfrm>
                <a:prstGeom prst="straightConnector1">
                  <a:avLst/>
                </a:prstGeom>
                <a:ln w="12700" cmpd="sng">
                  <a:solidFill>
                    <a:schemeClr val="bg1">
                      <a:lumMod val="50000"/>
                    </a:schemeClr>
                  </a:solidFill>
                  <a:prstDash val="solid"/>
                  <a:tailEnd type="triangle"/>
                </a:ln>
              </p:spPr>
              <p:style>
                <a:lnRef idx="2">
                  <a:schemeClr val="accent1"/>
                </a:lnRef>
                <a:fillRef idx="0">
                  <a:srgbClr val="FFFFFF"/>
                </a:fillRef>
                <a:effectRef idx="0">
                  <a:srgbClr val="FFFFFF"/>
                </a:effectRef>
                <a:fontRef idx="minor">
                  <a:schemeClr val="tx1"/>
                </a:fontRef>
              </p:style>
            </p:cxnSp>
            <p:sp>
              <p:nvSpPr>
                <p:cNvPr id="47" name="燕尾形 46"/>
                <p:cNvSpPr/>
                <p:nvPr>
                  <p:custDataLst>
                    <p:tags r:id="rId24"/>
                  </p:custDataLst>
                </p:nvPr>
              </p:nvSpPr>
              <p:spPr>
                <a:xfrm rot="5400000">
                  <a:off x="3340" y="5648"/>
                  <a:ext cx="206" cy="264"/>
                </a:xfrm>
                <a:prstGeom prst="chevron">
                  <a:avLst/>
                </a:prstGeom>
                <a:noFill/>
                <a:ln w="12700" cmpd="sng">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pitchFamily="34" charset="-122"/>
                    <a:ea typeface="微软雅黑" panose="020B0503020204020204" pitchFamily="34" charset="-122"/>
                  </a:endParaRPr>
                </a:p>
              </p:txBody>
            </p:sp>
            <p:cxnSp>
              <p:nvCxnSpPr>
                <p:cNvPr id="48" name="直接箭头连接符 47"/>
                <p:cNvCxnSpPr/>
                <p:nvPr>
                  <p:custDataLst>
                    <p:tags r:id="rId25"/>
                  </p:custDataLst>
                </p:nvPr>
              </p:nvCxnSpPr>
              <p:spPr>
                <a:xfrm>
                  <a:off x="3443" y="5884"/>
                  <a:ext cx="0" cy="819"/>
                </a:xfrm>
                <a:prstGeom prst="straightConnector1">
                  <a:avLst/>
                </a:prstGeom>
                <a:ln w="12700" cmpd="sng">
                  <a:solidFill>
                    <a:schemeClr val="bg1">
                      <a:lumMod val="50000"/>
                    </a:schemeClr>
                  </a:solidFill>
                  <a:prstDash val="solid"/>
                  <a:tailEnd type="triangle"/>
                </a:ln>
              </p:spPr>
              <p:style>
                <a:lnRef idx="2">
                  <a:schemeClr val="accent1"/>
                </a:lnRef>
                <a:fillRef idx="0">
                  <a:srgbClr val="FFFFFF"/>
                </a:fillRef>
                <a:effectRef idx="0">
                  <a:srgbClr val="FFFFFF"/>
                </a:effectRef>
                <a:fontRef idx="minor">
                  <a:schemeClr val="tx1"/>
                </a:fontRef>
              </p:style>
            </p:cxnSp>
          </p:grpSp>
        </p:grpSp>
        <p:sp>
          <p:nvSpPr>
            <p:cNvPr id="11" name="矩形 10"/>
            <p:cNvSpPr/>
            <p:nvPr/>
          </p:nvSpPr>
          <p:spPr>
            <a:xfrm>
              <a:off x="4410" y="4687"/>
              <a:ext cx="3255" cy="2127"/>
            </a:xfrm>
            <a:prstGeom prst="rect">
              <a:avLst/>
            </a:prstGeom>
            <a:noFill/>
            <a:ln w="28575" cmpd="sng">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Thank</a:t>
            </a:r>
            <a:r>
              <a:rPr lang="en-US" altLang="zh-CN"/>
              <a:t>s</a:t>
            </a:r>
            <a:endParaRPr lang="en-US" altLang="zh-CN"/>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图片 5"/>
          <p:cNvPicPr>
            <a:picLocks noChangeAspect="1"/>
          </p:cNvPicPr>
          <p:nvPr>
            <p:custDataLst>
              <p:tags r:id="rId1"/>
            </p:custDataLst>
          </p:nvPr>
        </p:nvPicPr>
        <p:blipFill>
          <a:blip r:embed="rId2"/>
          <a:stretch>
            <a:fillRect/>
          </a:stretch>
        </p:blipFill>
        <p:spPr>
          <a:xfrm>
            <a:off x="1104900" y="1344295"/>
            <a:ext cx="4488815" cy="1758950"/>
          </a:xfrm>
          <a:prstGeom prst="rect">
            <a:avLst/>
          </a:prstGeom>
        </p:spPr>
      </p:pic>
      <p:sp>
        <p:nvSpPr>
          <p:cNvPr id="7" name="矩形 6"/>
          <p:cNvSpPr/>
          <p:nvPr>
            <p:custDataLst>
              <p:tags r:id="rId3"/>
            </p:custDataLst>
          </p:nvPr>
        </p:nvSpPr>
        <p:spPr>
          <a:xfrm>
            <a:off x="1104900" y="271145"/>
            <a:ext cx="5201285" cy="8940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pitchFamily="34" charset="-122"/>
              <a:ea typeface="微软雅黑" panose="020B0503020204020204" pitchFamily="34" charset="-122"/>
            </a:endParaRPr>
          </a:p>
        </p:txBody>
      </p:sp>
      <p:sp>
        <p:nvSpPr>
          <p:cNvPr id="50" name="文本框 49"/>
          <p:cNvSpPr txBox="1"/>
          <p:nvPr>
            <p:custDataLst>
              <p:tags r:id="rId4"/>
            </p:custDataLst>
          </p:nvPr>
        </p:nvSpPr>
        <p:spPr>
          <a:xfrm>
            <a:off x="1104900" y="298450"/>
            <a:ext cx="5201285" cy="860425"/>
          </a:xfrm>
          <a:prstGeom prst="rect">
            <a:avLst/>
          </a:prstGeom>
          <a:noFill/>
        </p:spPr>
        <p:txBody>
          <a:bodyPr wrap="square" rtlCol="0">
            <a:spAutoFit/>
          </a:bodyPr>
          <a:p>
            <a:r>
              <a:rPr lang="en-US" altLang="zh-CN" sz="1400">
                <a:latin typeface="微软雅黑" panose="020B0503020204020204" pitchFamily="34" charset="-122"/>
                <a:ea typeface="微软雅黑" panose="020B0503020204020204" pitchFamily="34" charset="-122"/>
              </a:rPr>
              <a:t>Example: AR - Modeling from current enviornment</a:t>
            </a:r>
            <a:endParaRPr lang="en-US" altLang="zh-CN" sz="1400">
              <a:latin typeface="微软雅黑" panose="020B0503020204020204" pitchFamily="34" charset="-122"/>
              <a:ea typeface="微软雅黑" panose="020B0503020204020204" pitchFamily="34" charset="-122"/>
            </a:endParaRPr>
          </a:p>
          <a:p>
            <a:pPr marL="285750" lvl="0" indent="-285750">
              <a:lnSpc>
                <a:spcPct val="150000"/>
              </a:lnSpc>
              <a:buFont typeface="Arial" panose="020B0604020202020204" pitchFamily="34" charset="0"/>
              <a:buChar char="•"/>
            </a:pPr>
            <a:r>
              <a:rPr lang="en-US" altLang="zh-CN" sz="1200" b="1">
                <a:solidFill>
                  <a:schemeClr val="accent6"/>
                </a:solidFill>
                <a:latin typeface="微软雅黑" panose="020B0503020204020204" pitchFamily="34" charset="-122"/>
                <a:ea typeface="微软雅黑" panose="020B0503020204020204" pitchFamily="34" charset="-122"/>
              </a:rPr>
              <a:t>Service latency (</a:t>
            </a:r>
            <a:r>
              <a:rPr lang="en-US" altLang="zh-CN" sz="1200" b="1">
                <a:solidFill>
                  <a:schemeClr val="tx1"/>
                </a:solidFill>
                <a:latin typeface="微软雅黑" panose="020B0503020204020204" pitchFamily="34" charset="-122"/>
                <a:ea typeface="微软雅黑" panose="020B0503020204020204" pitchFamily="34" charset="-122"/>
              </a:rPr>
              <a:t>CPU speed</a:t>
            </a:r>
            <a:r>
              <a:rPr lang="en-US" altLang="zh-CN" sz="1200" b="1">
                <a:solidFill>
                  <a:schemeClr val="accent6"/>
                </a:solidFill>
                <a:latin typeface="微软雅黑" panose="020B0503020204020204" pitchFamily="34" charset="-122"/>
                <a:ea typeface="微软雅黑" panose="020B0503020204020204" pitchFamily="34" charset="-122"/>
              </a:rPr>
              <a:t>)</a:t>
            </a:r>
            <a:endParaRPr lang="en-US" altLang="zh-CN" sz="1200" b="1">
              <a:solidFill>
                <a:schemeClr val="accent6"/>
              </a:solidFill>
              <a:latin typeface="微软雅黑" panose="020B0503020204020204" pitchFamily="34" charset="-122"/>
              <a:ea typeface="微软雅黑" panose="020B0503020204020204" pitchFamily="34" charset="-122"/>
            </a:endParaRPr>
          </a:p>
          <a:p>
            <a:pPr marL="285750" lvl="0" indent="-285750">
              <a:lnSpc>
                <a:spcPct val="150000"/>
              </a:lnSpc>
              <a:buFont typeface="Arial" panose="020B0604020202020204" pitchFamily="34" charset="0"/>
              <a:buChar char="•"/>
            </a:pPr>
            <a:r>
              <a:rPr lang="en-US" altLang="zh-CN" sz="1200" b="1">
                <a:solidFill>
                  <a:schemeClr val="accent6"/>
                </a:solidFill>
                <a:latin typeface="微软雅黑" panose="020B0503020204020204" pitchFamily="34" charset="-122"/>
                <a:ea typeface="微软雅黑" panose="020B0503020204020204" pitchFamily="34" charset="-122"/>
              </a:rPr>
              <a:t>Energy consupmtion (</a:t>
            </a:r>
            <a:r>
              <a:rPr lang="en-US" altLang="zh-CN" sz="1200" b="1">
                <a:solidFill>
                  <a:schemeClr val="tx1"/>
                </a:solidFill>
                <a:latin typeface="微软雅黑" panose="020B0503020204020204" pitchFamily="34" charset="-122"/>
                <a:ea typeface="微软雅黑" panose="020B0503020204020204" pitchFamily="34" charset="-122"/>
              </a:rPr>
              <a:t>computation &amp; transmission cost</a:t>
            </a:r>
            <a:r>
              <a:rPr lang="en-US" altLang="zh-CN" sz="1200" b="1">
                <a:solidFill>
                  <a:schemeClr val="accent6"/>
                </a:solidFill>
                <a:latin typeface="微软雅黑" panose="020B0503020204020204" pitchFamily="34" charset="-122"/>
                <a:ea typeface="微软雅黑" panose="020B0503020204020204" pitchFamily="34" charset="-122"/>
              </a:rPr>
              <a:t>)</a:t>
            </a:r>
            <a:endParaRPr lang="en-US" altLang="zh-CN" sz="1200" b="1">
              <a:solidFill>
                <a:schemeClr val="accent6"/>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custDataLst>
              <p:tags r:id="rId5"/>
            </p:custDataLst>
          </p:nvPr>
        </p:nvPicPr>
        <p:blipFill>
          <a:blip r:embed="rId6"/>
          <a:stretch>
            <a:fillRect/>
          </a:stretch>
        </p:blipFill>
        <p:spPr>
          <a:xfrm>
            <a:off x="1111250" y="3429000"/>
            <a:ext cx="4621530" cy="1793240"/>
          </a:xfrm>
          <a:prstGeom prst="rect">
            <a:avLst/>
          </a:prstGeom>
        </p:spPr>
      </p:pic>
      <p:sp>
        <p:nvSpPr>
          <p:cNvPr id="9" name="文本框 8"/>
          <p:cNvSpPr txBox="1"/>
          <p:nvPr/>
        </p:nvSpPr>
        <p:spPr>
          <a:xfrm>
            <a:off x="5857240" y="4040505"/>
            <a:ext cx="2088515" cy="368300"/>
          </a:xfrm>
          <a:prstGeom prst="rect">
            <a:avLst/>
          </a:prstGeom>
          <a:noFill/>
        </p:spPr>
        <p:txBody>
          <a:bodyPr wrap="square" rtlCol="0">
            <a:spAutoFit/>
          </a:bodyPr>
          <a:p>
            <a:r>
              <a:rPr lang="en-US" altLang="zh-CN">
                <a:latin typeface="微软雅黑" panose="020B0503020204020204" pitchFamily="34" charset="-122"/>
                <a:ea typeface="微软雅黑" panose="020B0503020204020204" pitchFamily="34" charset="-122"/>
              </a:rPr>
              <a:t>sending &amp; receiving</a:t>
            </a:r>
            <a:endParaRPr lang="en-US" altLang="zh-CN">
              <a:latin typeface="微软雅黑" panose="020B0503020204020204" pitchFamily="34" charset="-122"/>
              <a:ea typeface="微软雅黑" panose="020B0503020204020204" pitchFamily="34" charset="-122"/>
            </a:endParaRPr>
          </a:p>
        </p:txBody>
      </p:sp>
      <p:pic>
        <p:nvPicPr>
          <p:cNvPr id="10" name="图片 9"/>
          <p:cNvPicPr>
            <a:picLocks noChangeAspect="1"/>
          </p:cNvPicPr>
          <p:nvPr>
            <p:custDataLst>
              <p:tags r:id="rId7"/>
            </p:custDataLst>
          </p:nvPr>
        </p:nvPicPr>
        <p:blipFill>
          <a:blip r:embed="rId8"/>
          <a:stretch>
            <a:fillRect/>
          </a:stretch>
        </p:blipFill>
        <p:spPr>
          <a:xfrm>
            <a:off x="1104900" y="5408930"/>
            <a:ext cx="3162935" cy="1449070"/>
          </a:xfrm>
          <a:prstGeom prst="rect">
            <a:avLst/>
          </a:prstGeom>
        </p:spPr>
      </p:pic>
      <p:sp>
        <p:nvSpPr>
          <p:cNvPr id="2" name="文本框 1"/>
          <p:cNvSpPr txBox="1"/>
          <p:nvPr/>
        </p:nvSpPr>
        <p:spPr>
          <a:xfrm>
            <a:off x="7292975" y="271145"/>
            <a:ext cx="3048000" cy="368300"/>
          </a:xfrm>
          <a:prstGeom prst="rect">
            <a:avLst/>
          </a:prstGeom>
          <a:noFill/>
        </p:spPr>
        <p:txBody>
          <a:bodyPr wrap="square" rtlCol="0">
            <a:spAutoFit/>
          </a:bodyPr>
          <a:p>
            <a:r>
              <a:rPr lang="en-US" altLang="zh-CN" b="1" i="1">
                <a:latin typeface="微软雅黑" panose="020B0503020204020204" pitchFamily="34" charset="-122"/>
                <a:ea typeface="微软雅黑" panose="020B0503020204020204" pitchFamily="34" charset="-122"/>
              </a:rPr>
              <a:t>Appendix</a:t>
            </a:r>
            <a:endParaRPr lang="en-US" altLang="zh-CN" b="1" i="1">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矩形 6"/>
          <p:cNvSpPr/>
          <p:nvPr>
            <p:custDataLst>
              <p:tags r:id="rId1"/>
            </p:custDataLst>
          </p:nvPr>
        </p:nvSpPr>
        <p:spPr>
          <a:xfrm>
            <a:off x="1104900" y="271145"/>
            <a:ext cx="5201285" cy="8940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pitchFamily="34" charset="-122"/>
              <a:ea typeface="微软雅黑" panose="020B0503020204020204" pitchFamily="34" charset="-122"/>
            </a:endParaRPr>
          </a:p>
        </p:txBody>
      </p:sp>
      <p:sp>
        <p:nvSpPr>
          <p:cNvPr id="50" name="文本框 49"/>
          <p:cNvSpPr txBox="1"/>
          <p:nvPr>
            <p:custDataLst>
              <p:tags r:id="rId2"/>
            </p:custDataLst>
          </p:nvPr>
        </p:nvSpPr>
        <p:spPr>
          <a:xfrm>
            <a:off x="1104900" y="298450"/>
            <a:ext cx="5201285" cy="860425"/>
          </a:xfrm>
          <a:prstGeom prst="rect">
            <a:avLst/>
          </a:prstGeom>
          <a:noFill/>
        </p:spPr>
        <p:txBody>
          <a:bodyPr wrap="square" rtlCol="0">
            <a:spAutoFit/>
          </a:bodyPr>
          <a:p>
            <a:r>
              <a:rPr lang="en-US" altLang="zh-CN" sz="1400">
                <a:latin typeface="微软雅黑" panose="020B0503020204020204" pitchFamily="34" charset="-122"/>
                <a:ea typeface="微软雅黑" panose="020B0503020204020204" pitchFamily="34" charset="-122"/>
              </a:rPr>
              <a:t>Example: AR - Modeling from current enviornment</a:t>
            </a:r>
            <a:endParaRPr lang="en-US" altLang="zh-CN" sz="1400">
              <a:latin typeface="微软雅黑" panose="020B0503020204020204" pitchFamily="34" charset="-122"/>
              <a:ea typeface="微软雅黑" panose="020B0503020204020204" pitchFamily="34" charset="-122"/>
            </a:endParaRPr>
          </a:p>
          <a:p>
            <a:pPr marL="285750" lvl="0" indent="-285750">
              <a:lnSpc>
                <a:spcPct val="150000"/>
              </a:lnSpc>
              <a:buFont typeface="Arial" panose="020B0604020202020204" pitchFamily="34" charset="0"/>
              <a:buChar char="•"/>
            </a:pPr>
            <a:r>
              <a:rPr lang="en-US" altLang="zh-CN" sz="1200" b="1">
                <a:solidFill>
                  <a:schemeClr val="accent6"/>
                </a:solidFill>
                <a:latin typeface="微软雅黑" panose="020B0503020204020204" pitchFamily="34" charset="-122"/>
                <a:ea typeface="微软雅黑" panose="020B0503020204020204" pitchFamily="34" charset="-122"/>
              </a:rPr>
              <a:t>Service latency (</a:t>
            </a:r>
            <a:r>
              <a:rPr lang="en-US" altLang="zh-CN" sz="1200" b="1">
                <a:solidFill>
                  <a:schemeClr val="tx1"/>
                </a:solidFill>
                <a:latin typeface="微软雅黑" panose="020B0503020204020204" pitchFamily="34" charset="-122"/>
                <a:ea typeface="微软雅黑" panose="020B0503020204020204" pitchFamily="34" charset="-122"/>
              </a:rPr>
              <a:t>CPU speed</a:t>
            </a:r>
            <a:r>
              <a:rPr lang="en-US" altLang="zh-CN" sz="1200" b="1">
                <a:solidFill>
                  <a:schemeClr val="accent6"/>
                </a:solidFill>
                <a:latin typeface="微软雅黑" panose="020B0503020204020204" pitchFamily="34" charset="-122"/>
                <a:ea typeface="微软雅黑" panose="020B0503020204020204" pitchFamily="34" charset="-122"/>
              </a:rPr>
              <a:t>)</a:t>
            </a:r>
            <a:endParaRPr lang="en-US" altLang="zh-CN" sz="1200" b="1">
              <a:solidFill>
                <a:schemeClr val="accent6"/>
              </a:solidFill>
              <a:latin typeface="微软雅黑" panose="020B0503020204020204" pitchFamily="34" charset="-122"/>
              <a:ea typeface="微软雅黑" panose="020B0503020204020204" pitchFamily="34" charset="-122"/>
            </a:endParaRPr>
          </a:p>
          <a:p>
            <a:pPr marL="285750" lvl="0" indent="-285750">
              <a:lnSpc>
                <a:spcPct val="150000"/>
              </a:lnSpc>
              <a:buFont typeface="Arial" panose="020B0604020202020204" pitchFamily="34" charset="0"/>
              <a:buChar char="•"/>
            </a:pPr>
            <a:r>
              <a:rPr lang="en-US" altLang="zh-CN" sz="1200" b="1">
                <a:solidFill>
                  <a:schemeClr val="accent6"/>
                </a:solidFill>
                <a:latin typeface="微软雅黑" panose="020B0503020204020204" pitchFamily="34" charset="-122"/>
                <a:ea typeface="微软雅黑" panose="020B0503020204020204" pitchFamily="34" charset="-122"/>
              </a:rPr>
              <a:t>Energy consupmtion (</a:t>
            </a:r>
            <a:r>
              <a:rPr lang="en-US" altLang="zh-CN" sz="1200" b="1">
                <a:solidFill>
                  <a:schemeClr val="tx1"/>
                </a:solidFill>
                <a:latin typeface="微软雅黑" panose="020B0503020204020204" pitchFamily="34" charset="-122"/>
                <a:ea typeface="微软雅黑" panose="020B0503020204020204" pitchFamily="34" charset="-122"/>
              </a:rPr>
              <a:t>computation &amp; transmission cost</a:t>
            </a:r>
            <a:r>
              <a:rPr lang="en-US" altLang="zh-CN" sz="1200" b="1">
                <a:solidFill>
                  <a:schemeClr val="accent6"/>
                </a:solidFill>
                <a:latin typeface="微软雅黑" panose="020B0503020204020204" pitchFamily="34" charset="-122"/>
                <a:ea typeface="微软雅黑" panose="020B0503020204020204" pitchFamily="34" charset="-122"/>
              </a:rPr>
              <a:t>)</a:t>
            </a:r>
            <a:endParaRPr lang="en-US" altLang="zh-CN" sz="1200" b="1">
              <a:solidFill>
                <a:schemeClr val="accent6"/>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custDataLst>
              <p:tags r:id="rId3"/>
            </p:custDataLst>
          </p:nvPr>
        </p:nvPicPr>
        <p:blipFill>
          <a:blip r:embed="rId4"/>
          <a:stretch>
            <a:fillRect/>
          </a:stretch>
        </p:blipFill>
        <p:spPr>
          <a:xfrm>
            <a:off x="1104900" y="1673860"/>
            <a:ext cx="5386705" cy="2468245"/>
          </a:xfrm>
          <a:prstGeom prst="rect">
            <a:avLst/>
          </a:prstGeom>
        </p:spPr>
      </p:pic>
      <p:sp>
        <p:nvSpPr>
          <p:cNvPr id="2" name="文本框 1"/>
          <p:cNvSpPr txBox="1"/>
          <p:nvPr>
            <p:custDataLst>
              <p:tags r:id="rId5"/>
            </p:custDataLst>
          </p:nvPr>
        </p:nvSpPr>
        <p:spPr>
          <a:xfrm>
            <a:off x="7292975" y="271145"/>
            <a:ext cx="3048000" cy="368300"/>
          </a:xfrm>
          <a:prstGeom prst="rect">
            <a:avLst/>
          </a:prstGeom>
          <a:noFill/>
        </p:spPr>
        <p:txBody>
          <a:bodyPr wrap="square" rtlCol="0">
            <a:spAutoFit/>
          </a:bodyPr>
          <a:p>
            <a:r>
              <a:rPr lang="en-US" altLang="zh-CN" b="1" i="1">
                <a:latin typeface="微软雅黑" panose="020B0503020204020204" pitchFamily="34" charset="-122"/>
                <a:ea typeface="微软雅黑" panose="020B0503020204020204" pitchFamily="34" charset="-122"/>
              </a:rPr>
              <a:t>Appendix</a:t>
            </a:r>
            <a:endParaRPr lang="en-US" altLang="zh-CN" b="1" i="1">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latin typeface="微软雅黑" panose="020B0503020204020204" pitchFamily="34" charset="-122"/>
                <a:ea typeface="微软雅黑" panose="020B0503020204020204" pitchFamily="34" charset="-122"/>
              </a:rPr>
              <a:t>Introduction</a:t>
            </a:r>
            <a:endParaRPr lang="en-US" altLang="zh-CN">
              <a:latin typeface="微软雅黑" panose="020B0503020204020204" pitchFamily="34" charset="-122"/>
              <a:ea typeface="微软雅黑" panose="020B0503020204020204" pitchFamily="34" charset="-122"/>
            </a:endParaRPr>
          </a:p>
        </p:txBody>
      </p:sp>
      <p:sp>
        <p:nvSpPr>
          <p:cNvPr id="50" name="文本框 49"/>
          <p:cNvSpPr txBox="1"/>
          <p:nvPr/>
        </p:nvSpPr>
        <p:spPr>
          <a:xfrm>
            <a:off x="465455" y="1877060"/>
            <a:ext cx="6242685" cy="737235"/>
          </a:xfrm>
          <a:prstGeom prst="rect">
            <a:avLst/>
          </a:prstGeom>
          <a:noFill/>
        </p:spPr>
        <p:txBody>
          <a:bodyPr wrap="square" rtlCol="0">
            <a:spAutoFit/>
          </a:bodyPr>
          <a:p>
            <a:r>
              <a:rPr lang="en-US" altLang="zh-CN" sz="1400">
                <a:latin typeface="微软雅黑" panose="020B0503020204020204" pitchFamily="34" charset="-122"/>
                <a:ea typeface="微软雅黑" panose="020B0503020204020204" pitchFamily="34" charset="-122"/>
                <a:cs typeface="微软雅黑" panose="020B0503020204020204" pitchFamily="34" charset="-122"/>
              </a:rPr>
              <a:t>Cloud                                                </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a:latin typeface="微软雅黑" panose="020B0503020204020204" pitchFamily="34" charset="-122"/>
                <a:ea typeface="微软雅黑" panose="020B0503020204020204" pitchFamily="34" charset="-122"/>
                <a:cs typeface="微软雅黑" panose="020B0503020204020204" pitchFamily="34" charset="-122"/>
              </a:rPr>
              <a:t>Multi-access Edge Computing         </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3" name="文本框 52"/>
          <p:cNvSpPr txBox="1"/>
          <p:nvPr>
            <p:custDataLst>
              <p:tags r:id="rId1"/>
            </p:custDataLst>
          </p:nvPr>
        </p:nvSpPr>
        <p:spPr>
          <a:xfrm>
            <a:off x="290830" y="1360805"/>
            <a:ext cx="6242685" cy="368300"/>
          </a:xfrm>
          <a:prstGeom prst="rect">
            <a:avLst/>
          </a:prstGeom>
          <a:noFill/>
        </p:spPr>
        <p:txBody>
          <a:bodyPr wrap="square" rtlCol="0">
            <a:spAutoFit/>
          </a:bodyPr>
          <a:p>
            <a:r>
              <a:rPr lang="en-US" altLang="zh-CN">
                <a:latin typeface="微软雅黑" panose="020B0503020204020204" pitchFamily="34" charset="-122"/>
                <a:ea typeface="微软雅黑" panose="020B0503020204020204" pitchFamily="34" charset="-122"/>
              </a:rPr>
              <a:t>Solutions</a:t>
            </a:r>
            <a:endParaRPr lang="en-US" altLang="zh-CN">
              <a:latin typeface="微软雅黑" panose="020B0503020204020204" pitchFamily="34" charset="-122"/>
              <a:ea typeface="微软雅黑" panose="020B0503020204020204" pitchFamily="34" charset="-122"/>
            </a:endParaRPr>
          </a:p>
        </p:txBody>
      </p:sp>
      <p:pic>
        <p:nvPicPr>
          <p:cNvPr id="2" name="图片 1" descr="cloud_computing_and_accessibility"/>
          <p:cNvPicPr>
            <a:picLocks noChangeAspect="1"/>
          </p:cNvPicPr>
          <p:nvPr/>
        </p:nvPicPr>
        <p:blipFill>
          <a:blip r:embed="rId2"/>
          <a:stretch>
            <a:fillRect/>
          </a:stretch>
        </p:blipFill>
        <p:spPr>
          <a:xfrm>
            <a:off x="5264150" y="1436370"/>
            <a:ext cx="3423920" cy="3333750"/>
          </a:xfrm>
          <a:prstGeom prst="rect">
            <a:avLst/>
          </a:prstGeom>
        </p:spPr>
      </p:pic>
      <p:sp>
        <p:nvSpPr>
          <p:cNvPr id="11" name="文本框 10"/>
          <p:cNvSpPr txBox="1"/>
          <p:nvPr>
            <p:custDataLst>
              <p:tags r:id="rId3"/>
            </p:custDataLst>
          </p:nvPr>
        </p:nvSpPr>
        <p:spPr>
          <a:xfrm>
            <a:off x="5728970" y="2880360"/>
            <a:ext cx="2494280" cy="460375"/>
          </a:xfrm>
          <a:prstGeom prst="rect">
            <a:avLst/>
          </a:prstGeom>
          <a:noFill/>
        </p:spPr>
        <p:txBody>
          <a:bodyPr wrap="square" rtlCol="0">
            <a:spAutoFit/>
          </a:bodyPr>
          <a:p>
            <a:r>
              <a:rPr lang="en-US" altLang="zh-CN" sz="2400" b="1">
                <a:solidFill>
                  <a:schemeClr val="accent4"/>
                </a:solidFill>
                <a:highlight>
                  <a:srgbClr val="FFFF00"/>
                </a:highlight>
                <a:latin typeface="微软雅黑" panose="020B0503020204020204" pitchFamily="34" charset="-122"/>
                <a:ea typeface="微软雅黑" panose="020B0503020204020204" pitchFamily="34" charset="-122"/>
              </a:rPr>
              <a:t>long distance</a:t>
            </a:r>
            <a:endParaRPr lang="en-US" altLang="zh-CN" sz="2400" b="1">
              <a:solidFill>
                <a:schemeClr val="accent4"/>
              </a:solidFill>
              <a:highlight>
                <a:srgbClr val="FFFF00"/>
              </a:highlight>
              <a:latin typeface="微软雅黑" panose="020B0503020204020204" pitchFamily="34" charset="-122"/>
              <a:ea typeface="微软雅黑" panose="020B0503020204020204" pitchFamily="34" charset="-122"/>
            </a:endParaRPr>
          </a:p>
        </p:txBody>
      </p:sp>
      <p:pic>
        <p:nvPicPr>
          <p:cNvPr id="12" name="图片 11" descr="A-typical-network-architecture-Base-stations-BSs-are-connected-with-each-other-and"/>
          <p:cNvPicPr>
            <a:picLocks noChangeAspect="1"/>
          </p:cNvPicPr>
          <p:nvPr/>
        </p:nvPicPr>
        <p:blipFill>
          <a:blip r:embed="rId4"/>
          <a:stretch>
            <a:fillRect/>
          </a:stretch>
        </p:blipFill>
        <p:spPr>
          <a:xfrm>
            <a:off x="724535" y="2997835"/>
            <a:ext cx="4138930" cy="319913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latin typeface="微软雅黑" panose="020B0503020204020204" pitchFamily="34" charset="-122"/>
                <a:ea typeface="微软雅黑" panose="020B0503020204020204" pitchFamily="34" charset="-122"/>
              </a:rPr>
              <a:t>Introduction</a:t>
            </a:r>
            <a:endParaRPr lang="en-US" altLang="zh-CN">
              <a:latin typeface="微软雅黑" panose="020B0503020204020204" pitchFamily="34" charset="-122"/>
              <a:ea typeface="微软雅黑" panose="020B0503020204020204" pitchFamily="34" charset="-122"/>
            </a:endParaRPr>
          </a:p>
        </p:txBody>
      </p:sp>
      <p:sp>
        <p:nvSpPr>
          <p:cNvPr id="50" name="文本框 49"/>
          <p:cNvSpPr txBox="1"/>
          <p:nvPr/>
        </p:nvSpPr>
        <p:spPr>
          <a:xfrm>
            <a:off x="465455" y="1877060"/>
            <a:ext cx="6242685" cy="368300"/>
          </a:xfrm>
          <a:prstGeom prst="rect">
            <a:avLst/>
          </a:prstGeom>
          <a:noFill/>
        </p:spPr>
        <p:txBody>
          <a:bodyPr wrap="square" rtlCol="0">
            <a:spAutoFit/>
          </a:bodyPr>
          <a:p>
            <a:r>
              <a:rPr lang="en-US" i="1">
                <a:solidFill>
                  <a:schemeClr val="accent6"/>
                </a:solidFill>
                <a:latin typeface="微软雅黑" panose="020B0503020204020204" pitchFamily="34" charset="-122"/>
                <a:ea typeface="微软雅黑" panose="020B0503020204020204" pitchFamily="34" charset="-122"/>
                <a:cs typeface="方正兰亭黑简体" panose="02000000000000000000" charset="-122"/>
              </a:rPr>
              <a:t>Task offloading</a:t>
            </a:r>
            <a:endParaRPr lang="en-US" i="1">
              <a:solidFill>
                <a:schemeClr val="accent6"/>
              </a:solidFill>
              <a:latin typeface="微软雅黑" panose="020B0503020204020204" pitchFamily="34" charset="-122"/>
              <a:ea typeface="微软雅黑" panose="020B0503020204020204" pitchFamily="34" charset="-122"/>
              <a:cs typeface="方正兰亭黑简体" panose="02000000000000000000" charset="-122"/>
            </a:endParaRPr>
          </a:p>
        </p:txBody>
      </p:sp>
      <p:sp>
        <p:nvSpPr>
          <p:cNvPr id="53" name="文本框 52"/>
          <p:cNvSpPr txBox="1"/>
          <p:nvPr>
            <p:custDataLst>
              <p:tags r:id="rId1"/>
            </p:custDataLst>
          </p:nvPr>
        </p:nvSpPr>
        <p:spPr>
          <a:xfrm>
            <a:off x="290830" y="1360805"/>
            <a:ext cx="6242685" cy="368300"/>
          </a:xfrm>
          <a:prstGeom prst="rect">
            <a:avLst/>
          </a:prstGeom>
          <a:noFill/>
        </p:spPr>
        <p:txBody>
          <a:bodyPr wrap="square" rtlCol="0">
            <a:spAutoFit/>
          </a:bodyPr>
          <a:p>
            <a:r>
              <a:rPr lang="en-US" altLang="zh-CN">
                <a:latin typeface="微软雅黑" panose="020B0503020204020204" pitchFamily="34" charset="-122"/>
                <a:ea typeface="微软雅黑" panose="020B0503020204020204" pitchFamily="34" charset="-122"/>
                <a:sym typeface="+mn-ea"/>
              </a:rPr>
              <a:t>Multi-access Edge Computing</a:t>
            </a:r>
            <a:endParaRPr lang="en-US" altLang="zh-CN">
              <a:latin typeface="微软雅黑" panose="020B0503020204020204" pitchFamily="34" charset="-122"/>
              <a:ea typeface="微软雅黑" panose="020B0503020204020204" pitchFamily="34" charset="-122"/>
              <a:sym typeface="+mn-ea"/>
            </a:endParaRPr>
          </a:p>
        </p:txBody>
      </p:sp>
      <p:pic>
        <p:nvPicPr>
          <p:cNvPr id="13" name="图片 12"/>
          <p:cNvPicPr>
            <a:picLocks noChangeAspect="1"/>
          </p:cNvPicPr>
          <p:nvPr>
            <p:custDataLst>
              <p:tags r:id="rId2"/>
            </p:custDataLst>
          </p:nvPr>
        </p:nvPicPr>
        <p:blipFill>
          <a:blip r:embed="rId3"/>
          <a:stretch>
            <a:fillRect/>
          </a:stretch>
        </p:blipFill>
        <p:spPr>
          <a:xfrm>
            <a:off x="4857115" y="396875"/>
            <a:ext cx="3957320" cy="3338830"/>
          </a:xfrm>
          <a:prstGeom prst="rect">
            <a:avLst/>
          </a:prstGeom>
        </p:spPr>
      </p:pic>
      <p:sp>
        <p:nvSpPr>
          <p:cNvPr id="5" name="云形标注 4"/>
          <p:cNvSpPr/>
          <p:nvPr/>
        </p:nvSpPr>
        <p:spPr>
          <a:xfrm>
            <a:off x="1071880" y="2464435"/>
            <a:ext cx="1516380" cy="876300"/>
          </a:xfrm>
          <a:prstGeom prst="cloudCallo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r>
              <a:rPr lang="en-US" altLang="zh-CN" sz="1400">
                <a:latin typeface="微软雅黑" panose="020B0503020204020204" pitchFamily="34" charset="-122"/>
                <a:ea typeface="微软雅黑" panose="020B0503020204020204" pitchFamily="34" charset="-122"/>
              </a:rPr>
              <a:t>CPU Cycles</a:t>
            </a:r>
            <a:endParaRPr lang="en-US" altLang="zh-CN" sz="1400">
              <a:latin typeface="微软雅黑" panose="020B0503020204020204" pitchFamily="34" charset="-122"/>
              <a:ea typeface="微软雅黑" panose="020B0503020204020204" pitchFamily="34" charset="-122"/>
            </a:endParaRPr>
          </a:p>
        </p:txBody>
      </p:sp>
      <p:sp>
        <p:nvSpPr>
          <p:cNvPr id="6" name="云形标注 5"/>
          <p:cNvSpPr/>
          <p:nvPr>
            <p:custDataLst>
              <p:tags r:id="rId4"/>
            </p:custDataLst>
          </p:nvPr>
        </p:nvSpPr>
        <p:spPr>
          <a:xfrm>
            <a:off x="1930400" y="2990850"/>
            <a:ext cx="1516380" cy="876300"/>
          </a:xfrm>
          <a:prstGeom prst="cloudCallo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r>
              <a:rPr lang="en-US" altLang="zh-CN" sz="1400">
                <a:latin typeface="微软雅黑" panose="020B0503020204020204" pitchFamily="34" charset="-122"/>
                <a:ea typeface="微软雅黑" panose="020B0503020204020204" pitchFamily="34" charset="-122"/>
              </a:rPr>
              <a:t>data size</a:t>
            </a:r>
            <a:endParaRPr lang="en-US" altLang="zh-CN" sz="1400">
              <a:latin typeface="微软雅黑" panose="020B0503020204020204" pitchFamily="34" charset="-122"/>
              <a:ea typeface="微软雅黑" panose="020B0503020204020204" pitchFamily="34" charset="-122"/>
            </a:endParaRPr>
          </a:p>
        </p:txBody>
      </p:sp>
      <p:sp>
        <p:nvSpPr>
          <p:cNvPr id="7" name="燕尾形箭头 6"/>
          <p:cNvSpPr/>
          <p:nvPr/>
        </p:nvSpPr>
        <p:spPr>
          <a:xfrm rot="5400000">
            <a:off x="2080260" y="4123690"/>
            <a:ext cx="586740" cy="541020"/>
          </a:xfrm>
          <a:prstGeom prst="notched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pitchFamily="34" charset="-122"/>
              <a:ea typeface="微软雅黑" panose="020B0503020204020204" pitchFamily="34" charset="-122"/>
            </a:endParaRPr>
          </a:p>
        </p:txBody>
      </p:sp>
      <p:sp>
        <p:nvSpPr>
          <p:cNvPr id="8" name="文本框 7"/>
          <p:cNvSpPr txBox="1"/>
          <p:nvPr>
            <p:custDataLst>
              <p:tags r:id="rId5"/>
            </p:custDataLst>
          </p:nvPr>
        </p:nvSpPr>
        <p:spPr>
          <a:xfrm>
            <a:off x="1671955" y="4786630"/>
            <a:ext cx="1541145" cy="398780"/>
          </a:xfrm>
          <a:prstGeom prst="rect">
            <a:avLst/>
          </a:prstGeom>
          <a:noFill/>
        </p:spPr>
        <p:txBody>
          <a:bodyPr wrap="square" rtlCol="0">
            <a:spAutoFit/>
          </a:bodyPr>
          <a:p>
            <a:r>
              <a:rPr lang="en-US" sz="2000" b="1">
                <a:latin typeface="微软雅黑" panose="020B0503020204020204" pitchFamily="34" charset="-122"/>
                <a:ea typeface="微软雅黑" panose="020B0503020204020204" pitchFamily="34" charset="-122"/>
                <a:cs typeface="方正兰亭黑简体" panose="02000000000000000000" charset="-122"/>
              </a:rPr>
              <a:t>NP-Hard</a:t>
            </a:r>
            <a:endParaRPr lang="en-US" sz="2000" b="1">
              <a:latin typeface="微软雅黑" panose="020B0503020204020204" pitchFamily="34" charset="-122"/>
              <a:ea typeface="微软雅黑" panose="020B0503020204020204" pitchFamily="34" charset="-122"/>
              <a:cs typeface="方正兰亭黑简体" panose="02000000000000000000" charset="-122"/>
            </a:endParaRPr>
          </a:p>
        </p:txBody>
      </p:sp>
      <p:sp>
        <p:nvSpPr>
          <p:cNvPr id="9" name="燕尾形箭头 8"/>
          <p:cNvSpPr/>
          <p:nvPr>
            <p:custDataLst>
              <p:tags r:id="rId6"/>
            </p:custDataLst>
          </p:nvPr>
        </p:nvSpPr>
        <p:spPr>
          <a:xfrm rot="5400000">
            <a:off x="2080260" y="5253990"/>
            <a:ext cx="586740" cy="541020"/>
          </a:xfrm>
          <a:prstGeom prst="notched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pitchFamily="34" charset="-122"/>
              <a:ea typeface="微软雅黑" panose="020B0503020204020204" pitchFamily="34" charset="-122"/>
            </a:endParaRPr>
          </a:p>
        </p:txBody>
      </p:sp>
      <p:sp>
        <p:nvSpPr>
          <p:cNvPr id="10" name="文本框 9"/>
          <p:cNvSpPr txBox="1"/>
          <p:nvPr>
            <p:custDataLst>
              <p:tags r:id="rId7"/>
            </p:custDataLst>
          </p:nvPr>
        </p:nvSpPr>
        <p:spPr>
          <a:xfrm>
            <a:off x="598170" y="5938520"/>
            <a:ext cx="4073525" cy="398780"/>
          </a:xfrm>
          <a:prstGeom prst="rect">
            <a:avLst/>
          </a:prstGeom>
          <a:noFill/>
        </p:spPr>
        <p:txBody>
          <a:bodyPr wrap="square" rtlCol="0">
            <a:spAutoFit/>
          </a:bodyPr>
          <a:p>
            <a:r>
              <a:rPr lang="en-US" sz="2000" b="1">
                <a:solidFill>
                  <a:schemeClr val="accent6"/>
                </a:solidFill>
                <a:latin typeface="微软雅黑" panose="020B0503020204020204" pitchFamily="34" charset="-122"/>
                <a:ea typeface="微软雅黑" panose="020B0503020204020204" pitchFamily="34" charset="-122"/>
                <a:cs typeface="方正兰亭黑简体" panose="02000000000000000000" charset="-122"/>
              </a:rPr>
              <a:t>D</a:t>
            </a:r>
            <a:r>
              <a:rPr lang="en-US" sz="2000" b="1">
                <a:latin typeface="微软雅黑" panose="020B0503020204020204" pitchFamily="34" charset="-122"/>
                <a:ea typeface="微软雅黑" panose="020B0503020204020204" pitchFamily="34" charset="-122"/>
                <a:cs typeface="方正兰亭黑简体" panose="02000000000000000000" charset="-122"/>
              </a:rPr>
              <a:t>eep </a:t>
            </a:r>
            <a:r>
              <a:rPr lang="en-US" sz="2000" b="1">
                <a:solidFill>
                  <a:schemeClr val="accent6"/>
                </a:solidFill>
                <a:latin typeface="微软雅黑" panose="020B0503020204020204" pitchFamily="34" charset="-122"/>
                <a:ea typeface="微软雅黑" panose="020B0503020204020204" pitchFamily="34" charset="-122"/>
                <a:cs typeface="方正兰亭黑简体" panose="02000000000000000000" charset="-122"/>
              </a:rPr>
              <a:t>R</a:t>
            </a:r>
            <a:r>
              <a:rPr lang="en-US" sz="2000" b="1">
                <a:latin typeface="微软雅黑" panose="020B0503020204020204" pitchFamily="34" charset="-122"/>
                <a:ea typeface="微软雅黑" panose="020B0503020204020204" pitchFamily="34" charset="-122"/>
                <a:cs typeface="方正兰亭黑简体" panose="02000000000000000000" charset="-122"/>
              </a:rPr>
              <a:t>einforcement </a:t>
            </a:r>
            <a:r>
              <a:rPr lang="en-US" sz="2000" b="1">
                <a:solidFill>
                  <a:schemeClr val="accent6"/>
                </a:solidFill>
                <a:latin typeface="微软雅黑" panose="020B0503020204020204" pitchFamily="34" charset="-122"/>
                <a:ea typeface="微软雅黑" panose="020B0503020204020204" pitchFamily="34" charset="-122"/>
                <a:cs typeface="方正兰亭黑简体" panose="02000000000000000000" charset="-122"/>
              </a:rPr>
              <a:t>L</a:t>
            </a:r>
            <a:r>
              <a:rPr lang="en-US" sz="2000" b="1">
                <a:latin typeface="微软雅黑" panose="020B0503020204020204" pitchFamily="34" charset="-122"/>
                <a:ea typeface="微软雅黑" panose="020B0503020204020204" pitchFamily="34" charset="-122"/>
                <a:cs typeface="方正兰亭黑简体" panose="02000000000000000000" charset="-122"/>
              </a:rPr>
              <a:t>earing</a:t>
            </a:r>
            <a:endParaRPr lang="en-US" sz="2000" b="1">
              <a:latin typeface="微软雅黑" panose="020B0503020204020204" pitchFamily="34" charset="-122"/>
              <a:ea typeface="微软雅黑" panose="020B0503020204020204" pitchFamily="34" charset="-122"/>
              <a:cs typeface="方正兰亭黑简体" panose="02000000000000000000" charset="-122"/>
            </a:endParaRPr>
          </a:p>
        </p:txBody>
      </p:sp>
      <p:pic>
        <p:nvPicPr>
          <p:cNvPr id="2" name="图片 1" descr="AR-2"/>
          <p:cNvPicPr>
            <a:picLocks noChangeAspect="1"/>
          </p:cNvPicPr>
          <p:nvPr/>
        </p:nvPicPr>
        <p:blipFill>
          <a:blip r:embed="rId8"/>
          <a:stretch>
            <a:fillRect/>
          </a:stretch>
        </p:blipFill>
        <p:spPr>
          <a:xfrm>
            <a:off x="4857115" y="4039235"/>
            <a:ext cx="4157345" cy="168719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latin typeface="微软雅黑" panose="020B0503020204020204" pitchFamily="34" charset="-122"/>
                <a:ea typeface="微软雅黑" panose="020B0503020204020204" pitchFamily="34" charset="-122"/>
              </a:rPr>
              <a:t>Introduction</a:t>
            </a:r>
            <a:endParaRPr lang="en-US" altLang="zh-CN">
              <a:latin typeface="微软雅黑" panose="020B0503020204020204" pitchFamily="34" charset="-122"/>
              <a:ea typeface="微软雅黑" panose="020B0503020204020204" pitchFamily="34" charset="-122"/>
            </a:endParaRPr>
          </a:p>
        </p:txBody>
      </p:sp>
      <p:sp>
        <p:nvSpPr>
          <p:cNvPr id="53" name="文本框 52"/>
          <p:cNvSpPr txBox="1"/>
          <p:nvPr>
            <p:custDataLst>
              <p:tags r:id="rId1"/>
            </p:custDataLst>
          </p:nvPr>
        </p:nvSpPr>
        <p:spPr>
          <a:xfrm>
            <a:off x="400685" y="1137285"/>
            <a:ext cx="4025265" cy="368300"/>
          </a:xfrm>
          <a:prstGeom prst="rect">
            <a:avLst/>
          </a:prstGeom>
          <a:noFill/>
        </p:spPr>
        <p:txBody>
          <a:bodyPr wrap="square" rtlCol="0">
            <a:spAutoFit/>
          </a:bodyPr>
          <a:p>
            <a:r>
              <a:rPr lang="en-US" altLang="zh-CN">
                <a:latin typeface="微软雅黑" panose="020B0503020204020204" pitchFamily="34" charset="-122"/>
                <a:ea typeface="微软雅黑" panose="020B0503020204020204" pitchFamily="34" charset="-122"/>
                <a:sym typeface="+mn-ea"/>
              </a:rPr>
              <a:t>Deep Reinforcement Learning</a:t>
            </a:r>
            <a:endParaRPr lang="en-US" altLang="zh-CN">
              <a:latin typeface="微软雅黑" panose="020B0503020204020204" pitchFamily="34" charset="-122"/>
              <a:ea typeface="微软雅黑" panose="020B0503020204020204" pitchFamily="34" charset="-122"/>
              <a:sym typeface="+mn-ea"/>
            </a:endParaRPr>
          </a:p>
        </p:txBody>
      </p:sp>
      <p:sp>
        <p:nvSpPr>
          <p:cNvPr id="100" name="文本框 99"/>
          <p:cNvSpPr txBox="1"/>
          <p:nvPr/>
        </p:nvSpPr>
        <p:spPr>
          <a:xfrm>
            <a:off x="907415" y="1570990"/>
            <a:ext cx="5735320" cy="306705"/>
          </a:xfrm>
          <a:prstGeom prst="rect">
            <a:avLst/>
          </a:prstGeom>
          <a:noFill/>
          <a:ln w="9525">
            <a:noFill/>
          </a:ln>
        </p:spPr>
        <p:txBody>
          <a:bodyPr wrap="square">
            <a:spAutoFit/>
          </a:bodyPr>
          <a:p>
            <a:pPr indent="266700"/>
            <a:r>
              <a:rPr lang="en-US" sz="1400">
                <a:latin typeface="微软雅黑" panose="020B0503020204020204" pitchFamily="34" charset="-122"/>
                <a:ea typeface="微软雅黑" panose="020B0503020204020204" pitchFamily="34" charset="-122"/>
              </a:rPr>
              <a:t>Mapping from env states to action -&gt; maximize rewards</a:t>
            </a:r>
            <a:endParaRPr lang="en-US" altLang="en-US" sz="1400">
              <a:latin typeface="微软雅黑" panose="020B0503020204020204" pitchFamily="34" charset="-122"/>
              <a:ea typeface="微软雅黑" panose="020B0503020204020204" pitchFamily="34" charset="-122"/>
            </a:endParaRPr>
          </a:p>
        </p:txBody>
      </p:sp>
      <p:sp>
        <p:nvSpPr>
          <p:cNvPr id="2" name="文本框 1"/>
          <p:cNvSpPr txBox="1"/>
          <p:nvPr/>
        </p:nvSpPr>
        <p:spPr>
          <a:xfrm>
            <a:off x="236220" y="3133725"/>
            <a:ext cx="2024380" cy="368300"/>
          </a:xfrm>
          <a:prstGeom prst="rect">
            <a:avLst/>
          </a:prstGeom>
          <a:noFill/>
          <a:ln w="9525">
            <a:noFill/>
          </a:ln>
        </p:spPr>
        <p:txBody>
          <a:bodyPr wrap="square">
            <a:spAutoFit/>
          </a:bodyPr>
          <a:p>
            <a:pPr indent="0"/>
            <a:r>
              <a:rPr lang="en-US" b="0">
                <a:latin typeface="微软雅黑" panose="020B0503020204020204" pitchFamily="34" charset="-122"/>
                <a:ea typeface="微软雅黑" panose="020B0503020204020204" pitchFamily="34" charset="-122"/>
              </a:rPr>
              <a:t>Existing DRL: </a:t>
            </a:r>
            <a:endParaRPr lang="en-US" altLang="en-US" b="0">
              <a:latin typeface="微软雅黑" panose="020B0503020204020204" pitchFamily="34" charset="-122"/>
              <a:ea typeface="微软雅黑" panose="020B0503020204020204" pitchFamily="34" charset="-122"/>
            </a:endParaRPr>
          </a:p>
        </p:txBody>
      </p:sp>
      <p:sp>
        <p:nvSpPr>
          <p:cNvPr id="12" name="矩形 11"/>
          <p:cNvSpPr/>
          <p:nvPr/>
        </p:nvSpPr>
        <p:spPr>
          <a:xfrm>
            <a:off x="236220" y="3569335"/>
            <a:ext cx="1546860" cy="8528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50000"/>
              </a:lnSpc>
            </a:pPr>
            <a:r>
              <a:rPr lang="en-US" altLang="zh-CN" sz="1400">
                <a:latin typeface="微软雅黑" panose="020B0503020204020204" pitchFamily="34" charset="-122"/>
                <a:ea typeface="微软雅黑" panose="020B0503020204020204" pitchFamily="34" charset="-122"/>
              </a:rPr>
              <a:t>Assumed independent</a:t>
            </a:r>
            <a:endParaRPr lang="en-US" altLang="zh-CN" sz="1400">
              <a:latin typeface="微软雅黑" panose="020B0503020204020204" pitchFamily="34" charset="-122"/>
              <a:ea typeface="微软雅黑" panose="020B0503020204020204" pitchFamily="34" charset="-122"/>
            </a:endParaRPr>
          </a:p>
        </p:txBody>
      </p:sp>
      <p:sp>
        <p:nvSpPr>
          <p:cNvPr id="14" name="椭圆 13"/>
          <p:cNvSpPr/>
          <p:nvPr/>
        </p:nvSpPr>
        <p:spPr>
          <a:xfrm>
            <a:off x="3613785" y="4724400"/>
            <a:ext cx="1418590" cy="1418590"/>
          </a:xfrm>
          <a:prstGeom prst="ellipse">
            <a:avLst/>
          </a:prstGeom>
          <a:noFill/>
          <a:ln w="28575" cmpd="thickThin">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60000"/>
              </a:lnSpc>
            </a:pPr>
            <a:r>
              <a:rPr lang="en-US" altLang="zh-CN" sz="1000">
                <a:solidFill>
                  <a:schemeClr val="tx1"/>
                </a:solidFill>
                <a:latin typeface="微软雅黑" panose="020B0503020204020204" pitchFamily="34" charset="-122"/>
                <a:ea typeface="微软雅黑" panose="020B0503020204020204" pitchFamily="34" charset="-122"/>
              </a:rPr>
              <a:t>Offloading Task</a:t>
            </a:r>
            <a:endParaRPr lang="en-US" altLang="zh-CN" sz="1000">
              <a:solidFill>
                <a:schemeClr val="tx1"/>
              </a:solidFill>
              <a:latin typeface="微软雅黑" panose="020B0503020204020204" pitchFamily="34" charset="-122"/>
              <a:ea typeface="微软雅黑" panose="020B0503020204020204" pitchFamily="34" charset="-122"/>
            </a:endParaRPr>
          </a:p>
        </p:txBody>
      </p:sp>
      <p:sp>
        <p:nvSpPr>
          <p:cNvPr id="15" name="矩形 14"/>
          <p:cNvSpPr/>
          <p:nvPr/>
        </p:nvSpPr>
        <p:spPr>
          <a:xfrm>
            <a:off x="5755005" y="5128895"/>
            <a:ext cx="1097280" cy="571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latin typeface="微软雅黑" panose="020B0503020204020204" pitchFamily="34" charset="-122"/>
                <a:ea typeface="微软雅黑" panose="020B0503020204020204" pitchFamily="34" charset="-122"/>
              </a:rPr>
              <a:t>Inputs</a:t>
            </a:r>
            <a:endParaRPr lang="en-US" altLang="zh-CN" sz="1400">
              <a:latin typeface="微软雅黑" panose="020B0503020204020204" pitchFamily="34" charset="-122"/>
              <a:ea typeface="微软雅黑" panose="020B0503020204020204" pitchFamily="34" charset="-122"/>
            </a:endParaRPr>
          </a:p>
        </p:txBody>
      </p:sp>
      <p:sp>
        <p:nvSpPr>
          <p:cNvPr id="16" name="矩形 15"/>
          <p:cNvSpPr/>
          <p:nvPr>
            <p:custDataLst>
              <p:tags r:id="rId2"/>
            </p:custDataLst>
          </p:nvPr>
        </p:nvSpPr>
        <p:spPr>
          <a:xfrm>
            <a:off x="5755005" y="2475230"/>
            <a:ext cx="1097280" cy="6642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latin typeface="微软雅黑" panose="020B0503020204020204" pitchFamily="34" charset="-122"/>
                <a:ea typeface="微软雅黑" panose="020B0503020204020204" pitchFamily="34" charset="-122"/>
              </a:rPr>
              <a:t>Outputs</a:t>
            </a:r>
            <a:endParaRPr lang="en-US" altLang="zh-CN" sz="1400">
              <a:latin typeface="微软雅黑" panose="020B0503020204020204" pitchFamily="34" charset="-122"/>
              <a:ea typeface="微软雅黑" panose="020B0503020204020204" pitchFamily="34" charset="-122"/>
            </a:endParaRPr>
          </a:p>
        </p:txBody>
      </p:sp>
      <p:sp>
        <p:nvSpPr>
          <p:cNvPr id="17" name="椭圆 16"/>
          <p:cNvSpPr/>
          <p:nvPr>
            <p:custDataLst>
              <p:tags r:id="rId3"/>
            </p:custDataLst>
          </p:nvPr>
        </p:nvSpPr>
        <p:spPr>
          <a:xfrm>
            <a:off x="3413125" y="2113280"/>
            <a:ext cx="1388745" cy="1388745"/>
          </a:xfrm>
          <a:prstGeom prst="ellipse">
            <a:avLst/>
          </a:prstGeom>
          <a:noFill/>
          <a:ln w="28575" cmpd="thickThin">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60000"/>
              </a:lnSpc>
            </a:pPr>
            <a:r>
              <a:rPr lang="en-US" altLang="zh-CN" sz="1000">
                <a:solidFill>
                  <a:schemeClr val="tx1"/>
                </a:solidFill>
                <a:latin typeface="微软雅黑" panose="020B0503020204020204" pitchFamily="34" charset="-122"/>
                <a:ea typeface="微软雅黑" panose="020B0503020204020204" pitchFamily="34" charset="-122"/>
              </a:rPr>
              <a:t>Offloading Task</a:t>
            </a:r>
            <a:endParaRPr lang="en-US" altLang="zh-CN" sz="1000">
              <a:solidFill>
                <a:schemeClr val="tx1"/>
              </a:solidFill>
              <a:latin typeface="微软雅黑" panose="020B0503020204020204" pitchFamily="34" charset="-122"/>
              <a:ea typeface="微软雅黑" panose="020B0503020204020204" pitchFamily="34" charset="-122"/>
            </a:endParaRPr>
          </a:p>
        </p:txBody>
      </p:sp>
      <p:cxnSp>
        <p:nvCxnSpPr>
          <p:cNvPr id="20" name="直接箭头连接符 19"/>
          <p:cNvCxnSpPr>
            <a:stCxn id="17" idx="6"/>
            <a:endCxn id="16" idx="1"/>
          </p:cNvCxnSpPr>
          <p:nvPr/>
        </p:nvCxnSpPr>
        <p:spPr>
          <a:xfrm flipV="1">
            <a:off x="4801870" y="2807335"/>
            <a:ext cx="953135" cy="63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21" name="直接箭头连接符 20"/>
          <p:cNvCxnSpPr>
            <a:stCxn id="16" idx="2"/>
            <a:endCxn id="15" idx="0"/>
          </p:cNvCxnSpPr>
          <p:nvPr/>
        </p:nvCxnSpPr>
        <p:spPr>
          <a:xfrm>
            <a:off x="6303645" y="3139440"/>
            <a:ext cx="0" cy="198945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22" name="直接箭头连接符 21"/>
          <p:cNvCxnSpPr>
            <a:stCxn id="15" idx="1"/>
            <a:endCxn id="14" idx="6"/>
          </p:cNvCxnSpPr>
          <p:nvPr/>
        </p:nvCxnSpPr>
        <p:spPr>
          <a:xfrm flipH="1">
            <a:off x="5032375" y="5414645"/>
            <a:ext cx="722630" cy="1905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23" name="直接箭头连接符 22"/>
          <p:cNvCxnSpPr>
            <a:stCxn id="12" idx="3"/>
            <a:endCxn id="17" idx="2"/>
          </p:cNvCxnSpPr>
          <p:nvPr/>
        </p:nvCxnSpPr>
        <p:spPr>
          <a:xfrm flipV="1">
            <a:off x="1783080" y="2807970"/>
            <a:ext cx="1630045" cy="118808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24" name="直接箭头连接符 23"/>
          <p:cNvCxnSpPr>
            <a:stCxn id="12" idx="3"/>
            <a:endCxn id="14" idx="2"/>
          </p:cNvCxnSpPr>
          <p:nvPr/>
        </p:nvCxnSpPr>
        <p:spPr>
          <a:xfrm>
            <a:off x="1783080" y="3996055"/>
            <a:ext cx="1830705" cy="143764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26" name="文本框 25"/>
          <p:cNvSpPr txBox="1"/>
          <p:nvPr/>
        </p:nvSpPr>
        <p:spPr>
          <a:xfrm>
            <a:off x="7231380" y="3852545"/>
            <a:ext cx="2170430" cy="337185"/>
          </a:xfrm>
          <a:prstGeom prst="rect">
            <a:avLst/>
          </a:prstGeom>
          <a:noFill/>
        </p:spPr>
        <p:txBody>
          <a:bodyPr wrap="square" rtlCol="0" anchor="t">
            <a:spAutoFit/>
          </a:bodyPr>
          <a:p>
            <a:pPr indent="0"/>
            <a:r>
              <a:rPr lang="en-US" sz="1600" b="1">
                <a:highlight>
                  <a:srgbClr val="FFFF00"/>
                </a:highlight>
                <a:latin typeface="微软雅黑" panose="020B0503020204020204" pitchFamily="34" charset="-122"/>
                <a:ea typeface="微软雅黑" panose="020B0503020204020204" pitchFamily="34" charset="-122"/>
                <a:sym typeface="+mn-ea"/>
              </a:rPr>
              <a:t>waste resource</a:t>
            </a:r>
            <a:endParaRPr lang="en-US" altLang="en-US" sz="1600" b="1">
              <a:highlight>
                <a:srgbClr val="FFFF00"/>
              </a:highlight>
              <a:latin typeface="微软雅黑" panose="020B0503020204020204" pitchFamily="34" charset="-122"/>
              <a:ea typeface="微软雅黑" panose="020B0503020204020204" pitchFamily="34" charset="-122"/>
              <a:sym typeface="+mn-ea"/>
            </a:endParaRPr>
          </a:p>
        </p:txBody>
      </p:sp>
      <p:sp>
        <p:nvSpPr>
          <p:cNvPr id="28" name="虚尾箭头 27"/>
          <p:cNvSpPr/>
          <p:nvPr/>
        </p:nvSpPr>
        <p:spPr>
          <a:xfrm>
            <a:off x="6593205" y="3811270"/>
            <a:ext cx="662940" cy="426720"/>
          </a:xfrm>
          <a:prstGeom prst="strip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p:nvPr>
            <p:ph type="title"/>
          </p:nvPr>
        </p:nvSpPr>
        <p:spPr/>
        <p:txBody>
          <a:bodyPr/>
          <a:p>
            <a:r>
              <a:rPr lang="en-US" altLang="zh-CN">
                <a:latin typeface="微软雅黑" panose="020B0503020204020204" pitchFamily="34" charset="-122"/>
                <a:ea typeface="微软雅黑" panose="020B0503020204020204" pitchFamily="34" charset="-122"/>
                <a:sym typeface="+mn-ea"/>
              </a:rPr>
              <a:t>Introduction</a:t>
            </a:r>
            <a:endParaRPr lang="en-US" altLang="zh-CN">
              <a:latin typeface="微软雅黑" panose="020B0503020204020204" pitchFamily="34" charset="-122"/>
              <a:ea typeface="微软雅黑" panose="020B0503020204020204" pitchFamily="34" charset="-122"/>
              <a:sym typeface="+mn-ea"/>
            </a:endParaRPr>
          </a:p>
        </p:txBody>
      </p:sp>
      <p:grpSp>
        <p:nvGrpSpPr>
          <p:cNvPr id="24" name="组合 23"/>
          <p:cNvGrpSpPr/>
          <p:nvPr/>
        </p:nvGrpSpPr>
        <p:grpSpPr>
          <a:xfrm>
            <a:off x="219075" y="1374140"/>
            <a:ext cx="8352155" cy="4784725"/>
            <a:chOff x="345" y="2790"/>
            <a:chExt cx="13153" cy="7535"/>
          </a:xfrm>
        </p:grpSpPr>
        <p:sp>
          <p:nvSpPr>
            <p:cNvPr id="5" name="圆角矩形 4"/>
            <p:cNvSpPr/>
            <p:nvPr/>
          </p:nvSpPr>
          <p:spPr>
            <a:xfrm>
              <a:off x="757" y="2790"/>
              <a:ext cx="3854" cy="1294"/>
            </a:xfrm>
            <a:prstGeom prst="round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chemeClr val="tx1"/>
                  </a:solidFill>
                  <a:latin typeface="微软雅黑" panose="020B0503020204020204" pitchFamily="34" charset="-122"/>
                  <a:ea typeface="微软雅黑" panose="020B0503020204020204" pitchFamily="34" charset="-122"/>
                </a:rPr>
                <a:t>Need for large computing rescources</a:t>
              </a:r>
              <a:endParaRPr lang="en-US" altLang="zh-CN" sz="1400">
                <a:solidFill>
                  <a:schemeClr val="tx1"/>
                </a:solidFill>
                <a:latin typeface="微软雅黑" panose="020B0503020204020204" pitchFamily="34" charset="-122"/>
                <a:ea typeface="微软雅黑" panose="020B0503020204020204" pitchFamily="34" charset="-122"/>
              </a:endParaRPr>
            </a:p>
          </p:txBody>
        </p:sp>
        <p:sp>
          <p:nvSpPr>
            <p:cNvPr id="8" name="圆角矩形 7"/>
            <p:cNvSpPr/>
            <p:nvPr>
              <p:custDataLst>
                <p:tags r:id="rId1"/>
              </p:custDataLst>
            </p:nvPr>
          </p:nvSpPr>
          <p:spPr>
            <a:xfrm>
              <a:off x="5174" y="2790"/>
              <a:ext cx="3131" cy="1294"/>
            </a:xfrm>
            <a:prstGeom prst="roundRect">
              <a:avLst/>
            </a:prstGeom>
            <a:noFill/>
            <a:ln w="28575" cmpd="sng">
              <a:solidFill>
                <a:schemeClr val="accent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chemeClr val="tx1"/>
                  </a:solidFill>
                  <a:latin typeface="微软雅黑" panose="020B0503020204020204" pitchFamily="34" charset="-122"/>
                  <a:ea typeface="微软雅黑" panose="020B0503020204020204" pitchFamily="34" charset="-122"/>
                </a:rPr>
                <a:t>Transfer tasks to </a:t>
              </a:r>
              <a:endParaRPr lang="en-US" altLang="zh-CN" sz="1400">
                <a:solidFill>
                  <a:schemeClr val="tx1"/>
                </a:solidFill>
                <a:latin typeface="微软雅黑" panose="020B0503020204020204" pitchFamily="34" charset="-122"/>
                <a:ea typeface="微软雅黑" panose="020B0503020204020204" pitchFamily="34" charset="-122"/>
              </a:endParaRPr>
            </a:p>
            <a:p>
              <a:pPr algn="ctr"/>
              <a:r>
                <a:rPr lang="en-US" altLang="zh-CN" sz="1400" i="1">
                  <a:solidFill>
                    <a:schemeClr val="tx1"/>
                  </a:solidFill>
                  <a:latin typeface="微软雅黑" panose="020B0503020204020204" pitchFamily="34" charset="-122"/>
                  <a:ea typeface="微软雅黑" panose="020B0503020204020204" pitchFamily="34" charset="-122"/>
                </a:rPr>
                <a:t>the cloud</a:t>
              </a:r>
              <a:endParaRPr lang="en-US" altLang="zh-CN" sz="1400" i="1">
                <a:solidFill>
                  <a:schemeClr val="tx1"/>
                </a:solidFill>
                <a:latin typeface="微软雅黑" panose="020B0503020204020204" pitchFamily="34" charset="-122"/>
                <a:ea typeface="微软雅黑" panose="020B0503020204020204" pitchFamily="34" charset="-122"/>
              </a:endParaRPr>
            </a:p>
          </p:txBody>
        </p:sp>
        <p:sp>
          <p:nvSpPr>
            <p:cNvPr id="9" name="圆角矩形 8"/>
            <p:cNvSpPr/>
            <p:nvPr>
              <p:custDataLst>
                <p:tags r:id="rId2"/>
              </p:custDataLst>
            </p:nvPr>
          </p:nvSpPr>
          <p:spPr>
            <a:xfrm>
              <a:off x="9644" y="2790"/>
              <a:ext cx="3854" cy="1294"/>
            </a:xfrm>
            <a:prstGeom prst="round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chemeClr val="tx1"/>
                  </a:solidFill>
                  <a:latin typeface="微软雅黑" panose="020B0503020204020204" pitchFamily="34" charset="-122"/>
                  <a:ea typeface="微软雅黑" panose="020B0503020204020204" pitchFamily="34" charset="-122"/>
                </a:rPr>
                <a:t>Long distance between user and </a:t>
              </a:r>
              <a:r>
                <a:rPr lang="en-US" altLang="zh-CN" sz="1400" i="1">
                  <a:solidFill>
                    <a:schemeClr val="tx1"/>
                  </a:solidFill>
                  <a:latin typeface="微软雅黑" panose="020B0503020204020204" pitchFamily="34" charset="-122"/>
                  <a:ea typeface="微软雅黑" panose="020B0503020204020204" pitchFamily="34" charset="-122"/>
                </a:rPr>
                <a:t>the cloud</a:t>
              </a:r>
              <a:endParaRPr lang="en-US" altLang="zh-CN" sz="1400" i="1">
                <a:solidFill>
                  <a:schemeClr val="tx1"/>
                </a:solidFill>
                <a:latin typeface="微软雅黑" panose="020B0503020204020204" pitchFamily="34" charset="-122"/>
                <a:ea typeface="微软雅黑" panose="020B0503020204020204" pitchFamily="34" charset="-122"/>
              </a:endParaRPr>
            </a:p>
          </p:txBody>
        </p:sp>
        <p:sp>
          <p:nvSpPr>
            <p:cNvPr id="10" name="虚尾箭头 9"/>
            <p:cNvSpPr/>
            <p:nvPr/>
          </p:nvSpPr>
          <p:spPr>
            <a:xfrm>
              <a:off x="8572" y="3047"/>
              <a:ext cx="891" cy="780"/>
            </a:xfrm>
            <a:prstGeom prst="strip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pitchFamily="34" charset="-122"/>
                <a:ea typeface="微软雅黑" panose="020B0503020204020204" pitchFamily="34" charset="-122"/>
              </a:endParaRPr>
            </a:p>
          </p:txBody>
        </p:sp>
        <p:sp>
          <p:nvSpPr>
            <p:cNvPr id="13" name="圆角矩形 12"/>
            <p:cNvSpPr/>
            <p:nvPr>
              <p:custDataLst>
                <p:tags r:id="rId3"/>
              </p:custDataLst>
            </p:nvPr>
          </p:nvSpPr>
          <p:spPr>
            <a:xfrm>
              <a:off x="10006" y="4586"/>
              <a:ext cx="3131" cy="1294"/>
            </a:xfrm>
            <a:prstGeom prst="roundRect">
              <a:avLst/>
            </a:prstGeom>
            <a:noFill/>
            <a:ln w="28575" cmpd="sng">
              <a:solidFill>
                <a:schemeClr val="accent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chemeClr val="tx1"/>
                  </a:solidFill>
                  <a:latin typeface="微软雅黑" panose="020B0503020204020204" pitchFamily="34" charset="-122"/>
                  <a:ea typeface="微软雅黑" panose="020B0503020204020204" pitchFamily="34" charset="-122"/>
                </a:rPr>
                <a:t>Transfer tasks to MEC hosts at network edge</a:t>
              </a:r>
              <a:endParaRPr lang="en-US" altLang="zh-CN" sz="1400" i="1">
                <a:solidFill>
                  <a:schemeClr val="tx1"/>
                </a:solidFill>
                <a:latin typeface="微软雅黑" panose="020B0503020204020204" pitchFamily="34" charset="-122"/>
                <a:ea typeface="微软雅黑" panose="020B0503020204020204" pitchFamily="34" charset="-122"/>
              </a:endParaRPr>
            </a:p>
          </p:txBody>
        </p:sp>
        <p:cxnSp>
          <p:nvCxnSpPr>
            <p:cNvPr id="14" name="直接箭头连接符 13"/>
            <p:cNvCxnSpPr>
              <a:stCxn id="5" idx="3"/>
              <a:endCxn id="8" idx="1"/>
            </p:cNvCxnSpPr>
            <p:nvPr/>
          </p:nvCxnSpPr>
          <p:spPr>
            <a:xfrm>
              <a:off x="4611" y="3437"/>
              <a:ext cx="563"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5" name="直接箭头连接符 14"/>
            <p:cNvCxnSpPr>
              <a:stCxn id="9" idx="2"/>
              <a:endCxn id="13" idx="0"/>
            </p:cNvCxnSpPr>
            <p:nvPr>
              <p:custDataLst>
                <p:tags r:id="rId4"/>
              </p:custDataLst>
            </p:nvPr>
          </p:nvCxnSpPr>
          <p:spPr>
            <a:xfrm>
              <a:off x="11571" y="4084"/>
              <a:ext cx="1" cy="502"/>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6" name="圆角矩形 15"/>
            <p:cNvSpPr/>
            <p:nvPr>
              <p:custDataLst>
                <p:tags r:id="rId5"/>
              </p:custDataLst>
            </p:nvPr>
          </p:nvSpPr>
          <p:spPr>
            <a:xfrm>
              <a:off x="9644" y="7008"/>
              <a:ext cx="3854" cy="1294"/>
            </a:xfrm>
            <a:prstGeom prst="round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chemeClr val="tx1"/>
                  </a:solidFill>
                  <a:latin typeface="微软雅黑" panose="020B0503020204020204" pitchFamily="34" charset="-122"/>
                  <a:ea typeface="微软雅黑" panose="020B0503020204020204" pitchFamily="34" charset="-122"/>
                </a:rPr>
                <a:t>Algorithms heavily rely on expert knowledge</a:t>
              </a:r>
              <a:endParaRPr lang="en-US" altLang="zh-CN" sz="1400" i="1">
                <a:solidFill>
                  <a:schemeClr val="tx1"/>
                </a:solidFill>
                <a:latin typeface="微软雅黑" panose="020B0503020204020204" pitchFamily="34" charset="-122"/>
                <a:ea typeface="微软雅黑" panose="020B0503020204020204" pitchFamily="34" charset="-122"/>
              </a:endParaRPr>
            </a:p>
          </p:txBody>
        </p:sp>
        <p:sp>
          <p:nvSpPr>
            <p:cNvPr id="17" name="虚尾箭头 16"/>
            <p:cNvSpPr/>
            <p:nvPr>
              <p:custDataLst>
                <p:tags r:id="rId6"/>
              </p:custDataLst>
            </p:nvPr>
          </p:nvSpPr>
          <p:spPr>
            <a:xfrm rot="5400000">
              <a:off x="11126" y="6051"/>
              <a:ext cx="891" cy="780"/>
            </a:xfrm>
            <a:prstGeom prst="strip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pitchFamily="34" charset="-122"/>
                <a:ea typeface="微软雅黑" panose="020B0503020204020204" pitchFamily="34" charset="-122"/>
              </a:endParaRPr>
            </a:p>
          </p:txBody>
        </p:sp>
        <p:sp>
          <p:nvSpPr>
            <p:cNvPr id="18" name="圆角矩形 17"/>
            <p:cNvSpPr/>
            <p:nvPr>
              <p:custDataLst>
                <p:tags r:id="rId7"/>
              </p:custDataLst>
            </p:nvPr>
          </p:nvSpPr>
          <p:spPr>
            <a:xfrm>
              <a:off x="6130" y="7008"/>
              <a:ext cx="3131" cy="1294"/>
            </a:xfrm>
            <a:prstGeom prst="roundRect">
              <a:avLst/>
            </a:prstGeom>
            <a:noFill/>
            <a:ln w="28575" cmpd="sng">
              <a:solidFill>
                <a:schemeClr val="accent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chemeClr val="tx1"/>
                  </a:solidFill>
                  <a:latin typeface="微软雅黑" panose="020B0503020204020204" pitchFamily="34" charset="-122"/>
                  <a:ea typeface="微软雅黑" panose="020B0503020204020204" pitchFamily="34" charset="-122"/>
                </a:rPr>
                <a:t>Apply Deep Reinforcement Learning</a:t>
              </a:r>
              <a:endParaRPr lang="en-US" altLang="zh-CN" sz="1400" i="1">
                <a:solidFill>
                  <a:schemeClr val="tx1"/>
                </a:solidFill>
                <a:latin typeface="微软雅黑" panose="020B0503020204020204" pitchFamily="34" charset="-122"/>
                <a:ea typeface="微软雅黑" panose="020B0503020204020204" pitchFamily="34" charset="-122"/>
              </a:endParaRPr>
            </a:p>
          </p:txBody>
        </p:sp>
        <p:cxnSp>
          <p:nvCxnSpPr>
            <p:cNvPr id="19" name="直接箭头连接符 18"/>
            <p:cNvCxnSpPr>
              <a:stCxn id="16" idx="1"/>
              <a:endCxn id="18" idx="3"/>
            </p:cNvCxnSpPr>
            <p:nvPr>
              <p:custDataLst>
                <p:tags r:id="rId8"/>
              </p:custDataLst>
            </p:nvPr>
          </p:nvCxnSpPr>
          <p:spPr>
            <a:xfrm flipH="1">
              <a:off x="9261" y="7655"/>
              <a:ext cx="383"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20" name="虚尾箭头 19"/>
            <p:cNvSpPr/>
            <p:nvPr>
              <p:custDataLst>
                <p:tags r:id="rId9"/>
              </p:custDataLst>
            </p:nvPr>
          </p:nvSpPr>
          <p:spPr>
            <a:xfrm rot="10800000">
              <a:off x="4816" y="7265"/>
              <a:ext cx="891" cy="780"/>
            </a:xfrm>
            <a:prstGeom prst="strip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pitchFamily="34" charset="-122"/>
                <a:ea typeface="微软雅黑" panose="020B0503020204020204" pitchFamily="34" charset="-122"/>
              </a:endParaRPr>
            </a:p>
          </p:txBody>
        </p:sp>
        <p:sp>
          <p:nvSpPr>
            <p:cNvPr id="21" name="圆角矩形 20"/>
            <p:cNvSpPr/>
            <p:nvPr>
              <p:custDataLst>
                <p:tags r:id="rId10"/>
              </p:custDataLst>
            </p:nvPr>
          </p:nvSpPr>
          <p:spPr>
            <a:xfrm>
              <a:off x="757" y="7008"/>
              <a:ext cx="3854" cy="1294"/>
            </a:xfrm>
            <a:prstGeom prst="round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chemeClr val="tx1"/>
                  </a:solidFill>
                  <a:latin typeface="微软雅黑" panose="020B0503020204020204" pitchFamily="34" charset="-122"/>
                  <a:ea typeface="微软雅黑" panose="020B0503020204020204" pitchFamily="34" charset="-122"/>
                </a:rPr>
                <a:t>Ignore tasks’instrinsic dependencies</a:t>
              </a:r>
              <a:endParaRPr lang="en-US" altLang="zh-CN" sz="1400" i="1">
                <a:solidFill>
                  <a:schemeClr val="tx1"/>
                </a:solidFill>
                <a:latin typeface="微软雅黑" panose="020B0503020204020204" pitchFamily="34" charset="-122"/>
                <a:ea typeface="微软雅黑" panose="020B0503020204020204" pitchFamily="34" charset="-122"/>
              </a:endParaRPr>
            </a:p>
          </p:txBody>
        </p:sp>
        <p:sp>
          <p:nvSpPr>
            <p:cNvPr id="22" name="圆角矩形 21"/>
            <p:cNvSpPr/>
            <p:nvPr>
              <p:custDataLst>
                <p:tags r:id="rId11"/>
              </p:custDataLst>
            </p:nvPr>
          </p:nvSpPr>
          <p:spPr>
            <a:xfrm>
              <a:off x="345" y="9031"/>
              <a:ext cx="4679" cy="1294"/>
            </a:xfrm>
            <a:prstGeom prst="roundRect">
              <a:avLst/>
            </a:prstGeom>
            <a:noFill/>
            <a:ln w="28575" cmpd="sng">
              <a:solidFill>
                <a:schemeClr val="accent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chemeClr val="tx1"/>
                  </a:solidFill>
                  <a:latin typeface="微软雅黑" panose="020B0503020204020204" pitchFamily="34" charset="-122"/>
                  <a:ea typeface="微软雅黑" panose="020B0503020204020204" pitchFamily="34" charset="-122"/>
                </a:rPr>
                <a:t>Propose</a:t>
              </a:r>
              <a:endParaRPr lang="en-US" altLang="zh-CN" sz="1400">
                <a:solidFill>
                  <a:schemeClr val="tx1"/>
                </a:solidFill>
                <a:latin typeface="微软雅黑" panose="020B0503020204020204" pitchFamily="34" charset="-122"/>
                <a:ea typeface="微软雅黑" panose="020B0503020204020204" pitchFamily="34" charset="-122"/>
              </a:endParaRPr>
            </a:p>
            <a:p>
              <a:pPr algn="ctr"/>
              <a:r>
                <a:rPr lang="en-US" altLang="zh-CN" sz="1400" b="1">
                  <a:solidFill>
                    <a:schemeClr val="tx1"/>
                  </a:solidFill>
                  <a:latin typeface="微软雅黑" panose="020B0503020204020204" pitchFamily="34" charset="-122"/>
                  <a:ea typeface="微软雅黑" panose="020B0503020204020204" pitchFamily="34" charset="-122"/>
                  <a:sym typeface="+mn-ea"/>
                </a:rPr>
                <a:t>DRL</a:t>
              </a:r>
              <a:r>
                <a:rPr lang="en-US" altLang="zh-CN" sz="1400">
                  <a:solidFill>
                    <a:schemeClr val="tx1"/>
                  </a:solidFill>
                  <a:latin typeface="微软雅黑" panose="020B0503020204020204" pitchFamily="34" charset="-122"/>
                  <a:ea typeface="微软雅黑" panose="020B0503020204020204" pitchFamily="34" charset="-122"/>
                  <a:sym typeface="+mn-ea"/>
                </a:rPr>
                <a:t>-based </a:t>
              </a:r>
              <a:r>
                <a:rPr lang="en-US" altLang="zh-CN" sz="1400" b="1">
                  <a:solidFill>
                    <a:schemeClr val="tx1"/>
                  </a:solidFill>
                  <a:latin typeface="微软雅黑" panose="020B0503020204020204" pitchFamily="34" charset="-122"/>
                  <a:ea typeface="微软雅黑" panose="020B0503020204020204" pitchFamily="34" charset="-122"/>
                  <a:sym typeface="+mn-ea"/>
                </a:rPr>
                <a:t>T</a:t>
              </a:r>
              <a:r>
                <a:rPr lang="en-US" altLang="zh-CN" sz="1400">
                  <a:solidFill>
                    <a:schemeClr val="tx1"/>
                  </a:solidFill>
                  <a:latin typeface="微软雅黑" panose="020B0503020204020204" pitchFamily="34" charset="-122"/>
                  <a:ea typeface="微软雅黑" panose="020B0503020204020204" pitchFamily="34" charset="-122"/>
                  <a:sym typeface="+mn-ea"/>
                </a:rPr>
                <a:t>ask </a:t>
              </a:r>
              <a:r>
                <a:rPr lang="en-US" altLang="zh-CN" sz="1400" b="1">
                  <a:solidFill>
                    <a:schemeClr val="tx1"/>
                  </a:solidFill>
                  <a:latin typeface="微软雅黑" panose="020B0503020204020204" pitchFamily="34" charset="-122"/>
                  <a:ea typeface="微软雅黑" panose="020B0503020204020204" pitchFamily="34" charset="-122"/>
                  <a:sym typeface="+mn-ea"/>
                </a:rPr>
                <a:t>O</a:t>
              </a:r>
              <a:r>
                <a:rPr lang="en-US" altLang="zh-CN" sz="1400">
                  <a:solidFill>
                    <a:schemeClr val="tx1"/>
                  </a:solidFill>
                  <a:latin typeface="微软雅黑" panose="020B0503020204020204" pitchFamily="34" charset="-122"/>
                  <a:ea typeface="微软雅黑" panose="020B0503020204020204" pitchFamily="34" charset="-122"/>
                  <a:sym typeface="+mn-ea"/>
                </a:rPr>
                <a:t>ffloading</a:t>
              </a:r>
              <a:endParaRPr lang="en-US" altLang="zh-CN" sz="1400" i="1">
                <a:solidFill>
                  <a:schemeClr val="tx1"/>
                </a:solidFill>
                <a:latin typeface="微软雅黑" panose="020B0503020204020204" pitchFamily="34" charset="-122"/>
                <a:ea typeface="微软雅黑" panose="020B0503020204020204" pitchFamily="34" charset="-122"/>
              </a:endParaRPr>
            </a:p>
          </p:txBody>
        </p:sp>
        <p:cxnSp>
          <p:nvCxnSpPr>
            <p:cNvPr id="23" name="直接箭头连接符 22"/>
            <p:cNvCxnSpPr>
              <a:stCxn id="21" idx="2"/>
              <a:endCxn id="22" idx="0"/>
            </p:cNvCxnSpPr>
            <p:nvPr>
              <p:custDataLst>
                <p:tags r:id="rId12"/>
              </p:custDataLst>
            </p:nvPr>
          </p:nvCxnSpPr>
          <p:spPr>
            <a:xfrm>
              <a:off x="2684" y="8302"/>
              <a:ext cx="1" cy="729"/>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1" name="图片 80" descr="pokemongounl"/>
          <p:cNvPicPr>
            <a:picLocks noChangeAspect="1"/>
          </p:cNvPicPr>
          <p:nvPr>
            <p:custDataLst>
              <p:tags r:id="rId1"/>
            </p:custDataLst>
          </p:nvPr>
        </p:nvPicPr>
        <p:blipFill>
          <a:blip r:embed="rId2"/>
          <a:stretch>
            <a:fillRect/>
          </a:stretch>
        </p:blipFill>
        <p:spPr>
          <a:xfrm>
            <a:off x="72390" y="1299845"/>
            <a:ext cx="2667635" cy="3558540"/>
          </a:xfrm>
          <a:prstGeom prst="rect">
            <a:avLst/>
          </a:prstGeom>
        </p:spPr>
      </p:pic>
      <p:sp>
        <p:nvSpPr>
          <p:cNvPr id="3" name="标题 2"/>
          <p:cNvSpPr>
            <a:spLocks noGrp="1"/>
          </p:cNvSpPr>
          <p:nvPr>
            <p:ph type="title"/>
          </p:nvPr>
        </p:nvSpPr>
        <p:spPr/>
        <p:txBody>
          <a:bodyPr/>
          <a:p>
            <a:r>
              <a:rPr lang="en-US" altLang="zh-CN">
                <a:solidFill>
                  <a:schemeClr val="accent6"/>
                </a:solidFill>
                <a:latin typeface="微软雅黑" panose="020B0503020204020204" pitchFamily="34" charset="-122"/>
                <a:ea typeface="微软雅黑" panose="020B0503020204020204" pitchFamily="34" charset="-122"/>
              </a:rPr>
              <a:t>DRL</a:t>
            </a:r>
            <a:r>
              <a:rPr lang="en-US" altLang="zh-CN">
                <a:latin typeface="微软雅黑" panose="020B0503020204020204" pitchFamily="34" charset="-122"/>
                <a:ea typeface="微软雅黑" panose="020B0503020204020204" pitchFamily="34" charset="-122"/>
              </a:rPr>
              <a:t>-based </a:t>
            </a:r>
            <a:r>
              <a:rPr lang="en-US" altLang="zh-CN">
                <a:solidFill>
                  <a:schemeClr val="accent6"/>
                </a:solidFill>
                <a:latin typeface="微软雅黑" panose="020B0503020204020204" pitchFamily="34" charset="-122"/>
                <a:ea typeface="微软雅黑" panose="020B0503020204020204" pitchFamily="34" charset="-122"/>
              </a:rPr>
              <a:t>T</a:t>
            </a:r>
            <a:r>
              <a:rPr lang="en-US" altLang="zh-CN">
                <a:latin typeface="微软雅黑" panose="020B0503020204020204" pitchFamily="34" charset="-122"/>
                <a:ea typeface="微软雅黑" panose="020B0503020204020204" pitchFamily="34" charset="-122"/>
              </a:rPr>
              <a:t>ask </a:t>
            </a:r>
            <a:r>
              <a:rPr lang="en-US" altLang="zh-CN">
                <a:solidFill>
                  <a:schemeClr val="accent6"/>
                </a:solidFill>
                <a:latin typeface="微软雅黑" panose="020B0503020204020204" pitchFamily="34" charset="-122"/>
                <a:ea typeface="微软雅黑" panose="020B0503020204020204" pitchFamily="34" charset="-122"/>
              </a:rPr>
              <a:t>O</a:t>
            </a:r>
            <a:r>
              <a:rPr lang="en-US" altLang="zh-CN">
                <a:latin typeface="微软雅黑" panose="020B0503020204020204" pitchFamily="34" charset="-122"/>
                <a:ea typeface="微软雅黑" panose="020B0503020204020204" pitchFamily="34" charset="-122"/>
              </a:rPr>
              <a:t>ffloading</a:t>
            </a:r>
            <a:endParaRPr lang="en-US" altLang="zh-CN">
              <a:latin typeface="微软雅黑" panose="020B0503020204020204" pitchFamily="34" charset="-122"/>
              <a:ea typeface="微软雅黑" panose="020B0503020204020204" pitchFamily="34" charset="-122"/>
            </a:endParaRPr>
          </a:p>
        </p:txBody>
      </p:sp>
      <p:grpSp>
        <p:nvGrpSpPr>
          <p:cNvPr id="6" name="组合 5"/>
          <p:cNvGrpSpPr/>
          <p:nvPr/>
        </p:nvGrpSpPr>
        <p:grpSpPr>
          <a:xfrm>
            <a:off x="4154170" y="1048385"/>
            <a:ext cx="4813935" cy="894080"/>
            <a:chOff x="655" y="4849"/>
            <a:chExt cx="7581" cy="1408"/>
          </a:xfrm>
        </p:grpSpPr>
        <p:sp>
          <p:nvSpPr>
            <p:cNvPr id="4" name="矩形 3"/>
            <p:cNvSpPr/>
            <p:nvPr>
              <p:custDataLst>
                <p:tags r:id="rId3"/>
              </p:custDataLst>
            </p:nvPr>
          </p:nvSpPr>
          <p:spPr>
            <a:xfrm>
              <a:off x="655" y="4849"/>
              <a:ext cx="7303" cy="14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pitchFamily="34" charset="-122"/>
                <a:ea typeface="微软雅黑" panose="020B0503020204020204" pitchFamily="34" charset="-122"/>
              </a:endParaRPr>
            </a:p>
          </p:txBody>
        </p:sp>
        <p:sp>
          <p:nvSpPr>
            <p:cNvPr id="50" name="文本框 49"/>
            <p:cNvSpPr txBox="1"/>
            <p:nvPr>
              <p:custDataLst>
                <p:tags r:id="rId4"/>
              </p:custDataLst>
            </p:nvPr>
          </p:nvSpPr>
          <p:spPr>
            <a:xfrm>
              <a:off x="791" y="4986"/>
              <a:ext cx="7445" cy="1186"/>
            </a:xfrm>
            <a:prstGeom prst="rect">
              <a:avLst/>
            </a:prstGeom>
            <a:noFill/>
          </p:spPr>
          <p:txBody>
            <a:bodyPr wrap="square" rtlCol="0">
              <a:spAutoFit/>
            </a:bodyPr>
            <a:p>
              <a:r>
                <a:rPr lang="en-US" altLang="zh-CN" sz="1000">
                  <a:latin typeface="微软雅黑" panose="020B0503020204020204" pitchFamily="34" charset="-122"/>
                  <a:ea typeface="微软雅黑" panose="020B0503020204020204" pitchFamily="34" charset="-122"/>
                </a:rPr>
                <a:t>Example: AR - Modeling from current enviornment</a:t>
              </a:r>
              <a:endParaRPr lang="en-US" altLang="zh-CN" sz="1000">
                <a:latin typeface="微软雅黑" panose="020B0503020204020204" pitchFamily="34" charset="-122"/>
                <a:ea typeface="微软雅黑" panose="020B0503020204020204" pitchFamily="34" charset="-122"/>
              </a:endParaRPr>
            </a:p>
            <a:p>
              <a:pPr marL="285750" lvl="0" indent="-285750">
                <a:lnSpc>
                  <a:spcPct val="150000"/>
                </a:lnSpc>
                <a:buFont typeface="Arial" panose="020B0604020202020204" pitchFamily="34" charset="0"/>
                <a:buChar char="•"/>
              </a:pPr>
              <a:r>
                <a:rPr lang="en-US" altLang="zh-CN" sz="1000" b="1">
                  <a:solidFill>
                    <a:schemeClr val="accent6"/>
                  </a:solidFill>
                  <a:latin typeface="微软雅黑" panose="020B0503020204020204" pitchFamily="34" charset="-122"/>
                  <a:ea typeface="微软雅黑" panose="020B0503020204020204" pitchFamily="34" charset="-122"/>
                </a:rPr>
                <a:t>Service latency</a:t>
              </a:r>
              <a:r>
                <a:rPr lang="en-US" altLang="zh-CN" sz="1200" b="1">
                  <a:solidFill>
                    <a:schemeClr val="accent6"/>
                  </a:solidFill>
                  <a:latin typeface="微软雅黑" panose="020B0503020204020204" pitchFamily="34" charset="-122"/>
                  <a:ea typeface="微软雅黑" panose="020B0503020204020204" pitchFamily="34" charset="-122"/>
                </a:rPr>
                <a:t> </a:t>
              </a:r>
              <a:r>
                <a:rPr lang="en-US" altLang="zh-CN" sz="1000" b="1">
                  <a:solidFill>
                    <a:schemeClr val="accent6"/>
                  </a:solidFill>
                  <a:latin typeface="微软雅黑" panose="020B0503020204020204" pitchFamily="34" charset="-122"/>
                  <a:ea typeface="微软雅黑" panose="020B0503020204020204" pitchFamily="34" charset="-122"/>
                  <a:sym typeface="+mn-ea"/>
                </a:rPr>
                <a:t>(</a:t>
              </a:r>
              <a:r>
                <a:rPr lang="en-US" altLang="zh-CN" sz="1000" b="1">
                  <a:latin typeface="微软雅黑" panose="020B0503020204020204" pitchFamily="34" charset="-122"/>
                  <a:ea typeface="微软雅黑" panose="020B0503020204020204" pitchFamily="34" charset="-122"/>
                  <a:sym typeface="+mn-ea"/>
                </a:rPr>
                <a:t>CPU speed</a:t>
              </a:r>
              <a:r>
                <a:rPr lang="en-US" altLang="zh-CN" sz="1000" b="1">
                  <a:solidFill>
                    <a:schemeClr val="accent6"/>
                  </a:solidFill>
                  <a:latin typeface="微软雅黑" panose="020B0503020204020204" pitchFamily="34" charset="-122"/>
                  <a:ea typeface="微软雅黑" panose="020B0503020204020204" pitchFamily="34" charset="-122"/>
                  <a:sym typeface="+mn-ea"/>
                </a:rPr>
                <a:t>)</a:t>
              </a:r>
              <a:endParaRPr lang="en-US" altLang="zh-CN" sz="1200" b="1">
                <a:solidFill>
                  <a:schemeClr val="accent6"/>
                </a:solidFill>
                <a:latin typeface="微软雅黑" panose="020B0503020204020204" pitchFamily="34" charset="-122"/>
                <a:ea typeface="微软雅黑" panose="020B0503020204020204" pitchFamily="34" charset="-122"/>
              </a:endParaRPr>
            </a:p>
            <a:p>
              <a:pPr marL="285750" lvl="0" indent="-285750">
                <a:lnSpc>
                  <a:spcPct val="150000"/>
                </a:lnSpc>
                <a:buFont typeface="Arial" panose="020B0604020202020204" pitchFamily="34" charset="0"/>
                <a:buChar char="•"/>
              </a:pPr>
              <a:r>
                <a:rPr lang="en-US" altLang="zh-CN" sz="1000" b="1">
                  <a:solidFill>
                    <a:schemeClr val="accent6"/>
                  </a:solidFill>
                  <a:latin typeface="微软雅黑" panose="020B0503020204020204" pitchFamily="34" charset="-122"/>
                  <a:ea typeface="微软雅黑" panose="020B0503020204020204" pitchFamily="34" charset="-122"/>
                </a:rPr>
                <a:t>Energy consupmtion </a:t>
              </a:r>
              <a:r>
                <a:rPr lang="en-US" altLang="zh-CN" sz="1000" b="1">
                  <a:solidFill>
                    <a:schemeClr val="accent6"/>
                  </a:solidFill>
                  <a:latin typeface="微软雅黑" panose="020B0503020204020204" pitchFamily="34" charset="-122"/>
                  <a:ea typeface="微软雅黑" panose="020B0503020204020204" pitchFamily="34" charset="-122"/>
                  <a:sym typeface="+mn-ea"/>
                </a:rPr>
                <a:t>(</a:t>
              </a:r>
              <a:r>
                <a:rPr lang="en-US" altLang="zh-CN" sz="1000" b="1">
                  <a:latin typeface="微软雅黑" panose="020B0503020204020204" pitchFamily="34" charset="-122"/>
                  <a:ea typeface="微软雅黑" panose="020B0503020204020204" pitchFamily="34" charset="-122"/>
                  <a:sym typeface="+mn-ea"/>
                </a:rPr>
                <a:t>computation &amp; transmission cost</a:t>
              </a:r>
              <a:r>
                <a:rPr lang="en-US" altLang="zh-CN" sz="1000" b="1">
                  <a:solidFill>
                    <a:schemeClr val="accent6"/>
                  </a:solidFill>
                  <a:latin typeface="微软雅黑" panose="020B0503020204020204" pitchFamily="34" charset="-122"/>
                  <a:ea typeface="微软雅黑" panose="020B0503020204020204" pitchFamily="34" charset="-122"/>
                  <a:sym typeface="+mn-ea"/>
                </a:rPr>
                <a:t>)</a:t>
              </a:r>
              <a:endParaRPr lang="en-US" altLang="zh-CN" sz="1000" b="1">
                <a:solidFill>
                  <a:schemeClr val="accent6"/>
                </a:solidFill>
                <a:latin typeface="微软雅黑" panose="020B0503020204020204" pitchFamily="34" charset="-122"/>
                <a:ea typeface="微软雅黑" panose="020B0503020204020204" pitchFamily="34" charset="-122"/>
                <a:sym typeface="+mn-ea"/>
              </a:endParaRPr>
            </a:p>
          </p:txBody>
        </p:sp>
      </p:grpSp>
      <p:pic>
        <p:nvPicPr>
          <p:cNvPr id="5" name="图片 4" descr="AR-2"/>
          <p:cNvPicPr>
            <a:picLocks noChangeAspect="1"/>
          </p:cNvPicPr>
          <p:nvPr>
            <p:custDataLst>
              <p:tags r:id="rId5"/>
            </p:custDataLst>
          </p:nvPr>
        </p:nvPicPr>
        <p:blipFill>
          <a:blip r:embed="rId6"/>
          <a:stretch>
            <a:fillRect/>
          </a:stretch>
        </p:blipFill>
        <p:spPr>
          <a:xfrm>
            <a:off x="2848610" y="2345055"/>
            <a:ext cx="5859145" cy="2378075"/>
          </a:xfrm>
          <a:prstGeom prst="rect">
            <a:avLst/>
          </a:prstGeom>
        </p:spPr>
      </p:pic>
      <p:cxnSp>
        <p:nvCxnSpPr>
          <p:cNvPr id="8" name="直接箭头连接符 7"/>
          <p:cNvCxnSpPr/>
          <p:nvPr/>
        </p:nvCxnSpPr>
        <p:spPr>
          <a:xfrm>
            <a:off x="3695700" y="4723130"/>
            <a:ext cx="0" cy="280035"/>
          </a:xfrm>
          <a:prstGeom prst="straightConnector1">
            <a:avLst/>
          </a:prstGeom>
          <a:ln>
            <a:solidFill>
              <a:srgbClr val="FF0000"/>
            </a:solidFill>
            <a:tailEnd type="arrow"/>
          </a:ln>
        </p:spPr>
        <p:style>
          <a:lnRef idx="2">
            <a:schemeClr val="accent1"/>
          </a:lnRef>
          <a:fillRef idx="0">
            <a:srgbClr val="FFFFFF"/>
          </a:fillRef>
          <a:effectRef idx="0">
            <a:srgbClr val="FFFFFF"/>
          </a:effectRef>
          <a:fontRef idx="minor">
            <a:schemeClr val="tx1"/>
          </a:fontRef>
        </p:style>
      </p:cxnSp>
      <p:sp>
        <p:nvSpPr>
          <p:cNvPr id="9" name="文本框 8"/>
          <p:cNvSpPr txBox="1"/>
          <p:nvPr/>
        </p:nvSpPr>
        <p:spPr>
          <a:xfrm>
            <a:off x="2689860" y="5058410"/>
            <a:ext cx="1889760" cy="306705"/>
          </a:xfrm>
          <a:prstGeom prst="rect">
            <a:avLst/>
          </a:prstGeom>
          <a:noFill/>
        </p:spPr>
        <p:txBody>
          <a:bodyPr wrap="square" rtlCol="0">
            <a:spAutoFit/>
          </a:bodyPr>
          <a:p>
            <a:r>
              <a:rPr lang="en-US" altLang="zh-CN" sz="1400">
                <a:latin typeface="微软雅黑" panose="020B0503020204020204" pitchFamily="34" charset="-122"/>
                <a:ea typeface="微软雅黑" panose="020B0503020204020204" pitchFamily="34" charset="-122"/>
              </a:rPr>
              <a:t>Vertices: Tasks</a:t>
            </a:r>
            <a:endParaRPr lang="en-US" altLang="zh-CN" sz="1400">
              <a:latin typeface="微软雅黑" panose="020B0503020204020204" pitchFamily="34" charset="-122"/>
              <a:ea typeface="微软雅黑" panose="020B0503020204020204" pitchFamily="34" charset="-122"/>
            </a:endParaRPr>
          </a:p>
        </p:txBody>
      </p:sp>
      <p:sp>
        <p:nvSpPr>
          <p:cNvPr id="10" name="文本框 9"/>
          <p:cNvSpPr txBox="1"/>
          <p:nvPr>
            <p:custDataLst>
              <p:tags r:id="rId7"/>
            </p:custDataLst>
          </p:nvPr>
        </p:nvSpPr>
        <p:spPr>
          <a:xfrm>
            <a:off x="6703695" y="2345055"/>
            <a:ext cx="2569845" cy="306705"/>
          </a:xfrm>
          <a:prstGeom prst="rect">
            <a:avLst/>
          </a:prstGeom>
          <a:noFill/>
        </p:spPr>
        <p:txBody>
          <a:bodyPr wrap="square" rtlCol="0">
            <a:spAutoFit/>
          </a:bodyPr>
          <a:p>
            <a:r>
              <a:rPr lang="en-US" altLang="zh-CN" sz="1400">
                <a:latin typeface="微软雅黑" panose="020B0503020204020204" pitchFamily="34" charset="-122"/>
                <a:ea typeface="微软雅黑" panose="020B0503020204020204" pitchFamily="34" charset="-122"/>
              </a:rPr>
              <a:t>Edges: Dependency</a:t>
            </a:r>
            <a:endParaRPr lang="en-US" altLang="zh-CN" sz="1400">
              <a:latin typeface="微软雅黑" panose="020B0503020204020204" pitchFamily="34" charset="-122"/>
              <a:ea typeface="微软雅黑" panose="020B0503020204020204" pitchFamily="34" charset="-122"/>
            </a:endParaRPr>
          </a:p>
        </p:txBody>
      </p:sp>
      <p:cxnSp>
        <p:nvCxnSpPr>
          <p:cNvPr id="11" name="直接箭头连接符 10"/>
          <p:cNvCxnSpPr/>
          <p:nvPr>
            <p:custDataLst>
              <p:tags r:id="rId8"/>
            </p:custDataLst>
          </p:nvPr>
        </p:nvCxnSpPr>
        <p:spPr>
          <a:xfrm flipV="1">
            <a:off x="7459980" y="2628265"/>
            <a:ext cx="208280" cy="424180"/>
          </a:xfrm>
          <a:prstGeom prst="straightConnector1">
            <a:avLst/>
          </a:prstGeom>
          <a:ln>
            <a:solidFill>
              <a:srgbClr val="FF0000"/>
            </a:solidFill>
            <a:tailEnd type="arrow"/>
          </a:ln>
        </p:spPr>
        <p:style>
          <a:lnRef idx="2">
            <a:schemeClr val="accent1"/>
          </a:lnRef>
          <a:fillRef idx="0">
            <a:srgbClr val="FFFFFF"/>
          </a:fillRef>
          <a:effectRef idx="0">
            <a:srgbClr val="FFFFFF"/>
          </a:effectRef>
          <a:fontRef idx="minor">
            <a:schemeClr val="tx1"/>
          </a:fontRef>
        </p:style>
      </p:cxnSp>
      <p:sp>
        <p:nvSpPr>
          <p:cNvPr id="82" name="文本框 81"/>
          <p:cNvSpPr txBox="1"/>
          <p:nvPr/>
        </p:nvSpPr>
        <p:spPr>
          <a:xfrm>
            <a:off x="2281555" y="5763260"/>
            <a:ext cx="5211445" cy="368300"/>
          </a:xfrm>
          <a:prstGeom prst="rect">
            <a:avLst/>
          </a:prstGeom>
          <a:noFill/>
        </p:spPr>
        <p:txBody>
          <a:bodyPr wrap="square" rtlCol="0">
            <a:spAutoFit/>
          </a:bodyPr>
          <a:p>
            <a:r>
              <a:rPr lang="en-US" altLang="zh-CN">
                <a:latin typeface="微软雅黑" panose="020B0503020204020204" pitchFamily="34" charset="-122"/>
                <a:ea typeface="微软雅黑" panose="020B0503020204020204" pitchFamily="34" charset="-122"/>
              </a:rPr>
              <a:t>Local Executing or </a:t>
            </a:r>
            <a:r>
              <a:rPr lang="en-US" altLang="zh-CN">
                <a:latin typeface="微软雅黑" panose="020B0503020204020204" pitchFamily="34" charset="-122"/>
                <a:ea typeface="微软雅黑" panose="020B0503020204020204" pitchFamily="34" charset="-122"/>
              </a:rPr>
              <a:t>Remote Offloading</a:t>
            </a:r>
            <a:endParaRPr lang="en-US" altLang="zh-CN">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olidFill>
                  <a:schemeClr val="accent6"/>
                </a:solidFill>
                <a:latin typeface="微软雅黑" panose="020B0503020204020204" pitchFamily="34" charset="-122"/>
                <a:ea typeface="微软雅黑" panose="020B0503020204020204" pitchFamily="34" charset="-122"/>
                <a:sym typeface="+mn-ea"/>
              </a:rPr>
              <a:t>DRL</a:t>
            </a:r>
            <a:r>
              <a:rPr lang="en-US" altLang="zh-CN">
                <a:latin typeface="微软雅黑" panose="020B0503020204020204" pitchFamily="34" charset="-122"/>
                <a:ea typeface="微软雅黑" panose="020B0503020204020204" pitchFamily="34" charset="-122"/>
                <a:sym typeface="+mn-ea"/>
              </a:rPr>
              <a:t>-based </a:t>
            </a:r>
            <a:r>
              <a:rPr lang="en-US" altLang="zh-CN">
                <a:solidFill>
                  <a:schemeClr val="accent6"/>
                </a:solidFill>
                <a:latin typeface="微软雅黑" panose="020B0503020204020204" pitchFamily="34" charset="-122"/>
                <a:ea typeface="微软雅黑" panose="020B0503020204020204" pitchFamily="34" charset="-122"/>
                <a:sym typeface="+mn-ea"/>
              </a:rPr>
              <a:t>T</a:t>
            </a:r>
            <a:r>
              <a:rPr lang="en-US" altLang="zh-CN">
                <a:latin typeface="微软雅黑" panose="020B0503020204020204" pitchFamily="34" charset="-122"/>
                <a:ea typeface="微软雅黑" panose="020B0503020204020204" pitchFamily="34" charset="-122"/>
                <a:sym typeface="+mn-ea"/>
              </a:rPr>
              <a:t>ask </a:t>
            </a:r>
            <a:r>
              <a:rPr lang="en-US" altLang="zh-CN">
                <a:solidFill>
                  <a:schemeClr val="accent6"/>
                </a:solidFill>
                <a:latin typeface="微软雅黑" panose="020B0503020204020204" pitchFamily="34" charset="-122"/>
                <a:ea typeface="微软雅黑" panose="020B0503020204020204" pitchFamily="34" charset="-122"/>
                <a:sym typeface="+mn-ea"/>
              </a:rPr>
              <a:t>O</a:t>
            </a:r>
            <a:r>
              <a:rPr lang="en-US" altLang="zh-CN">
                <a:latin typeface="微软雅黑" panose="020B0503020204020204" pitchFamily="34" charset="-122"/>
                <a:ea typeface="微软雅黑" panose="020B0503020204020204" pitchFamily="34" charset="-122"/>
                <a:sym typeface="+mn-ea"/>
              </a:rPr>
              <a:t>ffloading</a:t>
            </a:r>
            <a:endParaRPr lang="en-US" altLang="zh-CN">
              <a:latin typeface="微软雅黑" panose="020B0503020204020204" pitchFamily="34" charset="-122"/>
              <a:ea typeface="微软雅黑" panose="020B0503020204020204" pitchFamily="34" charset="-122"/>
            </a:endParaRPr>
          </a:p>
        </p:txBody>
      </p:sp>
      <p:grpSp>
        <p:nvGrpSpPr>
          <p:cNvPr id="45" name="组合 44"/>
          <p:cNvGrpSpPr/>
          <p:nvPr/>
        </p:nvGrpSpPr>
        <p:grpSpPr>
          <a:xfrm>
            <a:off x="1710055" y="2762250"/>
            <a:ext cx="5503545" cy="2472055"/>
            <a:chOff x="8335" y="7638"/>
            <a:chExt cx="5628" cy="2528"/>
          </a:xfrm>
        </p:grpSpPr>
        <p:sp>
          <p:nvSpPr>
            <p:cNvPr id="33" name="圆角矩形 32"/>
            <p:cNvSpPr/>
            <p:nvPr/>
          </p:nvSpPr>
          <p:spPr>
            <a:xfrm>
              <a:off x="8335" y="7638"/>
              <a:ext cx="1312" cy="816"/>
            </a:xfrm>
            <a:prstGeom prst="roundRect">
              <a:avLst/>
            </a:prstGeom>
            <a:noFill/>
            <a:ln w="28575" cmpd="sng">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pitchFamily="34" charset="-122"/>
                <a:ea typeface="微软雅黑" panose="020B0503020204020204" pitchFamily="34" charset="-122"/>
              </a:endParaRPr>
            </a:p>
          </p:txBody>
        </p:sp>
        <p:sp>
          <p:nvSpPr>
            <p:cNvPr id="34" name="圆角矩形 33"/>
            <p:cNvSpPr/>
            <p:nvPr>
              <p:custDataLst>
                <p:tags r:id="rId1"/>
              </p:custDataLst>
            </p:nvPr>
          </p:nvSpPr>
          <p:spPr>
            <a:xfrm>
              <a:off x="10687" y="7638"/>
              <a:ext cx="1312" cy="816"/>
            </a:xfrm>
            <a:prstGeom prst="roundRect">
              <a:avLst/>
            </a:prstGeom>
            <a:noFill/>
            <a:ln w="28575" cmpd="sng">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pitchFamily="34" charset="-122"/>
                <a:ea typeface="微软雅黑" panose="020B0503020204020204" pitchFamily="34" charset="-122"/>
              </a:endParaRPr>
            </a:p>
          </p:txBody>
        </p:sp>
        <p:sp>
          <p:nvSpPr>
            <p:cNvPr id="35" name="圆角矩形 34"/>
            <p:cNvSpPr/>
            <p:nvPr>
              <p:custDataLst>
                <p:tags r:id="rId2"/>
              </p:custDataLst>
            </p:nvPr>
          </p:nvSpPr>
          <p:spPr>
            <a:xfrm>
              <a:off x="8335" y="9350"/>
              <a:ext cx="1312" cy="816"/>
            </a:xfrm>
            <a:prstGeom prst="roundRect">
              <a:avLst/>
            </a:prstGeom>
            <a:noFill/>
            <a:ln w="28575" cmpd="sng">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pitchFamily="34" charset="-122"/>
                <a:ea typeface="微软雅黑" panose="020B0503020204020204" pitchFamily="34" charset="-122"/>
              </a:endParaRPr>
            </a:p>
          </p:txBody>
        </p:sp>
        <p:sp>
          <p:nvSpPr>
            <p:cNvPr id="36" name="圆角矩形 35"/>
            <p:cNvSpPr/>
            <p:nvPr>
              <p:custDataLst>
                <p:tags r:id="rId3"/>
              </p:custDataLst>
            </p:nvPr>
          </p:nvSpPr>
          <p:spPr>
            <a:xfrm>
              <a:off x="10687" y="9350"/>
              <a:ext cx="1312" cy="816"/>
            </a:xfrm>
            <a:prstGeom prst="roundRect">
              <a:avLst/>
            </a:prstGeom>
            <a:noFill/>
            <a:ln w="28575" cmpd="sng">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pitchFamily="34" charset="-122"/>
                <a:ea typeface="微软雅黑" panose="020B0503020204020204" pitchFamily="34" charset="-122"/>
              </a:endParaRPr>
            </a:p>
          </p:txBody>
        </p:sp>
        <p:sp>
          <p:nvSpPr>
            <p:cNvPr id="37" name="圆角矩形 36"/>
            <p:cNvSpPr/>
            <p:nvPr>
              <p:custDataLst>
                <p:tags r:id="rId4"/>
              </p:custDataLst>
            </p:nvPr>
          </p:nvSpPr>
          <p:spPr>
            <a:xfrm>
              <a:off x="12651" y="8454"/>
              <a:ext cx="1312" cy="816"/>
            </a:xfrm>
            <a:prstGeom prst="roundRect">
              <a:avLst/>
            </a:prstGeom>
            <a:noFill/>
            <a:ln w="28575" cmpd="sng">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pitchFamily="34" charset="-122"/>
                <a:ea typeface="微软雅黑" panose="020B0503020204020204" pitchFamily="34" charset="-122"/>
              </a:endParaRPr>
            </a:p>
          </p:txBody>
        </p:sp>
        <p:cxnSp>
          <p:nvCxnSpPr>
            <p:cNvPr id="38" name="直接箭头连接符 37"/>
            <p:cNvCxnSpPr>
              <a:stCxn id="33" idx="3"/>
              <a:endCxn id="34" idx="1"/>
            </p:cNvCxnSpPr>
            <p:nvPr/>
          </p:nvCxnSpPr>
          <p:spPr>
            <a:xfrm>
              <a:off x="9647" y="8046"/>
              <a:ext cx="1040" cy="0"/>
            </a:xfrm>
            <a:prstGeom prst="straightConnector1">
              <a:avLst/>
            </a:prstGeom>
            <a:ln w="28575" cmpd="sng">
              <a:solidFill>
                <a:schemeClr val="tx1"/>
              </a:solidFill>
              <a:prstDash val="solid"/>
              <a:tailEnd type="arrow"/>
            </a:ln>
          </p:spPr>
          <p:style>
            <a:lnRef idx="2">
              <a:schemeClr val="accent1"/>
            </a:lnRef>
            <a:fillRef idx="0">
              <a:srgbClr val="FFFFFF"/>
            </a:fillRef>
            <a:effectRef idx="0">
              <a:srgbClr val="FFFFFF"/>
            </a:effectRef>
            <a:fontRef idx="minor">
              <a:schemeClr val="tx1"/>
            </a:fontRef>
          </p:style>
        </p:cxnSp>
        <p:cxnSp>
          <p:nvCxnSpPr>
            <p:cNvPr id="39" name="直接箭头连接符 38"/>
            <p:cNvCxnSpPr>
              <a:stCxn id="33" idx="2"/>
              <a:endCxn id="35" idx="0"/>
            </p:cNvCxnSpPr>
            <p:nvPr/>
          </p:nvCxnSpPr>
          <p:spPr>
            <a:xfrm>
              <a:off x="8991" y="8454"/>
              <a:ext cx="0" cy="896"/>
            </a:xfrm>
            <a:prstGeom prst="straightConnector1">
              <a:avLst/>
            </a:prstGeom>
            <a:ln w="28575" cmpd="sng">
              <a:solidFill>
                <a:schemeClr val="tx1"/>
              </a:solidFill>
              <a:prstDash val="solid"/>
              <a:tailEnd type="arrow"/>
            </a:ln>
          </p:spPr>
          <p:style>
            <a:lnRef idx="2">
              <a:schemeClr val="accent1"/>
            </a:lnRef>
            <a:fillRef idx="0">
              <a:srgbClr val="FFFFFF"/>
            </a:fillRef>
            <a:effectRef idx="0">
              <a:srgbClr val="FFFFFF"/>
            </a:effectRef>
            <a:fontRef idx="minor">
              <a:schemeClr val="tx1"/>
            </a:fontRef>
          </p:style>
        </p:cxnSp>
        <p:cxnSp>
          <p:nvCxnSpPr>
            <p:cNvPr id="41" name="直接箭头连接符 40"/>
            <p:cNvCxnSpPr>
              <a:stCxn id="35" idx="3"/>
              <a:endCxn id="36" idx="1"/>
            </p:cNvCxnSpPr>
            <p:nvPr/>
          </p:nvCxnSpPr>
          <p:spPr>
            <a:xfrm>
              <a:off x="9647" y="9758"/>
              <a:ext cx="1040" cy="0"/>
            </a:xfrm>
            <a:prstGeom prst="straightConnector1">
              <a:avLst/>
            </a:prstGeom>
            <a:ln w="28575" cmpd="sng">
              <a:solidFill>
                <a:schemeClr val="tx1"/>
              </a:solidFill>
              <a:prstDash val="solid"/>
              <a:tailEnd type="arrow"/>
            </a:ln>
          </p:spPr>
          <p:style>
            <a:lnRef idx="2">
              <a:schemeClr val="accent1"/>
            </a:lnRef>
            <a:fillRef idx="0">
              <a:srgbClr val="FFFFFF"/>
            </a:fillRef>
            <a:effectRef idx="0">
              <a:srgbClr val="FFFFFF"/>
            </a:effectRef>
            <a:fontRef idx="minor">
              <a:schemeClr val="tx1"/>
            </a:fontRef>
          </p:style>
        </p:cxnSp>
        <p:cxnSp>
          <p:nvCxnSpPr>
            <p:cNvPr id="42" name="直接箭头连接符 41"/>
            <p:cNvCxnSpPr>
              <a:stCxn id="36" idx="3"/>
              <a:endCxn id="37" idx="2"/>
            </p:cNvCxnSpPr>
            <p:nvPr/>
          </p:nvCxnSpPr>
          <p:spPr>
            <a:xfrm flipV="1">
              <a:off x="11999" y="9270"/>
              <a:ext cx="1308" cy="488"/>
            </a:xfrm>
            <a:prstGeom prst="straightConnector1">
              <a:avLst/>
            </a:prstGeom>
            <a:ln w="28575" cmpd="sng">
              <a:solidFill>
                <a:schemeClr val="tx1"/>
              </a:solidFill>
              <a:prstDash val="solid"/>
              <a:tailEnd type="arrow"/>
            </a:ln>
          </p:spPr>
          <p:style>
            <a:lnRef idx="2">
              <a:schemeClr val="accent1"/>
            </a:lnRef>
            <a:fillRef idx="0">
              <a:srgbClr val="FFFFFF"/>
            </a:fillRef>
            <a:effectRef idx="0">
              <a:srgbClr val="FFFFFF"/>
            </a:effectRef>
            <a:fontRef idx="minor">
              <a:schemeClr val="tx1"/>
            </a:fontRef>
          </p:style>
        </p:cxnSp>
        <p:cxnSp>
          <p:nvCxnSpPr>
            <p:cNvPr id="44" name="直接箭头连接符 43"/>
            <p:cNvCxnSpPr>
              <a:stCxn id="37" idx="0"/>
              <a:endCxn id="34" idx="3"/>
            </p:cNvCxnSpPr>
            <p:nvPr/>
          </p:nvCxnSpPr>
          <p:spPr>
            <a:xfrm flipH="1" flipV="1">
              <a:off x="11999" y="8046"/>
              <a:ext cx="1308" cy="408"/>
            </a:xfrm>
            <a:prstGeom prst="straightConnector1">
              <a:avLst/>
            </a:prstGeom>
            <a:ln w="28575" cmpd="sng">
              <a:solidFill>
                <a:schemeClr val="tx1"/>
              </a:solidFill>
              <a:prstDash val="solid"/>
              <a:tailEnd type="arrow"/>
            </a:ln>
          </p:spPr>
          <p:style>
            <a:lnRef idx="2">
              <a:schemeClr val="accent1"/>
            </a:lnRef>
            <a:fillRef idx="0">
              <a:srgbClr val="FFFFFF"/>
            </a:fillRef>
            <a:effectRef idx="0">
              <a:srgbClr val="FFFFFF"/>
            </a:effectRef>
            <a:fontRef idx="minor">
              <a:schemeClr val="tx1"/>
            </a:fontRef>
          </p:style>
        </p:cxnSp>
      </p:grpSp>
      <p:sp>
        <p:nvSpPr>
          <p:cNvPr id="2" name="文本框 1"/>
          <p:cNvSpPr txBox="1"/>
          <p:nvPr>
            <p:custDataLst>
              <p:tags r:id="rId5"/>
            </p:custDataLst>
          </p:nvPr>
        </p:nvSpPr>
        <p:spPr>
          <a:xfrm>
            <a:off x="735965" y="1699260"/>
            <a:ext cx="3274060" cy="368300"/>
          </a:xfrm>
          <a:prstGeom prst="rect">
            <a:avLst/>
          </a:prstGeom>
          <a:noFill/>
        </p:spPr>
        <p:txBody>
          <a:bodyPr wrap="square" rtlCol="0">
            <a:spAutoFit/>
          </a:bodyPr>
          <a:p>
            <a:r>
              <a:rPr lang="en-US" altLang="zh-CN">
                <a:latin typeface="微软雅黑" panose="020B0503020204020204" pitchFamily="34" charset="-122"/>
                <a:ea typeface="微软雅黑" panose="020B0503020204020204" pitchFamily="34" charset="-122"/>
              </a:rPr>
              <a:t>Direct Acycle Graph</a:t>
            </a:r>
            <a:endParaRPr lang="en-US" altLang="zh-CN">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BEAUTIFY_FLAG" val=""/>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50.xml><?xml version="1.0" encoding="utf-8"?>
<p:tagLst xmlns:p="http://schemas.openxmlformats.org/presentationml/2006/main">
  <p:tag name="KSO_WM_BEAUTIFY_FLAG" val=""/>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BEAUTIFY_FLAG" val=""/>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60.xml><?xml version="1.0" encoding="utf-8"?>
<p:tagLst xmlns:p="http://schemas.openxmlformats.org/presentationml/2006/main">
  <p:tag name="KSO_WM_BEAUTIFY_FLAG" val=""/>
</p:tagLst>
</file>

<file path=ppt/tags/tag161.xml><?xml version="1.0" encoding="utf-8"?>
<p:tagLst xmlns:p="http://schemas.openxmlformats.org/presentationml/2006/main">
  <p:tag name="KSO_WM_BEAUTIFY_FLAG" val=""/>
</p:tagLst>
</file>

<file path=ppt/tags/tag162.xml><?xml version="1.0" encoding="utf-8"?>
<p:tagLst xmlns:p="http://schemas.openxmlformats.org/presentationml/2006/main">
  <p:tag name="commondata" val="eyJoZGlkIjoiNWU2ZGVlMDhmYTBjYjAwNzEyZGRhMzE5OTJmYmQ3NmIifQ=="/>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2016-VI主题-蓝">
  <a:themeElements>
    <a:clrScheme name="VI蓝色版">
      <a:dk1>
        <a:srgbClr val="000000"/>
      </a:dk1>
      <a:lt1>
        <a:srgbClr val="FFFFFF"/>
      </a:lt1>
      <a:dk2>
        <a:srgbClr val="BD9F68"/>
      </a:dk2>
      <a:lt2>
        <a:srgbClr val="B5B5B6"/>
      </a:lt2>
      <a:accent1>
        <a:srgbClr val="004098"/>
      </a:accent1>
      <a:accent2>
        <a:srgbClr val="0086D1"/>
      </a:accent2>
      <a:accent3>
        <a:srgbClr val="338D27"/>
      </a:accent3>
      <a:accent4>
        <a:srgbClr val="00514E"/>
      </a:accent4>
      <a:accent5>
        <a:srgbClr val="FDD000"/>
      </a:accent5>
      <a:accent6>
        <a:srgbClr val="F08300"/>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2016-VI主题-蓝</Template>
  <TotalTime>0</TotalTime>
  <Words>4761</Words>
  <Application>WPS 演示</Application>
  <PresentationFormat>全屏显示(16:9)</PresentationFormat>
  <Paragraphs>334</Paragraphs>
  <Slides>32</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32</vt:i4>
      </vt:variant>
    </vt:vector>
  </HeadingPairs>
  <TitlesOfParts>
    <vt:vector size="44" baseType="lpstr">
      <vt:lpstr>Arial</vt:lpstr>
      <vt:lpstr>宋体</vt:lpstr>
      <vt:lpstr>Wingdings</vt:lpstr>
      <vt:lpstr>Calibri</vt:lpstr>
      <vt:lpstr>微软雅黑</vt:lpstr>
      <vt:lpstr>华文行楷</vt:lpstr>
      <vt:lpstr>Times New Roman</vt:lpstr>
      <vt:lpstr>方正兰亭黑简体</vt:lpstr>
      <vt:lpstr>Arial Unicode MS</vt:lpstr>
      <vt:lpstr>等线</vt:lpstr>
      <vt:lpstr>等线 Light</vt:lpstr>
      <vt:lpstr>2016-VI主题-蓝</vt:lpstr>
      <vt:lpstr>PowerPoint 演示文稿</vt:lpstr>
      <vt:lpstr>PowerPoint 演示文稿</vt:lpstr>
      <vt:lpstr>Introduction</vt:lpstr>
      <vt:lpstr>Introduction</vt:lpstr>
      <vt:lpstr>Introduction</vt:lpstr>
      <vt:lpstr>Introduction</vt:lpstr>
      <vt:lpstr>Introduction</vt:lpstr>
      <vt:lpstr>DRL-based Task Offloading</vt:lpstr>
      <vt:lpstr>DRL-based Task Offloading</vt:lpstr>
      <vt:lpstr>DRL-based Task Offloading</vt:lpstr>
      <vt:lpstr>DRL-based Task Offloading</vt:lpstr>
      <vt:lpstr>DRLTO Scheme - Background</vt:lpstr>
      <vt:lpstr>DRLTO Scheme - Background</vt:lpstr>
      <vt:lpstr>DRLTO Scheme - Design</vt:lpstr>
      <vt:lpstr>DRLTO Scheme - Taks Offloading Model</vt:lpstr>
      <vt:lpstr>DRLTO Scheme - Taks Offloading Model</vt:lpstr>
      <vt:lpstr>DRLTO Scheme - S2S Neural Network</vt:lpstr>
      <vt:lpstr>DRLTO Scheme - Training Process</vt:lpstr>
      <vt:lpstr>Experiments</vt:lpstr>
      <vt:lpstr>Experiments</vt:lpstr>
      <vt:lpstr>Experiments</vt:lpstr>
      <vt:lpstr>Experiments</vt:lpstr>
      <vt:lpstr>Experiments</vt:lpstr>
      <vt:lpstr>Experiments</vt:lpstr>
      <vt:lpstr>Experiments</vt:lpstr>
      <vt:lpstr>Experiments</vt:lpstr>
      <vt:lpstr>Experiments</vt:lpstr>
      <vt:lpstr>Experiments</vt:lpstr>
      <vt:lpstr>Conclusion &amp; Future Work </vt:lpstr>
      <vt:lpstr>Thanks</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沈小丹</dc:creator>
  <cp:lastModifiedBy>WPS_1601540415</cp:lastModifiedBy>
  <cp:revision>458</cp:revision>
  <dcterms:created xsi:type="dcterms:W3CDTF">2016-04-20T02:59:00Z</dcterms:created>
  <dcterms:modified xsi:type="dcterms:W3CDTF">2023-11-10T09:36:50Z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KSORubyTemplateID">
    <vt:lpwstr>13</vt:lpwstr>
  </property>
  <property fmtid="{D5CDD505-2E9C-101B-9397-08002B2CF9AE}" pid="4" name="ICV">
    <vt:lpwstr>CD036381A2D941AFB104323FE2DE1E25_12</vt:lpwstr>
  </property>
</Properties>
</file>