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2" r:id="rId3"/>
    <p:sldId id="340" r:id="rId5"/>
    <p:sldId id="374" r:id="rId6"/>
    <p:sldId id="376" r:id="rId7"/>
    <p:sldId id="378" r:id="rId8"/>
    <p:sldId id="380" r:id="rId9"/>
    <p:sldId id="383" r:id="rId10"/>
    <p:sldId id="384" r:id="rId11"/>
    <p:sldId id="385" r:id="rId12"/>
    <p:sldId id="386" r:id="rId13"/>
    <p:sldId id="387" r:id="rId14"/>
    <p:sldId id="388" r:id="rId15"/>
    <p:sldId id="390" r:id="rId16"/>
    <p:sldId id="389" r:id="rId17"/>
    <p:sldId id="416" r:id="rId18"/>
    <p:sldId id="417" r:id="rId19"/>
    <p:sldId id="418" r:id="rId20"/>
    <p:sldId id="391" r:id="rId21"/>
    <p:sldId id="393" r:id="rId22"/>
    <p:sldId id="394" r:id="rId23"/>
    <p:sldId id="395" r:id="rId24"/>
    <p:sldId id="396" r:id="rId25"/>
    <p:sldId id="415" r:id="rId26"/>
    <p:sldId id="397" r:id="rId27"/>
    <p:sldId id="398" r:id="rId28"/>
    <p:sldId id="399" r:id="rId29"/>
    <p:sldId id="401" r:id="rId30"/>
    <p:sldId id="400" r:id="rId31"/>
    <p:sldId id="377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3" r:id="rId40"/>
    <p:sldId id="375" r:id="rId41"/>
  </p:sldIdLst>
  <p:sldSz cx="9144000" cy="5143500" type="screen16x9"/>
  <p:notesSz cx="6858000" cy="9144000"/>
  <p:custDataLst>
    <p:tags r:id="rId4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125" d="100"/>
          <a:sy n="125" d="100"/>
        </p:scale>
        <p:origin x="1218" y="528"/>
      </p:cViewPr>
      <p:guideLst>
        <p:guide orient="horz" pos="1592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8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microsoft.com/office/2007/relationships/hdphoto" Target="../media/image3.wdp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2500" r="12500"/>
          <a:stretch>
            <a:fillRect/>
          </a:stretch>
        </p:blipFill>
        <p:spPr>
          <a:xfrm>
            <a:off x="0" y="-67377"/>
            <a:ext cx="9144000" cy="521087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06141" y="2847284"/>
            <a:ext cx="1955848" cy="655229"/>
            <a:chOff x="434615" y="3119838"/>
            <a:chExt cx="1622786" cy="687838"/>
          </a:xfrm>
          <a:solidFill>
            <a:schemeClr val="bg1"/>
          </a:solidFill>
        </p:grpSpPr>
        <p:sp>
          <p:nvSpPr>
            <p:cNvPr id="4" name="文本框 16"/>
            <p:cNvSpPr txBox="1"/>
            <p:nvPr/>
          </p:nvSpPr>
          <p:spPr>
            <a:xfrm>
              <a:off x="434615" y="3506899"/>
              <a:ext cx="1622786" cy="300777"/>
            </a:xfrm>
            <a:prstGeom prst="rect">
              <a:avLst/>
            </a:prstGeom>
            <a:grp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21525" b="1">
                  <a:solidFill>
                    <a:srgbClr val="D2DCE6"/>
                  </a:solidFill>
                  <a:cs typeface="+mn-ea"/>
                  <a:sym typeface="+mn-lt"/>
                </a:rPr>
                <a:t>MINI PROGRAM</a:t>
              </a:r>
              <a:endParaRPr lang="en-US" altLang="zh-CN" sz="21525" b="1" dirty="0">
                <a:solidFill>
                  <a:srgbClr val="D2DCE6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0077" y="3119838"/>
              <a:ext cx="927324" cy="218356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7200" b="1">
                  <a:solidFill>
                    <a:srgbClr val="396692"/>
                  </a:solidFill>
                  <a:cs typeface="+mn-ea"/>
                  <a:sym typeface="+mn-lt"/>
                </a:rPr>
                <a:t>WECHAT</a:t>
              </a:r>
              <a:endParaRPr lang="en-US" altLang="zh-CN" sz="12450" b="1" dirty="0">
                <a:solidFill>
                  <a:srgbClr val="39669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占位符 5"/>
          <p:cNvSpPr txBox="1"/>
          <p:nvPr/>
        </p:nvSpPr>
        <p:spPr>
          <a:xfrm>
            <a:off x="4356760" y="2759144"/>
            <a:ext cx="4202907" cy="254210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>
                <a:cs typeface="+mn-ea"/>
                <a:sym typeface="+mn-lt"/>
              </a:rPr>
              <a:t>微信小程序课程组</a:t>
            </a:r>
            <a:endParaRPr lang="zh-CN" altLang="en-US" sz="1800" dirty="0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559810" y="2223135"/>
            <a:ext cx="4930140" cy="10160"/>
          </a:xfrm>
          <a:prstGeom prst="line">
            <a:avLst/>
          </a:prstGeom>
          <a:noFill/>
          <a:ln w="2540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13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308860" y="1386205"/>
            <a:ext cx="6387465" cy="68389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 defTabSz="514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第四章 </a:t>
            </a:r>
            <a:r>
              <a:rPr sz="40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快递单小程序</a:t>
            </a:r>
            <a:endParaRPr sz="4000" b="1" spc="3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091321" y="3356188"/>
            <a:ext cx="1285290" cy="1258802"/>
            <a:chOff x="3776040" y="4405586"/>
            <a:chExt cx="2021840" cy="2021840"/>
          </a:xfrm>
        </p:grpSpPr>
        <p:sp>
          <p:nvSpPr>
            <p:cNvPr id="16" name="PA_椭圆 75"/>
            <p:cNvSpPr/>
            <p:nvPr>
              <p:custDataLst>
                <p:tags r:id="rId3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17" name="图片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表单（form）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906" y="1412565"/>
            <a:ext cx="8198825" cy="533400"/>
            <a:chOff x="757804" y="1688480"/>
            <a:chExt cx="10935720" cy="71120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form表单组件将组件内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用户输入的信息提交给js文件进行处理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。当点击form表单中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form-type为submit的button组件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时，会将表单组件中的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value值进行提交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，需要在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表单组件中加上name来作为key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04285" y="2233295"/>
            <a:ext cx="18548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form组件主要属性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12265" y="2696845"/>
          <a:ext cx="6239510" cy="1053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530"/>
                <a:gridCol w="1119505"/>
                <a:gridCol w="806450"/>
                <a:gridCol w="324802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bindsubmit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携带 form 中的数据触发 submit 事件，event.detail = {value : {'name': 'value'} , formId: ''}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bindreset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表单重置时会触发 reset 事件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表单（form）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3" name="图片 13"/>
          <p:cNvPicPr>
            <a:picLocks noChangeAspect="1"/>
          </p:cNvPicPr>
          <p:nvPr/>
        </p:nvPicPr>
        <p:blipFill>
          <a:blip r:embed="rId1"/>
          <a:srcRect l="752" t="21975" r="78329" b="44938"/>
          <a:stretch>
            <a:fillRect/>
          </a:stretch>
        </p:blipFill>
        <p:spPr>
          <a:xfrm>
            <a:off x="3462973" y="1949133"/>
            <a:ext cx="2491105" cy="2216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输入框组件（input）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906" y="141256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input输入框组件通常用来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输入单行文本内容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，例如用户名、密码等。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60775" y="1725295"/>
            <a:ext cx="18548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input组件主要属性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58862" y="2032222"/>
          <a:ext cx="7131050" cy="2979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5075"/>
                <a:gridCol w="1202690"/>
                <a:gridCol w="768350"/>
                <a:gridCol w="760730"/>
                <a:gridCol w="3164205"/>
              </a:tblGrid>
              <a:tr h="156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输入框的初始内容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type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text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input的类型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password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是否是密码类型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placeholder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输入框为空时占位符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maxlength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140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最大输入长度，设置为 -1 的时候不限制最大长度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focus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获取焦点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bindinput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键盘输入时触发。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bindfocus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输入框聚焦时触发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bindblur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输入框失去焦点时触发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输入框组件（input）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72230" y="1772285"/>
            <a:ext cx="18923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200" b="0" dirty="0">
                <a:solidFill>
                  <a:srgbClr val="727171"/>
                </a:solidFill>
                <a:cs typeface="+mn-ea"/>
              </a:rPr>
              <a:t>input组件type属性取值</a:t>
            </a:r>
            <a:endParaRPr lang="en-US" altLang="zh-CN" sz="120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415540" y="2253837"/>
          <a:ext cx="4636135" cy="174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735"/>
                <a:gridCol w="3327400"/>
              </a:tblGrid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text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文本输入键盘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数字输入键盘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idcard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身份证输入键盘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digit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带小数点的数字键盘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0" grpId="0"/>
      <p:bldP spid="10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输入框组件（input）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5" name="图片 15"/>
          <p:cNvPicPr>
            <a:picLocks noChangeAspect="1"/>
          </p:cNvPicPr>
          <p:nvPr/>
        </p:nvPicPr>
        <p:blipFill>
          <a:blip r:embed="rId1"/>
          <a:srcRect l="590" t="19959" r="78333" b="45761"/>
          <a:stretch>
            <a:fillRect/>
          </a:stretch>
        </p:blipFill>
        <p:spPr>
          <a:xfrm>
            <a:off x="3216910" y="1845310"/>
            <a:ext cx="2709545" cy="247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滚动选择器（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picker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906" y="141256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picker组件是从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底部弹起的滚动选择器</a:t>
              </a:r>
              <a:r>
                <a:rPr lang="en-US" altLang="zh-CN" sz="1200" dirty="0">
                  <a:cs typeface="+mn-ea"/>
                  <a:sym typeface="+mn-lt"/>
                </a:rPr>
                <a:t>，目前支持5种选择器，通过mode属性来区分。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56330" y="1821180"/>
            <a:ext cx="18319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picker组件主要属性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30985" y="2327910"/>
          <a:ext cx="6296660" cy="2376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635"/>
                <a:gridCol w="1205865"/>
                <a:gridCol w="987425"/>
                <a:gridCol w="755650"/>
                <a:gridCol w="2204085"/>
              </a:tblGrid>
              <a:tr h="4298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header-text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选择器的标题，仅安卓可用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mode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selector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选择器类型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bindcancel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取消选择时触发</a:t>
                      </a:r>
                      <a:endParaRPr 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滚动选择器（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picker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32000" y="167640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altLang="zh-CN" sz="1400" b="0" dirty="0">
                <a:solidFill>
                  <a:srgbClr val="727171"/>
                </a:solidFill>
                <a:cs typeface="+mn-ea"/>
              </a:rPr>
              <a:t>picker组件mode属性取值</a:t>
            </a:r>
            <a:endParaRPr lang="en-US" altLang="zh-CN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60600" y="2156460"/>
          <a:ext cx="4935855" cy="1797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230"/>
                <a:gridCol w="3476308"/>
              </a:tblGrid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selector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普通选择器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multiSelector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多列选择器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time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时间选择器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date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日期选择器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region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省市区选择器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滚动选择器（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picker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6" name="图片 16"/>
          <p:cNvPicPr>
            <a:picLocks noChangeAspect="1"/>
          </p:cNvPicPr>
          <p:nvPr/>
        </p:nvPicPr>
        <p:blipFill>
          <a:blip r:embed="rId1"/>
          <a:srcRect l="1169" t="19280" r="78414" b="16996"/>
          <a:stretch>
            <a:fillRect/>
          </a:stretch>
        </p:blipFill>
        <p:spPr>
          <a:xfrm>
            <a:off x="3286760" y="958215"/>
            <a:ext cx="2229485" cy="3917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单选控制器（radio）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906" y="141256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单选控制器组件一般在页面中让用户进行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单项选择时使用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，例如可以在性别、婚否等多种场景中使用。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60775" y="1725295"/>
            <a:ext cx="18319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radio组件主要属性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50670" y="2255520"/>
          <a:ext cx="6287135" cy="1975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825500"/>
                <a:gridCol w="879475"/>
                <a:gridCol w="607060"/>
                <a:gridCol w="3260725"/>
              </a:tblGrid>
              <a:tr h="481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标识。当该选中时，的change事件会携带的value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checked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当前是否选中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#09BB07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radio的颜色，同css的color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单选控制器（radio）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7" name="图片 1"/>
          <p:cNvPicPr>
            <a:picLocks noChangeAspect="1"/>
          </p:cNvPicPr>
          <p:nvPr/>
        </p:nvPicPr>
        <p:blipFill>
          <a:blip r:embed="rId1"/>
          <a:srcRect l="635" t="19444" r="78492" b="67531"/>
          <a:stretch>
            <a:fillRect/>
          </a:stretch>
        </p:blipFill>
        <p:spPr>
          <a:xfrm>
            <a:off x="2974340" y="2240915"/>
            <a:ext cx="3228340" cy="11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ibenben\Desktop\未标题-1 副本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1"/>
          <p:cNvSpPr txBox="1"/>
          <p:nvPr/>
        </p:nvSpPr>
        <p:spPr>
          <a:xfrm>
            <a:off x="1138062" y="2236536"/>
            <a:ext cx="2669520" cy="623246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zh-CN" altLang="en-US" sz="3600" b="1" spc="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3131" y="68419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2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4693784" y="1923188"/>
            <a:ext cx="1838064" cy="523220"/>
            <a:chOff x="6629352" y="1760489"/>
            <a:chExt cx="2450752" cy="697628"/>
          </a:xfrm>
        </p:grpSpPr>
        <p:sp>
          <p:nvSpPr>
            <p:cNvPr id="5" name="文本框 7"/>
            <p:cNvSpPr txBox="1"/>
            <p:nvPr/>
          </p:nvSpPr>
          <p:spPr>
            <a:xfrm>
              <a:off x="7481597" y="1871388"/>
              <a:ext cx="1598507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表单组件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6629352" y="1760489"/>
              <a:ext cx="780556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93785" y="2696861"/>
            <a:ext cx="3108063" cy="523220"/>
            <a:chOff x="6629352" y="2767253"/>
            <a:chExt cx="4144084" cy="697628"/>
          </a:xfrm>
        </p:grpSpPr>
        <p:sp>
          <p:nvSpPr>
            <p:cNvPr id="15" name="文本框 12"/>
            <p:cNvSpPr txBox="1"/>
            <p:nvPr/>
          </p:nvSpPr>
          <p:spPr>
            <a:xfrm>
              <a:off x="7481596" y="2858807"/>
              <a:ext cx="3291840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案例：快递单小程序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0"/>
            <p:cNvSpPr txBox="1"/>
            <p:nvPr/>
          </p:nvSpPr>
          <p:spPr>
            <a:xfrm>
              <a:off x="6629352" y="2767253"/>
              <a:ext cx="861775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滑动选择器（slider）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13236" y="129953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滑动选择器组件允许用户通过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拖动滑动条的方式与页面进行交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互。在颜色选择、音乐进度拖动场景上可以使用。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72840" y="1612265"/>
            <a:ext cx="18319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slider组件主要属性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26465" y="1919192"/>
          <a:ext cx="7442200" cy="3163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535"/>
                <a:gridCol w="1096645"/>
                <a:gridCol w="829310"/>
                <a:gridCol w="639445"/>
                <a:gridCol w="3644265"/>
              </a:tblGrid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min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最小值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max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100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最大值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step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步长，取值必须大于 0，并且可被(max - min)整除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当前取值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#e9e9e9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背景条的颜色（请使用 backgroundColor）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selected-color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#1aad19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已选择的颜色（请使用 activeColor）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activeColor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#1aad19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已选择的颜色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backgroundColor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#e9e9e9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背景条的颜色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block-size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28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滑块的大小，取值范围为 12 - 28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block-color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#ffffff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滑块的颜色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show-value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是否显示当前 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bindchange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完成一次拖动后触发的事件，event.detail = {value}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bindchanging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拖动过程中触发的事件，event.detail = {value}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9838" y="8241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滑动选择器（slider）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8" name="图片 2"/>
          <p:cNvPicPr>
            <a:picLocks noChangeAspect="1"/>
          </p:cNvPicPr>
          <p:nvPr/>
        </p:nvPicPr>
        <p:blipFill>
          <a:blip r:embed="rId1"/>
          <a:srcRect l="11771" t="19753" r="67523" b="34261"/>
          <a:stretch>
            <a:fillRect/>
          </a:stretch>
        </p:blipFill>
        <p:spPr>
          <a:xfrm>
            <a:off x="3557588" y="1678305"/>
            <a:ext cx="2061845" cy="257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895" y="1629410"/>
            <a:ext cx="18910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zh-CN" sz="1600" b="1">
                <a:latin typeface="+mj-lt"/>
                <a:ea typeface="+mj-lt"/>
                <a:cs typeface="+mj-lt"/>
              </a:rPr>
              <a:t>【课堂实践</a:t>
            </a:r>
            <a:r>
              <a:rPr lang="en-US" altLang="zh-CN" sz="1600" b="1">
                <a:latin typeface="+mj-lt"/>
                <a:ea typeface="+mj-lt"/>
                <a:cs typeface="+mj-lt"/>
              </a:rPr>
              <a:t>4</a:t>
            </a:r>
            <a:r>
              <a:rPr lang="zh-CN" sz="1600" b="1">
                <a:latin typeface="+mj-lt"/>
                <a:ea typeface="+mj-lt"/>
                <a:cs typeface="+mj-lt"/>
              </a:rPr>
              <a:t>-</a:t>
            </a:r>
            <a:r>
              <a:rPr lang="en-US" altLang="zh-CN" sz="1600" b="1">
                <a:latin typeface="+mj-lt"/>
                <a:ea typeface="+mj-lt"/>
                <a:cs typeface="+mj-lt"/>
              </a:rPr>
              <a:t>2</a:t>
            </a:r>
            <a:r>
              <a:rPr lang="zh-CN" sz="1600" b="1">
                <a:latin typeface="+mj-lt"/>
                <a:ea typeface="+mj-lt"/>
                <a:cs typeface="+mj-lt"/>
              </a:rPr>
              <a:t>】</a:t>
            </a:r>
            <a:endParaRPr lang="zh-CN" sz="1600" b="0">
              <a:latin typeface="+mj-lt"/>
              <a:ea typeface="+mj-lt"/>
              <a:cs typeface="+mj-lt"/>
            </a:endParaRPr>
          </a:p>
          <a:p>
            <a:endParaRPr lang="zh-CN" altLang="en-US" sz="1600">
              <a:latin typeface="+mj-lt"/>
              <a:ea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4565" y="2212975"/>
            <a:ext cx="768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6070" algn="l"/>
            <a:r>
              <a:rPr lang="zh-CN"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请设计一个页面，可以使用slider组件控制轮播图的自动播放速度。</a:t>
            </a:r>
            <a:endParaRPr lang="zh-CN" sz="1200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ea"/>
            </a:endParaRPr>
          </a:p>
        </p:txBody>
      </p:sp>
      <p:sp>
        <p:nvSpPr>
          <p:cNvPr id="52" name="文本框 151"/>
          <p:cNvSpPr txBox="1"/>
          <p:nvPr/>
        </p:nvSpPr>
        <p:spPr>
          <a:xfrm>
            <a:off x="390525" y="880745"/>
            <a:ext cx="2576830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滑动选择器（slider）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685800"/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895" y="1629410"/>
            <a:ext cx="18910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zh-CN" sz="1600" b="1">
                <a:latin typeface="+mj-lt"/>
                <a:ea typeface="+mj-lt"/>
                <a:cs typeface="+mj-lt"/>
              </a:rPr>
              <a:t>【课堂实践</a:t>
            </a:r>
            <a:r>
              <a:rPr lang="en-US" altLang="zh-CN" sz="1600" b="1">
                <a:latin typeface="+mj-lt"/>
                <a:ea typeface="+mj-lt"/>
                <a:cs typeface="+mj-lt"/>
              </a:rPr>
              <a:t>4</a:t>
            </a:r>
            <a:r>
              <a:rPr lang="zh-CN" sz="1600" b="1">
                <a:latin typeface="+mj-lt"/>
                <a:ea typeface="+mj-lt"/>
                <a:cs typeface="+mj-lt"/>
              </a:rPr>
              <a:t>-</a:t>
            </a:r>
            <a:r>
              <a:rPr lang="en-US" altLang="zh-CN" sz="1600" b="1">
                <a:latin typeface="+mj-lt"/>
                <a:ea typeface="+mj-lt"/>
                <a:cs typeface="+mj-lt"/>
              </a:rPr>
              <a:t>3</a:t>
            </a:r>
            <a:r>
              <a:rPr lang="zh-CN" sz="1600" b="1">
                <a:latin typeface="+mj-lt"/>
                <a:ea typeface="+mj-lt"/>
                <a:cs typeface="+mj-lt"/>
              </a:rPr>
              <a:t>】</a:t>
            </a:r>
            <a:endParaRPr lang="zh-CN" sz="1600" b="0">
              <a:latin typeface="+mj-lt"/>
              <a:ea typeface="+mj-lt"/>
              <a:cs typeface="+mj-lt"/>
            </a:endParaRPr>
          </a:p>
          <a:p>
            <a:endParaRPr lang="zh-CN" altLang="en-US" sz="1600">
              <a:latin typeface="+mj-lt"/>
              <a:ea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85" y="2165350"/>
            <a:ext cx="4565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6070" algn="l"/>
            <a:r>
              <a:rPr lang="zh-CN"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请设计一个页面，可以使用slider组件控制颜色区域的</a:t>
            </a:r>
            <a:r>
              <a:rPr lang="zh-CN"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背景色。</a:t>
            </a:r>
            <a:endParaRPr lang="zh-CN" sz="1200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ea"/>
            </a:endParaRPr>
          </a:p>
        </p:txBody>
      </p:sp>
      <p:sp>
        <p:nvSpPr>
          <p:cNvPr id="52" name="文本框 151"/>
          <p:cNvSpPr txBox="1"/>
          <p:nvPr/>
        </p:nvSpPr>
        <p:spPr>
          <a:xfrm>
            <a:off x="390525" y="880745"/>
            <a:ext cx="2576830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滑动选择器（slider）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685800"/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59780" y="1000760"/>
            <a:ext cx="2152650" cy="380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开关选择器（switch）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13236" y="1299535"/>
            <a:ext cx="8198825" cy="755015"/>
            <a:chOff x="757804" y="1688480"/>
            <a:chExt cx="10935720" cy="1006687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10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switch开关选择器组件有两个状态：开和关。在小程序中使用的频率很高，例如在是否显示提醒、是否显示用户名等场景可以使用。需要注意的是：switch类型切换时在iOS系统中自带振动反馈，可在系统设置-&gt;声音与触感-&gt;系统触感反馈中关闭。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00450" y="2219960"/>
            <a:ext cx="19761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switch组件主要属性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51915" y="2692400"/>
          <a:ext cx="6973570" cy="1694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20"/>
                <a:gridCol w="1387475"/>
                <a:gridCol w="1083945"/>
                <a:gridCol w="808990"/>
                <a:gridCol w="2479040"/>
              </a:tblGrid>
              <a:tr h="441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checked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是否选中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type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switch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样式，有效值：switch, checkbox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#04BE02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switch 的颜色，同 css 的 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bindchange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checked 改变时触发 change 事件，event.detail={ value}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9838" y="8241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开关选择器（switch）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9" name="图片 3"/>
          <p:cNvPicPr>
            <a:picLocks noChangeAspect="1"/>
          </p:cNvPicPr>
          <p:nvPr/>
        </p:nvPicPr>
        <p:blipFill>
          <a:blip r:embed="rId1"/>
          <a:srcRect l="937" t="19794" r="78659" b="55967"/>
          <a:stretch>
            <a:fillRect/>
          </a:stretch>
        </p:blipFill>
        <p:spPr>
          <a:xfrm>
            <a:off x="3316605" y="2223770"/>
            <a:ext cx="2543810" cy="170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文本框组件（textarea）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13236" y="129953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textarea文本框组件允许用户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进行多行输入</a:t>
              </a:r>
              <a:r>
                <a:rPr lang="en-US" altLang="zh-CN" sz="1200" dirty="0">
                  <a:cs typeface="+mn-ea"/>
                  <a:sym typeface="+mn-lt"/>
                </a:rPr>
                <a:t>，而前面所学的input组件只允许单行输入。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文本框组件（textarea）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9490" y="887730"/>
            <a:ext cx="295719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textarea组件主要属性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5900" y="1311392"/>
          <a:ext cx="8712200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25"/>
                <a:gridCol w="1430655"/>
                <a:gridCol w="934720"/>
                <a:gridCol w="741680"/>
                <a:gridCol w="3893820"/>
              </a:tblGrid>
              <a:tr h="2711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默认值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必填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value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输入框的内容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680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placeholder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string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输入框为空时占位符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disabled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是否禁用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26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maxlength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number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140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最大输入长度，设置为 -1 的时候不限制最大长度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3680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focus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获取焦点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auto-height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false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是否自动增高，设置auto-height时，style.height不生效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7627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bindfocus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eventhandle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输入框聚焦时触发，event.detail = { value, height }，height 为键盘高度，在基础库 1.9.90 起支持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bindblur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eventhandle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输入框失去焦点时触发，event.detail = {value, cursor}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55295"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bindlinechange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eventhandle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输入框行数变化时调用，event.detail = {height: 0, heightRpx: 0, lineCount: 0}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6350" marB="6350" vert="horz" anchor="ctr" anchorCtr="0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9838" y="8241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文本框组件（textarea）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80" name="图片 4"/>
          <p:cNvPicPr>
            <a:picLocks noChangeAspect="1"/>
          </p:cNvPicPr>
          <p:nvPr/>
        </p:nvPicPr>
        <p:blipFill>
          <a:blip r:embed="rId1"/>
          <a:srcRect l="938" t="19712" r="78681" b="56626"/>
          <a:stretch>
            <a:fillRect/>
          </a:stretch>
        </p:blipFill>
        <p:spPr>
          <a:xfrm>
            <a:off x="3325495" y="2016125"/>
            <a:ext cx="2528570" cy="1651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444" y="1315776"/>
            <a:ext cx="8138517" cy="2290204"/>
            <a:chOff x="502444" y="1315776"/>
            <a:chExt cx="8138517" cy="22902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467" r="17532"/>
            <a:stretch>
              <a:fillRect/>
            </a:stretch>
          </p:blipFill>
          <p:spPr>
            <a:xfrm rot="10800000">
              <a:off x="5543344" y="1360678"/>
              <a:ext cx="3097022" cy="224530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02444" y="1315776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039" y="3605980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4"/>
          <p:cNvSpPr txBox="1"/>
          <p:nvPr/>
        </p:nvSpPr>
        <p:spPr>
          <a:xfrm>
            <a:off x="2278380" y="2125345"/>
            <a:ext cx="4976495" cy="67183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zh-CN" altLang="en-US" sz="3200" dirty="0">
                <a:solidFill>
                  <a:srgbClr val="124062"/>
                </a:solidFill>
                <a:cs typeface="+mn-ea"/>
                <a:sym typeface="+mn-lt"/>
              </a:rPr>
              <a:t>案例：快递单小程序</a:t>
            </a:r>
            <a:endParaRPr lang="en-US" altLang="zh-CN" sz="3200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11" name="标题 4"/>
          <p:cNvSpPr txBox="1"/>
          <p:nvPr/>
        </p:nvSpPr>
        <p:spPr>
          <a:xfrm>
            <a:off x="828985" y="1760130"/>
            <a:ext cx="1449637" cy="12780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8000" b="1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8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50591" y="43019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1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3" descr="C:\Users\Maibenben\Desktop\未标题-1 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686039" y="1561635"/>
            <a:ext cx="5159113" cy="523220"/>
            <a:chOff x="755576" y="3506312"/>
            <a:chExt cx="5159113" cy="523220"/>
          </a:xfrm>
        </p:grpSpPr>
        <p:sp>
          <p:nvSpPr>
            <p:cNvPr id="6" name="文本框 22"/>
            <p:cNvSpPr txBox="1"/>
            <p:nvPr/>
          </p:nvSpPr>
          <p:spPr>
            <a:xfrm>
              <a:off x="1394759" y="3566482"/>
              <a:ext cx="451993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熟练掌握input组件实现用户输入数据；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20"/>
            <p:cNvSpPr txBox="1"/>
            <p:nvPr/>
          </p:nvSpPr>
          <p:spPr>
            <a:xfrm>
              <a:off x="755576" y="3506312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111382" y="2261301"/>
            <a:ext cx="2272030" cy="621030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 defTabSz="684530"/>
            <a:r>
              <a:rPr lang="zh-CN" sz="3600" b="1" spc="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学习目标</a:t>
            </a:r>
            <a:endParaRPr lang="zh-CN" sz="24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92389" y="22633"/>
            <a:ext cx="4035163" cy="523220"/>
            <a:chOff x="6629352" y="1760489"/>
            <a:chExt cx="5380217" cy="697628"/>
          </a:xfrm>
        </p:grpSpPr>
        <p:sp>
          <p:nvSpPr>
            <p:cNvPr id="13" name="文本框 7"/>
            <p:cNvSpPr txBox="1"/>
            <p:nvPr/>
          </p:nvSpPr>
          <p:spPr>
            <a:xfrm>
              <a:off x="7481597" y="1871388"/>
              <a:ext cx="4527972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熟练掌握button组件的使用；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6629352" y="1760489"/>
              <a:ext cx="780556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86040" y="537226"/>
            <a:ext cx="4863203" cy="523220"/>
            <a:chOff x="6629352" y="2767253"/>
            <a:chExt cx="6484271" cy="697628"/>
          </a:xfrm>
        </p:grpSpPr>
        <p:sp>
          <p:nvSpPr>
            <p:cNvPr id="18" name="文本框 12"/>
            <p:cNvSpPr txBox="1"/>
            <p:nvPr/>
          </p:nvSpPr>
          <p:spPr>
            <a:xfrm>
              <a:off x="7481596" y="2858807"/>
              <a:ext cx="5632027" cy="4495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1600" dirty="0">
                  <a:solidFill>
                    <a:srgbClr val="124062"/>
                  </a:solidFill>
                  <a:cs typeface="+mn-ea"/>
                  <a:sym typeface="+mn-lt"/>
                </a:rPr>
                <a:t>熟练掌握checkbox组件实现表单中多项选择；</a:t>
              </a:r>
              <a:endParaRPr lang="zh-CN" altLang="en-US" sz="16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0"/>
            <p:cNvSpPr txBox="1"/>
            <p:nvPr/>
          </p:nvSpPr>
          <p:spPr>
            <a:xfrm>
              <a:off x="6629352" y="2767253"/>
              <a:ext cx="861775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3659" y="1030229"/>
            <a:ext cx="5405494" cy="523220"/>
            <a:chOff x="6629352" y="3774017"/>
            <a:chExt cx="7207324" cy="697628"/>
          </a:xfrm>
        </p:grpSpPr>
        <p:sp>
          <p:nvSpPr>
            <p:cNvPr id="23" name="文本框 17"/>
            <p:cNvSpPr txBox="1"/>
            <p:nvPr/>
          </p:nvSpPr>
          <p:spPr>
            <a:xfrm>
              <a:off x="7481597" y="3885735"/>
              <a:ext cx="6355079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熟练掌握radio组件实现表单中单项选择；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15"/>
            <p:cNvSpPr txBox="1"/>
            <p:nvPr/>
          </p:nvSpPr>
          <p:spPr>
            <a:xfrm>
              <a:off x="6629352" y="3774017"/>
              <a:ext cx="857500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03.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98104" y="4109255"/>
            <a:ext cx="3590663" cy="521970"/>
            <a:chOff x="755576" y="3506312"/>
            <a:chExt cx="3590663" cy="521970"/>
          </a:xfrm>
        </p:grpSpPr>
        <p:sp>
          <p:nvSpPr>
            <p:cNvPr id="10" name="文本框 22"/>
            <p:cNvSpPr txBox="1"/>
            <p:nvPr/>
          </p:nvSpPr>
          <p:spPr>
            <a:xfrm>
              <a:off x="1394759" y="3566482"/>
              <a:ext cx="29514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掌握开发小程序的步骤</a:t>
              </a:r>
              <a:r>
                <a:rPr lang="zh-CN" altLang="en-US" sz="1800" dirty="0">
                  <a:solidFill>
                    <a:srgbClr val="124062"/>
                  </a:solidFill>
                  <a:cs typeface="+mn-ea"/>
                  <a:sym typeface="+mn-lt"/>
                </a:rPr>
                <a:t>；</a:t>
              </a:r>
              <a:endParaRPr lang="zh-CN" altLang="en-US" sz="18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20"/>
            <p:cNvSpPr txBox="1"/>
            <p:nvPr/>
          </p:nvSpPr>
          <p:spPr>
            <a:xfrm>
              <a:off x="755576" y="3506312"/>
              <a:ext cx="63881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09.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86039" y="2048769"/>
            <a:ext cx="4752714" cy="521970"/>
            <a:chOff x="6629352" y="3774017"/>
            <a:chExt cx="6336951" cy="695961"/>
          </a:xfrm>
        </p:grpSpPr>
        <p:sp>
          <p:nvSpPr>
            <p:cNvPr id="17" name="文本框 17"/>
            <p:cNvSpPr txBox="1"/>
            <p:nvPr/>
          </p:nvSpPr>
          <p:spPr>
            <a:xfrm>
              <a:off x="7481597" y="3885735"/>
              <a:ext cx="5484706" cy="5317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掌握picker滚动选择器组件的使用；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5"/>
            <p:cNvSpPr txBox="1"/>
            <p:nvPr/>
          </p:nvSpPr>
          <p:spPr>
            <a:xfrm>
              <a:off x="6629352" y="3774017"/>
              <a:ext cx="845820" cy="69596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05.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92389" y="3032295"/>
            <a:ext cx="4035163" cy="521970"/>
            <a:chOff x="755576" y="3506312"/>
            <a:chExt cx="4035163" cy="521970"/>
          </a:xfrm>
        </p:grpSpPr>
        <p:sp>
          <p:nvSpPr>
            <p:cNvPr id="22" name="文本框 22"/>
            <p:cNvSpPr txBox="1"/>
            <p:nvPr/>
          </p:nvSpPr>
          <p:spPr>
            <a:xfrm>
              <a:off x="1394759" y="3566482"/>
              <a:ext cx="33959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掌握switch开关组件的使用；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>
              <a:off x="755576" y="3506312"/>
              <a:ext cx="6356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07.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2389" y="3558710"/>
            <a:ext cx="4487918" cy="521970"/>
            <a:chOff x="755576" y="3506312"/>
            <a:chExt cx="4487918" cy="521970"/>
          </a:xfrm>
        </p:grpSpPr>
        <p:sp>
          <p:nvSpPr>
            <p:cNvPr id="29" name="文本框 22"/>
            <p:cNvSpPr txBox="1"/>
            <p:nvPr/>
          </p:nvSpPr>
          <p:spPr>
            <a:xfrm>
              <a:off x="1394759" y="3566482"/>
              <a:ext cx="38487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了解textarea文本框组件的使用；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755576" y="3506312"/>
              <a:ext cx="6483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08.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92389" y="2550965"/>
            <a:ext cx="3932293" cy="521970"/>
            <a:chOff x="755576" y="3506312"/>
            <a:chExt cx="3932293" cy="521970"/>
          </a:xfrm>
        </p:grpSpPr>
        <p:sp>
          <p:nvSpPr>
            <p:cNvPr id="32" name="文本框 22"/>
            <p:cNvSpPr txBox="1"/>
            <p:nvPr/>
          </p:nvSpPr>
          <p:spPr>
            <a:xfrm>
              <a:off x="1394759" y="3566482"/>
              <a:ext cx="3293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掌握slider滑动组件的使用；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755576" y="3506312"/>
              <a:ext cx="63881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06.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93659" y="4629320"/>
            <a:ext cx="5165463" cy="521970"/>
            <a:chOff x="755576" y="3506312"/>
            <a:chExt cx="5165463" cy="521970"/>
          </a:xfrm>
        </p:grpSpPr>
        <p:sp>
          <p:nvSpPr>
            <p:cNvPr id="26" name="文本框 22"/>
            <p:cNvSpPr txBox="1"/>
            <p:nvPr/>
          </p:nvSpPr>
          <p:spPr>
            <a:xfrm>
              <a:off x="1394759" y="3566482"/>
              <a:ext cx="4526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1800" dirty="0">
                  <a:solidFill>
                    <a:srgbClr val="124062"/>
                  </a:solidFill>
                  <a:cs typeface="+mn-ea"/>
                  <a:sym typeface="+mn-lt"/>
                </a:rPr>
                <a:t>能够对</a:t>
              </a:r>
              <a:r>
                <a:rPr lang="zh-CN" altLang="en-US" sz="1800" dirty="0">
                  <a:solidFill>
                    <a:srgbClr val="124062"/>
                  </a:solidFill>
                  <a:cs typeface="+mn-ea"/>
                  <a:sym typeface="+mn-lt"/>
                </a:rPr>
                <a:t>快递单小程序进行分析及代码实现。</a:t>
              </a:r>
              <a:endParaRPr lang="zh-CN" altLang="en-US" sz="18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755576" y="3506312"/>
              <a:ext cx="5803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10.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案例：快递单小程序</a:t>
            </a:r>
            <a:b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1"/>
          <p:cNvSpPr/>
          <p:nvPr/>
        </p:nvSpPr>
        <p:spPr>
          <a:xfrm rot="10800000">
            <a:off x="3669845" y="303228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Isosceles Triangle 4"/>
          <p:cNvSpPr/>
          <p:nvPr/>
        </p:nvSpPr>
        <p:spPr>
          <a:xfrm>
            <a:off x="2177227" y="2122814"/>
            <a:ext cx="199953" cy="172373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6382385" y="1811020"/>
            <a:ext cx="625475" cy="1689735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7357" y="2506801"/>
            <a:ext cx="62420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065416" y="320332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3" name="AutoShape 117"/>
          <p:cNvSpPr/>
          <p:nvPr/>
        </p:nvSpPr>
        <p:spPr bwMode="auto">
          <a:xfrm>
            <a:off x="1486168" y="1660182"/>
            <a:ext cx="502270" cy="3769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17" name="Group 13"/>
          <p:cNvGrpSpPr/>
          <p:nvPr/>
        </p:nvGrpSpPr>
        <p:grpSpPr>
          <a:xfrm>
            <a:off x="5845566" y="3250615"/>
            <a:ext cx="502270" cy="502270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7" name="TextBox 16"/>
          <p:cNvSpPr txBox="1"/>
          <p:nvPr/>
        </p:nvSpPr>
        <p:spPr>
          <a:xfrm>
            <a:off x="2042160" y="1711325"/>
            <a:ext cx="1627505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124062"/>
                </a:solidFill>
                <a:cs typeface="+mn-ea"/>
                <a:sym typeface="+mn-lt"/>
              </a:rPr>
              <a:t>导航栏</a:t>
            </a:r>
            <a:endParaRPr lang="zh-CN" altLang="en-US" sz="12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6497064" y="3328961"/>
            <a:ext cx="74930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124062"/>
                </a:solidFill>
                <a:cs typeface="+mn-ea"/>
                <a:sym typeface="+mn-lt"/>
              </a:rPr>
              <a:t>立即下单</a:t>
            </a:r>
            <a:endParaRPr lang="zh-CN" altLang="en-US" sz="12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3471581" y="3310258"/>
            <a:ext cx="90233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寄件人信息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065145" y="2350770"/>
            <a:ext cx="1450975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3531241" y="2505531"/>
            <a:ext cx="62357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任意多边形 34"/>
          <p:cNvSpPr/>
          <p:nvPr/>
        </p:nvSpPr>
        <p:spPr>
          <a:xfrm rot="5400000">
            <a:off x="1964690" y="1813560"/>
            <a:ext cx="625475" cy="1730375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47"/>
          <p:cNvSpPr txBox="1"/>
          <p:nvPr/>
        </p:nvSpPr>
        <p:spPr>
          <a:xfrm>
            <a:off x="1981842" y="2513786"/>
            <a:ext cx="59118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Isosceles Triangle 4"/>
          <p:cNvSpPr/>
          <p:nvPr/>
        </p:nvSpPr>
        <p:spPr>
          <a:xfrm flipV="1">
            <a:off x="6687820" y="3032125"/>
            <a:ext cx="200025" cy="160020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Isosceles Triangle 1"/>
          <p:cNvSpPr/>
          <p:nvPr/>
        </p:nvSpPr>
        <p:spPr>
          <a:xfrm>
            <a:off x="5104945" y="214582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9" name="Group 9"/>
          <p:cNvGrpSpPr/>
          <p:nvPr/>
        </p:nvGrpSpPr>
        <p:grpSpPr>
          <a:xfrm>
            <a:off x="4438286" y="176060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4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2" name="TextBox 18"/>
          <p:cNvSpPr txBox="1"/>
          <p:nvPr/>
        </p:nvSpPr>
        <p:spPr>
          <a:xfrm>
            <a:off x="4906681" y="1837058"/>
            <a:ext cx="902335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收件人信息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479290" y="2343150"/>
            <a:ext cx="1450975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6976" y="2529026"/>
            <a:ext cx="62230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/>
      <p:bldP spid="13" grpId="0" bldLvl="0" animBg="1"/>
      <p:bldP spid="27" grpId="0"/>
      <p:bldP spid="28" grpId="0"/>
      <p:bldP spid="29" grpId="0"/>
      <p:bldP spid="33" grpId="0" bldLvl="0" animBg="1"/>
      <p:bldP spid="34" grpId="0"/>
      <p:bldP spid="35" grpId="0" bldLvl="0" animBg="1"/>
      <p:bldP spid="36" grpId="0"/>
      <p:bldP spid="37" grpId="0" bldLvl="0" animBg="1"/>
      <p:bldP spid="38" grpId="0" bldLvl="0" animBg="1"/>
      <p:bldP spid="42" grpId="0"/>
      <p:bldP spid="43" grpId="0" bldLvl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72596" y="1339810"/>
            <a:ext cx="8198825" cy="533400"/>
            <a:chOff x="757804" y="2599224"/>
            <a:chExt cx="10935720" cy="711200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659117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03868" y="2599224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快递单小程序是用户填写快递单信息的小程序。用户按照页面提示依次填写寄件人和收件人信息，填写完成后点击“立即下单”按钮，弹出消息提示框提示完成下单。</a:t>
              </a:r>
              <a:endParaRPr lang="zh-CN" altLang="en-US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案例分析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08425" y="4799330"/>
            <a:ext cx="16186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200" b="0" dirty="0">
                <a:solidFill>
                  <a:srgbClr val="727171"/>
                </a:solidFill>
                <a:cs typeface="+mn-ea"/>
              </a:rPr>
              <a:t>快递单小程序页面</a:t>
            </a:r>
            <a:endParaRPr lang="en-US" altLang="zh-CN" sz="1200" b="0" dirty="0">
              <a:solidFill>
                <a:srgbClr val="727171"/>
              </a:solidFill>
              <a:cs typeface="+mn-ea"/>
            </a:endParaRPr>
          </a:p>
        </p:txBody>
      </p:sp>
      <p:pic>
        <p:nvPicPr>
          <p:cNvPr id="81" name="图片 81"/>
          <p:cNvPicPr>
            <a:picLocks noChangeAspect="1"/>
          </p:cNvPicPr>
          <p:nvPr/>
        </p:nvPicPr>
        <p:blipFill>
          <a:blip r:embed="rId1"/>
          <a:srcRect l="591" t="15474" r="78273" b="15925"/>
          <a:stretch>
            <a:fillRect/>
          </a:stretch>
        </p:blipFill>
        <p:spPr>
          <a:xfrm>
            <a:off x="3810635" y="1915160"/>
            <a:ext cx="1555750" cy="284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0" grpId="0"/>
      <p:bldP spid="10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案例分析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155"/>
          <p:cNvSpPr txBox="1"/>
          <p:nvPr/>
        </p:nvSpPr>
        <p:spPr>
          <a:xfrm>
            <a:off x="432435" y="1729105"/>
            <a:ext cx="5283835" cy="2082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页面由4个区域组成，分别是：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marL="171450" lvl="0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导航栏：显示小程序标题；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marL="171450" lvl="0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寄件人信息：用户根据页面提示输入寄件人姓名、联系方式（input组件）、寄件地区选择（picker组件）、快递标签（多选框组件）等信息；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marL="171450" lvl="0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收件人信息：用户根据页面提示输入收件人姓名、联系方式（input组件）、收件人详细地址（picker组件）、费用结算方式（单选组件）等信息；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marL="171450" lvl="0" indent="-1714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立即下单：用户点击立即下单按钮后，模拟弹出下单成功提示框。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</p:txBody>
      </p:sp>
      <p:pic>
        <p:nvPicPr>
          <p:cNvPr id="82" name="图片 82" descr="第四章页面结构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608" y="1090930"/>
            <a:ext cx="2277745" cy="369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导航栏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533400"/>
            <a:chOff x="757804" y="2385864"/>
            <a:chExt cx="11202910" cy="711200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(1).设置导航栏标题（快递单）、背景颜色和标题颜色等。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3" name="图片 83"/>
          <p:cNvPicPr>
            <a:picLocks noChangeAspect="1"/>
          </p:cNvPicPr>
          <p:nvPr/>
        </p:nvPicPr>
        <p:blipFill>
          <a:blip r:embed="rId1"/>
          <a:srcRect l="591" t="15474" r="78273" b="76673"/>
          <a:stretch>
            <a:fillRect/>
          </a:stretch>
        </p:blipFill>
        <p:spPr>
          <a:xfrm>
            <a:off x="2953703" y="2418398"/>
            <a:ext cx="3046095" cy="63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 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寄件人信息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975995"/>
            <a:chOff x="757804" y="2385864"/>
            <a:chExt cx="11202910" cy="130132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（1）使用input组件输入姓名和手机号，并设置不同的type属性。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（2）使用picker组件实现寄件省市区选择，并设置初始值为“四川省，成都市，武侯区”。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（3）使用checkbox组件实现快递标签功能，用户可以为快递选择多种标签。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4" name="图片 2"/>
          <p:cNvPicPr>
            <a:picLocks noChangeAspect="1"/>
          </p:cNvPicPr>
          <p:nvPr/>
        </p:nvPicPr>
        <p:blipFill>
          <a:blip r:embed="rId1"/>
          <a:srcRect l="1443" t="24830" r="79310" b="51378"/>
          <a:stretch>
            <a:fillRect/>
          </a:stretch>
        </p:blipFill>
        <p:spPr>
          <a:xfrm>
            <a:off x="3149600" y="2636203"/>
            <a:ext cx="2571750" cy="178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 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收件人信息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975995"/>
            <a:chOff x="757804" y="2385864"/>
            <a:chExt cx="11202910" cy="130132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（1）使用input组件输入姓名和手机号，并设置不同的type属性；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（2）使用textarea组件实现收件人详细地址，并设置占位符为“例如(XXXX省XX市XX街道XX小区)”；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（3）使用radio组件实现费用结算方式选择功能，用户可以为快递选择“先行结算”或者“货到付款”方式。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5" name="图片 3"/>
          <p:cNvPicPr>
            <a:picLocks noChangeAspect="1"/>
          </p:cNvPicPr>
          <p:nvPr/>
        </p:nvPicPr>
        <p:blipFill>
          <a:blip r:embed="rId1"/>
          <a:srcRect l="1013" t="47385" r="78442" b="23232"/>
          <a:stretch>
            <a:fillRect/>
          </a:stretch>
        </p:blipFill>
        <p:spPr>
          <a:xfrm>
            <a:off x="3245485" y="2486660"/>
            <a:ext cx="2424430" cy="195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快递单小程序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4 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立即下单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533400"/>
            <a:chOff x="757804" y="2385864"/>
            <a:chExt cx="11202910" cy="711200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(1).添加立即下单按钮，点击该按钮会模拟输出下单成功消息提示框。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6" name="图片 4"/>
          <p:cNvPicPr>
            <a:picLocks noChangeAspect="1"/>
          </p:cNvPicPr>
          <p:nvPr/>
        </p:nvPicPr>
        <p:blipFill>
          <a:blip r:embed="rId1"/>
          <a:srcRect l="1025" t="76811" r="78707" b="16074"/>
          <a:stretch>
            <a:fillRect/>
          </a:stretch>
        </p:blipFill>
        <p:spPr>
          <a:xfrm>
            <a:off x="3289300" y="2579688"/>
            <a:ext cx="2458720" cy="48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08405" y="668655"/>
            <a:ext cx="6986270" cy="4203065"/>
          </a:xfrm>
          <a:prstGeom prst="rect">
            <a:avLst/>
          </a:prstGeom>
          <a:solidFill>
            <a:srgbClr val="355F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4210685" y="2490470"/>
            <a:ext cx="1207135" cy="371475"/>
          </a:xfrm>
          <a:prstGeom prst="rect">
            <a:avLst/>
          </a:prstGeom>
        </p:spPr>
        <p:txBody>
          <a:bodyPr wrap="none" lIns="96000" tIns="0" rIns="96000" bIns="0">
            <a:no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本章小结</a:t>
            </a:r>
            <a:endParaRPr lang="zh-CN" altLang="en-US" sz="1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  <p:sp>
        <p:nvSpPr>
          <p:cNvPr id="8" name="TextBox 64"/>
          <p:cNvSpPr txBox="1"/>
          <p:nvPr/>
        </p:nvSpPr>
        <p:spPr>
          <a:xfrm>
            <a:off x="1767840" y="2957830"/>
            <a:ext cx="6191885" cy="176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200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</a:t>
            </a:r>
            <a:r>
              <a:rPr lang="zh-CN" altLang="en-US" sz="12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本章完成了快递单小程序的制作，首先介绍了要完成本案例的储备知识，包括按钮组件、多选框组件、表单组件、输入框组件、滚动选择器等，通过一些小的示例演示了每种组件的基本使用方法。最后对快递单小程序进行了需求分析与设计，把整个任务分解成了导航栏、寄件人信息、收件人信息、立即下单等4个子任务，并依次实现了这4个子任务。通过这些内容的学习，掌握小程序开发中基础组件的使用。在面对类似项目的开发中能够做到举一反三。</a:t>
            </a:r>
            <a:endParaRPr lang="zh-CN" altLang="en-US" sz="12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42433" y="877793"/>
            <a:ext cx="1517083" cy="1517083"/>
            <a:chOff x="1927124" y="1517637"/>
            <a:chExt cx="1137812" cy="1137812"/>
          </a:xfrm>
        </p:grpSpPr>
        <p:sp>
          <p:nvSpPr>
            <p:cNvPr id="10" name="椭圆 9"/>
            <p:cNvSpPr/>
            <p:nvPr/>
          </p:nvSpPr>
          <p:spPr>
            <a:xfrm>
              <a:off x="1927124" y="1517637"/>
              <a:ext cx="1137812" cy="1137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2282511" y="1876938"/>
              <a:ext cx="427038" cy="419209"/>
            </a:xfrm>
            <a:custGeom>
              <a:avLst/>
              <a:gdLst>
                <a:gd name="T0" fmla="*/ 477551 w 1511300"/>
                <a:gd name="T1" fmla="*/ 1378409 h 1482725"/>
                <a:gd name="T2" fmla="*/ 477551 w 1511300"/>
                <a:gd name="T3" fmla="*/ 1498148 h 1482725"/>
                <a:gd name="T4" fmla="*/ 1513513 w 1511300"/>
                <a:gd name="T5" fmla="*/ 1498148 h 1482725"/>
                <a:gd name="T6" fmla="*/ 1513513 w 1511300"/>
                <a:gd name="T7" fmla="*/ 1378409 h 1482725"/>
                <a:gd name="T8" fmla="*/ 477551 w 1511300"/>
                <a:gd name="T9" fmla="*/ 1102887 h 1482725"/>
                <a:gd name="T10" fmla="*/ 477551 w 1511300"/>
                <a:gd name="T11" fmla="*/ 1223028 h 1482725"/>
                <a:gd name="T12" fmla="*/ 1513513 w 1511300"/>
                <a:gd name="T13" fmla="*/ 1223028 h 1482725"/>
                <a:gd name="T14" fmla="*/ 1513513 w 1511300"/>
                <a:gd name="T15" fmla="*/ 1102887 h 1482725"/>
                <a:gd name="T16" fmla="*/ 393890 w 1511300"/>
                <a:gd name="T17" fmla="*/ 734858 h 1482725"/>
                <a:gd name="T18" fmla="*/ 1905000 w 1511300"/>
                <a:gd name="T19" fmla="*/ 734858 h 1482725"/>
                <a:gd name="T20" fmla="*/ 1905000 w 1511300"/>
                <a:gd name="T21" fmla="*/ 1868981 h 1482725"/>
                <a:gd name="T22" fmla="*/ 40030 w 1511300"/>
                <a:gd name="T23" fmla="*/ 1868981 h 1482725"/>
                <a:gd name="T24" fmla="*/ 40030 w 1511300"/>
                <a:gd name="T25" fmla="*/ 1088471 h 1482725"/>
                <a:gd name="T26" fmla="*/ 40021 w 1511300"/>
                <a:gd name="T27" fmla="*/ 496260 h 1482725"/>
                <a:gd name="T28" fmla="*/ 280147 w 1511300"/>
                <a:gd name="T29" fmla="*/ 735387 h 1482725"/>
                <a:gd name="T30" fmla="*/ 40021 w 1511300"/>
                <a:gd name="T31" fmla="*/ 974512 h 1482725"/>
                <a:gd name="T32" fmla="*/ 687305 w 1511300"/>
                <a:gd name="T33" fmla="*/ 278324 h 1482725"/>
                <a:gd name="T34" fmla="*/ 444326 w 1511300"/>
                <a:gd name="T35" fmla="*/ 323177 h 1482725"/>
                <a:gd name="T36" fmla="*/ 581628 w 1511300"/>
                <a:gd name="T37" fmla="*/ 559853 h 1482725"/>
                <a:gd name="T38" fmla="*/ 824206 w 1511300"/>
                <a:gd name="T39" fmla="*/ 515401 h 1482725"/>
                <a:gd name="T40" fmla="*/ 1183269 w 1511300"/>
                <a:gd name="T41" fmla="*/ 187419 h 1482725"/>
                <a:gd name="T42" fmla="*/ 940291 w 1511300"/>
                <a:gd name="T43" fmla="*/ 231871 h 1482725"/>
                <a:gd name="T44" fmla="*/ 1077592 w 1511300"/>
                <a:gd name="T45" fmla="*/ 468547 h 1482725"/>
                <a:gd name="T46" fmla="*/ 1320571 w 1511300"/>
                <a:gd name="T47" fmla="*/ 423695 h 1482725"/>
                <a:gd name="T48" fmla="*/ 1679235 w 1511300"/>
                <a:gd name="T49" fmla="*/ 96513 h 1482725"/>
                <a:gd name="T50" fmla="*/ 1436656 w 1511300"/>
                <a:gd name="T51" fmla="*/ 140965 h 1482725"/>
                <a:gd name="T52" fmla="*/ 1573557 w 1511300"/>
                <a:gd name="T53" fmla="*/ 377240 h 1482725"/>
                <a:gd name="T54" fmla="*/ 1794118 w 1511300"/>
                <a:gd name="T55" fmla="*/ 336793 h 1482725"/>
                <a:gd name="T56" fmla="*/ 1782910 w 1511300"/>
                <a:gd name="T57" fmla="*/ 274721 h 1482725"/>
                <a:gd name="T58" fmla="*/ 1805327 w 1511300"/>
                <a:gd name="T59" fmla="*/ 0 h 1482725"/>
                <a:gd name="T60" fmla="*/ 1877781 w 1511300"/>
                <a:gd name="T61" fmla="*/ 394860 h 1482725"/>
                <a:gd name="T62" fmla="*/ 344653 w 1511300"/>
                <a:gd name="T63" fmla="*/ 676389 h 1482725"/>
                <a:gd name="T64" fmla="*/ 0 w 1511300"/>
                <a:gd name="T65" fmla="*/ 331186 h 14827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1300" h="1482725">
                  <a:moveTo>
                    <a:pt x="378857" y="1093538"/>
                  </a:moveTo>
                  <a:lnTo>
                    <a:pt x="378857" y="1188531"/>
                  </a:lnTo>
                  <a:lnTo>
                    <a:pt x="1200720" y="1188531"/>
                  </a:lnTo>
                  <a:lnTo>
                    <a:pt x="1200720" y="1093538"/>
                  </a:lnTo>
                  <a:lnTo>
                    <a:pt x="378857" y="1093538"/>
                  </a:lnTo>
                  <a:close/>
                  <a:moveTo>
                    <a:pt x="378857" y="874957"/>
                  </a:moveTo>
                  <a:lnTo>
                    <a:pt x="378857" y="970269"/>
                  </a:lnTo>
                  <a:lnTo>
                    <a:pt x="1200720" y="970269"/>
                  </a:lnTo>
                  <a:lnTo>
                    <a:pt x="1200720" y="874957"/>
                  </a:lnTo>
                  <a:lnTo>
                    <a:pt x="378857" y="874957"/>
                  </a:lnTo>
                  <a:close/>
                  <a:moveTo>
                    <a:pt x="312486" y="582987"/>
                  </a:moveTo>
                  <a:lnTo>
                    <a:pt x="1511300" y="582987"/>
                  </a:lnTo>
                  <a:lnTo>
                    <a:pt x="1511300" y="1482725"/>
                  </a:lnTo>
                  <a:lnTo>
                    <a:pt x="31757" y="1482725"/>
                  </a:lnTo>
                  <a:lnTo>
                    <a:pt x="31757" y="863520"/>
                  </a:lnTo>
                  <a:lnTo>
                    <a:pt x="312486" y="582987"/>
                  </a:lnTo>
                  <a:close/>
                  <a:moveTo>
                    <a:pt x="31750" y="393700"/>
                  </a:moveTo>
                  <a:lnTo>
                    <a:pt x="222250" y="583407"/>
                  </a:lnTo>
                  <a:lnTo>
                    <a:pt x="31750" y="773113"/>
                  </a:lnTo>
                  <a:lnTo>
                    <a:pt x="31750" y="393700"/>
                  </a:lnTo>
                  <a:close/>
                  <a:moveTo>
                    <a:pt x="545262" y="220804"/>
                  </a:moveTo>
                  <a:lnTo>
                    <a:pt x="352499" y="256387"/>
                  </a:lnTo>
                  <a:lnTo>
                    <a:pt x="461425" y="444150"/>
                  </a:lnTo>
                  <a:lnTo>
                    <a:pt x="653870" y="408885"/>
                  </a:lnTo>
                  <a:lnTo>
                    <a:pt x="545262" y="220804"/>
                  </a:lnTo>
                  <a:close/>
                  <a:moveTo>
                    <a:pt x="938727" y="148686"/>
                  </a:moveTo>
                  <a:lnTo>
                    <a:pt x="745964" y="183951"/>
                  </a:lnTo>
                  <a:lnTo>
                    <a:pt x="854890" y="371714"/>
                  </a:lnTo>
                  <a:lnTo>
                    <a:pt x="1047653" y="336131"/>
                  </a:lnTo>
                  <a:lnTo>
                    <a:pt x="938727" y="148686"/>
                  </a:lnTo>
                  <a:close/>
                  <a:moveTo>
                    <a:pt x="1332193" y="76567"/>
                  </a:moveTo>
                  <a:lnTo>
                    <a:pt x="1139747" y="111832"/>
                  </a:lnTo>
                  <a:lnTo>
                    <a:pt x="1248355" y="299277"/>
                  </a:lnTo>
                  <a:lnTo>
                    <a:pt x="1423334" y="267189"/>
                  </a:lnTo>
                  <a:lnTo>
                    <a:pt x="1414442" y="217945"/>
                  </a:lnTo>
                  <a:lnTo>
                    <a:pt x="1332193" y="76567"/>
                  </a:lnTo>
                  <a:close/>
                  <a:moveTo>
                    <a:pt x="1432226" y="0"/>
                  </a:moveTo>
                  <a:lnTo>
                    <a:pt x="1489706" y="313256"/>
                  </a:lnTo>
                  <a:lnTo>
                    <a:pt x="273425" y="536602"/>
                  </a:lnTo>
                  <a:lnTo>
                    <a:pt x="0" y="262741"/>
                  </a:lnTo>
                  <a:lnTo>
                    <a:pt x="1432226" y="0"/>
                  </a:lnTo>
                  <a:close/>
                </a:path>
              </a:pathLst>
            </a:custGeom>
            <a:solidFill>
              <a:srgbClr val="355F9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9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291" y="50004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1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" y="-192505"/>
            <a:ext cx="9143997" cy="5336006"/>
            <a:chOff x="-3" y="-192505"/>
            <a:chExt cx="9143997" cy="53360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l="12500" r="12500"/>
            <a:stretch>
              <a:fillRect/>
            </a:stretch>
          </p:blipFill>
          <p:spPr>
            <a:xfrm rot="10800000" flipV="1">
              <a:off x="-3" y="-192505"/>
              <a:ext cx="9143997" cy="5336006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3909059" y="2847283"/>
              <a:ext cx="2071239" cy="655231"/>
              <a:chOff x="338874" y="3119836"/>
              <a:chExt cx="1718527" cy="687840"/>
            </a:xfrm>
            <a:solidFill>
              <a:schemeClr val="bg1"/>
            </a:solidFill>
          </p:grpSpPr>
          <p:sp>
            <p:nvSpPr>
              <p:cNvPr id="5" name="文本框 16"/>
              <p:cNvSpPr txBox="1"/>
              <p:nvPr/>
            </p:nvSpPr>
            <p:spPr>
              <a:xfrm>
                <a:off x="338874" y="3468344"/>
                <a:ext cx="1718526" cy="339332"/>
              </a:xfrm>
              <a:prstGeom prst="rect">
                <a:avLst/>
              </a:prstGeom>
              <a:grp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b="1">
                    <a:solidFill>
                      <a:srgbClr val="D2DCE6"/>
                    </a:solidFill>
                    <a:cs typeface="+mn-ea"/>
                    <a:sym typeface="+mn-lt"/>
                  </a:rPr>
                  <a:t>MINI PROGRAM</a:t>
                </a:r>
                <a:endParaRPr lang="en-US" altLang="zh-CN" sz="21525" b="1" dirty="0">
                  <a:solidFill>
                    <a:srgbClr val="D2DCE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30332" y="3119836"/>
                <a:ext cx="827069" cy="218356"/>
              </a:xfrm>
              <a:prstGeom prst="rect">
                <a:avLst/>
              </a:prstGeom>
              <a:grp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b="1">
                    <a:solidFill>
                      <a:srgbClr val="396692"/>
                    </a:solidFill>
                    <a:cs typeface="+mn-ea"/>
                    <a:sym typeface="+mn-lt"/>
                  </a:rPr>
                  <a:t>WECHAT</a:t>
                </a:r>
                <a:endParaRPr lang="en-US" altLang="zh-CN" sz="12450" b="1" dirty="0">
                  <a:solidFill>
                    <a:srgbClr val="39669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占位符 5"/>
          <p:cNvSpPr txBox="1"/>
          <p:nvPr/>
        </p:nvSpPr>
        <p:spPr>
          <a:xfrm>
            <a:off x="638165" y="2513414"/>
            <a:ext cx="4202907" cy="254210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cs typeface="+mn-ea"/>
                <a:sym typeface="+mn-lt"/>
              </a:rPr>
              <a:t>微信小程序课程组</a:t>
            </a:r>
            <a:endParaRPr lang="en-US" altLang="zh-CN" sz="1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7506" y="784051"/>
            <a:ext cx="4631999" cy="983978"/>
            <a:chOff x="632050" y="1220616"/>
            <a:chExt cx="4631999" cy="9839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38165" y="1220616"/>
              <a:ext cx="4625884" cy="0"/>
            </a:xfrm>
            <a:prstGeom prst="line">
              <a:avLst/>
            </a:pr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32050" y="2204594"/>
              <a:ext cx="4625884" cy="0"/>
            </a:xfrm>
            <a:prstGeom prst="line">
              <a:avLst/>
            </a:pr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cxnSp>
        <p:sp>
          <p:nvSpPr>
            <p:cNvPr id="13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963645" y="1432071"/>
              <a:ext cx="2318385" cy="560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spc="3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谢谢观看</a:t>
              </a:r>
              <a:endParaRPr lang="en-US" altLang="zh-CN" sz="3200" b="1" spc="3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5911" y="3055288"/>
            <a:ext cx="1160665" cy="1136745"/>
            <a:chOff x="3776040" y="4405586"/>
            <a:chExt cx="2021840" cy="2021840"/>
          </a:xfrm>
        </p:grpSpPr>
        <p:sp>
          <p:nvSpPr>
            <p:cNvPr id="17" name="PA_椭圆 75"/>
            <p:cNvSpPr/>
            <p:nvPr>
              <p:custDataLst>
                <p:tags r:id="rId3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444" y="1315776"/>
            <a:ext cx="8138517" cy="2290204"/>
            <a:chOff x="502444" y="1315776"/>
            <a:chExt cx="8138517" cy="22902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467" r="17532"/>
            <a:stretch>
              <a:fillRect/>
            </a:stretch>
          </p:blipFill>
          <p:spPr>
            <a:xfrm rot="10800000">
              <a:off x="5543344" y="1360678"/>
              <a:ext cx="3097022" cy="224530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02444" y="1315776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039" y="3605980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4"/>
          <p:cNvSpPr txBox="1"/>
          <p:nvPr/>
        </p:nvSpPr>
        <p:spPr>
          <a:xfrm>
            <a:off x="2278622" y="2125122"/>
            <a:ext cx="4064389" cy="6715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zh-CN" altLang="en-US" sz="41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endParaRPr lang="zh-CN" altLang="en-US" sz="41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11" name="标题 4"/>
          <p:cNvSpPr txBox="1"/>
          <p:nvPr/>
        </p:nvSpPr>
        <p:spPr>
          <a:xfrm>
            <a:off x="828985" y="1760130"/>
            <a:ext cx="1449637" cy="12780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8000" b="1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8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按钮组件（button）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256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button组件提供3种类型按钮：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默认类型、基本类型和警告类型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50945" y="2263140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button组件主要属性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17345" y="2790190"/>
          <a:ext cx="6228715" cy="158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865"/>
                <a:gridCol w="889635"/>
                <a:gridCol w="912495"/>
                <a:gridCol w="758825"/>
                <a:gridCol w="2842895"/>
              </a:tblGrid>
              <a:tr h="358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size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default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按钮的大小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type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default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按钮的样式类型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9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loading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名称前是否带 loading 图标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form-type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用于组件，点击分别会触发组件的submit/reset事件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按钮组件（button）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1" name="图片 11"/>
          <p:cNvPicPr>
            <a:picLocks noChangeAspect="1"/>
          </p:cNvPicPr>
          <p:nvPr/>
        </p:nvPicPr>
        <p:blipFill>
          <a:blip r:embed="rId1"/>
          <a:srcRect l="3021" t="19794" r="76042" b="21646"/>
          <a:stretch>
            <a:fillRect/>
          </a:stretch>
        </p:blipFill>
        <p:spPr>
          <a:xfrm>
            <a:off x="3471228" y="1591945"/>
            <a:ext cx="2033905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多选框组件（checkbox）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2565"/>
            <a:ext cx="8198825" cy="533400"/>
            <a:chOff x="757804" y="1688480"/>
            <a:chExt cx="10935720" cy="71120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checkbox多选框组件一般在页面中让用户进行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多项选择时使用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，例如可以在个人爱好、购物车商品选择等多种场景中使用。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50945" y="2263140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checkbox组件主要属性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11935" y="2697067"/>
          <a:ext cx="6828155" cy="16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270"/>
                <a:gridCol w="837565"/>
                <a:gridCol w="1003935"/>
                <a:gridCol w="701040"/>
                <a:gridCol w="3395345"/>
              </a:tblGrid>
              <a:tr h="310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76200" marB="7620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标识，选中时触发的change事件，并携带的value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disabled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是否禁用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checked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当前是否选中，可用来设置默认选中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#09BB07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checkbox的颜色，同css的color</a:t>
                      </a:r>
                      <a:endParaRPr lang="en-US" altLang="en-US" sz="1000" b="0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152400" marR="15240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多选框组件（checkbox）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72" name="图片 12"/>
          <p:cNvPicPr>
            <a:picLocks noChangeAspect="1"/>
          </p:cNvPicPr>
          <p:nvPr/>
        </p:nvPicPr>
        <p:blipFill>
          <a:blip r:embed="rId1"/>
          <a:srcRect l="7882" t="20741" r="70440" b="42222"/>
          <a:stretch>
            <a:fillRect/>
          </a:stretch>
        </p:blipFill>
        <p:spPr>
          <a:xfrm>
            <a:off x="3223260" y="1683385"/>
            <a:ext cx="2697480" cy="259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表单组件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895" y="1635125"/>
            <a:ext cx="18910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/>
            <a:r>
              <a:rPr lang="zh-CN" sz="1600" b="1">
                <a:latin typeface="+mj-lt"/>
                <a:ea typeface="+mj-lt"/>
                <a:cs typeface="+mj-lt"/>
              </a:rPr>
              <a:t>【课堂实践</a:t>
            </a:r>
            <a:r>
              <a:rPr lang="en-US" altLang="zh-CN" sz="1600" b="1">
                <a:latin typeface="+mj-lt"/>
                <a:ea typeface="+mj-lt"/>
                <a:cs typeface="+mj-lt"/>
              </a:rPr>
              <a:t>4</a:t>
            </a:r>
            <a:r>
              <a:rPr lang="zh-CN" sz="1600" b="1">
                <a:latin typeface="+mj-lt"/>
                <a:ea typeface="+mj-lt"/>
                <a:cs typeface="+mj-lt"/>
              </a:rPr>
              <a:t>-1】</a:t>
            </a:r>
            <a:endParaRPr lang="zh-CN" sz="1600" b="0">
              <a:latin typeface="+mj-lt"/>
              <a:ea typeface="+mj-lt"/>
              <a:cs typeface="+mj-lt"/>
            </a:endParaRPr>
          </a:p>
          <a:p>
            <a:endParaRPr lang="zh-CN" altLang="en-US" sz="1600">
              <a:latin typeface="+mj-lt"/>
              <a:ea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635" y="2334895"/>
            <a:ext cx="7686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06070" algn="l"/>
            <a:r>
              <a:rPr lang="zh-CN"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  <a:sym typeface="+mn-ea"/>
              </a:rPr>
              <a:t>使用checkbox组件设计一个选择个人爱好的页面，并将用户选择输出到控制台。</a:t>
            </a:r>
            <a:endParaRPr lang="zh-CN" sz="1200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  <a:sym typeface="+mn-ea"/>
            </a:endParaRPr>
          </a:p>
        </p:txBody>
      </p:sp>
      <p:sp>
        <p:nvSpPr>
          <p:cNvPr id="52" name="文本框 151"/>
          <p:cNvSpPr txBox="1"/>
          <p:nvPr/>
        </p:nvSpPr>
        <p:spPr>
          <a:xfrm>
            <a:off x="390525" y="8807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多选框组件（checkbox）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UNIT_TABLE_BEAUTIFY" val="smartTable{e56fa9bb-e638-4c3c-b720-91b613504622}"/>
</p:tagLst>
</file>

<file path=ppt/tags/tag11.xml><?xml version="1.0" encoding="utf-8"?>
<p:tagLst xmlns:p="http://schemas.openxmlformats.org/presentationml/2006/main">
  <p:tag name="KSO_WM_UNIT_TABLE_BEAUTIFY" val="smartTable{12067529-5172-4468-a4b2-1170bac54a5a}"/>
  <p:tag name="TABLE_ENDDRAG_ORIGIN_RECT" val="468*155"/>
  <p:tag name="TABLE_ENDDRAG_RECT" val="146*194*468*155"/>
</p:tagLst>
</file>

<file path=ppt/tags/tag12.xml><?xml version="1.0" encoding="utf-8"?>
<p:tagLst xmlns:p="http://schemas.openxmlformats.org/presentationml/2006/main">
  <p:tag name="KSO_WM_UNIT_TABLE_BEAUTIFY" val="smartTable{50b51094-9d17-4d47-b8ec-9be04cbbf2c9}"/>
</p:tagLst>
</file>

<file path=ppt/tags/tag13.xml><?xml version="1.0" encoding="utf-8"?>
<p:tagLst xmlns:p="http://schemas.openxmlformats.org/presentationml/2006/main">
  <p:tag name="KSO_WM_UNIT_PLACING_PICTURE_USER_VIEWPORT" val="{&quot;height&quot;:8424,&quot;width&quot;:4764}"/>
</p:tagLst>
</file>

<file path=ppt/tags/tag14.xml><?xml version="1.0" encoding="utf-8"?>
<p:tagLst xmlns:p="http://schemas.openxmlformats.org/presentationml/2006/main">
  <p:tag name="KSO_WM_UNIT_TABLE_BEAUTIFY" val="smartTable{ce79e123-910e-490f-a152-4b0aa7a0f48c}"/>
  <p:tag name="TABLE_ENDDRAG_ORIGIN_RECT" val="549*128"/>
  <p:tag name="TABLE_ENDDRAG_RECT" val="99*201*549*128"/>
</p:tagLst>
</file>

<file path=ppt/tags/tag15.xml><?xml version="1.0" encoding="utf-8"?>
<p:tagLst xmlns:p="http://schemas.openxmlformats.org/presentationml/2006/main">
  <p:tag name="KSO_WM_UNIT_TABLE_BEAUTIFY" val="smartTable{262d263b-69de-4c8b-b9e8-363d7a108d86}"/>
  <p:tag name="TABLE_RECT" val="17*94.8592*686*291.7"/>
  <p:tag name="TABLE_EMPHASIZE_COLOR" val="6579300"/>
  <p:tag name="TABLE_ONEKEY_SKIN_IDX" val="0"/>
  <p:tag name="TABLE_SKINIDX" val="-1"/>
  <p:tag name="TABLE_COLORIDX" val="l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ISPRING_PRESENTATION_TITLE" val="简约科技风大气商业融资创业计划书PPT模板"/>
  <p:tag name="COMMONDATA" val="eyJoZGlkIjoiZmI4NjZhMzNiYTEzZGUyOTRmNDc4YTE0NzkxZjkxMzcifQ==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UNIT_TABLE_BEAUTIFY" val="smartTable{ff65b6bc-037f-457f-a6e4-dd437935d376}"/>
  <p:tag name="TABLE_ENDDRAG_ORIGIN_RECT" val="490*132"/>
  <p:tag name="TABLE_ENDDRAG_RECT" val="149*235*490*132"/>
</p:tagLst>
</file>

<file path=ppt/tags/tag5.xml><?xml version="1.0" encoding="utf-8"?>
<p:tagLst xmlns:p="http://schemas.openxmlformats.org/presentationml/2006/main">
  <p:tag name="KSO_WM_UNIT_TABLE_BEAUTIFY" val="smartTable{0abab0f9-33c8-4b95-8998-8cad160e657d}"/>
</p:tagLst>
</file>

<file path=ppt/tags/tag6.xml><?xml version="1.0" encoding="utf-8"?>
<p:tagLst xmlns:p="http://schemas.openxmlformats.org/presentationml/2006/main">
  <p:tag name="KSO_WM_UNIT_TABLE_BEAUTIFY" val="smartTable{3b29540a-a409-4274-9ea1-03de7ba80021}"/>
  <p:tag name="TABLE_ENDDRAG_ORIGIN_RECT" val="491*82"/>
  <p:tag name="TABLE_ENDDRAG_RECT" val="153*222*491*82"/>
</p:tagLst>
</file>

<file path=ppt/tags/tag7.xml><?xml version="1.0" encoding="utf-8"?>
<p:tagLst xmlns:p="http://schemas.openxmlformats.org/presentationml/2006/main">
  <p:tag name="KSO_WM_UNIT_TABLE_BEAUTIFY" val="smartTable{c7db9795-06cc-4bc6-afaf-79333ef69e43}"/>
</p:tagLst>
</file>

<file path=ppt/tags/tag8.xml><?xml version="1.0" encoding="utf-8"?>
<p:tagLst xmlns:p="http://schemas.openxmlformats.org/presentationml/2006/main">
  <p:tag name="KSO_WM_UNIT_TABLE_BEAUTIFY" val="smartTable{7920429f-2664-4c76-b743-1fa72b47cd12}"/>
</p:tagLst>
</file>

<file path=ppt/tags/tag9.xml><?xml version="1.0" encoding="utf-8"?>
<p:tagLst xmlns:p="http://schemas.openxmlformats.org/presentationml/2006/main">
  <p:tag name="KSO_WM_UNIT_TABLE_BEAUTIFY" val="smartTable{dfebaaa6-7609-485f-8b90-b46b00e58f44}"/>
  <p:tag name="TABLE_ENDDRAG_ORIGIN_RECT" val="104*270"/>
  <p:tag name="TABLE_ENDDRAG_RECT" val="112*153*104*270"/>
</p:tagLst>
</file>

<file path=ppt/theme/theme1.xml><?xml version="1.0" encoding="utf-8"?>
<a:theme xmlns:a="http://schemas.openxmlformats.org/drawingml/2006/main" name="Office 主题">
  <a:themeElements>
    <a:clrScheme name="自定义 5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96692"/>
      </a:accent1>
      <a:accent2>
        <a:srgbClr val="758AA4"/>
      </a:accent2>
      <a:accent3>
        <a:srgbClr val="8E96A1"/>
      </a:accent3>
      <a:accent4>
        <a:srgbClr val="98999A"/>
      </a:accent4>
      <a:accent5>
        <a:srgbClr val="ADADAD"/>
      </a:accent5>
      <a:accent6>
        <a:srgbClr val="778495"/>
      </a:accent6>
      <a:hlink>
        <a:srgbClr val="4276AA"/>
      </a:hlink>
      <a:folHlink>
        <a:srgbClr val="BFBFBF"/>
      </a:folHlink>
    </a:clrScheme>
    <a:fontScheme name="e1lzljrg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4939</Words>
  <Application>WPS 演示</Application>
  <PresentationFormat>全屏显示(16:9)</PresentationFormat>
  <Paragraphs>1008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黑体</vt:lpstr>
      <vt:lpstr>思源黑体</vt:lpstr>
      <vt:lpstr>Microsoft YaHei UI</vt:lpstr>
      <vt:lpstr>字魂59号-创粗黑</vt:lpstr>
      <vt:lpstr>Arial Unicode MS</vt:lpstr>
      <vt:lpstr>Calibri</vt:lpstr>
      <vt:lpstr>思源黑体 CN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01 表单组件 </vt:lpstr>
      <vt:lpstr>01 表单组件 </vt:lpstr>
      <vt:lpstr>01 表单组件 </vt:lpstr>
      <vt:lpstr>01 表单组件 </vt:lpstr>
      <vt:lpstr>01 表单组件 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</vt:lpstr>
      <vt:lpstr>01 表单组件  </vt:lpstr>
      <vt:lpstr>01 表单组件  </vt:lpstr>
      <vt:lpstr>01 表单组件 </vt:lpstr>
      <vt:lpstr>01 表单组件 </vt:lpstr>
      <vt:lpstr>01 表单组件 </vt:lpstr>
      <vt:lpstr>01 表单组件 </vt:lpstr>
      <vt:lpstr>01 表单组件 </vt:lpstr>
      <vt:lpstr>PowerPoint 演示文稿</vt:lpstr>
      <vt:lpstr>02 案例：快递单小程序   </vt:lpstr>
      <vt:lpstr>02案例：快递单小程序   </vt:lpstr>
      <vt:lpstr>02案例：快递单小程序  </vt:lpstr>
      <vt:lpstr>02案例：快递单小程序  </vt:lpstr>
      <vt:lpstr>02案例：快递单小程序  </vt:lpstr>
      <vt:lpstr>02案例：快递单小程序  </vt:lpstr>
      <vt:lpstr>02案例：快递单小程序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简约科技风大气商业融资创业计划书PPT模板</dc:title>
  <dc:creator/>
  <cp:lastModifiedBy>刘斌</cp:lastModifiedBy>
  <cp:revision>203</cp:revision>
  <dcterms:created xsi:type="dcterms:W3CDTF">2017-02-19T15:11:00Z</dcterms:created>
  <dcterms:modified xsi:type="dcterms:W3CDTF">2022-06-07T03:29:11Z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4DB718D4B7E640ECB2B1398CF84DCED8</vt:lpwstr>
  </property>
  <property fmtid="{D5CDD505-2E9C-101B-9397-08002B2CF9AE}" pid="3" name="KSOProductBuildVer">
    <vt:lpwstr>2052-11.1.0.11744</vt:lpwstr>
  </property>
</Properties>
</file>