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2" r:id="rId3"/>
    <p:sldId id="374" r:id="rId5"/>
    <p:sldId id="375" r:id="rId6"/>
    <p:sldId id="376" r:id="rId7"/>
    <p:sldId id="380" r:id="rId8"/>
    <p:sldId id="382" r:id="rId9"/>
    <p:sldId id="383" r:id="rId10"/>
    <p:sldId id="385" r:id="rId11"/>
    <p:sldId id="386" r:id="rId12"/>
    <p:sldId id="387" r:id="rId13"/>
    <p:sldId id="388" r:id="rId14"/>
    <p:sldId id="389" r:id="rId15"/>
    <p:sldId id="390" r:id="rId16"/>
    <p:sldId id="378" r:id="rId17"/>
    <p:sldId id="391" r:id="rId18"/>
    <p:sldId id="392" r:id="rId19"/>
    <p:sldId id="412" r:id="rId20"/>
    <p:sldId id="393" r:id="rId21"/>
    <p:sldId id="394" r:id="rId22"/>
    <p:sldId id="395" r:id="rId23"/>
    <p:sldId id="396" r:id="rId24"/>
    <p:sldId id="379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10" r:id="rId36"/>
    <p:sldId id="377" r:id="rId37"/>
  </p:sldIdLst>
  <p:sldSz cx="9144000" cy="5143500" type="screen16x9"/>
  <p:notesSz cx="6858000" cy="9144000"/>
  <p:custDataLst>
    <p:tags r:id="rId41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062"/>
    <a:srgbClr val="537285"/>
    <a:srgbClr val="FEFEFE"/>
    <a:srgbClr val="FFFFFF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 autoAdjust="0"/>
    <p:restoredTop sz="94660"/>
  </p:normalViewPr>
  <p:slideViewPr>
    <p:cSldViewPr snapToGrid="0">
      <p:cViewPr>
        <p:scale>
          <a:sx n="125" d="100"/>
          <a:sy n="125" d="100"/>
        </p:scale>
        <p:origin x="1218" y="528"/>
      </p:cViewPr>
      <p:guideLst>
        <p:guide orient="horz" pos="1594"/>
        <p:guide pos="289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5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5CAC1-9625-4378-942F-06327CAF8C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532B1-D51B-4065-979B-CDD6B40756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  <a:prstGeom prst="rect">
            <a:avLst/>
          </a:prstGeom>
        </p:spPr>
        <p:txBody>
          <a:bodyPr vert="eaVert"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lIns="68580" tIns="34290" rIns="68580" bIns="34290"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 lIns="68580" tIns="34290" rIns="68580" bIns="3429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alphaModFix amt="4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68580" tIns="34290" rIns="68580" bIns="34290"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C03495CA-CB87-42F5-AD11-A63647B25A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03333C9F-EFB6-4360-A5D6-81DD839FD7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tags" Target="../tags/tag1.xml"/><Relationship Id="rId2" Type="http://schemas.microsoft.com/office/2007/relationships/hdphoto" Target="../media/image3.wdp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13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14.xml"/><Relationship Id="rId2" Type="http://schemas.microsoft.com/office/2007/relationships/hdphoto" Target="../media/image3.wdp"/><Relationship Id="rId1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12500" r="12500"/>
          <a:stretch>
            <a:fillRect/>
          </a:stretch>
        </p:blipFill>
        <p:spPr>
          <a:xfrm>
            <a:off x="0" y="-67377"/>
            <a:ext cx="9144000" cy="5210877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3406141" y="2847284"/>
            <a:ext cx="1955848" cy="655229"/>
            <a:chOff x="434615" y="3119838"/>
            <a:chExt cx="1622786" cy="687838"/>
          </a:xfrm>
          <a:solidFill>
            <a:schemeClr val="bg1"/>
          </a:solidFill>
        </p:grpSpPr>
        <p:sp>
          <p:nvSpPr>
            <p:cNvPr id="4" name="文本框 16"/>
            <p:cNvSpPr txBox="1"/>
            <p:nvPr/>
          </p:nvSpPr>
          <p:spPr>
            <a:xfrm>
              <a:off x="434615" y="3506899"/>
              <a:ext cx="1622786" cy="300777"/>
            </a:xfrm>
            <a:prstGeom prst="rect">
              <a:avLst/>
            </a:prstGeom>
            <a:grp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21525" b="1">
                  <a:solidFill>
                    <a:srgbClr val="D2DCE6"/>
                  </a:solidFill>
                  <a:cs typeface="+mn-ea"/>
                  <a:sym typeface="+mn-lt"/>
                </a:rPr>
                <a:t>MINI PROGRAM</a:t>
              </a:r>
              <a:endParaRPr lang="en-US" altLang="zh-CN" sz="21525" b="1" dirty="0">
                <a:solidFill>
                  <a:srgbClr val="D2DCE6"/>
                </a:solidFill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130077" y="3119838"/>
              <a:ext cx="927324" cy="218356"/>
            </a:xfrm>
            <a:prstGeom prst="rect">
              <a:avLst/>
            </a:prstGeom>
            <a:grp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7200" b="1">
                  <a:solidFill>
                    <a:srgbClr val="396692"/>
                  </a:solidFill>
                  <a:cs typeface="+mn-ea"/>
                  <a:sym typeface="+mn-lt"/>
                </a:rPr>
                <a:t>WECHAT</a:t>
              </a:r>
              <a:endParaRPr lang="en-US" altLang="zh-CN" sz="12450" b="1" dirty="0">
                <a:solidFill>
                  <a:srgbClr val="39669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占位符 5"/>
          <p:cNvSpPr txBox="1"/>
          <p:nvPr/>
        </p:nvSpPr>
        <p:spPr>
          <a:xfrm>
            <a:off x="4356760" y="2759144"/>
            <a:ext cx="4202907" cy="254210"/>
          </a:xfrm>
          <a:prstGeom prst="rect">
            <a:avLst/>
          </a:prstGeom>
        </p:spPr>
        <p:txBody>
          <a:bodyPr lIns="68580" tIns="34290" rIns="68580" bIns="34290"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800">
                <a:cs typeface="+mn-ea"/>
                <a:sym typeface="+mn-lt"/>
              </a:rPr>
              <a:t>微信小程序课程组</a:t>
            </a:r>
            <a:endParaRPr lang="zh-CN" altLang="en-US" sz="1800" dirty="0">
              <a:cs typeface="+mn-ea"/>
              <a:sym typeface="+mn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3683000" y="2223135"/>
            <a:ext cx="4806950" cy="5080"/>
          </a:xfrm>
          <a:prstGeom prst="line">
            <a:avLst/>
          </a:prstGeom>
          <a:noFill/>
          <a:ln w="25400">
            <a:solidFill>
              <a:srgbClr val="12406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cxnSp>
      <p:sp>
        <p:nvSpPr>
          <p:cNvPr id="13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308860" y="1386205"/>
            <a:ext cx="6387465" cy="683895"/>
          </a:xfrm>
          <a:prstGeom prst="rect">
            <a:avLst/>
          </a:prstGeom>
          <a:noFill/>
          <a:ln>
            <a:noFill/>
          </a:ln>
        </p:spPr>
        <p:txBody>
          <a:bodyPr wrap="square" lIns="68580" tIns="34290" rIns="68580" bIns="34290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r" defTabSz="514350" fontAlgn="base">
              <a:spcBef>
                <a:spcPct val="0"/>
              </a:spcBef>
              <a:spcAft>
                <a:spcPct val="0"/>
              </a:spcAft>
            </a:pPr>
            <a:r>
              <a:rPr sz="4000" b="1" spc="30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第五章 邀请函小程序</a:t>
            </a:r>
            <a:endParaRPr sz="4000" b="1" spc="30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7091321" y="3356188"/>
            <a:ext cx="1285290" cy="1258802"/>
            <a:chOff x="3776040" y="4405586"/>
            <a:chExt cx="2021840" cy="2021840"/>
          </a:xfrm>
        </p:grpSpPr>
        <p:sp>
          <p:nvSpPr>
            <p:cNvPr id="16" name="PA_椭圆 75"/>
            <p:cNvSpPr/>
            <p:nvPr>
              <p:custDataLst>
                <p:tags r:id="rId3"/>
              </p:custDataLst>
            </p:nvPr>
          </p:nvSpPr>
          <p:spPr>
            <a:xfrm>
              <a:off x="3994173" y="4626101"/>
              <a:ext cx="1734620" cy="17346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3000" sy="103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  <p:pic>
          <p:nvPicPr>
            <p:cNvPr id="17" name="图片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6040" y="4405586"/>
              <a:ext cx="2021840" cy="202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49"/>
                            </p:stCondLst>
                            <p:childTnLst>
                              <p:par>
                                <p:cTn id="1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媒体组件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音频组件（audio）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296" name="图片 296" descr="图形用户界面, 应用程序&#10;&#10;描述已自动生成"/>
          <p:cNvPicPr>
            <a:picLocks noChangeAspect="1"/>
          </p:cNvPicPr>
          <p:nvPr/>
        </p:nvPicPr>
        <p:blipFill>
          <a:blip r:embed="rId1"/>
          <a:srcRect l="2565"/>
          <a:stretch>
            <a:fillRect/>
          </a:stretch>
        </p:blipFill>
        <p:spPr>
          <a:xfrm>
            <a:off x="3585528" y="1186498"/>
            <a:ext cx="2171065" cy="3795395"/>
          </a:xfrm>
          <a:prstGeom prst="rect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媒体组件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39223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视频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组件（video）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271" y="1412565"/>
            <a:ext cx="8198825" cy="755015"/>
            <a:chOff x="757804" y="1688480"/>
            <a:chExt cx="10935720" cy="1006687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100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视频</a:t>
              </a:r>
              <a:r>
                <a:rPr lang="zh-CN" altLang="en-US" sz="1200" dirty="0">
                  <a:solidFill>
                    <a:srgbClr val="727171"/>
                  </a:solidFill>
                  <a:cs typeface="+mn-ea"/>
                  <a:sym typeface="+mn-lt"/>
                </a:rPr>
                <a:t>组件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（video），用来播放视频，video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默认宽度300px、高度225px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，可通过wxss设置宽高，可以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设置是否显示播放控件、发送弹幕信息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等。自v2.4.0起支持同层渲染。相关的api为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wx.createVideoContext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，用来创建video上下文VideoContext对象。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媒体组件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视频控件（video）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12845" y="951230"/>
            <a:ext cx="206692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video组件主要属性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68350" y="1348740"/>
          <a:ext cx="7955915" cy="3681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210"/>
                <a:gridCol w="1209040"/>
                <a:gridCol w="724535"/>
                <a:gridCol w="567690"/>
                <a:gridCol w="3901440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src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要播放视频的资源地址，支持网络路径、本地临时路径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duration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指定视频时长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95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controls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true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是否显示默认播放控件（播放/暂停按钮、播放进度、时间）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danmu-list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Array.&lt;object&gt;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弹幕列表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danmu-btn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是否显示弹幕按钮，只在初始化时有效，不能动态变更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enable-danmu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是否展示弹幕，只在初始化时有效，不能动态变更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autoplay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是否自动播放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loop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是否循环播放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muted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是否静音播放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initial-time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指定视频初始播放位置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direction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设置全屏时视频的方向，不指定则根据宽高比自动判断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3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poster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视频封面的图片网络资源地址或云文件ID（）。若controls属性值为false则设置poster无效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8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title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视频的标题，全屏时在顶部展示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1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enable-play-gesture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是否开启播放手势，即双击切换播放/暂停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2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bindplay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当开始/继续播放时触发play事件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bindpause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当暂停播放时触发pause事件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bindended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当播放到末尾时触发ended事件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媒体组件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视频控件（video）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90" name="图片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6598" y="1098233"/>
            <a:ext cx="2859405" cy="3875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2444" y="1315776"/>
            <a:ext cx="8138517" cy="2290204"/>
            <a:chOff x="502444" y="1315776"/>
            <a:chExt cx="8138517" cy="229020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7467" r="17532"/>
            <a:stretch>
              <a:fillRect/>
            </a:stretch>
          </p:blipFill>
          <p:spPr>
            <a:xfrm rot="10800000">
              <a:off x="5543344" y="1360678"/>
              <a:ext cx="3097022" cy="2245302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502444" y="1315776"/>
              <a:ext cx="813792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039" y="3605980"/>
              <a:ext cx="813792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4"/>
          <p:cNvSpPr txBox="1"/>
          <p:nvPr/>
        </p:nvSpPr>
        <p:spPr>
          <a:xfrm>
            <a:off x="2278622" y="2125122"/>
            <a:ext cx="4064389" cy="67151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zh-CN" altLang="en-US" sz="4100" dirty="0">
                <a:solidFill>
                  <a:srgbClr val="124062"/>
                </a:solidFill>
                <a:cs typeface="+mn-ea"/>
                <a:sym typeface="+mn-lt"/>
              </a:rPr>
              <a:t>地图与动画</a:t>
            </a:r>
            <a:endParaRPr lang="zh-CN" altLang="en-US" sz="4100" b="1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11" name="标题 4"/>
          <p:cNvSpPr txBox="1"/>
          <p:nvPr/>
        </p:nvSpPr>
        <p:spPr>
          <a:xfrm>
            <a:off x="828985" y="1760130"/>
            <a:ext cx="1449637" cy="12780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8000" b="1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  <a:endParaRPr lang="zh-CN" altLang="en-US" sz="8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地图与动画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39223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地图（map）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271" y="1411930"/>
            <a:ext cx="8198825" cy="533400"/>
            <a:chOff x="757804" y="1688480"/>
            <a:chExt cx="10935720" cy="711200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71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map组件通常用来显示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给定经纬度的地图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，用于开发与地图相关的应用，如酒店导航、订单轨迹等，在地图上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可以标记指定坐标的位置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93240" y="2802255"/>
          <a:ext cx="6235065" cy="20415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8070"/>
                <a:gridCol w="1289685"/>
                <a:gridCol w="654050"/>
                <a:gridCol w="479425"/>
                <a:gridCol w="2743835"/>
              </a:tblGrid>
              <a:tr h="4737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longitude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中心经度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9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latitude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中心纬度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scale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16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缩放级别，取值范围为3-20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8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min-scale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3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最小缩放级别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max-scale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20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最大缩放级别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39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markers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Array.&lt;marker&gt;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标记点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877310" y="2252345"/>
            <a:ext cx="206692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map组件主要属性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地图与动画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地图（map）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29025" y="1073150"/>
            <a:ext cx="23863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marker标记点的常用属性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67740" y="1461770"/>
          <a:ext cx="7458075" cy="34143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1235"/>
                <a:gridCol w="1118870"/>
                <a:gridCol w="1161415"/>
                <a:gridCol w="676910"/>
                <a:gridCol w="3509645"/>
              </a:tblGrid>
              <a:tr h="154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4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id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标记点 id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marker点击事件回调会返回此id。建议为每个marker设置上number类型id，保证更新marker时有更好的性能。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7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latitude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纬度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浮点数，范围-90 ~ 90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7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longitude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经度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浮点数，范围-180 ~ 180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title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标注点名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点击时显示，callout存在时将被忽略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zIndex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显示层级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5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iconPath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显示的图标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项目目录下的图片路径，支持网络路径、本地路径、代码包路径（）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1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rotate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旋转角度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顺时针旋转的角度，范围0 ~ 360，默认为0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7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alpha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标注的透明度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默认1，无透明，范围0 ~ 1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width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标注图标宽度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number/string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默认为图片实际宽度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8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height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标注图标高度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number/string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默认为图片实际高度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callout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标记点上方的气泡窗口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Object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支持的属性见下表，可识别换行符。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302895" y="135255"/>
            <a:ext cx="7886700" cy="420370"/>
          </a:xfr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地图与动画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地图（map）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23845" y="252095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https://lbs.qq.com/getPoint/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34055" y="192595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地理坐标</a:t>
            </a:r>
            <a:r>
              <a:rPr lang="zh-CN" altLang="en-US"/>
              <a:t>拾取器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地图与动画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地图（map）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115" name="图片 115" descr="图示&#10;&#10;低可信度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133" y="1136650"/>
            <a:ext cx="2157095" cy="3810000"/>
          </a:xfrm>
          <a:prstGeom prst="rect">
            <a:avLst/>
          </a:prstGeom>
        </p:spPr>
      </p:pic>
      <p:pic>
        <p:nvPicPr>
          <p:cNvPr id="116" name="图片 116" descr="图示&#10;&#10;中度可信度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545" y="1136650"/>
            <a:ext cx="2161540" cy="3810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地图与动画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39223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动画对象（animation）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271" y="1411930"/>
            <a:ext cx="8198825" cy="975995"/>
            <a:chOff x="757804" y="1688480"/>
            <a:chExt cx="10935720" cy="1301327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130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在小程序中，通常可以使用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CSS渐变和CSS动画来创建简易的界面动画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。可以使用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wx.createAnimation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接口来动态创建简易的动画效果。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动画实现的过程是：创建一个动画实例animation。调用实例的方法来描述动画。最后通过动画实例的export方法导出动画数据传递给组件的animation属性。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717925" y="2613660"/>
            <a:ext cx="263017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动画实例animation主要属性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98905" y="3004820"/>
          <a:ext cx="6835775" cy="1475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6340"/>
                <a:gridCol w="975995"/>
                <a:gridCol w="1011555"/>
                <a:gridCol w="662940"/>
                <a:gridCol w="2988945"/>
              </a:tblGrid>
              <a:tr h="2000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duration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400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动画持续时间，单位ms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4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timingFunction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'linear'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动画的效果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delay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number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0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动画延迟时间，单位ms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transformOrigin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'50% 50% 0'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t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aibenben\Desktop\未标题-1 副本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3678"/>
            <a:ext cx="914400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1"/>
          <p:cNvSpPr txBox="1"/>
          <p:nvPr/>
        </p:nvSpPr>
        <p:spPr>
          <a:xfrm>
            <a:off x="1138062" y="2236536"/>
            <a:ext cx="2669520" cy="623246"/>
          </a:xfrm>
          <a:prstGeom prst="rect">
            <a:avLst/>
          </a:prstGeom>
          <a:noFill/>
        </p:spPr>
        <p:txBody>
          <a:bodyPr wrap="none" lIns="68520" tIns="34289" rIns="68520" bIns="3428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684530"/>
            <a:r>
              <a:rPr lang="zh-CN" altLang="en-US" sz="3600" b="1" spc="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目录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cs typeface="+mn-ea"/>
                <a:sym typeface="+mn-lt"/>
              </a:rPr>
              <a:t>CONTENTS</a:t>
            </a:r>
            <a:endParaRPr lang="en-US" altLang="zh-CN" sz="2400" b="1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3131" y="68419"/>
            <a:ext cx="903956" cy="885327"/>
            <a:chOff x="3776040" y="4405586"/>
            <a:chExt cx="2021840" cy="2021840"/>
          </a:xfrm>
        </p:grpSpPr>
        <p:sp>
          <p:nvSpPr>
            <p:cNvPr id="35" name="PA_椭圆 75"/>
            <p:cNvSpPr/>
            <p:nvPr>
              <p:custDataLst>
                <p:tags r:id="rId2"/>
              </p:custDataLst>
            </p:nvPr>
          </p:nvSpPr>
          <p:spPr>
            <a:xfrm>
              <a:off x="3994173" y="4626101"/>
              <a:ext cx="1734620" cy="17346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3000" sy="103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  <p:pic>
          <p:nvPicPr>
            <p:cNvPr id="36" name="图片 3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76040" y="4405586"/>
              <a:ext cx="2021840" cy="202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4693784" y="1469163"/>
            <a:ext cx="1838064" cy="523220"/>
            <a:chOff x="6629352" y="1760489"/>
            <a:chExt cx="2450752" cy="697628"/>
          </a:xfrm>
        </p:grpSpPr>
        <p:sp>
          <p:nvSpPr>
            <p:cNvPr id="5" name="文本框 7"/>
            <p:cNvSpPr txBox="1"/>
            <p:nvPr/>
          </p:nvSpPr>
          <p:spPr>
            <a:xfrm>
              <a:off x="7481597" y="1871388"/>
              <a:ext cx="1598507" cy="53170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媒体组件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10" name="文本框 5"/>
            <p:cNvSpPr txBox="1"/>
            <p:nvPr/>
          </p:nvSpPr>
          <p:spPr>
            <a:xfrm>
              <a:off x="6629352" y="1760489"/>
              <a:ext cx="780556" cy="69762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01.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93785" y="2242836"/>
            <a:ext cx="2092063" cy="523220"/>
            <a:chOff x="6629352" y="2767253"/>
            <a:chExt cx="2789417" cy="697628"/>
          </a:xfrm>
        </p:grpSpPr>
        <p:sp>
          <p:nvSpPr>
            <p:cNvPr id="15" name="文本框 12"/>
            <p:cNvSpPr txBox="1"/>
            <p:nvPr/>
          </p:nvSpPr>
          <p:spPr>
            <a:xfrm>
              <a:off x="7481596" y="2858807"/>
              <a:ext cx="1937173" cy="53170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地图与动画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0"/>
            <p:cNvSpPr txBox="1"/>
            <p:nvPr/>
          </p:nvSpPr>
          <p:spPr>
            <a:xfrm>
              <a:off x="6629352" y="2767253"/>
              <a:ext cx="861775" cy="69762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02.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693785" y="3057541"/>
            <a:ext cx="3108063" cy="521970"/>
            <a:chOff x="6629352" y="2767253"/>
            <a:chExt cx="4144084" cy="695961"/>
          </a:xfrm>
        </p:grpSpPr>
        <p:sp>
          <p:nvSpPr>
            <p:cNvPr id="6" name="文本框 12"/>
            <p:cNvSpPr txBox="1"/>
            <p:nvPr/>
          </p:nvSpPr>
          <p:spPr>
            <a:xfrm>
              <a:off x="7481596" y="2858807"/>
              <a:ext cx="3291840" cy="53170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案例：邀请函小程序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10"/>
            <p:cNvSpPr txBox="1"/>
            <p:nvPr/>
          </p:nvSpPr>
          <p:spPr>
            <a:xfrm>
              <a:off x="6629352" y="2767253"/>
              <a:ext cx="850900" cy="69596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03.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地图与动画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动画对象（animation）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40100" y="1681480"/>
            <a:ext cx="2065655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timingFunction属性取值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297940" y="2159635"/>
          <a:ext cx="6403340" cy="2239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450"/>
                <a:gridCol w="4326890"/>
              </a:tblGrid>
              <a:tr h="15875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'linear'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动画从头到尾的速度是相同的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'ease'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动画以低速开始，然后加快，在结束前变慢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'ease-in'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动画以低速开始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'ease-in-out'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动画以低速开始和结束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'ease-out'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动画以低速结束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'step-start'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动画第一帧就跳至结束状态直到结束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'step-end'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动画一直保持开始状态，最后一帧跳到结束状态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02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地图与动画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动画对象（animation）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8326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93" name="图片 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1860" y="1103630"/>
            <a:ext cx="2112645" cy="36296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2444" y="1315776"/>
            <a:ext cx="8138517" cy="2290204"/>
            <a:chOff x="502444" y="1315776"/>
            <a:chExt cx="8138517" cy="229020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7467" r="17532"/>
            <a:stretch>
              <a:fillRect/>
            </a:stretch>
          </p:blipFill>
          <p:spPr>
            <a:xfrm rot="10800000">
              <a:off x="5543344" y="1360678"/>
              <a:ext cx="3097022" cy="2245302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502444" y="1315776"/>
              <a:ext cx="813792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039" y="3605980"/>
              <a:ext cx="813792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4"/>
          <p:cNvSpPr txBox="1"/>
          <p:nvPr/>
        </p:nvSpPr>
        <p:spPr>
          <a:xfrm>
            <a:off x="2278380" y="2125345"/>
            <a:ext cx="5060950" cy="67183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zh-CN" altLang="en-US" sz="4100" dirty="0">
                <a:solidFill>
                  <a:srgbClr val="124062"/>
                </a:solidFill>
                <a:cs typeface="+mn-ea"/>
                <a:sym typeface="+mn-lt"/>
              </a:rPr>
              <a:t>案例：邀请函小程序</a:t>
            </a:r>
            <a:endParaRPr lang="zh-CN" altLang="en-US" sz="4100" b="1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11" name="标题 4"/>
          <p:cNvSpPr txBox="1"/>
          <p:nvPr/>
        </p:nvSpPr>
        <p:spPr>
          <a:xfrm>
            <a:off x="828985" y="1760130"/>
            <a:ext cx="1449637" cy="12780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8000" b="1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  <a:endParaRPr lang="zh-CN" altLang="en-US" sz="8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案例：邀请函小程序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1"/>
          <p:cNvSpPr/>
          <p:nvPr/>
        </p:nvSpPr>
        <p:spPr>
          <a:xfrm rot="10800000">
            <a:off x="2253160" y="3052606"/>
            <a:ext cx="199953" cy="172373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" name="Isosceles Triangle 4"/>
          <p:cNvSpPr/>
          <p:nvPr/>
        </p:nvSpPr>
        <p:spPr>
          <a:xfrm>
            <a:off x="1123127" y="2122814"/>
            <a:ext cx="199953" cy="172373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7645400" y="1986915"/>
            <a:ext cx="625475" cy="1393190"/>
          </a:xfrm>
          <a:prstGeom prst="round2SameRect">
            <a:avLst/>
          </a:pr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78320" y="2534106"/>
            <a:ext cx="62103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>
              <a:defRPr/>
            </a:pPr>
            <a:r>
              <a:rPr lang="zh-CN" altLang="en-US" sz="1500" b="1" kern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en-US" altLang="zh-CN" sz="1500" b="1" kern="0">
                <a:solidFill>
                  <a:schemeClr val="bg1"/>
                </a:solidFill>
                <a:cs typeface="+mn-ea"/>
                <a:sym typeface="+mn-lt"/>
              </a:rPr>
              <a:t>7</a:t>
            </a:r>
            <a:endParaRPr lang="en-US" altLang="zh-CN" sz="15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648731" y="3223648"/>
            <a:ext cx="345150" cy="503129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10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3" name="AutoShape 117"/>
          <p:cNvSpPr/>
          <p:nvPr/>
        </p:nvSpPr>
        <p:spPr bwMode="auto">
          <a:xfrm>
            <a:off x="432068" y="1660182"/>
            <a:ext cx="502270" cy="376916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rgbClr val="124062"/>
          </a:solidFill>
          <a:ln>
            <a:noFill/>
          </a:ln>
          <a:effectLst>
            <a:reflection blurRad="152400" stA="70000" endPos="54000" dist="88900" dir="5400000" sy="-100000" algn="bl" rotWithShape="0"/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p>
            <a:endParaRPr lang="en-US">
              <a:cs typeface="+mn-ea"/>
              <a:sym typeface="+mn-lt"/>
            </a:endParaRPr>
          </a:p>
        </p:txBody>
      </p:sp>
      <p:grpSp>
        <p:nvGrpSpPr>
          <p:cNvPr id="17" name="Group 13"/>
          <p:cNvGrpSpPr/>
          <p:nvPr/>
        </p:nvGrpSpPr>
        <p:grpSpPr>
          <a:xfrm>
            <a:off x="7356231" y="1837105"/>
            <a:ext cx="502270" cy="502270"/>
            <a:chOff x="3498967" y="3049909"/>
            <a:chExt cx="464344" cy="464344"/>
          </a:xfrm>
          <a:solidFill>
            <a:srgbClr val="124062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3498967" y="3049909"/>
              <a:ext cx="464344" cy="4643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3687085" y="3122140"/>
              <a:ext cx="109538" cy="10874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7" name="TextBox 16"/>
          <p:cNvSpPr txBox="1"/>
          <p:nvPr/>
        </p:nvSpPr>
        <p:spPr>
          <a:xfrm>
            <a:off x="988060" y="1711325"/>
            <a:ext cx="126428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algn="l"/>
            <a:r>
              <a:rPr lang="zh-CN" altLang="en-US" sz="1200" b="1" dirty="0">
                <a:solidFill>
                  <a:srgbClr val="124062"/>
                </a:solidFill>
                <a:cs typeface="+mn-ea"/>
                <a:sym typeface="+mn-lt"/>
              </a:rPr>
              <a:t>新建一个微信小程序并配置</a:t>
            </a:r>
            <a:endParaRPr lang="zh-CN" altLang="en-US" sz="1200" b="1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28" name="TextBox 17"/>
          <p:cNvSpPr txBox="1"/>
          <p:nvPr/>
        </p:nvSpPr>
        <p:spPr>
          <a:xfrm>
            <a:off x="7977884" y="1832266"/>
            <a:ext cx="1055370" cy="25273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lvl="0" algn="l"/>
            <a:r>
              <a:rPr lang="zh-CN" altLang="en-US" sz="1200" b="1" dirty="0">
                <a:solidFill>
                  <a:srgbClr val="124062"/>
                </a:solidFill>
                <a:cs typeface="+mn-ea"/>
                <a:sym typeface="+mn-lt"/>
              </a:rPr>
              <a:t>添加心跳动画</a:t>
            </a:r>
            <a:endParaRPr lang="zh-CN" altLang="en-US" sz="1200" b="1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29" name="TextBox 18"/>
          <p:cNvSpPr txBox="1"/>
          <p:nvPr/>
        </p:nvSpPr>
        <p:spPr>
          <a:xfrm>
            <a:off x="2054860" y="3330575"/>
            <a:ext cx="783590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algn="l"/>
            <a:r>
              <a:rPr lang="zh-CN" altLang="en-US" sz="1200" b="1" dirty="0">
                <a:solidFill>
                  <a:srgbClr val="537285"/>
                </a:solidFill>
                <a:cs typeface="+mn-ea"/>
                <a:sym typeface="+mn-lt"/>
              </a:rPr>
              <a:t>邀请函页面制作</a:t>
            </a:r>
            <a:endParaRPr lang="zh-CN" altLang="en-US" sz="1200" b="1" dirty="0">
              <a:solidFill>
                <a:srgbClr val="537285"/>
              </a:solidFill>
              <a:cs typeface="+mn-ea"/>
              <a:sym typeface="+mn-lt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1648460" y="2371090"/>
            <a:ext cx="1189990" cy="625475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4" name="TextBox 43"/>
          <p:cNvSpPr txBox="1"/>
          <p:nvPr/>
        </p:nvSpPr>
        <p:spPr>
          <a:xfrm>
            <a:off x="1885956" y="2534106"/>
            <a:ext cx="62357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>
              <a:defRPr/>
            </a:pPr>
            <a:r>
              <a:rPr lang="zh-CN" altLang="en-US" sz="1500" b="1" kern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en-US" altLang="zh-CN" sz="1500" b="1" kern="0">
                <a:solidFill>
                  <a:schemeClr val="bg1"/>
                </a:solidFill>
                <a:cs typeface="+mn-ea"/>
                <a:sym typeface="+mn-lt"/>
              </a:rPr>
              <a:t>2</a:t>
            </a:r>
            <a:endParaRPr lang="en-US" altLang="zh-CN" sz="15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5" name="任意多边形 34"/>
          <p:cNvSpPr/>
          <p:nvPr/>
        </p:nvSpPr>
        <p:spPr>
          <a:xfrm rot="5400000">
            <a:off x="743585" y="1981200"/>
            <a:ext cx="625475" cy="1395730"/>
          </a:xfrm>
          <a:custGeom>
            <a:avLst/>
            <a:gdLst>
              <a:gd name="connsiteX0" fmla="*/ 0 w 834190"/>
              <a:gd name="connsiteY0" fmla="*/ 2699353 h 2838387"/>
              <a:gd name="connsiteX1" fmla="*/ 0 w 834190"/>
              <a:gd name="connsiteY1" fmla="*/ 201356 h 2838387"/>
              <a:gd name="connsiteX2" fmla="*/ 300309 w 834190"/>
              <a:gd name="connsiteY2" fmla="*/ 201356 h 2838387"/>
              <a:gd name="connsiteX3" fmla="*/ 417096 w 834190"/>
              <a:gd name="connsiteY3" fmla="*/ 0 h 2838387"/>
              <a:gd name="connsiteX4" fmla="*/ 533882 w 834190"/>
              <a:gd name="connsiteY4" fmla="*/ 201356 h 2838387"/>
              <a:gd name="connsiteX5" fmla="*/ 834190 w 834190"/>
              <a:gd name="connsiteY5" fmla="*/ 201356 h 2838387"/>
              <a:gd name="connsiteX6" fmla="*/ 834190 w 834190"/>
              <a:gd name="connsiteY6" fmla="*/ 2699353 h 2838387"/>
              <a:gd name="connsiteX7" fmla="*/ 695156 w 834190"/>
              <a:gd name="connsiteY7" fmla="*/ 2838387 h 2838387"/>
              <a:gd name="connsiteX8" fmla="*/ 139034 w 834190"/>
              <a:gd name="connsiteY8" fmla="*/ 2838387 h 2838387"/>
              <a:gd name="connsiteX9" fmla="*/ 0 w 834190"/>
              <a:gd name="connsiteY9" fmla="*/ 2699353 h 283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34190" h="2838387">
                <a:moveTo>
                  <a:pt x="0" y="2699353"/>
                </a:moveTo>
                <a:lnTo>
                  <a:pt x="0" y="201356"/>
                </a:lnTo>
                <a:lnTo>
                  <a:pt x="300309" y="201356"/>
                </a:lnTo>
                <a:lnTo>
                  <a:pt x="417096" y="0"/>
                </a:lnTo>
                <a:lnTo>
                  <a:pt x="533882" y="201356"/>
                </a:lnTo>
                <a:lnTo>
                  <a:pt x="834190" y="201356"/>
                </a:lnTo>
                <a:lnTo>
                  <a:pt x="834190" y="2699353"/>
                </a:lnTo>
                <a:cubicBezTo>
                  <a:pt x="834190" y="2776139"/>
                  <a:pt x="771942" y="2838387"/>
                  <a:pt x="695156" y="2838387"/>
                </a:cubicBezTo>
                <a:lnTo>
                  <a:pt x="139034" y="2838387"/>
                </a:lnTo>
                <a:cubicBezTo>
                  <a:pt x="62248" y="2838387"/>
                  <a:pt x="0" y="2776139"/>
                  <a:pt x="0" y="2699353"/>
                </a:cubicBezTo>
                <a:close/>
              </a:path>
            </a:pathLst>
          </a:custGeom>
          <a:solidFill>
            <a:srgbClr val="124062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TextBox 47"/>
          <p:cNvSpPr txBox="1"/>
          <p:nvPr/>
        </p:nvSpPr>
        <p:spPr>
          <a:xfrm>
            <a:off x="828682" y="2529026"/>
            <a:ext cx="591185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>
              <a:defRPr/>
            </a:pPr>
            <a:r>
              <a:rPr lang="zh-CN" altLang="en-US" sz="1500" b="1" kern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en-US" altLang="zh-CN" sz="1500" b="1" kern="0">
                <a:solidFill>
                  <a:schemeClr val="bg1"/>
                </a:solidFill>
                <a:cs typeface="+mn-ea"/>
                <a:sym typeface="+mn-lt"/>
              </a:rPr>
              <a:t>1</a:t>
            </a:r>
            <a:endParaRPr lang="en-US" altLang="zh-CN" sz="15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Isosceles Triangle 4"/>
          <p:cNvSpPr/>
          <p:nvPr/>
        </p:nvSpPr>
        <p:spPr>
          <a:xfrm rot="10800000" flipV="1">
            <a:off x="8068945" y="2193925"/>
            <a:ext cx="200025" cy="160020"/>
          </a:xfrm>
          <a:prstGeom prst="triangle">
            <a:avLst/>
          </a:prstGeom>
          <a:solidFill>
            <a:srgbClr val="12406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8" name="Isosceles Triangle 1"/>
          <p:cNvSpPr/>
          <p:nvPr/>
        </p:nvSpPr>
        <p:spPr>
          <a:xfrm>
            <a:off x="3415845" y="2166146"/>
            <a:ext cx="199953" cy="172373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39" name="Group 9"/>
          <p:cNvGrpSpPr/>
          <p:nvPr/>
        </p:nvGrpSpPr>
        <p:grpSpPr>
          <a:xfrm>
            <a:off x="2749186" y="1780928"/>
            <a:ext cx="345150" cy="503129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40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2" name="TextBox 18"/>
          <p:cNvSpPr txBox="1"/>
          <p:nvPr/>
        </p:nvSpPr>
        <p:spPr>
          <a:xfrm>
            <a:off x="3217545" y="1764665"/>
            <a:ext cx="104457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algn="l"/>
            <a:r>
              <a:rPr lang="zh-CN" altLang="en-US" sz="1200" b="1" dirty="0">
                <a:solidFill>
                  <a:srgbClr val="537285"/>
                </a:solidFill>
                <a:cs typeface="+mn-ea"/>
                <a:sym typeface="+mn-lt"/>
              </a:rPr>
              <a:t>照片展示页面制作</a:t>
            </a:r>
            <a:endParaRPr lang="zh-CN" altLang="en-US" sz="1200" b="1" dirty="0">
              <a:solidFill>
                <a:srgbClr val="537285"/>
              </a:solidFill>
              <a:cs typeface="+mn-ea"/>
              <a:sym typeface="+mn-lt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2790190" y="2363470"/>
            <a:ext cx="1177290" cy="625475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87376" y="2526486"/>
            <a:ext cx="62230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>
              <a:defRPr/>
            </a:pPr>
            <a:r>
              <a:rPr lang="zh-CN" altLang="en-US" sz="1500" b="1" kern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en-US" altLang="zh-CN" sz="1500" b="1" kern="0">
                <a:solidFill>
                  <a:schemeClr val="bg1"/>
                </a:solidFill>
                <a:cs typeface="+mn-ea"/>
                <a:sym typeface="+mn-lt"/>
              </a:rPr>
              <a:t>3</a:t>
            </a:r>
            <a:endParaRPr lang="en-US" altLang="zh-CN" sz="15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Isosceles Triangle 1"/>
          <p:cNvSpPr/>
          <p:nvPr/>
        </p:nvSpPr>
        <p:spPr>
          <a:xfrm rot="10800000">
            <a:off x="4521380" y="3052606"/>
            <a:ext cx="199953" cy="172373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1" name="Group 9"/>
          <p:cNvGrpSpPr/>
          <p:nvPr/>
        </p:nvGrpSpPr>
        <p:grpSpPr>
          <a:xfrm>
            <a:off x="3916951" y="3223648"/>
            <a:ext cx="345150" cy="503129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14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16" name="TextBox 18"/>
          <p:cNvSpPr txBox="1"/>
          <p:nvPr/>
        </p:nvSpPr>
        <p:spPr>
          <a:xfrm>
            <a:off x="4323080" y="3326765"/>
            <a:ext cx="87439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algn="l"/>
            <a:r>
              <a:rPr lang="zh-CN" altLang="en-US" sz="1200" b="1" dirty="0">
                <a:solidFill>
                  <a:srgbClr val="537285"/>
                </a:solidFill>
                <a:cs typeface="+mn-ea"/>
                <a:sym typeface="+mn-lt"/>
              </a:rPr>
              <a:t>视频页面制作</a:t>
            </a:r>
            <a:endParaRPr lang="zh-CN" altLang="en-US" sz="1200" b="1" dirty="0">
              <a:solidFill>
                <a:srgbClr val="537285"/>
              </a:solidFill>
              <a:cs typeface="+mn-ea"/>
              <a:sym typeface="+mn-lt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3916680" y="2371090"/>
            <a:ext cx="1189990" cy="625475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TextBox 43"/>
          <p:cNvSpPr txBox="1"/>
          <p:nvPr/>
        </p:nvSpPr>
        <p:spPr>
          <a:xfrm>
            <a:off x="4153858" y="2534106"/>
            <a:ext cx="624205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>
              <a:defRPr/>
            </a:pPr>
            <a:r>
              <a:rPr lang="zh-CN" altLang="en-US" sz="1500" b="1" kern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en-US" altLang="zh-CN" sz="1500" b="1" kern="0">
                <a:solidFill>
                  <a:schemeClr val="bg1"/>
                </a:solidFill>
                <a:cs typeface="+mn-ea"/>
                <a:sym typeface="+mn-lt"/>
              </a:rPr>
              <a:t>4</a:t>
            </a:r>
            <a:endParaRPr lang="en-US" altLang="zh-CN" sz="15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Isosceles Triangle 1"/>
          <p:cNvSpPr/>
          <p:nvPr/>
        </p:nvSpPr>
        <p:spPr>
          <a:xfrm>
            <a:off x="5684065" y="2166146"/>
            <a:ext cx="199953" cy="172373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21" name="Group 9"/>
          <p:cNvGrpSpPr/>
          <p:nvPr/>
        </p:nvGrpSpPr>
        <p:grpSpPr>
          <a:xfrm>
            <a:off x="5017406" y="1780928"/>
            <a:ext cx="345150" cy="503129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22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26" name="TextBox 18"/>
          <p:cNvSpPr txBox="1"/>
          <p:nvPr/>
        </p:nvSpPr>
        <p:spPr>
          <a:xfrm>
            <a:off x="5485765" y="1728470"/>
            <a:ext cx="749935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algn="l"/>
            <a:r>
              <a:rPr lang="zh-CN" altLang="en-US" sz="1200" b="1" dirty="0">
                <a:solidFill>
                  <a:srgbClr val="537285"/>
                </a:solidFill>
                <a:cs typeface="+mn-ea"/>
                <a:sym typeface="+mn-lt"/>
              </a:rPr>
              <a:t>地图页面制作</a:t>
            </a:r>
            <a:endParaRPr lang="zh-CN" altLang="en-US" sz="1200" b="1" dirty="0">
              <a:solidFill>
                <a:srgbClr val="537285"/>
              </a:solidFill>
              <a:cs typeface="+mn-ea"/>
              <a:sym typeface="+mn-lt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5058410" y="2363470"/>
            <a:ext cx="1177290" cy="625475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TextBox 43"/>
          <p:cNvSpPr txBox="1"/>
          <p:nvPr/>
        </p:nvSpPr>
        <p:spPr>
          <a:xfrm>
            <a:off x="5356549" y="2526486"/>
            <a:ext cx="620395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>
              <a:defRPr/>
            </a:pPr>
            <a:r>
              <a:rPr lang="zh-CN" altLang="en-US" sz="1500" b="1" kern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en-US" altLang="zh-CN" sz="1500" b="1" kern="0">
                <a:solidFill>
                  <a:schemeClr val="bg1"/>
                </a:solidFill>
                <a:cs typeface="+mn-ea"/>
                <a:sym typeface="+mn-lt"/>
              </a:rPr>
              <a:t>5</a:t>
            </a:r>
            <a:endParaRPr lang="en-US" altLang="zh-CN" sz="15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Isosceles Triangle 1"/>
          <p:cNvSpPr/>
          <p:nvPr/>
        </p:nvSpPr>
        <p:spPr>
          <a:xfrm rot="10800000">
            <a:off x="6789600" y="3048796"/>
            <a:ext cx="199953" cy="172373"/>
          </a:xfrm>
          <a:prstGeom prst="triangle">
            <a:avLst/>
          </a:prstGeom>
          <a:solidFill>
            <a:srgbClr val="53728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rtlCol="0" anchor="ctr"/>
          <a:p>
            <a:pPr algn="ctr">
              <a:defRPr/>
            </a:pPr>
            <a:endParaRPr lang="en-US" kern="0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45" name="Group 9"/>
          <p:cNvGrpSpPr/>
          <p:nvPr/>
        </p:nvGrpSpPr>
        <p:grpSpPr>
          <a:xfrm>
            <a:off x="6185171" y="3219838"/>
            <a:ext cx="345150" cy="503129"/>
            <a:chOff x="3582988" y="3510757"/>
            <a:chExt cx="319088" cy="465138"/>
          </a:xfrm>
          <a:solidFill>
            <a:srgbClr val="537285"/>
          </a:solidFill>
        </p:grpSpPr>
        <p:sp>
          <p:nvSpPr>
            <p:cNvPr id="46" name="AutoShape 113"/>
            <p:cNvSpPr/>
            <p:nvPr/>
          </p:nvSpPr>
          <p:spPr bwMode="auto">
            <a:xfrm>
              <a:off x="3582988" y="3510757"/>
              <a:ext cx="319088" cy="46513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AutoShape 114"/>
            <p:cNvSpPr/>
            <p:nvPr/>
          </p:nvSpPr>
          <p:spPr bwMode="auto">
            <a:xfrm>
              <a:off x="3655219" y="3583782"/>
              <a:ext cx="94456" cy="9445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>
              <a:reflection blurRad="152400" stA="70000" endPos="54000" dist="88900" dir="5400000" sy="-100000" algn="bl" rotWithShape="0"/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48" name="TextBox 18"/>
          <p:cNvSpPr txBox="1"/>
          <p:nvPr/>
        </p:nvSpPr>
        <p:spPr>
          <a:xfrm>
            <a:off x="6591300" y="3326765"/>
            <a:ext cx="1153160" cy="4375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lvl="0" algn="l"/>
            <a:r>
              <a:rPr lang="zh-CN" altLang="en-US" sz="1200" b="1" dirty="0">
                <a:solidFill>
                  <a:srgbClr val="537285"/>
                </a:solidFill>
                <a:cs typeface="+mn-ea"/>
                <a:sym typeface="+mn-lt"/>
              </a:rPr>
              <a:t>来宾信息提交页面制作</a:t>
            </a:r>
            <a:endParaRPr lang="zh-CN" altLang="en-US" sz="1200" b="1" dirty="0">
              <a:solidFill>
                <a:srgbClr val="537285"/>
              </a:solidFill>
              <a:cs typeface="+mn-ea"/>
              <a:sym typeface="+mn-lt"/>
            </a:endParaRPr>
          </a:p>
        </p:txBody>
      </p:sp>
      <p:sp>
        <p:nvSpPr>
          <p:cNvPr id="49" name="任意多边形 48"/>
          <p:cNvSpPr/>
          <p:nvPr/>
        </p:nvSpPr>
        <p:spPr>
          <a:xfrm>
            <a:off x="6184900" y="2367280"/>
            <a:ext cx="1189990" cy="625475"/>
          </a:xfrm>
          <a:custGeom>
            <a:avLst/>
            <a:gdLst>
              <a:gd name="connsiteX0" fmla="*/ 0 w 2805862"/>
              <a:gd name="connsiteY0" fmla="*/ 0 h 834191"/>
              <a:gd name="connsiteX1" fmla="*/ 2637031 w 2805862"/>
              <a:gd name="connsiteY1" fmla="*/ 0 h 834191"/>
              <a:gd name="connsiteX2" fmla="*/ 2637031 w 2805862"/>
              <a:gd name="connsiteY2" fmla="*/ 319176 h 834191"/>
              <a:gd name="connsiteX3" fmla="*/ 2805862 w 2805862"/>
              <a:gd name="connsiteY3" fmla="*/ 417098 h 834191"/>
              <a:gd name="connsiteX4" fmla="*/ 2637031 w 2805862"/>
              <a:gd name="connsiteY4" fmla="*/ 515019 h 834191"/>
              <a:gd name="connsiteX5" fmla="*/ 2637031 w 2805862"/>
              <a:gd name="connsiteY5" fmla="*/ 834191 h 834191"/>
              <a:gd name="connsiteX6" fmla="*/ 0 w 2805862"/>
              <a:gd name="connsiteY6" fmla="*/ 834191 h 8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5862" h="834191">
                <a:moveTo>
                  <a:pt x="0" y="0"/>
                </a:moveTo>
                <a:lnTo>
                  <a:pt x="2637031" y="0"/>
                </a:lnTo>
                <a:lnTo>
                  <a:pt x="2637031" y="319176"/>
                </a:lnTo>
                <a:lnTo>
                  <a:pt x="2805862" y="417098"/>
                </a:lnTo>
                <a:lnTo>
                  <a:pt x="2637031" y="515019"/>
                </a:lnTo>
                <a:lnTo>
                  <a:pt x="2637031" y="834191"/>
                </a:lnTo>
                <a:lnTo>
                  <a:pt x="0" y="834191"/>
                </a:lnTo>
                <a:close/>
              </a:path>
            </a:pathLst>
          </a:custGeom>
          <a:solidFill>
            <a:srgbClr val="537285"/>
          </a:solidFill>
          <a:ln w="25400">
            <a:solidFill>
              <a:schemeClr val="bg1"/>
            </a:solidFill>
          </a:ln>
          <a:effectLst>
            <a:outerShdw blurRad="254000" dist="1143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p>
            <a:pPr algn="ctr"/>
            <a:endParaRPr lang="en-US" sz="1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TextBox 43"/>
          <p:cNvSpPr txBox="1"/>
          <p:nvPr/>
        </p:nvSpPr>
        <p:spPr>
          <a:xfrm>
            <a:off x="6423031" y="2530296"/>
            <a:ext cx="622300" cy="29908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p>
            <a:pPr algn="ctr">
              <a:defRPr/>
            </a:pPr>
            <a:r>
              <a:rPr lang="zh-CN" altLang="en-US" sz="1500" b="1" kern="0">
                <a:solidFill>
                  <a:schemeClr val="bg1"/>
                </a:solidFill>
                <a:cs typeface="+mn-ea"/>
                <a:sym typeface="+mn-lt"/>
              </a:rPr>
              <a:t>任务</a:t>
            </a:r>
            <a:r>
              <a:rPr lang="en-US" altLang="zh-CN" sz="1500" b="1" kern="0">
                <a:solidFill>
                  <a:schemeClr val="bg1"/>
                </a:solidFill>
                <a:cs typeface="+mn-ea"/>
                <a:sym typeface="+mn-lt"/>
              </a:rPr>
              <a:t>6</a:t>
            </a:r>
            <a:endParaRPr lang="en-US" altLang="zh-CN" sz="1500" b="1" kern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9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9500"/>
                            </p:stCondLst>
                            <p:childTnLst>
                              <p:par>
                                <p:cTn id="1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  <p:bldP spid="7" grpId="0" bldLvl="0" animBg="1"/>
      <p:bldP spid="8" grpId="0"/>
      <p:bldP spid="13" grpId="0" bldLvl="0" animBg="1"/>
      <p:bldP spid="27" grpId="0"/>
      <p:bldP spid="28" grpId="0"/>
      <p:bldP spid="29" grpId="0"/>
      <p:bldP spid="33" grpId="0" bldLvl="0" animBg="1"/>
      <p:bldP spid="34" grpId="0"/>
      <p:bldP spid="35" grpId="0" bldLvl="0" animBg="1"/>
      <p:bldP spid="36" grpId="0"/>
      <p:bldP spid="37" grpId="0" bldLvl="0" animBg="1"/>
      <p:bldP spid="38" grpId="0" bldLvl="0" animBg="1"/>
      <p:bldP spid="42" grpId="0"/>
      <p:bldP spid="43" grpId="0" bldLvl="0" animBg="1"/>
      <p:bldP spid="44" grpId="0"/>
      <p:bldP spid="5" grpId="0" bldLvl="0" animBg="1"/>
      <p:bldP spid="16" grpId="0"/>
      <p:bldP spid="18" grpId="0" bldLvl="0" animBg="1"/>
      <p:bldP spid="19" grpId="0"/>
      <p:bldP spid="20" grpId="0" bldLvl="0" animBg="1"/>
      <p:bldP spid="26" grpId="0"/>
      <p:bldP spid="30" grpId="0" bldLvl="0" animBg="1"/>
      <p:bldP spid="31" grpId="0"/>
      <p:bldP spid="32" grpId="0" bldLvl="0" animBg="1"/>
      <p:bldP spid="48" grpId="0"/>
      <p:bldP spid="49" grpId="0" bldLvl="0" animBg="1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案例：邀请函小程序</a:t>
            </a:r>
            <a:b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72596" y="1236305"/>
            <a:ext cx="8198825" cy="533400"/>
            <a:chOff x="757804" y="2599224"/>
            <a:chExt cx="10935720" cy="711200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659117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03868" y="2599224"/>
              <a:ext cx="10689656" cy="71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通过实现小程序端邀请函，实现邀请函的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轮播图、视频播放、地图定位、提交表单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等功能，让读者掌握微信小程序中组件与API的使用方法，并能够运用组件和常用API解决实际问题。</a:t>
              </a:r>
              <a:endParaRPr lang="zh-CN" altLang="en-US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案例分析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213225" y="4837430"/>
            <a:ext cx="1618615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sz="1200" b="0" dirty="0">
                <a:solidFill>
                  <a:srgbClr val="727171"/>
                </a:solidFill>
                <a:cs typeface="+mn-ea"/>
              </a:rPr>
              <a:t>邀请函首页</a:t>
            </a:r>
            <a:endParaRPr lang="en-US" altLang="zh-CN" sz="1200" b="0" dirty="0">
              <a:solidFill>
                <a:srgbClr val="727171"/>
              </a:solidFill>
              <a:cs typeface="+mn-ea"/>
            </a:endParaRPr>
          </a:p>
        </p:txBody>
      </p:sp>
      <p:pic>
        <p:nvPicPr>
          <p:cNvPr id="98" name="图片 9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96995" y="1864360"/>
            <a:ext cx="1623695" cy="2878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0" grpId="0"/>
      <p:bldP spid="100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案例：邀请函小程序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案例分析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" name="文本框 155"/>
          <p:cNvSpPr txBox="1"/>
          <p:nvPr/>
        </p:nvSpPr>
        <p:spPr>
          <a:xfrm>
            <a:off x="480060" y="1721485"/>
            <a:ext cx="5283835" cy="20821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200" dirty="0">
                <a:solidFill>
                  <a:srgbClr val="727171"/>
                </a:solidFill>
                <a:cs typeface="+mn-ea"/>
                <a:sym typeface="+mn-lt"/>
              </a:rPr>
              <a:t>小程序由5个页面组成，如下。</a:t>
            </a: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200" dirty="0">
                <a:solidFill>
                  <a:srgbClr val="727171"/>
                </a:solidFill>
                <a:cs typeface="+mn-ea"/>
                <a:sym typeface="+mn-lt"/>
              </a:rPr>
              <a:t>（1）邀请函：显示小程序标题和邀请函文字。</a:t>
            </a: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200" dirty="0">
                <a:solidFill>
                  <a:srgbClr val="727171"/>
                </a:solidFill>
                <a:cs typeface="+mn-ea"/>
                <a:sym typeface="+mn-lt"/>
              </a:rPr>
              <a:t>（2）照片展示页面：通过swiper和image组件添加轮播图，展示邀请内容图片信息。</a:t>
            </a: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200" dirty="0">
                <a:solidFill>
                  <a:srgbClr val="727171"/>
                </a:solidFill>
                <a:cs typeface="+mn-ea"/>
                <a:sym typeface="+mn-lt"/>
              </a:rPr>
              <a:t>（3）视频页面：展示邀请函的视频信息，分别显示标题、时间、视频等信息。</a:t>
            </a: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200" dirty="0">
                <a:solidFill>
                  <a:srgbClr val="727171"/>
                </a:solidFill>
                <a:cs typeface="+mn-ea"/>
                <a:sym typeface="+mn-lt"/>
              </a:rPr>
              <a:t>（4）地图页面：展示设团活动地点信息。</a:t>
            </a: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sz="1200" dirty="0">
                <a:solidFill>
                  <a:srgbClr val="727171"/>
                </a:solidFill>
                <a:cs typeface="+mn-ea"/>
                <a:sym typeface="+mn-lt"/>
              </a:rPr>
              <a:t>（5）来宾信息提交页面：通过表单收集表单提交数据，并通过Node.js构建服务器，将表单数据保存到文件中。</a:t>
            </a:r>
            <a:endParaRPr lang="en-US" altLang="zh-CN" sz="1200" dirty="0">
              <a:solidFill>
                <a:srgbClr val="727171"/>
              </a:solidFill>
              <a:cs typeface="+mn-ea"/>
              <a:sym typeface="+mn-lt"/>
            </a:endParaRPr>
          </a:p>
        </p:txBody>
      </p:sp>
      <p:pic>
        <p:nvPicPr>
          <p:cNvPr id="94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5545" y="1231900"/>
            <a:ext cx="1788795" cy="3456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案例：邀请函小程序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3786505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任务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1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新建一个微信小程序并配置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26" y="1220430"/>
            <a:ext cx="8399145" cy="755015"/>
            <a:chOff x="757804" y="2385864"/>
            <a:chExt cx="11202910" cy="1006687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487244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98287" y="2385864"/>
              <a:ext cx="10862427" cy="100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要求：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(1).设置导航栏标题（邀请函）。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sz="1200" dirty="0">
                  <a:solidFill>
                    <a:srgbClr val="727171"/>
                  </a:solidFill>
                  <a:cs typeface="+mn-ea"/>
                  <a:sym typeface="+mn-lt"/>
                </a:rPr>
                <a:t>(2)</a:t>
              </a: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设置tabBar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6" name="图片 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1790" y="2302510"/>
            <a:ext cx="3360420" cy="53848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97" name="图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3601720"/>
            <a:ext cx="3375660" cy="45085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00" name="文本框 99"/>
          <p:cNvSpPr txBox="1"/>
          <p:nvPr/>
        </p:nvSpPr>
        <p:spPr>
          <a:xfrm>
            <a:off x="4044315" y="2921000"/>
            <a:ext cx="130683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200" b="0" dirty="0">
                <a:solidFill>
                  <a:srgbClr val="727171"/>
                </a:solidFill>
                <a:cs typeface="+mn-ea"/>
              </a:rPr>
              <a:t>邀请函导航栏</a:t>
            </a:r>
            <a:endParaRPr sz="1200" dirty="0">
              <a:solidFill>
                <a:srgbClr val="727171"/>
              </a:solidFill>
              <a:cs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044315" y="4189730"/>
            <a:ext cx="130683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1200" b="0" dirty="0">
                <a:solidFill>
                  <a:srgbClr val="727171"/>
                </a:solidFill>
                <a:cs typeface="+mn-ea"/>
              </a:rPr>
              <a:t>小程序导航栏</a:t>
            </a:r>
            <a:endParaRPr sz="1200" b="0" dirty="0">
              <a:solidFill>
                <a:srgbClr val="727171"/>
              </a:solidFill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0" grpId="0"/>
      <p:bldP spid="7" grpId="0"/>
      <p:bldP spid="100" grpId="1"/>
      <p:bldP spid="7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案例：邀请函小程序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任务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2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邀请函页面制作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26" y="1220430"/>
            <a:ext cx="8399145" cy="975995"/>
            <a:chOff x="757804" y="2385864"/>
            <a:chExt cx="11202910" cy="1301327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487244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98287" y="2385864"/>
              <a:ext cx="10862427" cy="130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要求：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1.设置背景图；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2.展示邀请函信息（标题、邀请内容）；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3.添加背景音乐。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8" name="图片 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8478" y="1029970"/>
            <a:ext cx="2191385" cy="38849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案例：邀请函小程序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任务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3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照片展示页面制作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26" y="1220430"/>
            <a:ext cx="8399145" cy="755015"/>
            <a:chOff x="757804" y="2385864"/>
            <a:chExt cx="11202910" cy="1006687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487244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98287" y="2385864"/>
              <a:ext cx="10862427" cy="100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要求：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1.在页面通过swiper和image组件添加轮播图；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2.显示轮播图指示点。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99" name="图片 99"/>
          <p:cNvPicPr>
            <a:picLocks noChangeAspect="1"/>
          </p:cNvPicPr>
          <p:nvPr/>
        </p:nvPicPr>
        <p:blipFill>
          <a:blip r:embed="rId1"/>
          <a:srcRect l="-1298" t="-560" r="-9" b="-518"/>
          <a:stretch>
            <a:fillRect/>
          </a:stretch>
        </p:blipFill>
        <p:spPr>
          <a:xfrm>
            <a:off x="4457383" y="1220153"/>
            <a:ext cx="2040255" cy="3611245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案例：邀请函小程序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任务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4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视频页面制作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26" y="1220430"/>
            <a:ext cx="8399145" cy="975995"/>
            <a:chOff x="757804" y="2385864"/>
            <a:chExt cx="11202910" cy="1301327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487244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98287" y="2385864"/>
              <a:ext cx="10862427" cy="130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要求：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1.添加背景图；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2.利用wx:for展示视频列表；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3.视频列表包含：标题、时间、视频。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0" name="图片 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6853" y="920115"/>
            <a:ext cx="2263775" cy="4033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4" name="组合 33"/>
          <p:cNvGrpSpPr/>
          <p:nvPr/>
        </p:nvGrpSpPr>
        <p:grpSpPr>
          <a:xfrm>
            <a:off x="50591" y="43019"/>
            <a:ext cx="903956" cy="885327"/>
            <a:chOff x="3776040" y="4405586"/>
            <a:chExt cx="2021840" cy="2021840"/>
          </a:xfrm>
        </p:grpSpPr>
        <p:sp>
          <p:nvSpPr>
            <p:cNvPr id="35" name="PA_椭圆 75"/>
            <p:cNvSpPr/>
            <p:nvPr>
              <p:custDataLst>
                <p:tags r:id="rId1"/>
              </p:custDataLst>
            </p:nvPr>
          </p:nvSpPr>
          <p:spPr>
            <a:xfrm>
              <a:off x="3994173" y="4626101"/>
              <a:ext cx="1734620" cy="17346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3000" sy="103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  <p:pic>
          <p:nvPicPr>
            <p:cNvPr id="36" name="图片 3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76040" y="4405586"/>
              <a:ext cx="2021840" cy="202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" name="Picture 3" descr="C:\Users\Maibenben\Desktop\未标题-1 副本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3678"/>
            <a:ext cx="9144000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3686039" y="2064555"/>
            <a:ext cx="4771128" cy="523220"/>
            <a:chOff x="755576" y="3506312"/>
            <a:chExt cx="4771128" cy="523220"/>
          </a:xfrm>
        </p:grpSpPr>
        <p:sp>
          <p:nvSpPr>
            <p:cNvPr id="6" name="文本框 22"/>
            <p:cNvSpPr txBox="1"/>
            <p:nvPr/>
          </p:nvSpPr>
          <p:spPr>
            <a:xfrm>
              <a:off x="1394759" y="3566482"/>
              <a:ext cx="4131945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熟练使用video组件和视频相关api；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20"/>
            <p:cNvSpPr txBox="1"/>
            <p:nvPr/>
          </p:nvSpPr>
          <p:spPr>
            <a:xfrm>
              <a:off x="755576" y="3506312"/>
              <a:ext cx="647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04.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1"/>
          <p:cNvSpPr txBox="1"/>
          <p:nvPr/>
        </p:nvSpPr>
        <p:spPr>
          <a:xfrm>
            <a:off x="1111382" y="2261301"/>
            <a:ext cx="2272030" cy="621030"/>
          </a:xfrm>
          <a:prstGeom prst="rect">
            <a:avLst/>
          </a:prstGeom>
          <a:noFill/>
        </p:spPr>
        <p:txBody>
          <a:bodyPr wrap="none" lIns="68520" tIns="34289" rIns="68520" bIns="34289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 defTabSz="684530"/>
            <a:r>
              <a:rPr lang="zh-CN" sz="3600" b="1" spc="600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rPr>
              <a:t>学习目标</a:t>
            </a:r>
            <a:endParaRPr lang="zh-CN" sz="2400" b="1" dirty="0">
              <a:solidFill>
                <a:srgbClr val="595959"/>
              </a:solidFill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92389" y="525553"/>
            <a:ext cx="3419213" cy="523220"/>
            <a:chOff x="6629352" y="1760489"/>
            <a:chExt cx="4558951" cy="697628"/>
          </a:xfrm>
        </p:grpSpPr>
        <p:sp>
          <p:nvSpPr>
            <p:cNvPr id="13" name="文本框 7"/>
            <p:cNvSpPr txBox="1"/>
            <p:nvPr/>
          </p:nvSpPr>
          <p:spPr>
            <a:xfrm>
              <a:off x="7481597" y="1871388"/>
              <a:ext cx="3706706" cy="53170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熟练使用背景音乐api；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5"/>
            <p:cNvSpPr txBox="1"/>
            <p:nvPr/>
          </p:nvSpPr>
          <p:spPr>
            <a:xfrm>
              <a:off x="6629352" y="1760489"/>
              <a:ext cx="780556" cy="69762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01.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86040" y="1040146"/>
            <a:ext cx="3870063" cy="523220"/>
            <a:chOff x="6629352" y="2767253"/>
            <a:chExt cx="5160084" cy="697628"/>
          </a:xfrm>
        </p:grpSpPr>
        <p:sp>
          <p:nvSpPr>
            <p:cNvPr id="18" name="文本框 12"/>
            <p:cNvSpPr txBox="1"/>
            <p:nvPr/>
          </p:nvSpPr>
          <p:spPr>
            <a:xfrm>
              <a:off x="7481596" y="2858807"/>
              <a:ext cx="4307840" cy="53170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能够制作小程序动画效果；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0"/>
            <p:cNvSpPr txBox="1"/>
            <p:nvPr/>
          </p:nvSpPr>
          <p:spPr>
            <a:xfrm>
              <a:off x="6629352" y="2767253"/>
              <a:ext cx="861775" cy="69762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02.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93659" y="1533149"/>
            <a:ext cx="3291579" cy="523220"/>
            <a:chOff x="6629352" y="3774017"/>
            <a:chExt cx="4388771" cy="697628"/>
          </a:xfrm>
        </p:grpSpPr>
        <p:sp>
          <p:nvSpPr>
            <p:cNvPr id="23" name="文本框 17"/>
            <p:cNvSpPr txBox="1"/>
            <p:nvPr/>
          </p:nvSpPr>
          <p:spPr>
            <a:xfrm>
              <a:off x="7481597" y="3885735"/>
              <a:ext cx="3536526" cy="53170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熟练使用swiper组件；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15"/>
            <p:cNvSpPr txBox="1"/>
            <p:nvPr/>
          </p:nvSpPr>
          <p:spPr>
            <a:xfrm>
              <a:off x="6629352" y="3774017"/>
              <a:ext cx="857500" cy="697628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03.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686039" y="2551689"/>
            <a:ext cx="3052184" cy="521970"/>
            <a:chOff x="6629352" y="3774017"/>
            <a:chExt cx="4069578" cy="695961"/>
          </a:xfrm>
        </p:grpSpPr>
        <p:sp>
          <p:nvSpPr>
            <p:cNvPr id="17" name="文本框 17"/>
            <p:cNvSpPr txBox="1"/>
            <p:nvPr/>
          </p:nvSpPr>
          <p:spPr>
            <a:xfrm>
              <a:off x="7481597" y="3885735"/>
              <a:ext cx="3217333" cy="531707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marL="0" lvl="1"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熟练使用map组件；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5"/>
            <p:cNvSpPr txBox="1"/>
            <p:nvPr/>
          </p:nvSpPr>
          <p:spPr>
            <a:xfrm>
              <a:off x="6629352" y="3774017"/>
              <a:ext cx="845820" cy="69596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05.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00009" y="3820965"/>
            <a:ext cx="5540748" cy="521970"/>
            <a:chOff x="755576" y="3506312"/>
            <a:chExt cx="5540748" cy="521970"/>
          </a:xfrm>
        </p:grpSpPr>
        <p:sp>
          <p:nvSpPr>
            <p:cNvPr id="22" name="文本框 22"/>
            <p:cNvSpPr txBox="1"/>
            <p:nvPr/>
          </p:nvSpPr>
          <p:spPr>
            <a:xfrm>
              <a:off x="1394759" y="3566482"/>
              <a:ext cx="4901565" cy="33718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1600" dirty="0">
                  <a:solidFill>
                    <a:srgbClr val="124062"/>
                  </a:solidFill>
                  <a:cs typeface="+mn-ea"/>
                  <a:sym typeface="+mn-lt"/>
                </a:rPr>
                <a:t>分析给定问题，运用微信小程序组件与api解决问题；</a:t>
              </a:r>
              <a:endParaRPr lang="zh-CN" altLang="en-US" sz="16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0"/>
            <p:cNvSpPr txBox="1"/>
            <p:nvPr/>
          </p:nvSpPr>
          <p:spPr>
            <a:xfrm>
              <a:off x="755576" y="3506312"/>
              <a:ext cx="63563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07.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706994" y="4347380"/>
            <a:ext cx="5648063" cy="521970"/>
            <a:chOff x="755576" y="3506312"/>
            <a:chExt cx="5648063" cy="521970"/>
          </a:xfrm>
        </p:grpSpPr>
        <p:sp>
          <p:nvSpPr>
            <p:cNvPr id="29" name="文本框 22"/>
            <p:cNvSpPr txBox="1"/>
            <p:nvPr/>
          </p:nvSpPr>
          <p:spPr>
            <a:xfrm>
              <a:off x="1394759" y="3566482"/>
              <a:ext cx="5008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能够对邀请函小程序进行分析及代码实现。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30" name="文本框 20"/>
            <p:cNvSpPr txBox="1"/>
            <p:nvPr/>
          </p:nvSpPr>
          <p:spPr>
            <a:xfrm>
              <a:off x="755576" y="3506312"/>
              <a:ext cx="648335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08.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92389" y="3053885"/>
            <a:ext cx="5149588" cy="766925"/>
            <a:chOff x="755576" y="3506312"/>
            <a:chExt cx="5149588" cy="766925"/>
          </a:xfrm>
        </p:grpSpPr>
        <p:sp>
          <p:nvSpPr>
            <p:cNvPr id="32" name="文本框 22"/>
            <p:cNvSpPr txBox="1"/>
            <p:nvPr/>
          </p:nvSpPr>
          <p:spPr>
            <a:xfrm>
              <a:off x="1394759" y="3566482"/>
              <a:ext cx="4510405" cy="706755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pPr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熟练使用表单相关组件，并通过Node.js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  <a:p>
              <a:pPr algn="l"/>
              <a:r>
                <a:rPr lang="zh-CN" altLang="en-US" sz="2000" dirty="0">
                  <a:solidFill>
                    <a:srgbClr val="124062"/>
                  </a:solidFill>
                  <a:cs typeface="+mn-ea"/>
                  <a:sym typeface="+mn-lt"/>
                </a:rPr>
                <a:t>服务器将表单数据存入文件；</a:t>
              </a:r>
              <a:endParaRPr lang="zh-CN" altLang="en-US" sz="2000" dirty="0">
                <a:solidFill>
                  <a:srgbClr val="124062"/>
                </a:solidFill>
                <a:cs typeface="+mn-ea"/>
                <a:sym typeface="+mn-lt"/>
              </a:endParaRPr>
            </a:p>
          </p:txBody>
        </p:sp>
        <p:sp>
          <p:nvSpPr>
            <p:cNvPr id="33" name="文本框 20"/>
            <p:cNvSpPr txBox="1"/>
            <p:nvPr/>
          </p:nvSpPr>
          <p:spPr>
            <a:xfrm>
              <a:off x="755576" y="3506312"/>
              <a:ext cx="638810" cy="52197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p>
              <a:r>
                <a:rPr lang="en-US" altLang="zh-CN" sz="2800" b="1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rPr>
                <a:t>06.</a:t>
              </a:r>
              <a:endParaRPr lang="zh-CN" altLang="en-US" sz="2800" b="1" dirty="0">
                <a:solidFill>
                  <a:schemeClr val="accent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案例：邀请函小程序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任务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5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地图页面制作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26" y="1220430"/>
            <a:ext cx="8399145" cy="755015"/>
            <a:chOff x="757804" y="2385864"/>
            <a:chExt cx="11202910" cy="1006687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487244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98287" y="2385864"/>
              <a:ext cx="10862427" cy="100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要求：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1.添加地图组件；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2.标记活动地址。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1" name="图片 1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3360" y="1090930"/>
            <a:ext cx="2004695" cy="3580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案例：邀请函小程序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任务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6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来宾信息提交页面制作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26" y="1220430"/>
            <a:ext cx="8399145" cy="975995"/>
            <a:chOff x="757804" y="2385864"/>
            <a:chExt cx="11202910" cy="1301327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487244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98287" y="2385864"/>
              <a:ext cx="10862427" cy="1301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要求：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1.添加背景图；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2.添加表单获取来宾信息；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3.对来宾信息进行验证。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2" name="图片 1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2900" y="1036320"/>
            <a:ext cx="2100580" cy="36899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03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案例：邀请函小程序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377190" y="791845"/>
            <a:ext cx="2576830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任务</a:t>
            </a:r>
            <a:r>
              <a:rPr lang="en-US" altLang="zh-CN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7 </a:t>
            </a:r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添加心跳动画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2926" y="1220430"/>
            <a:ext cx="8399145" cy="533400"/>
            <a:chOff x="757804" y="2385864"/>
            <a:chExt cx="11202910" cy="711200"/>
          </a:xfrm>
        </p:grpSpPr>
        <p:sp>
          <p:nvSpPr>
            <p:cNvPr id="5" name="Freeform 177"/>
            <p:cNvSpPr>
              <a:spLocks noEditPoints="1"/>
            </p:cNvSpPr>
            <p:nvPr/>
          </p:nvSpPr>
          <p:spPr bwMode="auto">
            <a:xfrm>
              <a:off x="757804" y="2487244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155"/>
            <p:cNvSpPr txBox="1"/>
            <p:nvPr/>
          </p:nvSpPr>
          <p:spPr>
            <a:xfrm>
              <a:off x="1098287" y="2385864"/>
              <a:ext cx="10862427" cy="71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要求：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  <a:p>
              <a:pPr lvl="0" algn="l">
                <a:lnSpc>
                  <a:spcPct val="120000"/>
                </a:lnSpc>
                <a:buClrTx/>
                <a:buSzTx/>
                <a:buFontTx/>
              </a:pPr>
              <a:r>
                <a:rPr lang="en-US" sz="1200" dirty="0">
                  <a:solidFill>
                    <a:srgbClr val="727171"/>
                  </a:solidFill>
                  <a:cs typeface="+mn-ea"/>
                  <a:sym typeface="+mn-lt"/>
                </a:rPr>
                <a:t>(1)</a:t>
              </a:r>
              <a:r>
                <a:rPr sz="1200" dirty="0">
                  <a:solidFill>
                    <a:srgbClr val="727171"/>
                  </a:solidFill>
                  <a:cs typeface="+mn-ea"/>
                  <a:sym typeface="+mn-lt"/>
                </a:rPr>
                <a:t>“发送”按钮有心跳动画，即按钮按照一定的时间间隔改变大小。</a:t>
              </a:r>
              <a:endParaRPr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06" name="图片 1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815" y="1220470"/>
            <a:ext cx="2009140" cy="3578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208405" y="668655"/>
            <a:ext cx="6986270" cy="4203065"/>
          </a:xfrm>
          <a:prstGeom prst="rect">
            <a:avLst/>
          </a:prstGeom>
          <a:solidFill>
            <a:srgbClr val="355F9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4210685" y="2490470"/>
            <a:ext cx="1207135" cy="371475"/>
          </a:xfrm>
          <a:prstGeom prst="rect">
            <a:avLst/>
          </a:prstGeom>
        </p:spPr>
        <p:txBody>
          <a:bodyPr wrap="none" lIns="96000" tIns="0" rIns="96000" bIns="0">
            <a:no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sym typeface="+mn-lt"/>
              </a:rPr>
              <a:t>本章小结</a:t>
            </a:r>
            <a:endParaRPr lang="zh-CN" altLang="en-US" sz="18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sym typeface="+mn-lt"/>
            </a:endParaRPr>
          </a:p>
        </p:txBody>
      </p:sp>
      <p:sp>
        <p:nvSpPr>
          <p:cNvPr id="8" name="TextBox 64"/>
          <p:cNvSpPr txBox="1"/>
          <p:nvPr/>
        </p:nvSpPr>
        <p:spPr>
          <a:xfrm>
            <a:off x="1767840" y="2957830"/>
            <a:ext cx="6191885" cy="176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219200">
              <a:lnSpc>
                <a:spcPct val="130000"/>
              </a:lnSpc>
              <a:spcBef>
                <a:spcPts val="800"/>
              </a:spcBef>
              <a:defRPr/>
            </a:pPr>
            <a:r>
              <a:rPr lang="en-US" altLang="zh-CN" sz="12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  </a:t>
            </a:r>
            <a:r>
              <a:rPr lang="zh-CN" altLang="en-US" sz="1200" spc="3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本章完成了邀请函小程序的制作，首先介绍了要完成本案例的储备知识，包括图片组件、音频组件、视频组件、地图组件、画布组件等，通过一些小的示例演示了每种组件的基本使用方法。最后对邀请函小程序进行了需求分析与设计，把整个任务分解成了邀请函首页、照片展示页面、视频页面、举办地点地图页面、来宾信息提交页面等7个子任务，并依次实现了这7个子任务。通过这些内容的学习，掌握小程序开发中相关组件的综合使用，为进一步学习和运用小程序开发打下基础。</a:t>
            </a:r>
            <a:endParaRPr lang="zh-CN" altLang="en-US" sz="1200" spc="3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42433" y="877793"/>
            <a:ext cx="1517083" cy="1517083"/>
            <a:chOff x="1927124" y="1517637"/>
            <a:chExt cx="1137812" cy="1137812"/>
          </a:xfrm>
        </p:grpSpPr>
        <p:sp>
          <p:nvSpPr>
            <p:cNvPr id="10" name="椭圆 9"/>
            <p:cNvSpPr/>
            <p:nvPr/>
          </p:nvSpPr>
          <p:spPr>
            <a:xfrm>
              <a:off x="1927124" y="1517637"/>
              <a:ext cx="1137812" cy="11378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13" name="KSO_Shape"/>
            <p:cNvSpPr/>
            <p:nvPr/>
          </p:nvSpPr>
          <p:spPr bwMode="auto">
            <a:xfrm>
              <a:off x="2282511" y="1876938"/>
              <a:ext cx="427038" cy="419209"/>
            </a:xfrm>
            <a:custGeom>
              <a:avLst/>
              <a:gdLst>
                <a:gd name="T0" fmla="*/ 477551 w 1511300"/>
                <a:gd name="T1" fmla="*/ 1378409 h 1482725"/>
                <a:gd name="T2" fmla="*/ 477551 w 1511300"/>
                <a:gd name="T3" fmla="*/ 1498148 h 1482725"/>
                <a:gd name="T4" fmla="*/ 1513513 w 1511300"/>
                <a:gd name="T5" fmla="*/ 1498148 h 1482725"/>
                <a:gd name="T6" fmla="*/ 1513513 w 1511300"/>
                <a:gd name="T7" fmla="*/ 1378409 h 1482725"/>
                <a:gd name="T8" fmla="*/ 477551 w 1511300"/>
                <a:gd name="T9" fmla="*/ 1102887 h 1482725"/>
                <a:gd name="T10" fmla="*/ 477551 w 1511300"/>
                <a:gd name="T11" fmla="*/ 1223028 h 1482725"/>
                <a:gd name="T12" fmla="*/ 1513513 w 1511300"/>
                <a:gd name="T13" fmla="*/ 1223028 h 1482725"/>
                <a:gd name="T14" fmla="*/ 1513513 w 1511300"/>
                <a:gd name="T15" fmla="*/ 1102887 h 1482725"/>
                <a:gd name="T16" fmla="*/ 393890 w 1511300"/>
                <a:gd name="T17" fmla="*/ 734858 h 1482725"/>
                <a:gd name="T18" fmla="*/ 1905000 w 1511300"/>
                <a:gd name="T19" fmla="*/ 734858 h 1482725"/>
                <a:gd name="T20" fmla="*/ 1905000 w 1511300"/>
                <a:gd name="T21" fmla="*/ 1868981 h 1482725"/>
                <a:gd name="T22" fmla="*/ 40030 w 1511300"/>
                <a:gd name="T23" fmla="*/ 1868981 h 1482725"/>
                <a:gd name="T24" fmla="*/ 40030 w 1511300"/>
                <a:gd name="T25" fmla="*/ 1088471 h 1482725"/>
                <a:gd name="T26" fmla="*/ 40021 w 1511300"/>
                <a:gd name="T27" fmla="*/ 496260 h 1482725"/>
                <a:gd name="T28" fmla="*/ 280147 w 1511300"/>
                <a:gd name="T29" fmla="*/ 735387 h 1482725"/>
                <a:gd name="T30" fmla="*/ 40021 w 1511300"/>
                <a:gd name="T31" fmla="*/ 974512 h 1482725"/>
                <a:gd name="T32" fmla="*/ 687305 w 1511300"/>
                <a:gd name="T33" fmla="*/ 278324 h 1482725"/>
                <a:gd name="T34" fmla="*/ 444326 w 1511300"/>
                <a:gd name="T35" fmla="*/ 323177 h 1482725"/>
                <a:gd name="T36" fmla="*/ 581628 w 1511300"/>
                <a:gd name="T37" fmla="*/ 559853 h 1482725"/>
                <a:gd name="T38" fmla="*/ 824206 w 1511300"/>
                <a:gd name="T39" fmla="*/ 515401 h 1482725"/>
                <a:gd name="T40" fmla="*/ 1183269 w 1511300"/>
                <a:gd name="T41" fmla="*/ 187419 h 1482725"/>
                <a:gd name="T42" fmla="*/ 940291 w 1511300"/>
                <a:gd name="T43" fmla="*/ 231871 h 1482725"/>
                <a:gd name="T44" fmla="*/ 1077592 w 1511300"/>
                <a:gd name="T45" fmla="*/ 468547 h 1482725"/>
                <a:gd name="T46" fmla="*/ 1320571 w 1511300"/>
                <a:gd name="T47" fmla="*/ 423695 h 1482725"/>
                <a:gd name="T48" fmla="*/ 1679235 w 1511300"/>
                <a:gd name="T49" fmla="*/ 96513 h 1482725"/>
                <a:gd name="T50" fmla="*/ 1436656 w 1511300"/>
                <a:gd name="T51" fmla="*/ 140965 h 1482725"/>
                <a:gd name="T52" fmla="*/ 1573557 w 1511300"/>
                <a:gd name="T53" fmla="*/ 377240 h 1482725"/>
                <a:gd name="T54" fmla="*/ 1794118 w 1511300"/>
                <a:gd name="T55" fmla="*/ 336793 h 1482725"/>
                <a:gd name="T56" fmla="*/ 1782910 w 1511300"/>
                <a:gd name="T57" fmla="*/ 274721 h 1482725"/>
                <a:gd name="T58" fmla="*/ 1805327 w 1511300"/>
                <a:gd name="T59" fmla="*/ 0 h 1482725"/>
                <a:gd name="T60" fmla="*/ 1877781 w 1511300"/>
                <a:gd name="T61" fmla="*/ 394860 h 1482725"/>
                <a:gd name="T62" fmla="*/ 344653 w 1511300"/>
                <a:gd name="T63" fmla="*/ 676389 h 1482725"/>
                <a:gd name="T64" fmla="*/ 0 w 1511300"/>
                <a:gd name="T65" fmla="*/ 331186 h 148272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511300" h="1482725">
                  <a:moveTo>
                    <a:pt x="378857" y="1093538"/>
                  </a:moveTo>
                  <a:lnTo>
                    <a:pt x="378857" y="1188531"/>
                  </a:lnTo>
                  <a:lnTo>
                    <a:pt x="1200720" y="1188531"/>
                  </a:lnTo>
                  <a:lnTo>
                    <a:pt x="1200720" y="1093538"/>
                  </a:lnTo>
                  <a:lnTo>
                    <a:pt x="378857" y="1093538"/>
                  </a:lnTo>
                  <a:close/>
                  <a:moveTo>
                    <a:pt x="378857" y="874957"/>
                  </a:moveTo>
                  <a:lnTo>
                    <a:pt x="378857" y="970269"/>
                  </a:lnTo>
                  <a:lnTo>
                    <a:pt x="1200720" y="970269"/>
                  </a:lnTo>
                  <a:lnTo>
                    <a:pt x="1200720" y="874957"/>
                  </a:lnTo>
                  <a:lnTo>
                    <a:pt x="378857" y="874957"/>
                  </a:lnTo>
                  <a:close/>
                  <a:moveTo>
                    <a:pt x="312486" y="582987"/>
                  </a:moveTo>
                  <a:lnTo>
                    <a:pt x="1511300" y="582987"/>
                  </a:lnTo>
                  <a:lnTo>
                    <a:pt x="1511300" y="1482725"/>
                  </a:lnTo>
                  <a:lnTo>
                    <a:pt x="31757" y="1482725"/>
                  </a:lnTo>
                  <a:lnTo>
                    <a:pt x="31757" y="863520"/>
                  </a:lnTo>
                  <a:lnTo>
                    <a:pt x="312486" y="582987"/>
                  </a:lnTo>
                  <a:close/>
                  <a:moveTo>
                    <a:pt x="31750" y="393700"/>
                  </a:moveTo>
                  <a:lnTo>
                    <a:pt x="222250" y="583407"/>
                  </a:lnTo>
                  <a:lnTo>
                    <a:pt x="31750" y="773113"/>
                  </a:lnTo>
                  <a:lnTo>
                    <a:pt x="31750" y="393700"/>
                  </a:lnTo>
                  <a:close/>
                  <a:moveTo>
                    <a:pt x="545262" y="220804"/>
                  </a:moveTo>
                  <a:lnTo>
                    <a:pt x="352499" y="256387"/>
                  </a:lnTo>
                  <a:lnTo>
                    <a:pt x="461425" y="444150"/>
                  </a:lnTo>
                  <a:lnTo>
                    <a:pt x="653870" y="408885"/>
                  </a:lnTo>
                  <a:lnTo>
                    <a:pt x="545262" y="220804"/>
                  </a:lnTo>
                  <a:close/>
                  <a:moveTo>
                    <a:pt x="938727" y="148686"/>
                  </a:moveTo>
                  <a:lnTo>
                    <a:pt x="745964" y="183951"/>
                  </a:lnTo>
                  <a:lnTo>
                    <a:pt x="854890" y="371714"/>
                  </a:lnTo>
                  <a:lnTo>
                    <a:pt x="1047653" y="336131"/>
                  </a:lnTo>
                  <a:lnTo>
                    <a:pt x="938727" y="148686"/>
                  </a:lnTo>
                  <a:close/>
                  <a:moveTo>
                    <a:pt x="1332193" y="76567"/>
                  </a:moveTo>
                  <a:lnTo>
                    <a:pt x="1139747" y="111832"/>
                  </a:lnTo>
                  <a:lnTo>
                    <a:pt x="1248355" y="299277"/>
                  </a:lnTo>
                  <a:lnTo>
                    <a:pt x="1423334" y="267189"/>
                  </a:lnTo>
                  <a:lnTo>
                    <a:pt x="1414442" y="217945"/>
                  </a:lnTo>
                  <a:lnTo>
                    <a:pt x="1332193" y="76567"/>
                  </a:lnTo>
                  <a:close/>
                  <a:moveTo>
                    <a:pt x="1432226" y="0"/>
                  </a:moveTo>
                  <a:lnTo>
                    <a:pt x="1489706" y="313256"/>
                  </a:lnTo>
                  <a:lnTo>
                    <a:pt x="273425" y="536602"/>
                  </a:lnTo>
                  <a:lnTo>
                    <a:pt x="0" y="262741"/>
                  </a:lnTo>
                  <a:lnTo>
                    <a:pt x="1432226" y="0"/>
                  </a:lnTo>
                  <a:close/>
                </a:path>
              </a:pathLst>
            </a:custGeom>
            <a:solidFill>
              <a:srgbClr val="355F93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90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291" y="50004"/>
            <a:ext cx="903956" cy="885327"/>
            <a:chOff x="3776040" y="4405586"/>
            <a:chExt cx="2021840" cy="2021840"/>
          </a:xfrm>
        </p:grpSpPr>
        <p:sp>
          <p:nvSpPr>
            <p:cNvPr id="35" name="PA_椭圆 75"/>
            <p:cNvSpPr/>
            <p:nvPr>
              <p:custDataLst>
                <p:tags r:id="rId1"/>
              </p:custDataLst>
            </p:nvPr>
          </p:nvSpPr>
          <p:spPr>
            <a:xfrm>
              <a:off x="3994173" y="4626101"/>
              <a:ext cx="1734620" cy="17346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3000" sy="103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  <p:pic>
          <p:nvPicPr>
            <p:cNvPr id="36" name="图片 3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76040" y="4405586"/>
              <a:ext cx="2021840" cy="202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" y="-192505"/>
            <a:ext cx="9143997" cy="5336006"/>
            <a:chOff x="-3" y="-192505"/>
            <a:chExt cx="9143997" cy="533600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-20000"/>
                      </a14:imgEffect>
                    </a14:imgLayer>
                  </a14:imgProps>
                </a:ext>
              </a:extLst>
            </a:blip>
            <a:srcRect l="12500" r="12500"/>
            <a:stretch>
              <a:fillRect/>
            </a:stretch>
          </p:blipFill>
          <p:spPr>
            <a:xfrm rot="10800000" flipV="1">
              <a:off x="-3" y="-192505"/>
              <a:ext cx="9143997" cy="5336006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3909059" y="2847283"/>
              <a:ext cx="2071239" cy="655231"/>
              <a:chOff x="338874" y="3119836"/>
              <a:chExt cx="1718527" cy="687840"/>
            </a:xfrm>
            <a:solidFill>
              <a:schemeClr val="bg1"/>
            </a:solidFill>
          </p:grpSpPr>
          <p:sp>
            <p:nvSpPr>
              <p:cNvPr id="5" name="文本框 16"/>
              <p:cNvSpPr txBox="1"/>
              <p:nvPr/>
            </p:nvSpPr>
            <p:spPr>
              <a:xfrm>
                <a:off x="338874" y="3468344"/>
                <a:ext cx="1718526" cy="339332"/>
              </a:xfrm>
              <a:prstGeom prst="rect">
                <a:avLst/>
              </a:prstGeom>
              <a:grp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2450" b="1">
                    <a:solidFill>
                      <a:srgbClr val="D2DCE6"/>
                    </a:solidFill>
                    <a:cs typeface="+mn-ea"/>
                    <a:sym typeface="+mn-lt"/>
                  </a:rPr>
                  <a:t>MINI PROGRAM</a:t>
                </a:r>
                <a:endParaRPr lang="en-US" altLang="zh-CN" sz="21525" b="1" dirty="0">
                  <a:solidFill>
                    <a:srgbClr val="D2DCE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1230332" y="3119836"/>
                <a:ext cx="827069" cy="218356"/>
              </a:xfrm>
              <a:prstGeom prst="rect">
                <a:avLst/>
              </a:prstGeom>
              <a:grpFill/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2450" b="1">
                    <a:solidFill>
                      <a:srgbClr val="396692"/>
                    </a:solidFill>
                    <a:cs typeface="+mn-ea"/>
                    <a:sym typeface="+mn-lt"/>
                  </a:rPr>
                  <a:t>WECHAT</a:t>
                </a:r>
                <a:endParaRPr lang="en-US" altLang="zh-CN" sz="12450" b="1" dirty="0">
                  <a:solidFill>
                    <a:srgbClr val="396692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9" name="文本占位符 5"/>
          <p:cNvSpPr txBox="1"/>
          <p:nvPr/>
        </p:nvSpPr>
        <p:spPr>
          <a:xfrm>
            <a:off x="638165" y="2513414"/>
            <a:ext cx="4202907" cy="254210"/>
          </a:xfrm>
          <a:prstGeom prst="rect">
            <a:avLst/>
          </a:prstGeom>
        </p:spPr>
        <p:txBody>
          <a:bodyPr lIns="68580" tIns="34290" rIns="68580" bIns="34290"/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cs typeface="+mn-ea"/>
                <a:sym typeface="+mn-lt"/>
              </a:rPr>
              <a:t>微信小程序课程组</a:t>
            </a:r>
            <a:endParaRPr lang="en-US" altLang="zh-CN" sz="1600" dirty="0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47506" y="784051"/>
            <a:ext cx="4631999" cy="983978"/>
            <a:chOff x="632050" y="1220616"/>
            <a:chExt cx="4631999" cy="98397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638165" y="1220616"/>
              <a:ext cx="4625884" cy="0"/>
            </a:xfrm>
            <a:prstGeom prst="line">
              <a:avLst/>
            </a:pr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32050" y="2204594"/>
              <a:ext cx="4625884" cy="0"/>
            </a:xfrm>
            <a:prstGeom prst="line">
              <a:avLst/>
            </a:prstGeom>
            <a:noFill/>
            <a:ln w="57150">
              <a:solidFill>
                <a:srgbClr val="12406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cxnSp>
        <p:sp>
          <p:nvSpPr>
            <p:cNvPr id="13" name="文本框 1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1963645" y="1432071"/>
              <a:ext cx="2318385" cy="5607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defTabSz="514350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 spc="30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 谢谢观看</a:t>
              </a:r>
              <a:endParaRPr lang="en-US" altLang="zh-CN" sz="3200" b="1" spc="3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5911" y="3055288"/>
            <a:ext cx="1160665" cy="1136745"/>
            <a:chOff x="3776040" y="4405586"/>
            <a:chExt cx="2021840" cy="2021840"/>
          </a:xfrm>
        </p:grpSpPr>
        <p:sp>
          <p:nvSpPr>
            <p:cNvPr id="17" name="PA_椭圆 75"/>
            <p:cNvSpPr/>
            <p:nvPr>
              <p:custDataLst>
                <p:tags r:id="rId3"/>
              </p:custDataLst>
            </p:nvPr>
          </p:nvSpPr>
          <p:spPr>
            <a:xfrm>
              <a:off x="3994173" y="4626101"/>
              <a:ext cx="1734620" cy="173462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3000" sy="103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思源黑体" panose="020B0500000000000000" pitchFamily="34" charset="-122"/>
              </a:endParaRPr>
            </a:p>
          </p:txBody>
        </p:sp>
        <p:pic>
          <p:nvPicPr>
            <p:cNvPr id="18" name="图片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6040" y="4405586"/>
              <a:ext cx="2021840" cy="202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2444" y="1315776"/>
            <a:ext cx="8138517" cy="2290204"/>
            <a:chOff x="502444" y="1315776"/>
            <a:chExt cx="8138517" cy="229020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7467" r="17532"/>
            <a:stretch>
              <a:fillRect/>
            </a:stretch>
          </p:blipFill>
          <p:spPr>
            <a:xfrm rot="10800000">
              <a:off x="5543344" y="1360678"/>
              <a:ext cx="3097022" cy="2245302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>
              <a:off x="502444" y="1315776"/>
              <a:ext cx="813792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03039" y="3605980"/>
              <a:ext cx="813792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4"/>
          <p:cNvSpPr txBox="1"/>
          <p:nvPr/>
        </p:nvSpPr>
        <p:spPr>
          <a:xfrm>
            <a:off x="2278622" y="2125122"/>
            <a:ext cx="4064389" cy="67151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zh-CN" altLang="en-US" sz="4100" dirty="0">
                <a:solidFill>
                  <a:srgbClr val="124062"/>
                </a:solidFill>
                <a:cs typeface="+mn-ea"/>
                <a:sym typeface="+mn-lt"/>
              </a:rPr>
              <a:t>媒体组件</a:t>
            </a:r>
            <a:endParaRPr lang="zh-CN" altLang="en-US" sz="4100" b="1" dirty="0">
              <a:solidFill>
                <a:srgbClr val="124062"/>
              </a:solidFill>
              <a:cs typeface="+mn-ea"/>
              <a:sym typeface="+mn-lt"/>
            </a:endParaRPr>
          </a:p>
        </p:txBody>
      </p:sp>
      <p:sp>
        <p:nvSpPr>
          <p:cNvPr id="11" name="标题 4"/>
          <p:cNvSpPr txBox="1"/>
          <p:nvPr/>
        </p:nvSpPr>
        <p:spPr>
          <a:xfrm>
            <a:off x="828985" y="1760130"/>
            <a:ext cx="1449637" cy="1278038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zh-CN" sz="8000" b="1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  <a:endParaRPr lang="zh-CN" altLang="en-US" sz="80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媒体组件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图片组件（image）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271" y="1412565"/>
            <a:ext cx="8198825" cy="312420"/>
            <a:chOff x="757804" y="1688480"/>
            <a:chExt cx="10935720" cy="416560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416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图片组件支持JPG、PNG、SVG、WEBP、GIF等格式，2.3.0起支持云文件ID。image组件默认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宽度320px、高度240px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695700" y="2124075"/>
            <a:ext cx="19608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image组件主要属性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33475" y="2525395"/>
          <a:ext cx="7407910" cy="2411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2015"/>
                <a:gridCol w="941070"/>
                <a:gridCol w="802005"/>
                <a:gridCol w="536575"/>
                <a:gridCol w="2976245"/>
              </a:tblGrid>
              <a:tr h="2413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81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src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图片资源地址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5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mode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scaleToFill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图片裁剪、缩放的模式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0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webp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默认不解析 webP 格式，只支持网络资源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0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lazy-load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图片懒加载，在即将进入一定范围（上下三屏）时才开始加载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show-menu-by-longpress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开启长按图片显示识别小程序码菜单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0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binderror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当错误发生时触发，event.detail = {errMsg}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62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bindload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当图片载入完毕时触发，event.detail = {height, width}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媒体组件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图片组件（image）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39160" y="1186815"/>
            <a:ext cx="19608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image组件mode属性值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57580" y="1572260"/>
          <a:ext cx="7961630" cy="3516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580"/>
                <a:gridCol w="6623050"/>
              </a:tblGrid>
              <a:tr h="196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17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scaleToFill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缩放模式，不保持纵横比缩放图片，使图片的宽高完全拉伸至填满image元素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aspectFit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缩放模式，保持纵横比缩放图片，使图片的长边能完全显示出来。也就是说，可以完整地将图片显示出来。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9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aspectFill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缩放模式，保持纵横比缩放图片，只保证图片的短边能完全显示出来。也就是说，图片通常只在水平或垂直方向是完整的，另一个方向将会发生截取。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widthFix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缩放模式，宽度不变，高度自动变化，保持原图宽高比不变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60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heightFix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缩放模式，高度不变，宽度自动变化，保持原图宽高比不变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top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裁剪模式，不缩放图片，只显示图片的顶部区域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bottom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裁剪模式，不缩放图片，只显示图片的底部区域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center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裁剪模式，不缩放图片，只显示图片的中间区域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left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裁剪模式，不缩放图片，只显示图片的左边区域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right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裁剪模式，不缩放图片，只显示图片的右边区域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55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top left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裁剪模式，不缩放图片，只显示图片的左上边区域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top right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裁剪模式，不缩放图片，只显示图片的右上边区域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4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bottom left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裁剪模式，不缩放图片，只显示图片的左下边区域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bottom right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裁剪模式，不缩放图片，只显示图片的右下边区域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媒体组件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图片组件（image）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690880" y="1285240"/>
            <a:ext cx="189103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b="1">
                <a:latin typeface="+mj-lt"/>
                <a:ea typeface="+mj-lt"/>
                <a:cs typeface="+mj-lt"/>
              </a:rPr>
              <a:t>实例</a:t>
            </a:r>
            <a:r>
              <a:rPr lang="en-US" altLang="zh-CN" b="1">
                <a:latin typeface="+mj-lt"/>
                <a:ea typeface="+mj-lt"/>
                <a:cs typeface="+mj-lt"/>
              </a:rPr>
              <a:t>1</a:t>
            </a:r>
            <a:endParaRPr lang="en-US" altLang="zh-CN" sz="1600" b="1">
              <a:latin typeface="+mj-lt"/>
              <a:ea typeface="+mj-lt"/>
              <a:cs typeface="+mj-lt"/>
            </a:endParaRPr>
          </a:p>
        </p:txBody>
      </p:sp>
      <p:pic>
        <p:nvPicPr>
          <p:cNvPr id="87" name="图片 87"/>
          <p:cNvPicPr>
            <a:picLocks noChangeAspect="1"/>
          </p:cNvPicPr>
          <p:nvPr/>
        </p:nvPicPr>
        <p:blipFill>
          <a:blip r:embed="rId1"/>
          <a:srcRect t="5721"/>
          <a:stretch>
            <a:fillRect/>
          </a:stretch>
        </p:blipFill>
        <p:spPr>
          <a:xfrm>
            <a:off x="3950335" y="995680"/>
            <a:ext cx="1533525" cy="39846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05" grpId="0"/>
      <p:bldP spid="10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媒体组件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39223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音频组件（audio）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39271" y="1412565"/>
            <a:ext cx="8198825" cy="533400"/>
            <a:chOff x="757804" y="1688480"/>
            <a:chExt cx="10935720" cy="711200"/>
          </a:xfrm>
        </p:grpSpPr>
        <p:sp>
          <p:nvSpPr>
            <p:cNvPr id="54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/>
            <a:p>
              <a:pPr defTabSz="685800"/>
              <a:endParaRPr lang="zh-CN" altLang="en-US" sz="12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文本框 152"/>
            <p:cNvSpPr txBox="1"/>
            <p:nvPr/>
          </p:nvSpPr>
          <p:spPr>
            <a:xfrm>
              <a:off x="1003868" y="1688480"/>
              <a:ext cx="10689656" cy="711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>
                <a:lnSpc>
                  <a:spcPct val="120000"/>
                </a:lnSpc>
              </a:pP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音频组件（audio）用来播放音频文件，相关的api为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wx.createAudioContext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，用来创建video上下文AudioContext对象。audio组件需要设置其唯一的id，根据该</a:t>
              </a:r>
              <a:r>
                <a:rPr lang="en-US" altLang="zh-CN" sz="1200" dirty="0">
                  <a:solidFill>
                    <a:srgbClr val="FF0000"/>
                  </a:solidFill>
                  <a:cs typeface="+mn-ea"/>
                  <a:sym typeface="+mn-lt"/>
                </a:rPr>
                <a:t>id值来调用该音频资源</a:t>
              </a:r>
              <a:r>
                <a:rPr lang="en-US" altLang="zh-CN" sz="1200" dirty="0">
                  <a:solidFill>
                    <a:srgbClr val="727171"/>
                  </a:solidFill>
                  <a:cs typeface="+mn-ea"/>
                  <a:sym typeface="+mn-lt"/>
                </a:rPr>
                <a:t>。</a:t>
              </a:r>
              <a:endParaRPr lang="en-US" altLang="zh-CN" sz="1200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895" y="135255"/>
            <a:ext cx="7886700" cy="420370"/>
          </a:xfrm>
        </p:spPr>
        <p:txBody>
          <a:bodyPr/>
          <a:p>
            <a:r>
              <a:rPr lang="en-US" altLang="zh-CN" sz="2400" dirty="0">
                <a:solidFill>
                  <a:srgbClr val="124062"/>
                </a:solidFill>
                <a:cs typeface="+mn-ea"/>
                <a:sym typeface="+mn-lt"/>
              </a:rPr>
              <a:t>01 </a:t>
            </a:r>
            <a:r>
              <a:rPr lang="zh-CN" altLang="en-US" sz="2400" dirty="0">
                <a:solidFill>
                  <a:srgbClr val="124062"/>
                </a:solidFill>
                <a:cs typeface="+mn-ea"/>
                <a:sym typeface="+mn-lt"/>
              </a:rPr>
              <a:t>媒体组件</a:t>
            </a:r>
            <a:br>
              <a:rPr lang="zh-CN" altLang="en-US" sz="2400" b="1" dirty="0">
                <a:solidFill>
                  <a:srgbClr val="124062"/>
                </a:solidFill>
                <a:cs typeface="+mn-ea"/>
                <a:sym typeface="+mn-lt"/>
              </a:rPr>
            </a:br>
            <a:endParaRPr lang="zh-CN" altLang="en-US" sz="2400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80060" y="655320"/>
            <a:ext cx="8216900" cy="6985"/>
          </a:xfrm>
          <a:prstGeom prst="line">
            <a:avLst/>
          </a:prstGeom>
          <a:ln w="15875" cap="sq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151"/>
          <p:cNvSpPr txBox="1"/>
          <p:nvPr/>
        </p:nvSpPr>
        <p:spPr>
          <a:xfrm>
            <a:off x="513188" y="887625"/>
            <a:ext cx="2405963" cy="29908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defTabSz="685800"/>
            <a:r>
              <a:rPr lang="zh-CN" alt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音频组件（audio）</a:t>
            </a:r>
            <a:endParaRPr lang="zh-CN" altLang="en-US" sz="1500" b="1" dirty="0">
              <a:solidFill>
                <a:prstClr val="black">
                  <a:lumMod val="65000"/>
                  <a:lumOff val="3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97605" y="1012190"/>
            <a:ext cx="196088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altLang="zh-CN" b="0" dirty="0">
                <a:solidFill>
                  <a:srgbClr val="727171"/>
                </a:solidFill>
                <a:cs typeface="+mn-ea"/>
              </a:rPr>
              <a:t>audio组件主要属性</a:t>
            </a:r>
            <a:endParaRPr lang="en-US" altLang="zh-CN" b="0" dirty="0">
              <a:solidFill>
                <a:srgbClr val="727171"/>
              </a:solidFill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72795" y="1319117"/>
          <a:ext cx="7631430" cy="3767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9675"/>
                <a:gridCol w="1110615"/>
                <a:gridCol w="800100"/>
                <a:gridCol w="691515"/>
                <a:gridCol w="3819525"/>
              </a:tblGrid>
              <a:tr h="1524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属性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类型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默认值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必填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353535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说明</a:t>
                      </a:r>
                      <a:endParaRPr lang="en-US" altLang="en-US" sz="1000" b="1">
                        <a:solidFill>
                          <a:srgbClr val="353535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0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id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audio组件的唯一标识符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src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要播放音频的资源地址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loop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是否循环播放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controls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boolean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false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是否显示默认控件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13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poster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默认控件上的音频封面的图片资源地址，如果controls属性值为false则设置poster无效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6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name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未知音频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默认控件上的音频名字，如果controls属性值为false则设置name无效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38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author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string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未知作者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默认控件上的作者名字，如果controls属性值为false则设置author无效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6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binderror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当发生错误时触发error事件，detail = {errMsg:MediaError.code}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85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bindplay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当开始/继续播放时触发play事件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3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bindpause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当暂停播放时触发pause事件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35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bindtimeupdate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当播放进度改变时触发timeupdate事件，detail = {currentTime, duration}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bindended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eventhandle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否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Microsoft YaHei UI" panose="020B0503020204020204" charset="-122"/>
                          <a:ea typeface="Microsoft YaHei UI" panose="020B0503020204020204" charset="-122"/>
                          <a:cs typeface="Microsoft YaHei UI" panose="020B0503020204020204" charset="-122"/>
                        </a:rPr>
                        <a:t>当播放到末尾时触发ended事件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Microsoft YaHei UI" panose="020B0503020204020204" charset="-122"/>
                        <a:ea typeface="Microsoft YaHei UI" panose="020B0503020204020204" charset="-122"/>
                        <a:cs typeface="Microsoft YaHei UI" panose="020B0503020204020204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7" grpId="0"/>
      <p:bldP spid="7" grpId="1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KSO_WM_UNIT_TABLE_BEAUTIFY" val="smartTable{ca525d67-66d6-448b-a9cf-044830c934b2}"/>
  <p:tag name="TABLE_ENDDRAG_ORIGIN_RECT" val="538*116"/>
  <p:tag name="TABLE_ENDDRAG_RECT" val="106*224*538*116"/>
</p:tagLst>
</file>

<file path=ppt/tags/tag11.xml><?xml version="1.0" encoding="utf-8"?>
<p:tagLst xmlns:p="http://schemas.openxmlformats.org/presentationml/2006/main">
  <p:tag name="KSO_WM_UNIT_TABLE_BEAUTIFY" val="smartTable{28deacc0-981f-4543-8509-e1db585061ae}"/>
  <p:tag name="TABLE_ENDDRAG_ORIGIN_RECT" val="504*176"/>
  <p:tag name="TABLE_ENDDRAG_RECT" val="88*184*504*176"/>
</p:tagLst>
</file>

<file path=ppt/tags/tag12.xml><?xml version="1.0" encoding="utf-8"?>
<p:tagLst xmlns:p="http://schemas.openxmlformats.org/presentationml/2006/main">
  <p:tag name="KSO_WM_UNIT_PLACING_PICTURE_USER_VIEWPORT" val="{&quot;height&quot;:6118,&quot;width&quot;:3451}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ISPRING_PRESENTATION_TITLE" val="简约科技风大气商业融资创业计划书PPT模板"/>
  <p:tag name="COMMONDATA" val="eyJoZGlkIjoiZmI4NjZhMzNiYTEzZGUyOTRmNDc4YTE0NzkxZjkxMzcifQ=="/>
</p:tagLst>
</file>

<file path=ppt/tags/tag2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KSO_WM_UNIT_TABLE_BEAUTIFY" val="smartTable{6b1b0c7b-6815-4ccc-8f9a-ef8873395352}"/>
  <p:tag name="TABLE_ENDDRAG_ORIGIN_RECT" val="583*183"/>
  <p:tag name="TABLE_ENDDRAG_RECT" val="89*205*583*183"/>
</p:tagLst>
</file>

<file path=ppt/tags/tag5.xml><?xml version="1.0" encoding="utf-8"?>
<p:tagLst xmlns:p="http://schemas.openxmlformats.org/presentationml/2006/main">
  <p:tag name="KSO_WM_UNIT_TABLE_BEAUTIFY" val="smartTable{27143406-b1ff-49fc-bd61-a3fe5de4b729}"/>
  <p:tag name="TABLE_ENDDRAG_ORIGIN_RECT" val="446*276"/>
  <p:tag name="TABLE_ENDDRAG_RECT" val="153*124*446*276"/>
</p:tagLst>
</file>

<file path=ppt/tags/tag6.xml><?xml version="1.0" encoding="utf-8"?>
<p:tagLst xmlns:p="http://schemas.openxmlformats.org/presentationml/2006/main">
  <p:tag name="KSO_WM_UNIT_TABLE_BEAUTIFY" val="smartTable{a4365d5b-60c3-45b0-9123-88e02c65b005}"/>
</p:tagLst>
</file>

<file path=ppt/tags/tag7.xml><?xml version="1.0" encoding="utf-8"?>
<p:tagLst xmlns:p="http://schemas.openxmlformats.org/presentationml/2006/main">
  <p:tag name="KSO_WM_UNIT_TABLE_BEAUTIFY" val="smartTable{28094732-3935-4c7d-8229-9c842c291a63}"/>
</p:tagLst>
</file>

<file path=ppt/tags/tag8.xml><?xml version="1.0" encoding="utf-8"?>
<p:tagLst xmlns:p="http://schemas.openxmlformats.org/presentationml/2006/main">
  <p:tag name="KSO_WM_UNIT_TABLE_BEAUTIFY" val="smartTable{131f725d-cfea-4d4f-81b1-a9922d016a2b}"/>
</p:tagLst>
</file>

<file path=ppt/tags/tag9.xml><?xml version="1.0" encoding="utf-8"?>
<p:tagLst xmlns:p="http://schemas.openxmlformats.org/presentationml/2006/main">
  <p:tag name="KSO_WM_UNIT_TABLE_BEAUTIFY" val="smartTable{d90f44d7-dc6b-4161-ac14-320512bc2cc8}"/>
  <p:tag name="TABLE_ENDDRAG_ORIGIN_RECT" val="587*268"/>
  <p:tag name="TABLE_ENDDRAG_RECT" val="76*115*587*268"/>
</p:tagLst>
</file>

<file path=ppt/theme/theme1.xml><?xml version="1.0" encoding="utf-8"?>
<a:theme xmlns:a="http://schemas.openxmlformats.org/drawingml/2006/main" name="Office 主题">
  <a:themeElements>
    <a:clrScheme name="自定义 59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96692"/>
      </a:accent1>
      <a:accent2>
        <a:srgbClr val="758AA4"/>
      </a:accent2>
      <a:accent3>
        <a:srgbClr val="8E96A1"/>
      </a:accent3>
      <a:accent4>
        <a:srgbClr val="98999A"/>
      </a:accent4>
      <a:accent5>
        <a:srgbClr val="ADADAD"/>
      </a:accent5>
      <a:accent6>
        <a:srgbClr val="778495"/>
      </a:accent6>
      <a:hlink>
        <a:srgbClr val="4276AA"/>
      </a:hlink>
      <a:folHlink>
        <a:srgbClr val="BFBFBF"/>
      </a:folHlink>
    </a:clrScheme>
    <a:fontScheme name="e1lzljrg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5261</Words>
  <Application>WPS 演示</Application>
  <PresentationFormat>全屏显示(16:9)</PresentationFormat>
  <Paragraphs>1017</Paragraphs>
  <Slides>34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黑体</vt:lpstr>
      <vt:lpstr>思源黑体</vt:lpstr>
      <vt:lpstr>Microsoft YaHei UI</vt:lpstr>
      <vt:lpstr>字魂59号-创粗黑</vt:lpstr>
      <vt:lpstr>Arial Unicode MS</vt:lpstr>
      <vt:lpstr>Calibri</vt:lpstr>
      <vt:lpstr>思源黑体 CN Light</vt:lpstr>
      <vt:lpstr>Office 主题</vt:lpstr>
      <vt:lpstr>PowerPoint 演示文稿</vt:lpstr>
      <vt:lpstr>PowerPoint 演示文稿</vt:lpstr>
      <vt:lpstr>PowerPoint 演示文稿</vt:lpstr>
      <vt:lpstr>PowerPoint 演示文稿</vt:lpstr>
      <vt:lpstr>01 媒体组件 </vt:lpstr>
      <vt:lpstr>01 媒体组件 </vt:lpstr>
      <vt:lpstr>01 媒体组件 </vt:lpstr>
      <vt:lpstr>01 媒体组件 </vt:lpstr>
      <vt:lpstr>01 媒体组件 </vt:lpstr>
      <vt:lpstr>01 媒体组件 </vt:lpstr>
      <vt:lpstr>01 媒体组件 </vt:lpstr>
      <vt:lpstr>01 媒体组件 </vt:lpstr>
      <vt:lpstr>01 媒体组件 </vt:lpstr>
      <vt:lpstr>PowerPoint 演示文稿</vt:lpstr>
      <vt:lpstr>02 地图与动画 </vt:lpstr>
      <vt:lpstr>02 地图与动画 </vt:lpstr>
      <vt:lpstr>PowerPoint 演示文稿</vt:lpstr>
      <vt:lpstr>02 地图与动画 </vt:lpstr>
      <vt:lpstr>02 地图与动画 </vt:lpstr>
      <vt:lpstr>02 地图与动画 </vt:lpstr>
      <vt:lpstr>02 地图与动画 </vt:lpstr>
      <vt:lpstr>PowerPoint 演示文稿</vt:lpstr>
      <vt:lpstr>03 案例：邀请函小程序    </vt:lpstr>
      <vt:lpstr>03 案例：邀请函小程序   </vt:lpstr>
      <vt:lpstr>03 案例：邀请函小程序  </vt:lpstr>
      <vt:lpstr>03 案例：邀请函小程序  </vt:lpstr>
      <vt:lpstr>03 案例：邀请函小程序  </vt:lpstr>
      <vt:lpstr>03 案例：邀请函小程序  </vt:lpstr>
      <vt:lpstr>03 案例：邀请函小程序  </vt:lpstr>
      <vt:lpstr>03 案例：邀请函小程序  </vt:lpstr>
      <vt:lpstr>03 案例：邀请函小程序  </vt:lpstr>
      <vt:lpstr>03 案例：邀请函小程序 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简约科技风大气商业融资创业计划书PPT模板</dc:title>
  <dc:creator/>
  <cp:lastModifiedBy>刘斌</cp:lastModifiedBy>
  <cp:revision>199</cp:revision>
  <dcterms:created xsi:type="dcterms:W3CDTF">2017-02-19T15:11:00Z</dcterms:created>
  <dcterms:modified xsi:type="dcterms:W3CDTF">2022-06-13T07:20:38Z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4DB718D4B7E640ECB2B1398CF84DCED8</vt:lpwstr>
  </property>
  <property fmtid="{D5CDD505-2E9C-101B-9397-08002B2CF9AE}" pid="3" name="KSOProductBuildVer">
    <vt:lpwstr>2052-11.1.0.11744</vt:lpwstr>
  </property>
</Properties>
</file>