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358" r:id="rId2"/>
    <p:sldId id="380" r:id="rId3"/>
    <p:sldId id="386" r:id="rId4"/>
    <p:sldId id="387" r:id="rId5"/>
    <p:sldId id="389" r:id="rId6"/>
    <p:sldId id="360" r:id="rId7"/>
    <p:sldId id="439" r:id="rId8"/>
    <p:sldId id="440" r:id="rId9"/>
    <p:sldId id="441" r:id="rId10"/>
    <p:sldId id="442" r:id="rId11"/>
    <p:sldId id="443" r:id="rId12"/>
    <p:sldId id="490" r:id="rId13"/>
    <p:sldId id="487" r:id="rId14"/>
    <p:sldId id="491" r:id="rId15"/>
    <p:sldId id="492" r:id="rId16"/>
    <p:sldId id="444" r:id="rId17"/>
    <p:sldId id="486" r:id="rId18"/>
    <p:sldId id="494" r:id="rId19"/>
    <p:sldId id="445" r:id="rId20"/>
    <p:sldId id="493" r:id="rId21"/>
    <p:sldId id="341" r:id="rId22"/>
  </p:sldIdLst>
  <p:sldSz cx="12190413" cy="6859588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18">
          <p15:clr>
            <a:srgbClr val="A4A3A4"/>
          </p15:clr>
        </p15:guide>
        <p15:guide id="2" orient="horz" pos="1972">
          <p15:clr>
            <a:srgbClr val="A4A3A4"/>
          </p15:clr>
        </p15:guide>
        <p15:guide id="3" pos="2894">
          <p15:clr>
            <a:srgbClr val="A4A3A4"/>
          </p15:clr>
        </p15:guide>
        <p15:guide id="4" pos="37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672" y="72"/>
      </p:cViewPr>
      <p:guideLst>
        <p:guide orient="horz" pos="1718"/>
        <p:guide orient="horz" pos="1972"/>
        <p:guide pos="2894"/>
        <p:guide pos="37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4EB83-FDBB-4625-B2B9-A0F6A2EBDFD6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8D8E6-C8C7-4110-94EE-507477E36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952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935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303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729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176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830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22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2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595" y="1122623"/>
            <a:ext cx="9142809" cy="2388153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595" y="3602872"/>
            <a:ext cx="9142809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565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330" indent="0" algn="ctr">
              <a:buNone/>
              <a:defRPr sz="1600"/>
            </a:lvl4pPr>
            <a:lvl5pPr marL="1827530" indent="0" algn="ctr">
              <a:buNone/>
              <a:defRPr sz="1600"/>
            </a:lvl5pPr>
            <a:lvl6pPr marL="2284095" indent="0" algn="ctr">
              <a:buNone/>
              <a:defRPr sz="1600"/>
            </a:lvl6pPr>
            <a:lvl7pPr marL="2741295" indent="0" algn="ctr">
              <a:buNone/>
              <a:defRPr sz="1600"/>
            </a:lvl7pPr>
            <a:lvl8pPr marL="3197860" indent="0" algn="ctr">
              <a:buNone/>
              <a:defRPr sz="1600"/>
            </a:lvl8pPr>
            <a:lvl9pPr marL="365506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E577-407E-4EE4-9515-4A7F5857F8A3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DC4E-BE01-42C6-A008-13650FE3F5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5510" y="260709"/>
            <a:ext cx="4837688" cy="527638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479992" y="260710"/>
            <a:ext cx="479991" cy="480164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713495" y="456797"/>
            <a:ext cx="386968" cy="38710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gradFill>
                <a:gsLst>
                  <a:gs pos="0">
                    <a:srgbClr val="66CCFF"/>
                  </a:gs>
                  <a:gs pos="52000">
                    <a:schemeClr val="bg1"/>
                  </a:gs>
                  <a:gs pos="100000">
                    <a:srgbClr val="0070C0"/>
                  </a:gs>
                </a:gsLst>
                <a:lin ang="0" scaled="1"/>
              </a:gra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1196461" y="811567"/>
            <a:ext cx="11138627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60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60" y="2907387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3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70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3" y="1535470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3" y="2175379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4" y="273114"/>
            <a:ext cx="6814779" cy="5854469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4" y="1435435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200" indent="0">
              <a:buNone/>
              <a:defRPr sz="3200"/>
            </a:lvl3pPr>
            <a:lvl4pPr marL="1828800" indent="0">
              <a:buNone/>
              <a:defRPr sz="2700"/>
            </a:lvl4pPr>
            <a:lvl5pPr marL="2438400" indent="0">
              <a:buNone/>
              <a:defRPr sz="2700"/>
            </a:lvl5pPr>
            <a:lvl6pPr marL="3048000" indent="0">
              <a:buNone/>
              <a:defRPr sz="2700"/>
            </a:lvl6pPr>
            <a:lvl7pPr marL="3657600" indent="0">
              <a:buNone/>
              <a:defRPr sz="2700"/>
            </a:lvl7pPr>
            <a:lvl8pPr marL="4267200" indent="0">
              <a:buNone/>
              <a:defRPr sz="2700"/>
            </a:lvl8pPr>
            <a:lvl9pPr marL="4876800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2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microsoft.com/office/2007/relationships/hdphoto" Target="../media/hdphoto2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9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4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C:\Users\Administrator\Desktop\图片1.jp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-14238"/>
            <a:ext cx="12190413" cy="687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34" y="0"/>
            <a:ext cx="12204435" cy="6876197"/>
          </a:xfrm>
          <a:prstGeom prst="rect">
            <a:avLst/>
          </a:prstGeom>
          <a:blipFill dpi="0" rotWithShape="1">
            <a:blip r:embed="rId20">
              <a:alphaModFix amt="29000"/>
              <a:duotone>
                <a:prstClr val="black"/>
                <a:srgbClr val="E4E4E4">
                  <a:tint val="45000"/>
                  <a:satMod val="400000"/>
                </a:srgbClr>
              </a:duotone>
            </a:blip>
            <a:srcRect/>
            <a:tile tx="0" ty="0" sx="100000" sy="100000" flip="none" algn="tl"/>
          </a:blipFill>
        </p:spPr>
      </p:pic>
      <p:pic>
        <p:nvPicPr>
          <p:cNvPr id="9" name="Picture 2" descr="C:\Users\Administrator\Desktop\图片1.png"/>
          <p:cNvPicPr>
            <a:picLocks noChangeAspect="1" noChangeArrowheads="1"/>
          </p:cNvPicPr>
          <p:nvPr userDrawn="1"/>
        </p:nvPicPr>
        <p:blipFill rotWithShape="1"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18"/>
          <a:stretch>
            <a:fillRect/>
          </a:stretch>
        </p:blipFill>
        <p:spPr bwMode="auto">
          <a:xfrm>
            <a:off x="0" y="0"/>
            <a:ext cx="1219358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121856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5474" y="6306786"/>
            <a:ext cx="12264499" cy="1077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3" name="TextBox 7"/>
          <p:cNvSpPr>
            <a:spLocks noChangeArrowheads="1"/>
          </p:cNvSpPr>
          <p:nvPr/>
        </p:nvSpPr>
        <p:spPr bwMode="auto">
          <a:xfrm>
            <a:off x="9839622" y="88132"/>
            <a:ext cx="252028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alpha val="7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6CB8"/>
                </a:solidFill>
                <a:latin typeface="+mn-ea"/>
              </a:rPr>
              <a:t>数据可视化</a:t>
            </a:r>
            <a:endParaRPr lang="zh-CN" altLang="en-US" sz="2800" b="1" dirty="0">
              <a:solidFill>
                <a:srgbClr val="006CB8"/>
              </a:solidFill>
              <a:latin typeface="+mn-ea"/>
            </a:endParaRPr>
          </a:p>
        </p:txBody>
      </p:sp>
      <p:sp>
        <p:nvSpPr>
          <p:cNvPr id="104" name="TextBox 7"/>
          <p:cNvSpPr>
            <a:spLocks noChangeArrowheads="1"/>
          </p:cNvSpPr>
          <p:nvPr/>
        </p:nvSpPr>
        <p:spPr bwMode="auto">
          <a:xfrm>
            <a:off x="4395890" y="5421075"/>
            <a:ext cx="410710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alpha val="7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4000" b="1" dirty="0">
                <a:solidFill>
                  <a:srgbClr val="006CB8"/>
                </a:solidFill>
                <a:latin typeface="+mj-ea"/>
                <a:ea typeface="+mj-ea"/>
                <a:sym typeface="微软雅黑" panose="020B0503020204020204" pitchFamily="34" charset="-122"/>
              </a:rPr>
              <a:t>               </a:t>
            </a:r>
            <a:endParaRPr lang="zh-CN" altLang="en-US" sz="4000" b="1" dirty="0">
              <a:solidFill>
                <a:srgbClr val="006CB8"/>
              </a:solidFill>
              <a:latin typeface="+mj-ea"/>
              <a:ea typeface="+mj-ea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2515525" y="4682358"/>
            <a:ext cx="7252089" cy="672230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790919" y="4764559"/>
            <a:ext cx="2708429" cy="49243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数据可视化课程组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2301643" y="4644338"/>
            <a:ext cx="959980" cy="766336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9" name="圆角矩形 108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10" name="圆角矩形 109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111" name="Picture 2" descr="C:\Users\Administrator\Desktop\手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2142795" y="4778391"/>
            <a:ext cx="3945966" cy="3835979"/>
          </a:xfrm>
          <a:prstGeom prst="rect">
            <a:avLst/>
          </a:prstGeom>
          <a:noFill/>
        </p:spPr>
      </p:pic>
      <p:sp>
        <p:nvSpPr>
          <p:cNvPr id="112" name="TextBox 111"/>
          <p:cNvSpPr txBox="1"/>
          <p:nvPr/>
        </p:nvSpPr>
        <p:spPr>
          <a:xfrm>
            <a:off x="5275822" y="6148192"/>
            <a:ext cx="2038372" cy="4001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3" name="Picture 16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41" y="1053530"/>
            <a:ext cx="1913187" cy="1270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6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014" y="1056380"/>
            <a:ext cx="2053223" cy="1270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6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42400" y="1056079"/>
            <a:ext cx="1904560" cy="127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6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151" y="1056079"/>
            <a:ext cx="2050384" cy="127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6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1522" y="1056079"/>
            <a:ext cx="2117503" cy="127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7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886" y="1053530"/>
            <a:ext cx="2205096" cy="1270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矩形 18"/>
          <p:cNvSpPr/>
          <p:nvPr/>
        </p:nvSpPr>
        <p:spPr>
          <a:xfrm>
            <a:off x="2680279" y="3210093"/>
            <a:ext cx="68419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hangingPunct="0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4000" b="1" dirty="0" smtClean="0">
                <a:solidFill>
                  <a:srgbClr val="006CB8"/>
                </a:solidFill>
                <a:latin typeface="+mn-ea"/>
              </a:rPr>
              <a:t>第四章 在页面中整合图表</a:t>
            </a:r>
            <a:endParaRPr lang="zh-CN" altLang="en-US" sz="4000" b="1" dirty="0">
              <a:solidFill>
                <a:srgbClr val="006CB8"/>
              </a:solidFill>
              <a:latin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5" y="215367"/>
            <a:ext cx="1989981" cy="3780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93827E-6 L 0.58351 4.93827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1"/>
      <p:bldP spid="107" grpId="0"/>
      <p:bldP spid="1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Sparkline</a:t>
            </a:r>
            <a:r>
              <a:rPr lang="zh-CN" altLang="en-US" b="1" dirty="0"/>
              <a:t>快速入门</a:t>
            </a:r>
          </a:p>
        </p:txBody>
      </p:sp>
      <p:sp>
        <p:nvSpPr>
          <p:cNvPr id="3" name="矩形 2"/>
          <p:cNvSpPr/>
          <p:nvPr/>
        </p:nvSpPr>
        <p:spPr>
          <a:xfrm>
            <a:off x="373683" y="1060154"/>
            <a:ext cx="371227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457200" algn="l"/>
              </a:tabLst>
              <a:defRPr/>
            </a:pP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02718" y="1060154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$(selector).</a:t>
            </a:r>
            <a:r>
              <a:rPr lang="en-US" altLang="zh-CN" dirty="0" err="1"/>
              <a:t>sparkline</a:t>
            </a:r>
            <a:r>
              <a:rPr lang="en-US" altLang="zh-CN" dirty="0"/>
              <a:t>(values, options);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78247" y="3087525"/>
            <a:ext cx="9605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$(selector ).</a:t>
            </a:r>
            <a:r>
              <a:rPr lang="en-US" altLang="zh-CN" dirty="0" err="1" smtClean="0"/>
              <a:t>sparkline</a:t>
            </a:r>
            <a:r>
              <a:rPr lang="en-US" altLang="zh-CN" dirty="0" smtClean="0"/>
              <a:t>(values, { </a:t>
            </a:r>
            <a:r>
              <a:rPr lang="en-US" altLang="zh-CN" dirty="0" err="1" smtClean="0"/>
              <a:t>type:‘xxx</a:t>
            </a:r>
            <a:r>
              <a:rPr lang="en-US" altLang="zh-CN" dirty="0" smtClean="0"/>
              <a:t>’, …  …});  values</a:t>
            </a:r>
            <a:r>
              <a:rPr lang="zh-CN" altLang="en-US" dirty="0" smtClean="0"/>
              <a:t>一般用写‘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’，用于接收指定类型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599262" y="1063865"/>
            <a:ext cx="5451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 values</a:t>
            </a:r>
            <a:r>
              <a:rPr lang="zh-CN" altLang="en-US" dirty="0" smtClean="0"/>
              <a:t>可以</a:t>
            </a:r>
            <a:r>
              <a:rPr lang="zh-CN" altLang="en-US" dirty="0"/>
              <a:t>是数字数组，也可以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html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173" y="1544253"/>
            <a:ext cx="3800000" cy="137142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173" y="3925932"/>
            <a:ext cx="5552381" cy="115238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702718" y="5249684"/>
            <a:ext cx="4674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$ .</a:t>
            </a:r>
            <a:r>
              <a:rPr lang="en-US" altLang="zh-CN" dirty="0" err="1" smtClean="0"/>
              <a:t>fn.sparkline.defaults</a:t>
            </a:r>
            <a:r>
              <a:rPr lang="en-US" altLang="zh-CN" dirty="0" smtClean="0"/>
              <a:t> </a:t>
            </a:r>
            <a:r>
              <a:rPr lang="zh-CN" altLang="en-US" dirty="0" smtClean="0"/>
              <a:t>默认设置</a:t>
            </a:r>
            <a:endParaRPr lang="en-US" altLang="zh-CN" dirty="0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247" y="5935783"/>
            <a:ext cx="4145335" cy="46904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Sparkline</a:t>
            </a:r>
            <a:r>
              <a:rPr lang="zh-CN" altLang="en-US" b="1" dirty="0"/>
              <a:t>快速入门</a:t>
            </a:r>
          </a:p>
        </p:txBody>
      </p:sp>
      <p:sp>
        <p:nvSpPr>
          <p:cNvPr id="3" name="矩形 2"/>
          <p:cNvSpPr/>
          <p:nvPr/>
        </p:nvSpPr>
        <p:spPr>
          <a:xfrm>
            <a:off x="373683" y="1060154"/>
            <a:ext cx="371227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457200" algn="l"/>
              </a:tabLst>
              <a:defRPr/>
            </a:pP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通用属性</a:t>
            </a:r>
            <a:endParaRPr lang="zh-CN" altLang="en-US" sz="2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910439"/>
              </p:ext>
            </p:extLst>
          </p:nvPr>
        </p:nvGraphicFramePr>
        <p:xfrm>
          <a:off x="694606" y="1759273"/>
          <a:ext cx="9217024" cy="4619772"/>
        </p:xfrm>
        <a:graphic>
          <a:graphicData uri="http://schemas.openxmlformats.org/drawingml/2006/table">
            <a:tbl>
              <a:tblPr/>
              <a:tblGrid>
                <a:gridCol w="4608512"/>
                <a:gridCol w="4608512"/>
              </a:tblGrid>
              <a:tr h="28544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type</a:t>
                      </a:r>
                    </a:p>
                  </a:txBody>
                  <a:tcPr marL="21356" marR="21356" marT="10678" marB="1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 dirty="0" smtClean="0">
                          <a:effectLst/>
                        </a:rPr>
                        <a:t>line (default), bar, tristate, discrete, bullet, pie or box;</a:t>
                      </a:r>
                      <a:endParaRPr lang="en-US" sz="1600" dirty="0">
                        <a:effectLst/>
                      </a:endParaRPr>
                    </a:p>
                  </a:txBody>
                  <a:tcPr marL="21356" marR="21356" marT="10678" marB="1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78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width</a:t>
                      </a:r>
                    </a:p>
                  </a:txBody>
                  <a:tcPr marL="21356" marR="21356" marT="10678" marB="1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 smtClean="0">
                          <a:effectLst/>
                        </a:rPr>
                        <a:t>图表的宽度</a:t>
                      </a:r>
                      <a:r>
                        <a:rPr lang="en-US" altLang="zh-CN" sz="1600" dirty="0" smtClean="0">
                          <a:effectLst/>
                        </a:rPr>
                        <a:t>-</a:t>
                      </a:r>
                      <a:r>
                        <a:rPr lang="zh-CN" altLang="en-US" sz="1600" dirty="0" smtClean="0">
                          <a:effectLst/>
                        </a:rPr>
                        <a:t>默认为</a:t>
                      </a:r>
                      <a:r>
                        <a:rPr lang="en-US" altLang="zh-CN" sz="1600" dirty="0" smtClean="0">
                          <a:effectLst/>
                        </a:rPr>
                        <a:t>'auto'</a:t>
                      </a:r>
                    </a:p>
                  </a:txBody>
                  <a:tcPr marL="21356" marR="21356" marT="10678" marB="1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932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height</a:t>
                      </a:r>
                    </a:p>
                  </a:txBody>
                  <a:tcPr marL="21356" marR="21356" marT="10678" marB="1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 smtClean="0">
                          <a:effectLst/>
                        </a:rPr>
                        <a:t>图表的高度</a:t>
                      </a:r>
                      <a:r>
                        <a:rPr lang="en-US" altLang="zh-CN" sz="1600" dirty="0" smtClean="0">
                          <a:effectLst/>
                        </a:rPr>
                        <a:t>-</a:t>
                      </a:r>
                      <a:r>
                        <a:rPr lang="zh-CN" altLang="en-US" sz="1600" dirty="0" smtClean="0">
                          <a:effectLst/>
                        </a:rPr>
                        <a:t>默认为</a:t>
                      </a:r>
                      <a:r>
                        <a:rPr lang="en-US" altLang="zh-CN" sz="1600" dirty="0" smtClean="0">
                          <a:effectLst/>
                        </a:rPr>
                        <a:t>'auto'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marL="21356" marR="21356" marT="10678" marB="1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48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 err="1">
                          <a:effectLst/>
                        </a:rPr>
                        <a:t>lineColor</a:t>
                      </a:r>
                      <a:endParaRPr lang="en-US" sz="1600" b="1" dirty="0">
                        <a:effectLst/>
                      </a:endParaRPr>
                    </a:p>
                  </a:txBody>
                  <a:tcPr marL="21356" marR="21356" marT="10678" marB="1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 smtClean="0">
                          <a:effectLst/>
                        </a:rPr>
                        <a:t>线条的颜色</a:t>
                      </a:r>
                      <a:r>
                        <a:rPr lang="en-US" altLang="zh-CN" sz="1600" dirty="0" smtClean="0">
                          <a:effectLst/>
                        </a:rPr>
                        <a:t>-</a:t>
                      </a:r>
                      <a:r>
                        <a:rPr lang="zh-CN" altLang="en-US" sz="1600" dirty="0" smtClean="0">
                          <a:effectLst/>
                        </a:rPr>
                        <a:t>由折线图和离散图表使用</a:t>
                      </a:r>
                      <a:endParaRPr lang="en-US" sz="1600" dirty="0">
                        <a:effectLst/>
                      </a:endParaRPr>
                    </a:p>
                  </a:txBody>
                  <a:tcPr marL="21356" marR="21356" marT="10678" marB="1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775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</a:rPr>
                        <a:t>fillColor</a:t>
                      </a:r>
                    </a:p>
                  </a:txBody>
                  <a:tcPr marL="21356" marR="21356" marT="10678" marB="1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 smtClean="0">
                          <a:effectLst/>
                        </a:rPr>
                        <a:t>将用于填充图形下方区域的颜色，设置为</a:t>
                      </a:r>
                      <a:r>
                        <a:rPr lang="en-US" altLang="zh-CN" sz="1600" dirty="0" smtClean="0">
                          <a:effectLst/>
                        </a:rPr>
                        <a:t>false</a:t>
                      </a:r>
                      <a:r>
                        <a:rPr lang="zh-CN" altLang="en-US" sz="1600" dirty="0" smtClean="0">
                          <a:effectLst/>
                        </a:rPr>
                        <a:t>以禁用填充</a:t>
                      </a:r>
                      <a:endParaRPr lang="en-US" sz="1600" dirty="0">
                        <a:effectLst/>
                      </a:endParaRPr>
                    </a:p>
                  </a:txBody>
                  <a:tcPr marL="21356" marR="21356" marT="10678" marB="1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775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 err="1">
                          <a:effectLst/>
                        </a:rPr>
                        <a:t>chartRangeMin</a:t>
                      </a:r>
                      <a:endParaRPr lang="en-US" sz="1600" b="1" dirty="0">
                        <a:effectLst/>
                      </a:endParaRPr>
                    </a:p>
                  </a:txBody>
                  <a:tcPr marL="21356" marR="21356" marT="10678" marB="1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 smtClean="0">
                          <a:effectLst/>
                        </a:rPr>
                        <a:t>指定用于图表的</a:t>
                      </a:r>
                      <a:r>
                        <a:rPr lang="en-US" altLang="zh-CN" sz="1600" dirty="0" smtClean="0">
                          <a:effectLst/>
                        </a:rPr>
                        <a:t>Y</a:t>
                      </a:r>
                      <a:r>
                        <a:rPr lang="zh-CN" altLang="en-US" sz="1600" dirty="0" smtClean="0">
                          <a:effectLst/>
                        </a:rPr>
                        <a:t>值范围的最小值</a:t>
                      </a:r>
                      <a:r>
                        <a:rPr lang="en-US" altLang="zh-CN" sz="1600" dirty="0" smtClean="0">
                          <a:effectLst/>
                        </a:rPr>
                        <a:t>-</a:t>
                      </a:r>
                      <a:r>
                        <a:rPr lang="zh-CN" altLang="en-US" sz="1600" dirty="0" smtClean="0">
                          <a:effectLst/>
                        </a:rPr>
                        <a:t>默认为所提供的最小值</a:t>
                      </a:r>
                      <a:endParaRPr lang="en-US" sz="1600" dirty="0">
                        <a:effectLst/>
                      </a:endParaRPr>
                    </a:p>
                  </a:txBody>
                  <a:tcPr marL="21356" marR="21356" marT="10678" marB="1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775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 err="1">
                          <a:effectLst/>
                        </a:rPr>
                        <a:t>chartRangeMax</a:t>
                      </a:r>
                      <a:endParaRPr lang="en-US" sz="1600" b="1" dirty="0">
                        <a:effectLst/>
                      </a:endParaRPr>
                    </a:p>
                  </a:txBody>
                  <a:tcPr marL="21356" marR="21356" marT="10678" marB="1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 smtClean="0">
                          <a:effectLst/>
                        </a:rPr>
                        <a:t>指定用于图表的</a:t>
                      </a:r>
                      <a:r>
                        <a:rPr lang="en-US" altLang="zh-CN" sz="1600" dirty="0" smtClean="0">
                          <a:effectLst/>
                        </a:rPr>
                        <a:t>Y</a:t>
                      </a:r>
                      <a:r>
                        <a:rPr lang="zh-CN" altLang="en-US" sz="1600" dirty="0" smtClean="0">
                          <a:effectLst/>
                        </a:rPr>
                        <a:t>值范围的最大值</a:t>
                      </a:r>
                      <a:r>
                        <a:rPr lang="en-US" altLang="zh-CN" sz="1600" dirty="0" smtClean="0">
                          <a:effectLst/>
                        </a:rPr>
                        <a:t>-</a:t>
                      </a:r>
                      <a:r>
                        <a:rPr lang="zh-CN" altLang="en-US" sz="1600" dirty="0" smtClean="0">
                          <a:effectLst/>
                        </a:rPr>
                        <a:t>默认为提供的最大值</a:t>
                      </a:r>
                      <a:endParaRPr lang="en-US" sz="1600" dirty="0">
                        <a:effectLst/>
                      </a:endParaRPr>
                    </a:p>
                  </a:txBody>
                  <a:tcPr marL="21356" marR="21356" marT="10678" marB="1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616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</a:rPr>
                        <a:t>composite</a:t>
                      </a:r>
                    </a:p>
                  </a:txBody>
                  <a:tcPr marL="21356" marR="21356" marT="10678" marB="1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 smtClean="0">
                          <a:effectLst/>
                        </a:rPr>
                        <a:t>否使用组合</a:t>
                      </a:r>
                      <a:r>
                        <a:rPr lang="en-US" altLang="zh-CN" sz="1600" dirty="0" smtClean="0">
                          <a:effectLst/>
                        </a:rPr>
                        <a:t>,</a:t>
                      </a:r>
                      <a:r>
                        <a:rPr lang="zh-CN" altLang="en-US" sz="1600" dirty="0" smtClean="0">
                          <a:effectLst/>
                        </a:rPr>
                        <a:t>如果为</a:t>
                      </a:r>
                      <a:r>
                        <a:rPr lang="en-US" altLang="zh-CN" sz="1600" dirty="0" smtClean="0">
                          <a:effectLst/>
                        </a:rPr>
                        <a:t>true,</a:t>
                      </a:r>
                      <a:r>
                        <a:rPr lang="zh-CN" altLang="en-US" sz="1600" dirty="0" smtClean="0">
                          <a:effectLst/>
                        </a:rPr>
                        <a:t>则不重绘图形</a:t>
                      </a:r>
                    </a:p>
                  </a:txBody>
                  <a:tcPr marL="21356" marR="21356" marT="10678" marB="1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775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</a:rPr>
                        <a:t>enableTagOptions</a:t>
                      </a:r>
                    </a:p>
                  </a:txBody>
                  <a:tcPr marL="21356" marR="21356" marT="10678" marB="1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 smtClean="0">
                          <a:effectLst/>
                        </a:rPr>
                        <a:t>为</a:t>
                      </a:r>
                      <a:r>
                        <a:rPr lang="en-US" altLang="zh-CN" sz="1600" dirty="0" smtClean="0">
                          <a:effectLst/>
                        </a:rPr>
                        <a:t>true</a:t>
                      </a:r>
                      <a:r>
                        <a:rPr lang="zh-CN" altLang="en-US" sz="1600" dirty="0" smtClean="0">
                          <a:effectLst/>
                        </a:rPr>
                        <a:t>，则可以将选项指定为每个标签上的属性，传递给</a:t>
                      </a:r>
                      <a:r>
                        <a:rPr lang="en-US" altLang="zh-CN" sz="1600" dirty="0" err="1" smtClean="0">
                          <a:effectLst/>
                        </a:rPr>
                        <a:t>sparkline</a:t>
                      </a:r>
                      <a:r>
                        <a:rPr lang="zh-CN" altLang="en-US" sz="1600" dirty="0" smtClean="0">
                          <a:effectLst/>
                        </a:rPr>
                        <a:t>（）函数</a:t>
                      </a:r>
                      <a:endParaRPr lang="en-US" sz="1600" dirty="0">
                        <a:effectLst/>
                      </a:endParaRPr>
                    </a:p>
                  </a:txBody>
                  <a:tcPr marL="21356" marR="21356" marT="10678" marB="1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775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</a:rPr>
                        <a:t>tagOptionPrefix</a:t>
                      </a:r>
                    </a:p>
                  </a:txBody>
                  <a:tcPr marL="21356" marR="21356" marT="10678" marB="1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 smtClean="0">
                          <a:effectLst/>
                        </a:rPr>
                        <a:t>每个选项作为标签上的属性传递的字符串必须开头。默认为</a:t>
                      </a:r>
                      <a:r>
                        <a:rPr lang="en-US" altLang="zh-CN" sz="1600" dirty="0" smtClean="0">
                          <a:effectLst/>
                        </a:rPr>
                        <a:t>'spark'</a:t>
                      </a:r>
                      <a:endParaRPr lang="en-US" sz="1600" dirty="0">
                        <a:effectLst/>
                      </a:endParaRPr>
                    </a:p>
                  </a:txBody>
                  <a:tcPr marL="21356" marR="21356" marT="10678" marB="1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48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</a:rPr>
                        <a:t>tagValuesAttribute</a:t>
                      </a:r>
                    </a:p>
                  </a:txBody>
                  <a:tcPr marL="21356" marR="21356" marT="10678" marB="1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 smtClean="0">
                          <a:effectLst/>
                        </a:rPr>
                        <a:t>用于从中获取值的</a:t>
                      </a:r>
                      <a:r>
                        <a:rPr lang="en-US" altLang="zh-CN" sz="1600" dirty="0" smtClean="0">
                          <a:effectLst/>
                        </a:rPr>
                        <a:t>tag</a:t>
                      </a:r>
                      <a:r>
                        <a:rPr lang="zh-CN" altLang="en-US" sz="1600" dirty="0" smtClean="0">
                          <a:effectLst/>
                        </a:rPr>
                        <a:t>属性的名称</a:t>
                      </a:r>
                      <a:r>
                        <a:rPr lang="en-US" altLang="zh-CN" sz="1600" dirty="0" smtClean="0">
                          <a:effectLst/>
                        </a:rPr>
                        <a:t>-</a:t>
                      </a:r>
                      <a:r>
                        <a:rPr lang="zh-CN" altLang="en-US" sz="1600" dirty="0" smtClean="0">
                          <a:effectLst/>
                        </a:rPr>
                        <a:t>默认为</a:t>
                      </a:r>
                      <a:r>
                        <a:rPr lang="en-US" altLang="zh-CN" sz="1600" dirty="0" smtClean="0">
                          <a:effectLst/>
                        </a:rPr>
                        <a:t>'values'</a:t>
                      </a:r>
                      <a:endParaRPr lang="en-US" sz="1600" dirty="0">
                        <a:effectLst/>
                      </a:endParaRPr>
                    </a:p>
                  </a:txBody>
                  <a:tcPr marL="21356" marR="21356" marT="10678" marB="1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8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 err="1">
                          <a:effectLst/>
                        </a:rPr>
                        <a:t>disableHiddenCheck</a:t>
                      </a:r>
                      <a:endParaRPr lang="en-US" sz="1600" b="1" dirty="0">
                        <a:effectLst/>
                      </a:endParaRPr>
                    </a:p>
                  </a:txBody>
                  <a:tcPr marL="21356" marR="21356" marT="10678" marB="1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 smtClean="0">
                          <a:effectLst/>
                        </a:rPr>
                        <a:t>设置为</a:t>
                      </a:r>
                      <a:r>
                        <a:rPr lang="en-US" altLang="zh-CN" sz="1600" dirty="0" smtClean="0">
                          <a:effectLst/>
                        </a:rPr>
                        <a:t>true</a:t>
                      </a:r>
                      <a:r>
                        <a:rPr lang="zh-CN" altLang="en-US" sz="1600" dirty="0" smtClean="0">
                          <a:effectLst/>
                        </a:rPr>
                        <a:t>可禁用检查隐藏的迷你图</a:t>
                      </a:r>
                      <a:endParaRPr lang="en-US" sz="1600" dirty="0">
                        <a:effectLst/>
                      </a:endParaRPr>
                    </a:p>
                  </a:txBody>
                  <a:tcPr marL="21356" marR="21356" marT="10678" marB="1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Sparkline</a:t>
            </a:r>
            <a:r>
              <a:rPr lang="zh-CN" altLang="en-US" b="1" dirty="0" smtClean="0"/>
              <a:t>图形分类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373683" y="1060154"/>
            <a:ext cx="371227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457200" algn="l"/>
              </a:tabLst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折线图</a:t>
            </a:r>
            <a:endParaRPr lang="zh-CN" altLang="en-US" sz="2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838" y="1050241"/>
            <a:ext cx="971429" cy="46666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8640" y="1788715"/>
            <a:ext cx="739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折线图是默认的图表类型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若</a:t>
            </a:r>
            <a:r>
              <a:rPr lang="zh-CN" altLang="en-US" sz="1800" dirty="0" smtClean="0"/>
              <a:t>要指定其他类型，</a:t>
            </a:r>
            <a:r>
              <a:rPr lang="zh-CN" altLang="en-US" sz="1800" dirty="0"/>
              <a:t>需要</a:t>
            </a:r>
            <a:r>
              <a:rPr lang="zh-CN" altLang="en-US" sz="1800" dirty="0" smtClean="0"/>
              <a:t>设置“ </a:t>
            </a:r>
            <a:r>
              <a:rPr lang="en-US" altLang="zh-CN" sz="1800" dirty="0" smtClean="0"/>
              <a:t>type”</a:t>
            </a:r>
            <a:r>
              <a:rPr lang="zh-CN" altLang="en-US" sz="1800" dirty="0" smtClean="0"/>
              <a:t>选项</a:t>
            </a:r>
            <a:r>
              <a:rPr lang="zh-CN" altLang="en-US" sz="1800" dirty="0"/>
              <a:t>。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112800"/>
              </p:ext>
            </p:extLst>
          </p:nvPr>
        </p:nvGraphicFramePr>
        <p:xfrm>
          <a:off x="478582" y="2781722"/>
          <a:ext cx="9289032" cy="3834059"/>
        </p:xfrm>
        <a:graphic>
          <a:graphicData uri="http://schemas.openxmlformats.org/drawingml/2006/table">
            <a:tbl>
              <a:tblPr/>
              <a:tblGrid>
                <a:gridCol w="4644516"/>
                <a:gridCol w="4644516"/>
              </a:tblGrid>
              <a:tr h="209408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err="1">
                          <a:solidFill>
                            <a:srgbClr val="4F4F4F"/>
                          </a:solidFill>
                          <a:effectLst/>
                        </a:rPr>
                        <a:t>defaultPixelsPerValue</a:t>
                      </a:r>
                      <a:endParaRPr lang="en-US" sz="9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8728" marR="28728" marT="28728" marB="2872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0">
                          <a:solidFill>
                            <a:srgbClr val="4F4F4F"/>
                          </a:solidFill>
                          <a:effectLst/>
                        </a:rPr>
                        <a:t>每一个值所占的宽度，默认为</a:t>
                      </a:r>
                      <a:r>
                        <a:rPr lang="en-US" altLang="zh-CN" sz="900" b="0">
                          <a:solidFill>
                            <a:srgbClr val="4F4F4F"/>
                          </a:solidFill>
                          <a:effectLst/>
                        </a:rPr>
                        <a:t>3px</a:t>
                      </a:r>
                    </a:p>
                  </a:txBody>
                  <a:tcPr marL="28728" marR="28728" marT="28728" marB="2872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408"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solidFill>
                            <a:srgbClr val="4F4F4F"/>
                          </a:solidFill>
                          <a:effectLst/>
                        </a:rPr>
                        <a:t>spotColor</a:t>
                      </a:r>
                    </a:p>
                  </a:txBody>
                  <a:tcPr marL="28728" marR="28728" marT="28728" marB="2872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0">
                          <a:solidFill>
                            <a:srgbClr val="4F4F4F"/>
                          </a:solidFill>
                          <a:effectLst/>
                        </a:rPr>
                        <a:t>数据点的颜色</a:t>
                      </a:r>
                      <a:r>
                        <a:rPr lang="en-US" altLang="zh-CN" sz="900" b="0">
                          <a:solidFill>
                            <a:srgbClr val="4F4F4F"/>
                          </a:solidFill>
                          <a:effectLst/>
                        </a:rPr>
                        <a:t>,false</a:t>
                      </a:r>
                      <a:r>
                        <a:rPr lang="zh-CN" altLang="en-US" sz="900" b="0">
                          <a:solidFill>
                            <a:srgbClr val="4F4F4F"/>
                          </a:solidFill>
                          <a:effectLst/>
                        </a:rPr>
                        <a:t>表示不显示</a:t>
                      </a:r>
                    </a:p>
                  </a:txBody>
                  <a:tcPr marL="28728" marR="28728" marT="28728" marB="2872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94794"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solidFill>
                            <a:srgbClr val="4F4F4F"/>
                          </a:solidFill>
                          <a:effectLst/>
                        </a:rPr>
                        <a:t>minSpotColor</a:t>
                      </a:r>
                    </a:p>
                  </a:txBody>
                  <a:tcPr marL="28728" marR="28728" marT="28728" marB="2872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0">
                          <a:solidFill>
                            <a:srgbClr val="4F4F4F"/>
                          </a:solidFill>
                          <a:effectLst/>
                        </a:rPr>
                        <a:t>最小数据点的颜色</a:t>
                      </a:r>
                      <a:r>
                        <a:rPr lang="en-US" altLang="zh-CN" sz="900" b="0">
                          <a:solidFill>
                            <a:srgbClr val="4F4F4F"/>
                          </a:solidFill>
                          <a:effectLst/>
                        </a:rPr>
                        <a:t>,false</a:t>
                      </a:r>
                      <a:r>
                        <a:rPr lang="zh-CN" altLang="en-US" sz="900" b="0">
                          <a:solidFill>
                            <a:srgbClr val="4F4F4F"/>
                          </a:solidFill>
                          <a:effectLst/>
                        </a:rPr>
                        <a:t>表示不显示</a:t>
                      </a:r>
                    </a:p>
                  </a:txBody>
                  <a:tcPr marL="28728" marR="28728" marT="28728" marB="2872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8758"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solidFill>
                            <a:srgbClr val="4F4F4F"/>
                          </a:solidFill>
                          <a:effectLst/>
                        </a:rPr>
                        <a:t>maxSpotColor</a:t>
                      </a:r>
                    </a:p>
                  </a:txBody>
                  <a:tcPr marL="28728" marR="28728" marT="28728" marB="2872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0">
                          <a:solidFill>
                            <a:srgbClr val="4F4F4F"/>
                          </a:solidFill>
                          <a:effectLst/>
                        </a:rPr>
                        <a:t>最大数据点的颜色</a:t>
                      </a:r>
                      <a:r>
                        <a:rPr lang="en-US" altLang="zh-CN" sz="900" b="0">
                          <a:solidFill>
                            <a:srgbClr val="4F4F4F"/>
                          </a:solidFill>
                          <a:effectLst/>
                        </a:rPr>
                        <a:t>,false</a:t>
                      </a:r>
                      <a:r>
                        <a:rPr lang="zh-CN" altLang="en-US" sz="900" b="0">
                          <a:solidFill>
                            <a:srgbClr val="4F4F4F"/>
                          </a:solidFill>
                          <a:effectLst/>
                        </a:rPr>
                        <a:t>表示不显示</a:t>
                      </a:r>
                    </a:p>
                  </a:txBody>
                  <a:tcPr marL="28728" marR="28728" marT="28728" marB="2872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09408"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solidFill>
                            <a:srgbClr val="4F4F4F"/>
                          </a:solidFill>
                          <a:effectLst/>
                        </a:rPr>
                        <a:t>spotRadius</a:t>
                      </a:r>
                    </a:p>
                  </a:txBody>
                  <a:tcPr marL="28728" marR="28728" marT="28728" marB="2872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0">
                          <a:solidFill>
                            <a:srgbClr val="4F4F4F"/>
                          </a:solidFill>
                          <a:effectLst/>
                        </a:rPr>
                        <a:t>标志点的半径</a:t>
                      </a:r>
                    </a:p>
                  </a:txBody>
                  <a:tcPr marL="28728" marR="28728" marT="28728" marB="2872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919"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solidFill>
                            <a:srgbClr val="4F4F4F"/>
                          </a:solidFill>
                          <a:effectLst/>
                        </a:rPr>
                        <a:t>valueSpots</a:t>
                      </a:r>
                    </a:p>
                  </a:txBody>
                  <a:tcPr marL="28728" marR="28728" marT="28728" marB="2872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rgbClr val="4F4F4F"/>
                          </a:solidFill>
                          <a:effectLst/>
                        </a:rPr>
                        <a:t>{':4': 'green', '5:': 'red'},//</a:t>
                      </a:r>
                      <a:r>
                        <a:rPr lang="zh-CN" altLang="en-US" sz="900" b="0" dirty="0">
                          <a:solidFill>
                            <a:srgbClr val="4F4F4F"/>
                          </a:solidFill>
                          <a:effectLst/>
                        </a:rPr>
                        <a:t>表示低于</a:t>
                      </a:r>
                      <a:r>
                        <a:rPr lang="en-US" altLang="zh-CN" sz="900" b="0" dirty="0">
                          <a:solidFill>
                            <a:srgbClr val="4F4F4F"/>
                          </a:solidFill>
                          <a:effectLst/>
                        </a:rPr>
                        <a:t>4</a:t>
                      </a:r>
                      <a:r>
                        <a:rPr lang="zh-CN" altLang="en-US" sz="900" b="0" dirty="0">
                          <a:solidFill>
                            <a:srgbClr val="4F4F4F"/>
                          </a:solidFill>
                          <a:effectLst/>
                        </a:rPr>
                        <a:t>的用绿色表示，大于</a:t>
                      </a:r>
                      <a:r>
                        <a:rPr lang="en-US" altLang="zh-CN" sz="900" b="0" dirty="0">
                          <a:solidFill>
                            <a:srgbClr val="4F4F4F"/>
                          </a:solidFill>
                          <a:effectLst/>
                        </a:rPr>
                        <a:t>5</a:t>
                      </a:r>
                      <a:r>
                        <a:rPr lang="zh-CN" altLang="en-US" sz="900" b="0" dirty="0">
                          <a:solidFill>
                            <a:srgbClr val="4F4F4F"/>
                          </a:solidFill>
                          <a:effectLst/>
                        </a:rPr>
                        <a:t>的用红色表示</a:t>
                      </a:r>
                    </a:p>
                  </a:txBody>
                  <a:tcPr marL="28728" marR="28728" marT="28728" marB="2872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09408"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solidFill>
                            <a:srgbClr val="4F4F4F"/>
                          </a:solidFill>
                          <a:effectLst/>
                        </a:rPr>
                        <a:t>highlightSpotColor</a:t>
                      </a:r>
                    </a:p>
                  </a:txBody>
                  <a:tcPr marL="28728" marR="28728" marT="28728" marB="2872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0">
                          <a:solidFill>
                            <a:srgbClr val="4F4F4F"/>
                          </a:solidFill>
                          <a:effectLst/>
                        </a:rPr>
                        <a:t>最高数据点的颜色</a:t>
                      </a:r>
                    </a:p>
                  </a:txBody>
                  <a:tcPr marL="28728" marR="28728" marT="28728" marB="2872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408"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solidFill>
                            <a:srgbClr val="4F4F4F"/>
                          </a:solidFill>
                          <a:effectLst/>
                        </a:rPr>
                        <a:t>highlightLineColor</a:t>
                      </a:r>
                    </a:p>
                  </a:txBody>
                  <a:tcPr marL="28728" marR="28728" marT="28728" marB="2872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0">
                          <a:solidFill>
                            <a:srgbClr val="4F4F4F"/>
                          </a:solidFill>
                          <a:effectLst/>
                        </a:rPr>
                        <a:t>最高数据线的颜色</a:t>
                      </a:r>
                    </a:p>
                  </a:txBody>
                  <a:tcPr marL="28728" marR="28728" marT="28728" marB="2872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09408"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solidFill>
                            <a:srgbClr val="4F4F4F"/>
                          </a:solidFill>
                          <a:effectLst/>
                        </a:rPr>
                        <a:t>lineWidth</a:t>
                      </a:r>
                    </a:p>
                  </a:txBody>
                  <a:tcPr marL="28728" marR="28728" marT="28728" marB="2872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0">
                          <a:solidFill>
                            <a:srgbClr val="4F4F4F"/>
                          </a:solidFill>
                          <a:effectLst/>
                        </a:rPr>
                        <a:t>线的宽度</a:t>
                      </a:r>
                    </a:p>
                  </a:txBody>
                  <a:tcPr marL="28728" marR="28728" marT="28728" marB="2872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2429"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solidFill>
                            <a:srgbClr val="4F4F4F"/>
                          </a:solidFill>
                          <a:effectLst/>
                        </a:rPr>
                        <a:t>normalRangeMin, normalRangeMax</a:t>
                      </a:r>
                    </a:p>
                  </a:txBody>
                  <a:tcPr marL="28728" marR="28728" marT="28728" marB="2872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0" dirty="0">
                          <a:solidFill>
                            <a:srgbClr val="4F4F4F"/>
                          </a:solidFill>
                          <a:effectLst/>
                        </a:rPr>
                        <a:t>指定阈值之间画一条表示“正常”或预期的值的范围。</a:t>
                      </a:r>
                    </a:p>
                    <a:p>
                      <a:pPr algn="l"/>
                      <a:r>
                        <a:rPr lang="zh-CN" altLang="en-US" sz="900" b="0" dirty="0">
                          <a:solidFill>
                            <a:srgbClr val="4F4F4F"/>
                          </a:solidFill>
                          <a:effectLst/>
                        </a:rPr>
                        <a:t>指定阈值之间画一条表示“正常”或预期的值的范围。</a:t>
                      </a:r>
                    </a:p>
                  </a:txBody>
                  <a:tcPr marL="28728" marR="28728" marT="28728" marB="2872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08758"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solidFill>
                            <a:srgbClr val="4F4F4F"/>
                          </a:solidFill>
                          <a:effectLst/>
                        </a:rPr>
                        <a:t>drawNormalOnTop</a:t>
                      </a:r>
                    </a:p>
                  </a:txBody>
                  <a:tcPr marL="28728" marR="28728" marT="28728" marB="2872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0" dirty="0">
                          <a:solidFill>
                            <a:srgbClr val="4F4F4F"/>
                          </a:solidFill>
                          <a:effectLst/>
                        </a:rPr>
                        <a:t>默认情况下正常范围画背后的填充区域图。将此选项设置为</a:t>
                      </a:r>
                      <a:r>
                        <a:rPr lang="en-US" altLang="zh-CN" sz="900" b="0" dirty="0">
                          <a:solidFill>
                            <a:srgbClr val="4F4F4F"/>
                          </a:solidFill>
                          <a:effectLst/>
                        </a:rPr>
                        <a:t>true</a:t>
                      </a:r>
                      <a:r>
                        <a:rPr lang="zh-CN" altLang="en-US" sz="900" b="0" dirty="0">
                          <a:solidFill>
                            <a:srgbClr val="4F4F4F"/>
                          </a:solidFill>
                          <a:effectLst/>
                        </a:rPr>
                        <a:t>使其在填充区域的顶部</a:t>
                      </a:r>
                    </a:p>
                  </a:txBody>
                  <a:tcPr marL="28728" marR="28728" marT="28728" marB="2872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3137"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solidFill>
                            <a:srgbClr val="4F4F4F"/>
                          </a:solidFill>
                          <a:effectLst/>
                        </a:rPr>
                        <a:t>chartRangeClip</a:t>
                      </a:r>
                    </a:p>
                  </a:txBody>
                  <a:tcPr marL="28728" marR="28728" marT="28728" marB="2872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solidFill>
                            <a:srgbClr val="4F4F4F"/>
                          </a:solidFill>
                          <a:effectLst/>
                        </a:rPr>
                        <a:t>chartRangeMin</a:t>
                      </a:r>
                      <a:r>
                        <a:rPr lang="zh-CN" altLang="en-US" sz="900" b="0">
                          <a:solidFill>
                            <a:srgbClr val="4F4F4F"/>
                          </a:solidFill>
                          <a:effectLst/>
                        </a:rPr>
                        <a:t>和</a:t>
                      </a:r>
                      <a:r>
                        <a:rPr lang="en-US" sz="900" b="0">
                          <a:solidFill>
                            <a:srgbClr val="4F4F4F"/>
                          </a:solidFill>
                          <a:effectLst/>
                        </a:rPr>
                        <a:t>chartRangeMax</a:t>
                      </a:r>
                      <a:r>
                        <a:rPr lang="zh-CN" altLang="en-US" sz="900" b="0">
                          <a:solidFill>
                            <a:srgbClr val="4F4F4F"/>
                          </a:solidFill>
                          <a:effectLst/>
                        </a:rPr>
                        <a:t>之间</a:t>
                      </a:r>
                      <a:r>
                        <a:rPr lang="en-US" altLang="zh-CN" sz="900" b="0">
                          <a:solidFill>
                            <a:srgbClr val="4F4F4F"/>
                          </a:solidFill>
                          <a:effectLst/>
                        </a:rPr>
                        <a:t>——</a:t>
                      </a:r>
                      <a:r>
                        <a:rPr lang="zh-CN" altLang="en-US" sz="900" b="0">
                          <a:solidFill>
                            <a:srgbClr val="4F4F4F"/>
                          </a:solidFill>
                          <a:effectLst/>
                        </a:rPr>
                        <a:t>默认情况下</a:t>
                      </a:r>
                      <a:r>
                        <a:rPr lang="en-US" sz="900" b="0">
                          <a:solidFill>
                            <a:srgbClr val="4F4F4F"/>
                          </a:solidFill>
                          <a:effectLst/>
                        </a:rPr>
                        <a:t>chartRangeMin / Max</a:t>
                      </a:r>
                      <a:r>
                        <a:rPr lang="zh-CN" altLang="en-US" sz="900" b="0">
                          <a:solidFill>
                            <a:srgbClr val="4F4F4F"/>
                          </a:solidFill>
                          <a:effectLst/>
                        </a:rPr>
                        <a:t>只是确保图至少跨越的值的范围</a:t>
                      </a:r>
                      <a:r>
                        <a:rPr lang="en-US" altLang="zh-CN" sz="900" b="0">
                          <a:solidFill>
                            <a:srgbClr val="4F4F4F"/>
                          </a:solidFill>
                          <a:effectLst/>
                        </a:rPr>
                        <a:t>,</a:t>
                      </a:r>
                      <a:r>
                        <a:rPr lang="zh-CN" altLang="en-US" sz="900" b="0">
                          <a:solidFill>
                            <a:srgbClr val="4F4F4F"/>
                          </a:solidFill>
                          <a:effectLst/>
                        </a:rPr>
                        <a:t>但并不限制它</a:t>
                      </a:r>
                    </a:p>
                  </a:txBody>
                  <a:tcPr marL="28728" marR="28728" marT="28728" marB="2872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09408"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solidFill>
                            <a:srgbClr val="4F4F4F"/>
                          </a:solidFill>
                          <a:effectLst/>
                        </a:rPr>
                        <a:t>chartRangeMinX</a:t>
                      </a:r>
                    </a:p>
                  </a:txBody>
                  <a:tcPr marL="28728" marR="28728" marT="28728" marB="2872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0">
                          <a:solidFill>
                            <a:srgbClr val="4F4F4F"/>
                          </a:solidFill>
                          <a:effectLst/>
                        </a:rPr>
                        <a:t>指定使用的最小值的</a:t>
                      </a:r>
                      <a:r>
                        <a:rPr lang="en-US" altLang="zh-CN" sz="900" b="0">
                          <a:solidFill>
                            <a:srgbClr val="4F4F4F"/>
                          </a:solidFill>
                          <a:effectLst/>
                        </a:rPr>
                        <a:t>X</a:t>
                      </a:r>
                      <a:r>
                        <a:rPr lang="zh-CN" altLang="en-US" sz="900" b="0">
                          <a:solidFill>
                            <a:srgbClr val="4F4F4F"/>
                          </a:solidFill>
                          <a:effectLst/>
                        </a:rPr>
                        <a:t>值图</a:t>
                      </a:r>
                    </a:p>
                  </a:txBody>
                  <a:tcPr marL="28728" marR="28728" marT="28728" marB="2872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408"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solidFill>
                            <a:srgbClr val="4F4F4F"/>
                          </a:solidFill>
                          <a:effectLst/>
                        </a:rPr>
                        <a:t>chartRangeMaxX</a:t>
                      </a:r>
                    </a:p>
                  </a:txBody>
                  <a:tcPr marL="28728" marR="28728" marT="28728" marB="2872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0" dirty="0">
                          <a:solidFill>
                            <a:srgbClr val="4F4F4F"/>
                          </a:solidFill>
                          <a:effectLst/>
                        </a:rPr>
                        <a:t>指定使用的最大值的</a:t>
                      </a:r>
                      <a:r>
                        <a:rPr lang="en-US" altLang="zh-CN" sz="900" b="0" dirty="0">
                          <a:solidFill>
                            <a:srgbClr val="4F4F4F"/>
                          </a:solidFill>
                          <a:effectLst/>
                        </a:rPr>
                        <a:t>X</a:t>
                      </a:r>
                      <a:r>
                        <a:rPr lang="zh-CN" altLang="en-US" sz="900" b="0" dirty="0">
                          <a:solidFill>
                            <a:srgbClr val="4F4F4F"/>
                          </a:solidFill>
                          <a:effectLst/>
                        </a:rPr>
                        <a:t>值图</a:t>
                      </a:r>
                    </a:p>
                  </a:txBody>
                  <a:tcPr marL="28728" marR="28728" marT="28728" marB="2872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88620" y="232005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特殊</a:t>
            </a:r>
            <a:r>
              <a:rPr lang="zh-CN" altLang="en-US" dirty="0"/>
              <a:t>属性</a:t>
            </a:r>
          </a:p>
        </p:txBody>
      </p:sp>
    </p:spTree>
    <p:extLst>
      <p:ext uri="{BB962C8B-B14F-4D97-AF65-F5344CB8AC3E}">
        <p14:creationId xmlns:p14="http://schemas.microsoft.com/office/powerpoint/2010/main" val="4190895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Sparkline</a:t>
            </a:r>
            <a:r>
              <a:rPr lang="zh-CN" altLang="en-US" b="1" dirty="0" smtClean="0"/>
              <a:t>图形分类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373683" y="1060154"/>
            <a:ext cx="371227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457200" algn="l"/>
              </a:tabLst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Bar Charts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柱状图</a:t>
            </a:r>
            <a:endParaRPr lang="zh-CN" altLang="en-US" sz="2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966" y="1060154"/>
            <a:ext cx="809524" cy="409524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846335"/>
              </p:ext>
            </p:extLst>
          </p:nvPr>
        </p:nvGraphicFramePr>
        <p:xfrm>
          <a:off x="472279" y="2637706"/>
          <a:ext cx="9223327" cy="4058314"/>
        </p:xfrm>
        <a:graphic>
          <a:graphicData uri="http://schemas.openxmlformats.org/drawingml/2006/table">
            <a:tbl>
              <a:tblPr/>
              <a:tblGrid>
                <a:gridCol w="2022527"/>
                <a:gridCol w="7200800"/>
              </a:tblGrid>
              <a:tr h="262337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 err="1">
                          <a:solidFill>
                            <a:srgbClr val="4F4F4F"/>
                          </a:solidFill>
                          <a:effectLst/>
                        </a:rPr>
                        <a:t>barColor</a:t>
                      </a:r>
                      <a:endParaRPr lang="en-US" sz="13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1461" marR="41461" marT="41461" marB="414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b="0">
                          <a:solidFill>
                            <a:srgbClr val="4F4F4F"/>
                          </a:solidFill>
                          <a:effectLst/>
                        </a:rPr>
                        <a:t>柱体颜色</a:t>
                      </a:r>
                    </a:p>
                  </a:txBody>
                  <a:tcPr marL="41461" marR="41461" marT="41461" marB="414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8938"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solidFill>
                            <a:srgbClr val="4F4F4F"/>
                          </a:solidFill>
                          <a:effectLst/>
                        </a:rPr>
                        <a:t>negBarColor</a:t>
                      </a:r>
                    </a:p>
                  </a:txBody>
                  <a:tcPr marL="41461" marR="41461" marT="41461" marB="414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b="0" dirty="0">
                          <a:solidFill>
                            <a:srgbClr val="4F4F4F"/>
                          </a:solidFill>
                          <a:effectLst/>
                        </a:rPr>
                        <a:t>负柱体的颜色</a:t>
                      </a:r>
                    </a:p>
                  </a:txBody>
                  <a:tcPr marL="41461" marR="41461" marT="41461" marB="414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48938"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solidFill>
                            <a:srgbClr val="4F4F4F"/>
                          </a:solidFill>
                          <a:effectLst/>
                        </a:rPr>
                        <a:t>zeroColor</a:t>
                      </a:r>
                    </a:p>
                  </a:txBody>
                  <a:tcPr marL="41461" marR="41461" marT="41461" marB="414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b="0">
                          <a:solidFill>
                            <a:srgbClr val="4F4F4F"/>
                          </a:solidFill>
                          <a:effectLst/>
                        </a:rPr>
                        <a:t>柱体等于</a:t>
                      </a:r>
                      <a:r>
                        <a:rPr lang="en-US" altLang="zh-CN" sz="1300" b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  <a:r>
                        <a:rPr lang="zh-CN" altLang="en-US" sz="1300" b="0">
                          <a:solidFill>
                            <a:srgbClr val="4F4F4F"/>
                          </a:solidFill>
                          <a:effectLst/>
                        </a:rPr>
                        <a:t>的颜色</a:t>
                      </a:r>
                    </a:p>
                  </a:txBody>
                  <a:tcPr marL="41461" marR="41461" marT="41461" marB="414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8938"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solidFill>
                            <a:srgbClr val="4F4F4F"/>
                          </a:solidFill>
                          <a:effectLst/>
                        </a:rPr>
                        <a:t>nullColor</a:t>
                      </a:r>
                    </a:p>
                  </a:txBody>
                  <a:tcPr marL="41461" marR="41461" marT="41461" marB="414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b="0" dirty="0">
                          <a:solidFill>
                            <a:srgbClr val="4F4F4F"/>
                          </a:solidFill>
                          <a:effectLst/>
                        </a:rPr>
                        <a:t>为空的颜色</a:t>
                      </a:r>
                    </a:p>
                  </a:txBody>
                  <a:tcPr marL="41461" marR="41461" marT="41461" marB="414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48938"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solidFill>
                            <a:srgbClr val="4F4F4F"/>
                          </a:solidFill>
                          <a:effectLst/>
                        </a:rPr>
                        <a:t>barWidth</a:t>
                      </a:r>
                    </a:p>
                  </a:txBody>
                  <a:tcPr marL="41461" marR="41461" marT="41461" marB="414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b="0">
                          <a:solidFill>
                            <a:srgbClr val="4F4F4F"/>
                          </a:solidFill>
                          <a:effectLst/>
                        </a:rPr>
                        <a:t>柱体的宽度</a:t>
                      </a:r>
                    </a:p>
                  </a:txBody>
                  <a:tcPr marL="41461" marR="41461" marT="41461" marB="414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8938"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solidFill>
                            <a:srgbClr val="4F4F4F"/>
                          </a:solidFill>
                          <a:effectLst/>
                        </a:rPr>
                        <a:t>barSpacing</a:t>
                      </a:r>
                    </a:p>
                  </a:txBody>
                  <a:tcPr marL="41461" marR="41461" marT="41461" marB="414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b="0">
                          <a:solidFill>
                            <a:srgbClr val="4F4F4F"/>
                          </a:solidFill>
                          <a:effectLst/>
                        </a:rPr>
                        <a:t>柱体之间的间隔</a:t>
                      </a:r>
                    </a:p>
                  </a:txBody>
                  <a:tcPr marL="41461" marR="41461" marT="41461" marB="414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48938"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solidFill>
                            <a:srgbClr val="4F4F4F"/>
                          </a:solidFill>
                          <a:effectLst/>
                        </a:rPr>
                        <a:t>zeroAxis</a:t>
                      </a:r>
                    </a:p>
                  </a:txBody>
                  <a:tcPr marL="41461" marR="41461" marT="41461" marB="414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b="0">
                          <a:solidFill>
                            <a:srgbClr val="4F4F4F"/>
                          </a:solidFill>
                          <a:effectLst/>
                        </a:rPr>
                        <a:t> 如果为</a:t>
                      </a:r>
                      <a:r>
                        <a:rPr lang="en-US" altLang="zh-CN" sz="1300" b="0">
                          <a:solidFill>
                            <a:srgbClr val="4F4F4F"/>
                          </a:solidFill>
                          <a:effectLst/>
                        </a:rPr>
                        <a:t>true</a:t>
                      </a:r>
                      <a:r>
                        <a:rPr lang="zh-CN" altLang="en-US" sz="1300" b="0">
                          <a:solidFill>
                            <a:srgbClr val="4F4F4F"/>
                          </a:solidFill>
                          <a:effectLst/>
                        </a:rPr>
                        <a:t>，把</a:t>
                      </a:r>
                      <a:r>
                        <a:rPr lang="en-US" altLang="zh-CN" sz="1300" b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  <a:r>
                        <a:rPr lang="zh-CN" altLang="en-US" sz="1300" b="0">
                          <a:solidFill>
                            <a:srgbClr val="4F4F4F"/>
                          </a:solidFill>
                          <a:effectLst/>
                        </a:rPr>
                        <a:t>轴线居中</a:t>
                      </a:r>
                    </a:p>
                  </a:txBody>
                  <a:tcPr marL="41461" marR="41461" marT="41461" marB="414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4706"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solidFill>
                            <a:srgbClr val="4F4F4F"/>
                          </a:solidFill>
                          <a:effectLst/>
                        </a:rPr>
                        <a:t>colorMap</a:t>
                      </a:r>
                    </a:p>
                  </a:txBody>
                  <a:tcPr marL="41461" marR="41461" marT="41461" marB="414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b="0">
                          <a:solidFill>
                            <a:srgbClr val="4F4F4F"/>
                          </a:solidFill>
                          <a:effectLst/>
                        </a:rPr>
                        <a:t>映射到特定值所选的颜色。例如如果你想要的值</a:t>
                      </a:r>
                      <a:r>
                        <a:rPr lang="en-US" altLang="zh-CN" sz="1300" b="0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  <a:r>
                        <a:rPr lang="zh-CN" altLang="en-US" sz="1300" b="0">
                          <a:solidFill>
                            <a:srgbClr val="4F4F4F"/>
                          </a:solidFill>
                          <a:effectLst/>
                        </a:rPr>
                        <a:t>出现黄色</a:t>
                      </a:r>
                      <a:r>
                        <a:rPr lang="en-US" altLang="zh-CN" sz="1300" b="0">
                          <a:solidFill>
                            <a:srgbClr val="4F4F4F"/>
                          </a:solidFill>
                          <a:effectLst/>
                        </a:rPr>
                        <a:t>,</a:t>
                      </a:r>
                      <a:r>
                        <a:rPr lang="zh-CN" altLang="en-US" sz="1300" b="0">
                          <a:solidFill>
                            <a:srgbClr val="4F4F4F"/>
                          </a:solidFill>
                          <a:effectLst/>
                        </a:rPr>
                        <a:t>使用</a:t>
                      </a:r>
                      <a:r>
                        <a:rPr lang="en-US" altLang="zh-CN" sz="1300" b="0">
                          <a:solidFill>
                            <a:srgbClr val="4F4F4F"/>
                          </a:solidFill>
                          <a:effectLst/>
                        </a:rPr>
                        <a:t>colorMap:{“2”:“# ff0”}</a:t>
                      </a:r>
                      <a:r>
                        <a:rPr lang="zh-CN" altLang="en-US" sz="1300" b="0">
                          <a:solidFill>
                            <a:srgbClr val="4F4F4F"/>
                          </a:solidFill>
                          <a:effectLst/>
                        </a:rPr>
                        <a:t>。</a:t>
                      </a:r>
                    </a:p>
                  </a:txBody>
                  <a:tcPr marL="41461" marR="41461" marT="41461" marB="414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48938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 err="1">
                          <a:solidFill>
                            <a:srgbClr val="4F4F4F"/>
                          </a:solidFill>
                          <a:effectLst/>
                        </a:rPr>
                        <a:t>stackedBarColor</a:t>
                      </a:r>
                      <a:endParaRPr lang="en-US" sz="13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1461" marR="41461" marT="41461" marB="414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b="0" dirty="0">
                          <a:solidFill>
                            <a:srgbClr val="4F4F4F"/>
                          </a:solidFill>
                          <a:effectLst/>
                        </a:rPr>
                        <a:t>堆柱体的颜色</a:t>
                      </a:r>
                    </a:p>
                  </a:txBody>
                  <a:tcPr marL="41461" marR="41461" marT="41461" marB="414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373683" y="215236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特殊属性</a:t>
            </a:r>
          </a:p>
        </p:txBody>
      </p:sp>
    </p:spTree>
    <p:extLst>
      <p:ext uri="{BB962C8B-B14F-4D97-AF65-F5344CB8AC3E}">
        <p14:creationId xmlns:p14="http://schemas.microsoft.com/office/powerpoint/2010/main" val="4194739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Sparkline</a:t>
            </a:r>
            <a:r>
              <a:rPr lang="zh-CN" altLang="en-US" b="1" dirty="0" smtClean="0"/>
              <a:t>图形分类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373683" y="1060154"/>
            <a:ext cx="371227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457200" algn="l"/>
              </a:tabLst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Pie Charts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饼图</a:t>
            </a:r>
            <a:endParaRPr lang="zh-CN" altLang="en-US" sz="2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3683" y="215236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特殊属性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902" y="1095103"/>
            <a:ext cx="819048" cy="390476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52719"/>
              </p:ext>
            </p:extLst>
          </p:nvPr>
        </p:nvGraphicFramePr>
        <p:xfrm>
          <a:off x="373683" y="3141762"/>
          <a:ext cx="9163050" cy="2072640"/>
        </p:xfrm>
        <a:graphic>
          <a:graphicData uri="http://schemas.openxmlformats.org/drawingml/2006/table">
            <a:tbl>
              <a:tblPr/>
              <a:tblGrid>
                <a:gridCol w="3054350"/>
                <a:gridCol w="61087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sliceColors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饼图分区的颜色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offset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在度来抵消第一片</a:t>
                      </a:r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- -90</a:t>
                      </a:r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或</a:t>
                      </a:r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+ 90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borderWidth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边框的宽度，默认没有边框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borderColor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</a:rPr>
                        <a:t>边框的颜色，默认为“</a:t>
                      </a:r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#000”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180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Sparkline</a:t>
            </a:r>
            <a:r>
              <a:rPr lang="zh-CN" altLang="en-US" b="1" dirty="0" smtClean="0"/>
              <a:t>图形分类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373683" y="1060154"/>
            <a:ext cx="37122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457200" algn="l"/>
              </a:tabLst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 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Plots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箱形图</a:t>
            </a:r>
            <a:endParaRPr lang="zh-CN" altLang="en-US" sz="2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3683" y="179362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特殊属性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792068"/>
              </p:ext>
            </p:extLst>
          </p:nvPr>
        </p:nvGraphicFramePr>
        <p:xfrm>
          <a:off x="487844" y="2247993"/>
          <a:ext cx="8487682" cy="4382268"/>
        </p:xfrm>
        <a:graphic>
          <a:graphicData uri="http://schemas.openxmlformats.org/drawingml/2006/table">
            <a:tbl>
              <a:tblPr/>
              <a:tblGrid>
                <a:gridCol w="2078970"/>
                <a:gridCol w="6408712"/>
              </a:tblGrid>
              <a:tr h="434493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</a:rPr>
                        <a:t>raw</a:t>
                      </a:r>
                    </a:p>
                  </a:txBody>
                  <a:tcPr marL="35933" marR="35933" marT="17966" marB="17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 smtClean="0">
                          <a:effectLst/>
                        </a:rPr>
                        <a:t>如果设置为</a:t>
                      </a:r>
                      <a:r>
                        <a:rPr lang="en-US" altLang="zh-CN" sz="1400" dirty="0" smtClean="0">
                          <a:effectLst/>
                        </a:rPr>
                        <a:t>false</a:t>
                      </a:r>
                      <a:r>
                        <a:rPr lang="zh-CN" altLang="en-US" sz="1400" dirty="0" smtClean="0">
                          <a:effectLst/>
                        </a:rPr>
                        <a:t>（默认值），则提供的值将用于为您计算盒子数据点。如果为</a:t>
                      </a:r>
                      <a:r>
                        <a:rPr lang="en-US" altLang="zh-CN" sz="1400" dirty="0" smtClean="0">
                          <a:effectLst/>
                        </a:rPr>
                        <a:t>true</a:t>
                      </a:r>
                      <a:r>
                        <a:rPr lang="zh-CN" altLang="en-US" sz="1400" dirty="0" smtClean="0">
                          <a:effectLst/>
                        </a:rPr>
                        <a:t>，则必须预先计算这些点</a:t>
                      </a:r>
                      <a:endParaRPr lang="en-US" sz="1400" dirty="0">
                        <a:effectLst/>
                      </a:endParaRPr>
                    </a:p>
                  </a:txBody>
                  <a:tcPr marL="35933" marR="35933" marT="17966" marB="17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7268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 err="1">
                          <a:effectLst/>
                        </a:rPr>
                        <a:t>showOutliers</a:t>
                      </a:r>
                      <a:endParaRPr lang="en-US" sz="1400" b="1" dirty="0">
                        <a:effectLst/>
                      </a:endParaRPr>
                    </a:p>
                  </a:txBody>
                  <a:tcPr marL="35933" marR="35933" marT="17966" marB="17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 smtClean="0">
                          <a:effectLst/>
                        </a:rPr>
                        <a:t>如果为</a:t>
                      </a:r>
                      <a:r>
                        <a:rPr lang="en-US" altLang="zh-CN" sz="1400" dirty="0" smtClean="0">
                          <a:effectLst/>
                        </a:rPr>
                        <a:t>true</a:t>
                      </a:r>
                      <a:r>
                        <a:rPr lang="zh-CN" altLang="en-US" sz="1400" dirty="0" smtClean="0">
                          <a:effectLst/>
                        </a:rPr>
                        <a:t>（默认值），则异常值（值</a:t>
                      </a:r>
                      <a:r>
                        <a:rPr lang="en-US" altLang="zh-CN" sz="1400" dirty="0" smtClean="0">
                          <a:effectLst/>
                        </a:rPr>
                        <a:t>&gt; IQR</a:t>
                      </a:r>
                      <a:r>
                        <a:rPr lang="zh-CN" altLang="en-US" sz="1400" dirty="0" smtClean="0">
                          <a:effectLst/>
                        </a:rPr>
                        <a:t>的</a:t>
                      </a:r>
                      <a:r>
                        <a:rPr lang="en-US" altLang="zh-CN" sz="1400" dirty="0" smtClean="0">
                          <a:effectLst/>
                        </a:rPr>
                        <a:t>1.5</a:t>
                      </a:r>
                      <a:r>
                        <a:rPr lang="zh-CN" altLang="en-US" sz="1400" dirty="0" smtClean="0">
                          <a:effectLst/>
                        </a:rPr>
                        <a:t>倍）用圆圈标记，并且晶须位于</a:t>
                      </a:r>
                      <a:r>
                        <a:rPr lang="en-US" altLang="zh-CN" sz="1400" dirty="0" smtClean="0">
                          <a:effectLst/>
                        </a:rPr>
                        <a:t>Q1</a:t>
                      </a:r>
                      <a:r>
                        <a:rPr lang="zh-CN" altLang="en-US" sz="1400" dirty="0" smtClean="0">
                          <a:effectLst/>
                        </a:rPr>
                        <a:t>和</a:t>
                      </a:r>
                      <a:r>
                        <a:rPr lang="en-US" altLang="zh-CN" sz="1400" dirty="0" smtClean="0">
                          <a:effectLst/>
                        </a:rPr>
                        <a:t>Q3</a:t>
                      </a:r>
                      <a:r>
                        <a:rPr lang="zh-CN" altLang="en-US" sz="1400" dirty="0" smtClean="0">
                          <a:effectLst/>
                        </a:rPr>
                        <a:t>处，而不是最小值和最大值</a:t>
                      </a:r>
                      <a:endParaRPr lang="en-US" sz="1400" dirty="0">
                        <a:effectLst/>
                      </a:endParaRPr>
                    </a:p>
                  </a:txBody>
                  <a:tcPr marL="35933" marR="35933" marT="17966" marB="17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outlierIQR</a:t>
                      </a:r>
                    </a:p>
                  </a:txBody>
                  <a:tcPr marL="35933" marR="35933" marT="17966" marB="17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 smtClean="0">
                          <a:effectLst/>
                        </a:rPr>
                        <a:t>设置四分位间距乘数，用于计算符合离群值的值</a:t>
                      </a:r>
                      <a:r>
                        <a:rPr lang="en-US" altLang="zh-CN" sz="1400" dirty="0" smtClean="0">
                          <a:effectLst/>
                        </a:rPr>
                        <a:t>-</a:t>
                      </a:r>
                      <a:r>
                        <a:rPr lang="zh-CN" altLang="en-US" sz="1400" dirty="0" smtClean="0">
                          <a:effectLst/>
                        </a:rPr>
                        <a:t>默认为</a:t>
                      </a:r>
                      <a:r>
                        <a:rPr lang="en-US" altLang="zh-CN" sz="1400" dirty="0" smtClean="0">
                          <a:effectLst/>
                        </a:rPr>
                        <a:t>1.5</a:t>
                      </a:r>
                      <a:endParaRPr lang="en-US" sz="1400" dirty="0">
                        <a:effectLst/>
                      </a:endParaRPr>
                    </a:p>
                  </a:txBody>
                  <a:tcPr marL="35933" marR="35933" marT="17966" marB="17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665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boxLineColor</a:t>
                      </a:r>
                    </a:p>
                  </a:txBody>
                  <a:tcPr marL="35933" marR="35933" marT="17966" marB="17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 smtClean="0">
                          <a:effectLst/>
                        </a:rPr>
                        <a:t>用于轮廓框的</a:t>
                      </a:r>
                      <a:r>
                        <a:rPr lang="en-US" altLang="zh-CN" sz="1400" dirty="0" smtClean="0">
                          <a:effectLst/>
                        </a:rPr>
                        <a:t>CSS</a:t>
                      </a:r>
                      <a:r>
                        <a:rPr lang="zh-CN" altLang="en-US" sz="1400" dirty="0" smtClean="0">
                          <a:effectLst/>
                        </a:rPr>
                        <a:t>线条颜色</a:t>
                      </a:r>
                      <a:endParaRPr lang="en-US" sz="1400" dirty="0">
                        <a:effectLst/>
                      </a:endParaRPr>
                    </a:p>
                  </a:txBody>
                  <a:tcPr marL="35933" marR="35933" marT="17966" marB="17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665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boxFillColor</a:t>
                      </a:r>
                    </a:p>
                  </a:txBody>
                  <a:tcPr marL="35933" marR="35933" marT="17966" marB="17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 smtClean="0">
                          <a:effectLst/>
                        </a:rPr>
                        <a:t>盒子使用的</a:t>
                      </a:r>
                      <a:r>
                        <a:rPr lang="en-US" altLang="zh-CN" sz="1400" dirty="0" smtClean="0">
                          <a:effectLst/>
                        </a:rPr>
                        <a:t>CSS</a:t>
                      </a:r>
                      <a:r>
                        <a:rPr lang="zh-CN" altLang="en-US" sz="1400" dirty="0" smtClean="0">
                          <a:effectLst/>
                        </a:rPr>
                        <a:t>填充颜色</a:t>
                      </a:r>
                      <a:endParaRPr lang="en-US" sz="1400" dirty="0">
                        <a:effectLst/>
                      </a:endParaRPr>
                    </a:p>
                  </a:txBody>
                  <a:tcPr marL="35933" marR="35933" marT="17966" marB="17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665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whiskerColor</a:t>
                      </a:r>
                    </a:p>
                  </a:txBody>
                  <a:tcPr marL="35933" marR="35933" marT="17966" marB="17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 smtClean="0">
                          <a:effectLst/>
                        </a:rPr>
                        <a:t>用于绘制晶须的</a:t>
                      </a:r>
                      <a:r>
                        <a:rPr lang="en-US" altLang="zh-CN" sz="1400" dirty="0" smtClean="0">
                          <a:effectLst/>
                        </a:rPr>
                        <a:t>CSS</a:t>
                      </a:r>
                      <a:r>
                        <a:rPr lang="zh-CN" altLang="en-US" sz="1400" dirty="0" smtClean="0">
                          <a:effectLst/>
                        </a:rPr>
                        <a:t>颜色</a:t>
                      </a:r>
                      <a:endParaRPr lang="en-US" sz="1400" dirty="0">
                        <a:effectLst/>
                      </a:endParaRPr>
                    </a:p>
                  </a:txBody>
                  <a:tcPr marL="35933" marR="35933" marT="17966" marB="17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665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outlierLineColor</a:t>
                      </a:r>
                    </a:p>
                  </a:txBody>
                  <a:tcPr marL="35933" marR="35933" marT="17966" marB="17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 smtClean="0">
                          <a:effectLst/>
                        </a:rPr>
                        <a:t>用于绘制异常圆的</a:t>
                      </a:r>
                      <a:r>
                        <a:rPr lang="en-US" altLang="zh-CN" sz="1400" dirty="0" smtClean="0">
                          <a:effectLst/>
                        </a:rPr>
                        <a:t>CSS</a:t>
                      </a:r>
                      <a:r>
                        <a:rPr lang="zh-CN" altLang="en-US" sz="1400" dirty="0" smtClean="0">
                          <a:effectLst/>
                        </a:rPr>
                        <a:t>颜色</a:t>
                      </a:r>
                      <a:endParaRPr lang="en-US" sz="1400" dirty="0">
                        <a:effectLst/>
                      </a:endParaRPr>
                    </a:p>
                  </a:txBody>
                  <a:tcPr marL="35933" marR="35933" marT="17966" marB="17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665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outlierFillColor</a:t>
                      </a:r>
                    </a:p>
                  </a:txBody>
                  <a:tcPr marL="35933" marR="35933" marT="17966" marB="17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 smtClean="0">
                          <a:effectLst/>
                        </a:rPr>
                        <a:t>用于填充异常圆的</a:t>
                      </a:r>
                      <a:r>
                        <a:rPr lang="en-US" altLang="zh-CN" sz="1400" dirty="0" smtClean="0">
                          <a:effectLst/>
                        </a:rPr>
                        <a:t>CSS</a:t>
                      </a:r>
                      <a:r>
                        <a:rPr lang="zh-CN" altLang="en-US" sz="1400" dirty="0" smtClean="0">
                          <a:effectLst/>
                        </a:rPr>
                        <a:t>颜色</a:t>
                      </a:r>
                    </a:p>
                  </a:txBody>
                  <a:tcPr marL="35933" marR="35933" marT="17966" marB="17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665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spotRadius</a:t>
                      </a:r>
                    </a:p>
                  </a:txBody>
                  <a:tcPr marL="35933" marR="35933" marT="17966" marB="17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 smtClean="0">
                          <a:effectLst/>
                        </a:rPr>
                        <a:t>以像素为单位绘制异常圆的半径</a:t>
                      </a:r>
                      <a:endParaRPr lang="en-US" sz="1400" dirty="0">
                        <a:effectLst/>
                      </a:endParaRPr>
                    </a:p>
                  </a:txBody>
                  <a:tcPr marL="35933" marR="35933" marT="17966" marB="17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665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medianColor</a:t>
                      </a:r>
                    </a:p>
                  </a:txBody>
                  <a:tcPr marL="35933" marR="35933" marT="17966" marB="17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 smtClean="0">
                          <a:effectLst/>
                        </a:rPr>
                        <a:t>用于绘制中线的</a:t>
                      </a:r>
                      <a:r>
                        <a:rPr lang="en-US" altLang="zh-CN" sz="1400" dirty="0" smtClean="0">
                          <a:effectLst/>
                        </a:rPr>
                        <a:t>CSS</a:t>
                      </a:r>
                      <a:r>
                        <a:rPr lang="zh-CN" altLang="en-US" sz="1400" dirty="0" smtClean="0">
                          <a:effectLst/>
                        </a:rPr>
                        <a:t>颜色</a:t>
                      </a:r>
                      <a:endParaRPr lang="en-US" sz="1400" dirty="0">
                        <a:effectLst/>
                      </a:endParaRPr>
                    </a:p>
                  </a:txBody>
                  <a:tcPr marL="35933" marR="35933" marT="17966" marB="17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2505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target</a:t>
                      </a:r>
                    </a:p>
                  </a:txBody>
                  <a:tcPr marL="35933" marR="35933" marT="17966" marB="17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 smtClean="0">
                          <a:effectLst/>
                        </a:rPr>
                        <a:t>如果设置为值，则在该点绘制一个小十字线以表示目标值</a:t>
                      </a:r>
                      <a:endParaRPr lang="en-US" sz="1400" dirty="0">
                        <a:effectLst/>
                      </a:endParaRPr>
                    </a:p>
                  </a:txBody>
                  <a:tcPr marL="35933" marR="35933" marT="17966" marB="17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92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targetColor</a:t>
                      </a:r>
                    </a:p>
                  </a:txBody>
                  <a:tcPr marL="35933" marR="35933" marT="17966" marB="17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 smtClean="0">
                          <a:effectLst/>
                        </a:rPr>
                        <a:t>用于绘制目标十字准线的</a:t>
                      </a:r>
                      <a:r>
                        <a:rPr lang="en-US" altLang="zh-CN" sz="1400" dirty="0" smtClean="0">
                          <a:effectLst/>
                        </a:rPr>
                        <a:t>CSS</a:t>
                      </a:r>
                      <a:r>
                        <a:rPr lang="zh-CN" altLang="en-US" sz="1400" dirty="0" smtClean="0">
                          <a:effectLst/>
                        </a:rPr>
                        <a:t>颜色（如果已设置）</a:t>
                      </a:r>
                      <a:endParaRPr lang="en-US" sz="1400" dirty="0">
                        <a:effectLst/>
                      </a:endParaRPr>
                    </a:p>
                  </a:txBody>
                  <a:tcPr marL="35933" marR="35933" marT="17966" marB="17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536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minValue</a:t>
                      </a:r>
                    </a:p>
                  </a:txBody>
                  <a:tcPr marL="35933" marR="35933" marT="17966" marB="17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 smtClean="0">
                          <a:effectLst/>
                        </a:rPr>
                        <a:t>如果设置了最小值和最大值，则图的比例是固定的。默认情况下，</a:t>
                      </a:r>
                      <a:r>
                        <a:rPr lang="en-US" altLang="zh-CN" sz="1400" dirty="0" err="1" smtClean="0">
                          <a:effectLst/>
                        </a:rPr>
                        <a:t>minValue</a:t>
                      </a:r>
                      <a:r>
                        <a:rPr lang="zh-CN" altLang="en-US" sz="1400" dirty="0" smtClean="0">
                          <a:effectLst/>
                        </a:rPr>
                        <a:t>和</a:t>
                      </a:r>
                      <a:r>
                        <a:rPr lang="en-US" altLang="zh-CN" sz="1400" dirty="0" err="1" smtClean="0">
                          <a:effectLst/>
                        </a:rPr>
                        <a:t>maxValue</a:t>
                      </a:r>
                      <a:r>
                        <a:rPr lang="zh-CN" altLang="en-US" sz="1400" dirty="0" smtClean="0">
                          <a:effectLst/>
                        </a:rPr>
                        <a:t>由提供的值推导</a:t>
                      </a:r>
                      <a:endParaRPr lang="en-US" sz="1400" dirty="0">
                        <a:effectLst/>
                      </a:endParaRPr>
                    </a:p>
                  </a:txBody>
                  <a:tcPr marL="35933" marR="35933" marT="17966" marB="17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5864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maxValue</a:t>
                      </a:r>
                    </a:p>
                  </a:txBody>
                  <a:tcPr marL="35933" marR="35933" marT="17966" marB="17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 smtClean="0">
                          <a:effectLst/>
                        </a:rPr>
                        <a:t>如果设置了最小值和最大值，则图的比例是固定的。默认情况下，</a:t>
                      </a:r>
                      <a:r>
                        <a:rPr lang="en-US" altLang="zh-CN" sz="1400" dirty="0" err="1" smtClean="0">
                          <a:effectLst/>
                        </a:rPr>
                        <a:t>minValue</a:t>
                      </a:r>
                      <a:r>
                        <a:rPr lang="zh-CN" altLang="en-US" sz="1400" dirty="0" smtClean="0">
                          <a:effectLst/>
                        </a:rPr>
                        <a:t>和</a:t>
                      </a:r>
                      <a:r>
                        <a:rPr lang="en-US" altLang="zh-CN" sz="1400" dirty="0" err="1" smtClean="0">
                          <a:effectLst/>
                        </a:rPr>
                        <a:t>maxValue</a:t>
                      </a:r>
                      <a:r>
                        <a:rPr lang="zh-CN" altLang="en-US" sz="1400" dirty="0" smtClean="0">
                          <a:effectLst/>
                        </a:rPr>
                        <a:t>由提供的值推导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35933" marR="35933" marT="17966" marB="17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271" y="1042049"/>
            <a:ext cx="1161905" cy="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07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Sparkline </a:t>
            </a:r>
            <a:r>
              <a:rPr lang="zh-CN" altLang="en-US" b="1" dirty="0" smtClean="0"/>
              <a:t>实战</a:t>
            </a:r>
            <a:r>
              <a:rPr lang="en-US" altLang="zh-CN" b="1" dirty="0" smtClean="0"/>
              <a:t>Ⅰ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373380" y="1060450"/>
            <a:ext cx="1009777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eaLnBrk="0" hangingPunct="0">
              <a:buFont typeface="+mj-ea"/>
              <a:buNone/>
              <a:tabLst>
                <a:tab pos="457200" algn="l"/>
              </a:tabLst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【案例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】股票趋势图</a:t>
            </a:r>
            <a:endParaRPr sz="2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3380" y="5157986"/>
            <a:ext cx="10892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        生活中我们所接触到的股票就用最直观的折线图来展示，观察图中的细节，</a:t>
            </a:r>
            <a:endParaRPr lang="en-US" altLang="zh-CN" dirty="0" smtClean="0"/>
          </a:p>
          <a:p>
            <a:r>
              <a:rPr lang="zh-CN" altLang="en-US" dirty="0" smtClean="0"/>
              <a:t>如果我们自己实现该如何写呢？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471" y="1792928"/>
            <a:ext cx="7746544" cy="302433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Sparkline </a:t>
            </a:r>
            <a:r>
              <a:rPr lang="zh-CN" altLang="en-US" b="1" dirty="0" smtClean="0"/>
              <a:t>实战</a:t>
            </a:r>
            <a:r>
              <a:rPr lang="en-US" altLang="zh-CN" b="1" dirty="0" smtClean="0"/>
              <a:t>Ⅰ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373380" y="1060450"/>
            <a:ext cx="1009777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eaLnBrk="0" hangingPunct="0">
              <a:buFont typeface="+mj-ea"/>
              <a:buNone/>
              <a:tabLst>
                <a:tab pos="457200" algn="l"/>
              </a:tabLst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sz="2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2598" y="1989634"/>
            <a:ext cx="42242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数据</a:t>
            </a:r>
            <a:r>
              <a:rPr lang="zh-CN" altLang="en-US" dirty="0" smtClean="0"/>
              <a:t>准备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数据展示（节点信息展示）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06" y="3861842"/>
            <a:ext cx="5180952" cy="1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89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Sparkline </a:t>
            </a:r>
            <a:r>
              <a:rPr lang="zh-CN" altLang="en-US" b="1" dirty="0" smtClean="0"/>
              <a:t>实战</a:t>
            </a:r>
            <a:r>
              <a:rPr lang="en-US" altLang="zh-CN" b="1" dirty="0" smtClean="0"/>
              <a:t>Ⅰ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373380" y="1060450"/>
            <a:ext cx="10097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eaLnBrk="0" hangingPunct="0">
              <a:buFont typeface="+mj-ea"/>
              <a:buNone/>
              <a:tabLst>
                <a:tab pos="457200" algn="l"/>
              </a:tabLst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难点总结</a:t>
            </a:r>
            <a:endParaRPr lang="en-US" altLang="zh-CN" sz="2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2598" y="1989634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熟悉标签属性的作用（</a:t>
            </a:r>
            <a:r>
              <a:rPr lang="en-US" altLang="zh-CN" b="1" dirty="0" err="1"/>
              <a:t>disableTooltips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熟悉类库事件（</a:t>
            </a:r>
            <a:r>
              <a:rPr lang="en-US" altLang="zh-CN" dirty="0" err="1" smtClean="0"/>
              <a:t>sparklineRegionChange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73905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Sparkline </a:t>
            </a:r>
            <a:r>
              <a:rPr lang="zh-CN" altLang="en-US" b="1" dirty="0" smtClean="0"/>
              <a:t>实战</a:t>
            </a:r>
            <a:r>
              <a:rPr lang="en-US" altLang="zh-CN" b="1" dirty="0" smtClean="0"/>
              <a:t>Ⅱ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262558" y="1125538"/>
            <a:ext cx="42093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457200" algn="l"/>
              </a:tabLst>
              <a:defRPr/>
            </a:pP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2】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股票趋势图隐藏</a:t>
            </a:r>
            <a:endParaRPr lang="zh-CN" altLang="en-US" sz="2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2801" y="217303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22598" y="3141762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想要实现隐藏首先需要什么？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447134" y="3141762"/>
            <a:ext cx="2023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点击，延时 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22598" y="4481058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点击触发之后需要干什么？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447134" y="4481057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绑定事件处理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3"/>
          <p:cNvSpPr/>
          <p:nvPr/>
        </p:nvSpPr>
        <p:spPr bwMode="auto">
          <a:xfrm rot="16200000">
            <a:off x="-233251" y="698525"/>
            <a:ext cx="856242" cy="389739"/>
          </a:xfrm>
          <a:custGeom>
            <a:avLst/>
            <a:gdLst/>
            <a:ahLst/>
            <a:cxnLst/>
            <a:rect l="l" t="t" r="r" b="b"/>
            <a:pathLst>
              <a:path w="1512168" h="411499">
                <a:moveTo>
                  <a:pt x="0" y="0"/>
                </a:moveTo>
                <a:lnTo>
                  <a:pt x="1512168" y="0"/>
                </a:lnTo>
                <a:lnTo>
                  <a:pt x="1512168" y="111467"/>
                </a:lnTo>
                <a:lnTo>
                  <a:pt x="1512168" y="260647"/>
                </a:lnTo>
                <a:lnTo>
                  <a:pt x="1512168" y="351491"/>
                </a:lnTo>
                <a:cubicBezTo>
                  <a:pt x="1512168" y="384633"/>
                  <a:pt x="1485302" y="411499"/>
                  <a:pt x="1452160" y="411499"/>
                </a:cubicBezTo>
                <a:lnTo>
                  <a:pt x="60008" y="411499"/>
                </a:lnTo>
                <a:cubicBezTo>
                  <a:pt x="26866" y="411499"/>
                  <a:pt x="0" y="384633"/>
                  <a:pt x="0" y="351491"/>
                </a:cubicBezTo>
                <a:lnTo>
                  <a:pt x="0" y="260647"/>
                </a:lnTo>
                <a:lnTo>
                  <a:pt x="0" y="111467"/>
                </a:lnTo>
                <a:close/>
              </a:path>
            </a:pathLst>
          </a:custGeom>
          <a:solidFill>
            <a:schemeClr val="accent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6059" tIns="38024" rIns="38024" bIns="76059" numCol="1" spcCol="0" rtlCol="0" fromWordArt="0" anchor="t" anchorCtr="0" forceAA="0" compatLnSpc="1">
            <a:noAutofit/>
          </a:bodyPr>
          <a:lstStyle/>
          <a:p>
            <a:pPr defTabSz="912495">
              <a:defRPr/>
            </a:pPr>
            <a:endParaRPr lang="en-US" sz="1500" kern="0" spc="-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Rectangle 3"/>
          <p:cNvSpPr/>
          <p:nvPr/>
        </p:nvSpPr>
        <p:spPr bwMode="auto">
          <a:xfrm>
            <a:off x="454912" y="465683"/>
            <a:ext cx="1511184" cy="855833"/>
          </a:xfrm>
          <a:prstGeom prst="roundRect">
            <a:avLst>
              <a:gd name="adj" fmla="val 6940"/>
            </a:avLst>
          </a:prstGeom>
          <a:solidFill>
            <a:schemeClr val="accent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6059" tIns="38024" rIns="38024" bIns="76059" numCol="1" spcCol="0" rtlCol="0" fromWordArt="0" anchor="t" anchorCtr="0" forceAA="0" compatLnSpc="1">
            <a:noAutofit/>
          </a:bodyPr>
          <a:lstStyle/>
          <a:p>
            <a:pPr defTabSz="912495"/>
            <a:endParaRPr lang="en-US" sz="1500" kern="0" spc="-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454912" y="664173"/>
            <a:ext cx="1511184" cy="46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教学目标</a:t>
            </a:r>
          </a:p>
        </p:txBody>
      </p:sp>
      <p:sp>
        <p:nvSpPr>
          <p:cNvPr id="88" name="矩形 87"/>
          <p:cNvSpPr/>
          <p:nvPr/>
        </p:nvSpPr>
        <p:spPr>
          <a:xfrm>
            <a:off x="3260868" y="3026"/>
            <a:ext cx="305801" cy="68535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9" name="椭圆 88"/>
          <p:cNvSpPr/>
          <p:nvPr/>
        </p:nvSpPr>
        <p:spPr>
          <a:xfrm>
            <a:off x="3215898" y="2052285"/>
            <a:ext cx="395742" cy="395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91" name="椭圆 90"/>
          <p:cNvSpPr/>
          <p:nvPr/>
        </p:nvSpPr>
        <p:spPr>
          <a:xfrm>
            <a:off x="3215897" y="4032112"/>
            <a:ext cx="395742" cy="4134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94" name="TextBox 8"/>
          <p:cNvSpPr txBox="1"/>
          <p:nvPr/>
        </p:nvSpPr>
        <p:spPr>
          <a:xfrm>
            <a:off x="3777554" y="1979742"/>
            <a:ext cx="6645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了解 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</a:t>
            </a: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parkline 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图标控件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6" name="TextBox 8"/>
          <p:cNvSpPr txBox="1"/>
          <p:nvPr/>
        </p:nvSpPr>
        <p:spPr>
          <a:xfrm>
            <a:off x="3761534" y="3977854"/>
            <a:ext cx="80352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掌握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并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使用</a:t>
            </a: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Sparkline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绘制图表和操作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Sparkline </a:t>
            </a:r>
            <a:r>
              <a:rPr lang="zh-CN" altLang="en-US" b="1" dirty="0" smtClean="0"/>
              <a:t>实战</a:t>
            </a:r>
            <a:r>
              <a:rPr lang="en-US" altLang="zh-CN" b="1" dirty="0" smtClean="0"/>
              <a:t>Ⅱ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373683" y="1060154"/>
            <a:ext cx="371227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457200" algn="l"/>
              </a:tabLst>
              <a:defRPr/>
            </a:pP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最终效果</a:t>
            </a:r>
            <a:endParaRPr lang="zh-CN" altLang="en-US" sz="2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1701602"/>
            <a:ext cx="4009524" cy="131428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29646" y="3468768"/>
            <a:ext cx="371227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457200" algn="l"/>
              </a:tabLst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难点总结</a:t>
            </a:r>
            <a:endParaRPr lang="zh-CN" altLang="en-US" sz="2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3683" y="4293890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 err="1"/>
              <a:t>sparklineClick</a:t>
            </a:r>
            <a:r>
              <a:rPr lang="zh-CN" altLang="en-US" dirty="0"/>
              <a:t>自定义点击事件</a:t>
            </a:r>
          </a:p>
          <a:p>
            <a:r>
              <a:rPr lang="zh-CN" altLang="en-US" dirty="0" smtClean="0"/>
              <a:t> 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jQueryUI</a:t>
            </a:r>
            <a:r>
              <a:rPr lang="zh-CN" altLang="en-US" dirty="0" smtClean="0"/>
              <a:t>动画</a:t>
            </a:r>
            <a:r>
              <a:rPr lang="zh-CN" altLang="en-US" dirty="0"/>
              <a:t>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76003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412431" y="2106226"/>
            <a:ext cx="2047135" cy="20478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" name="同心圆 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327755" y="2106226"/>
            <a:ext cx="2047135" cy="20478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" name="同心圆 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217869" y="2061643"/>
            <a:ext cx="2047135" cy="20478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500663" y="2106226"/>
            <a:ext cx="2047135" cy="20478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2631103" y="2459620"/>
            <a:ext cx="1186495" cy="1251915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zh-CN" altLang="en-US" sz="73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</a:p>
        </p:txBody>
      </p:sp>
      <p:sp>
        <p:nvSpPr>
          <p:cNvPr id="16" name="矩形 15"/>
          <p:cNvSpPr/>
          <p:nvPr/>
        </p:nvSpPr>
        <p:spPr>
          <a:xfrm>
            <a:off x="4763256" y="2504203"/>
            <a:ext cx="1186495" cy="1251915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zh-CN" altLang="en-US" sz="73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</a:p>
        </p:txBody>
      </p:sp>
      <p:sp>
        <p:nvSpPr>
          <p:cNvPr id="17" name="矩形 16"/>
          <p:cNvSpPr/>
          <p:nvPr/>
        </p:nvSpPr>
        <p:spPr>
          <a:xfrm>
            <a:off x="6836540" y="2504203"/>
            <a:ext cx="1186495" cy="1251915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zh-CN" altLang="en-US" sz="73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</a:t>
            </a:r>
          </a:p>
        </p:txBody>
      </p:sp>
      <p:sp>
        <p:nvSpPr>
          <p:cNvPr id="18" name="矩形 17"/>
          <p:cNvSpPr/>
          <p:nvPr/>
        </p:nvSpPr>
        <p:spPr>
          <a:xfrm>
            <a:off x="8939557" y="2504203"/>
            <a:ext cx="1186495" cy="1251915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zh-CN" altLang="en-US" sz="73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102" name="椭圆 101"/>
          <p:cNvSpPr/>
          <p:nvPr/>
        </p:nvSpPr>
        <p:spPr>
          <a:xfrm>
            <a:off x="6418762" y="3761896"/>
            <a:ext cx="667790" cy="66803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7941671" y="4061049"/>
            <a:ext cx="366322" cy="36645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3722065" y="4061528"/>
            <a:ext cx="366322" cy="36645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3327005" y="4219348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8552443" y="4067741"/>
            <a:ext cx="366322" cy="366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4401952" y="4057732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9056058" y="4232982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5452600" y="4103891"/>
            <a:ext cx="333895" cy="33401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9287631" y="4059338"/>
            <a:ext cx="366322" cy="36645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5854179" y="4070082"/>
            <a:ext cx="366322" cy="36645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10131204" y="4135610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8186122" y="3815945"/>
            <a:ext cx="366322" cy="366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3079611" y="4233361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6296272" y="3908668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/>
          <p:cNvSpPr/>
          <p:nvPr/>
        </p:nvSpPr>
        <p:spPr>
          <a:xfrm>
            <a:off x="4593643" y="3986577"/>
            <a:ext cx="429479" cy="42963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7086553" y="4056909"/>
            <a:ext cx="366322" cy="366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1928437" y="4061354"/>
            <a:ext cx="366322" cy="36645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1548208" y="4236369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4015475" y="3816935"/>
            <a:ext cx="366322" cy="366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2573390" y="4132120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8545492" y="3918263"/>
            <a:ext cx="183161" cy="18322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10625429" y="4048959"/>
            <a:ext cx="366322" cy="36645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3"/>
          <p:cNvSpPr/>
          <p:nvPr/>
        </p:nvSpPr>
        <p:spPr bwMode="auto">
          <a:xfrm rot="16200000">
            <a:off x="-233251" y="698525"/>
            <a:ext cx="856242" cy="389739"/>
          </a:xfrm>
          <a:custGeom>
            <a:avLst/>
            <a:gdLst/>
            <a:ahLst/>
            <a:cxnLst/>
            <a:rect l="l" t="t" r="r" b="b"/>
            <a:pathLst>
              <a:path w="1512168" h="411499">
                <a:moveTo>
                  <a:pt x="0" y="0"/>
                </a:moveTo>
                <a:lnTo>
                  <a:pt x="1512168" y="0"/>
                </a:lnTo>
                <a:lnTo>
                  <a:pt x="1512168" y="111467"/>
                </a:lnTo>
                <a:lnTo>
                  <a:pt x="1512168" y="260647"/>
                </a:lnTo>
                <a:lnTo>
                  <a:pt x="1512168" y="351491"/>
                </a:lnTo>
                <a:cubicBezTo>
                  <a:pt x="1512168" y="384633"/>
                  <a:pt x="1485302" y="411499"/>
                  <a:pt x="1452160" y="411499"/>
                </a:cubicBezTo>
                <a:lnTo>
                  <a:pt x="60008" y="411499"/>
                </a:lnTo>
                <a:cubicBezTo>
                  <a:pt x="26866" y="411499"/>
                  <a:pt x="0" y="384633"/>
                  <a:pt x="0" y="351491"/>
                </a:cubicBezTo>
                <a:lnTo>
                  <a:pt x="0" y="260647"/>
                </a:lnTo>
                <a:lnTo>
                  <a:pt x="0" y="111467"/>
                </a:lnTo>
                <a:close/>
              </a:path>
            </a:pathLst>
          </a:custGeom>
          <a:solidFill>
            <a:schemeClr val="accent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6059" tIns="38024" rIns="38024" bIns="76059" numCol="1" spcCol="0" rtlCol="0" fromWordArt="0" anchor="t" anchorCtr="0" forceAA="0" compatLnSpc="1">
            <a:noAutofit/>
          </a:bodyPr>
          <a:lstStyle/>
          <a:p>
            <a:pPr defTabSz="912495">
              <a:defRPr/>
            </a:pPr>
            <a:endParaRPr lang="en-US" sz="1500" kern="0" spc="-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Rectangle 3"/>
          <p:cNvSpPr/>
          <p:nvPr/>
        </p:nvSpPr>
        <p:spPr bwMode="auto">
          <a:xfrm>
            <a:off x="454912" y="465683"/>
            <a:ext cx="1511184" cy="855833"/>
          </a:xfrm>
          <a:prstGeom prst="roundRect">
            <a:avLst>
              <a:gd name="adj" fmla="val 6940"/>
            </a:avLst>
          </a:prstGeom>
          <a:solidFill>
            <a:schemeClr val="accent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6059" tIns="38024" rIns="38024" bIns="76059" numCol="1" spcCol="0" rtlCol="0" fromWordArt="0" anchor="t" anchorCtr="0" forceAA="0" compatLnSpc="1">
            <a:noAutofit/>
          </a:bodyPr>
          <a:lstStyle/>
          <a:p>
            <a:pPr defTabSz="912495"/>
            <a:endParaRPr lang="en-US" sz="1500" kern="0" spc="-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383157" y="592418"/>
            <a:ext cx="151118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ea typeface="微软雅黑" panose="020B0503020204020204" pitchFamily="34" charset="-122"/>
              </a:rPr>
              <a:t>目    录</a:t>
            </a:r>
          </a:p>
        </p:txBody>
      </p:sp>
      <p:sp>
        <p:nvSpPr>
          <p:cNvPr id="88" name="矩形 87"/>
          <p:cNvSpPr/>
          <p:nvPr/>
        </p:nvSpPr>
        <p:spPr>
          <a:xfrm>
            <a:off x="3571891" y="0"/>
            <a:ext cx="305801" cy="68535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9" name="椭圆 88"/>
          <p:cNvSpPr/>
          <p:nvPr/>
        </p:nvSpPr>
        <p:spPr>
          <a:xfrm>
            <a:off x="3564950" y="1926324"/>
            <a:ext cx="395742" cy="395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90" name="椭圆 89"/>
          <p:cNvSpPr/>
          <p:nvPr/>
        </p:nvSpPr>
        <p:spPr>
          <a:xfrm>
            <a:off x="3564949" y="2784730"/>
            <a:ext cx="395742" cy="395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94" name="TextBox 8"/>
          <p:cNvSpPr txBox="1"/>
          <p:nvPr/>
        </p:nvSpPr>
        <p:spPr>
          <a:xfrm>
            <a:off x="4256355" y="1917626"/>
            <a:ext cx="49110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1. Sparkline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快速入门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564950" y="3599198"/>
            <a:ext cx="395742" cy="395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12" name="椭圆 11"/>
          <p:cNvSpPr/>
          <p:nvPr/>
        </p:nvSpPr>
        <p:spPr>
          <a:xfrm>
            <a:off x="3564949" y="4442930"/>
            <a:ext cx="395742" cy="395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13" name="TextBox 8"/>
          <p:cNvSpPr txBox="1"/>
          <p:nvPr/>
        </p:nvSpPr>
        <p:spPr>
          <a:xfrm>
            <a:off x="4282288" y="3599109"/>
            <a:ext cx="4294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en-US" altLang="zh-CN" dirty="0" smtClean="0">
                <a:latin typeface="+mn-ea"/>
                <a:ea typeface="+mn-ea"/>
              </a:rPr>
              <a:t>. </a:t>
            </a:r>
            <a:r>
              <a:rPr lang="en-US" altLang="zh-CN" dirty="0" smtClean="0">
                <a:latin typeface="+mn-ea"/>
                <a:ea typeface="+mn-ea"/>
              </a:rPr>
              <a:t>Sparkline</a:t>
            </a:r>
            <a:r>
              <a:rPr lang="zh-CN" altLang="en-US" dirty="0" smtClean="0">
                <a:latin typeface="+mn-ea"/>
                <a:ea typeface="+mn-ea"/>
              </a:rPr>
              <a:t>实战</a:t>
            </a:r>
            <a:r>
              <a:rPr lang="en-US" altLang="zh-CN" dirty="0" smtClean="0">
                <a:latin typeface="+mn-ea"/>
                <a:ea typeface="+mn-ea"/>
              </a:rPr>
              <a:t>Ⅰ</a:t>
            </a:r>
            <a:endParaRPr lang="zh-CN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4" name="TextBox 8"/>
          <p:cNvSpPr txBox="1"/>
          <p:nvPr/>
        </p:nvSpPr>
        <p:spPr>
          <a:xfrm>
            <a:off x="4282288" y="4379816"/>
            <a:ext cx="4294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>
                <a:latin typeface="+mn-ea"/>
                <a:ea typeface="+mn-ea"/>
              </a:rPr>
              <a:t>4. </a:t>
            </a:r>
            <a:r>
              <a:rPr lang="en-US" altLang="zh-CN" dirty="0" smtClean="0">
                <a:latin typeface="+mn-ea"/>
                <a:ea typeface="+mn-ea"/>
              </a:rPr>
              <a:t>Sparkline</a:t>
            </a:r>
            <a:r>
              <a:rPr lang="zh-CN" altLang="en-US" dirty="0" smtClean="0">
                <a:latin typeface="+mn-ea"/>
                <a:ea typeface="+mn-ea"/>
              </a:rPr>
              <a:t>实战</a:t>
            </a:r>
            <a:r>
              <a:rPr lang="en-US" altLang="zh-CN" dirty="0" smtClean="0">
                <a:latin typeface="+mn-ea"/>
                <a:ea typeface="+mn-ea"/>
              </a:rPr>
              <a:t>Ⅱ</a:t>
            </a:r>
            <a:endParaRPr lang="zh-CN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4268386" y="2784730"/>
            <a:ext cx="4294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en-US" altLang="zh-CN" dirty="0" smtClean="0">
                <a:latin typeface="+mn-ea"/>
                <a:ea typeface="+mn-ea"/>
              </a:rPr>
              <a:t>. </a:t>
            </a:r>
            <a:r>
              <a:rPr lang="en-US" altLang="zh-CN" dirty="0" smtClean="0">
                <a:latin typeface="+mn-ea"/>
                <a:ea typeface="+mn-ea"/>
              </a:rPr>
              <a:t>Sparkline</a:t>
            </a:r>
            <a:r>
              <a:rPr lang="zh-CN" altLang="en-US" dirty="0" smtClean="0">
                <a:latin typeface="+mn-ea"/>
                <a:ea typeface="+mn-ea"/>
              </a:rPr>
              <a:t>图形分类</a:t>
            </a:r>
            <a:endParaRPr lang="zh-CN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13" grpId="0"/>
      <p:bldP spid="1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185510" y="260709"/>
            <a:ext cx="7213952" cy="527638"/>
          </a:xfrm>
        </p:spPr>
        <p:txBody>
          <a:bodyPr>
            <a:noAutofit/>
          </a:bodyPr>
          <a:lstStyle/>
          <a:p>
            <a:r>
              <a:rPr lang="zh-CN" altLang="en-US" sz="2800" b="1" dirty="0" smtClean="0"/>
              <a:t>【知识回顾】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8542" y="1481469"/>
            <a:ext cx="11386820" cy="55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在前面一个章节里，我们学习如何来绘制一个</a:t>
            </a:r>
            <a:r>
              <a:rPr lang="zh-CN" altLang="en-US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图表。</a:t>
            </a:r>
            <a:endParaRPr kumimoji="0" lang="zh-CN" altLang="zh-CN" b="1" kern="1200" cap="none" spc="0" normalizeH="0" baseline="0" noProof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06774" y="2766074"/>
            <a:ext cx="400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添加类库：</a:t>
            </a:r>
            <a:r>
              <a:rPr lang="en-US" altLang="zh-CN" dirty="0" smtClean="0"/>
              <a:t>jQuery.js  Flot.js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206774" y="3846194"/>
            <a:ext cx="1648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准备数据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206774" y="4926314"/>
            <a:ext cx="5945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绘制图表： </a:t>
            </a:r>
            <a:r>
              <a:rPr lang="en-US" altLang="zh-CN" dirty="0" smtClean="0"/>
              <a:t>$.</a:t>
            </a:r>
            <a:r>
              <a:rPr lang="en-US" altLang="zh-CN" dirty="0" err="1" smtClean="0"/>
              <a:t>polt</a:t>
            </a:r>
            <a:r>
              <a:rPr lang="en-US" altLang="zh-CN" dirty="0" smtClean="0"/>
              <a:t>({</a:t>
            </a:r>
            <a:r>
              <a:rPr lang="zh-CN" altLang="en-US" dirty="0" smtClean="0"/>
              <a:t>选择器对象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[… … …]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185510" y="260709"/>
            <a:ext cx="7213952" cy="527638"/>
          </a:xfrm>
        </p:spPr>
        <p:txBody>
          <a:bodyPr>
            <a:noAutofit/>
          </a:bodyPr>
          <a:lstStyle/>
          <a:p>
            <a:r>
              <a:rPr lang="zh-CN" altLang="en-US" sz="2800" b="1" dirty="0"/>
              <a:t>【课前讨论】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1872615" y="1513840"/>
            <a:ext cx="3960813" cy="4892675"/>
          </a:xfrm>
          <a:custGeom>
            <a:avLst/>
            <a:gdLst>
              <a:gd name="connsiteX0" fmla="*/ 0 w 3649358"/>
              <a:gd name="connsiteY0" fmla="*/ 0 h 4728510"/>
              <a:gd name="connsiteX1" fmla="*/ 3649358 w 3649358"/>
              <a:gd name="connsiteY1" fmla="*/ 0 h 4728510"/>
              <a:gd name="connsiteX2" fmla="*/ 3649358 w 3649358"/>
              <a:gd name="connsiteY2" fmla="*/ 4728510 h 4728510"/>
              <a:gd name="connsiteX3" fmla="*/ 0 w 3649358"/>
              <a:gd name="connsiteY3" fmla="*/ 4728510 h 4728510"/>
              <a:gd name="connsiteX4" fmla="*/ 0 w 3649358"/>
              <a:gd name="connsiteY4" fmla="*/ 0 h 4728510"/>
              <a:gd name="connsiteX0-1" fmla="*/ 0 w 3649358"/>
              <a:gd name="connsiteY0-2" fmla="*/ 0 h 4728510"/>
              <a:gd name="connsiteX1-3" fmla="*/ 3649358 w 3649358"/>
              <a:gd name="connsiteY1-4" fmla="*/ 0 h 4728510"/>
              <a:gd name="connsiteX2-5" fmla="*/ 3649358 w 3649358"/>
              <a:gd name="connsiteY2-6" fmla="*/ 4728510 h 4728510"/>
              <a:gd name="connsiteX3-7" fmla="*/ 0 w 3649358"/>
              <a:gd name="connsiteY3-8" fmla="*/ 4728510 h 4728510"/>
              <a:gd name="connsiteX4-9" fmla="*/ 0 w 3649358"/>
              <a:gd name="connsiteY4-10" fmla="*/ 0 h 4728510"/>
              <a:gd name="connsiteX0-11" fmla="*/ 0 w 3649358"/>
              <a:gd name="connsiteY0-12" fmla="*/ 0 h 4728510"/>
              <a:gd name="connsiteX1-13" fmla="*/ 3649358 w 3649358"/>
              <a:gd name="connsiteY1-14" fmla="*/ 0 h 4728510"/>
              <a:gd name="connsiteX2-15" fmla="*/ 3649358 w 3649358"/>
              <a:gd name="connsiteY2-16" fmla="*/ 4728510 h 4728510"/>
              <a:gd name="connsiteX3-17" fmla="*/ 0 w 3649358"/>
              <a:gd name="connsiteY3-18" fmla="*/ 4728510 h 4728510"/>
              <a:gd name="connsiteX4-19" fmla="*/ 0 w 3649358"/>
              <a:gd name="connsiteY4-20" fmla="*/ 0 h 4728510"/>
              <a:gd name="connsiteX0-21" fmla="*/ 0 w 3649358"/>
              <a:gd name="connsiteY0-22" fmla="*/ 0 h 4728510"/>
              <a:gd name="connsiteX1-23" fmla="*/ 3649358 w 3649358"/>
              <a:gd name="connsiteY1-24" fmla="*/ 0 h 4728510"/>
              <a:gd name="connsiteX2-25" fmla="*/ 3649358 w 3649358"/>
              <a:gd name="connsiteY2-26" fmla="*/ 4728510 h 4728510"/>
              <a:gd name="connsiteX3-27" fmla="*/ 0 w 3649358"/>
              <a:gd name="connsiteY3-28" fmla="*/ 4728510 h 4728510"/>
              <a:gd name="connsiteX4-29" fmla="*/ 0 w 3649358"/>
              <a:gd name="connsiteY4-30" fmla="*/ 0 h 4728510"/>
              <a:gd name="connsiteX0-31" fmla="*/ 0 w 3649358"/>
              <a:gd name="connsiteY0-32" fmla="*/ 0 h 4728510"/>
              <a:gd name="connsiteX1-33" fmla="*/ 3649358 w 3649358"/>
              <a:gd name="connsiteY1-34" fmla="*/ 0 h 4728510"/>
              <a:gd name="connsiteX2-35" fmla="*/ 3649358 w 3649358"/>
              <a:gd name="connsiteY2-36" fmla="*/ 4728510 h 4728510"/>
              <a:gd name="connsiteX3-37" fmla="*/ 0 w 3649358"/>
              <a:gd name="connsiteY3-38" fmla="*/ 4728510 h 4728510"/>
              <a:gd name="connsiteX4-39" fmla="*/ 0 w 3649358"/>
              <a:gd name="connsiteY4-40" fmla="*/ 0 h 4728510"/>
              <a:gd name="connsiteX0-41" fmla="*/ 0 w 3649358"/>
              <a:gd name="connsiteY0-42" fmla="*/ 0 h 4728510"/>
              <a:gd name="connsiteX1-43" fmla="*/ 3649358 w 3649358"/>
              <a:gd name="connsiteY1-44" fmla="*/ 0 h 4728510"/>
              <a:gd name="connsiteX2-45" fmla="*/ 3649358 w 3649358"/>
              <a:gd name="connsiteY2-46" fmla="*/ 4728510 h 4728510"/>
              <a:gd name="connsiteX3-47" fmla="*/ 0 w 3649358"/>
              <a:gd name="connsiteY3-48" fmla="*/ 4728510 h 4728510"/>
              <a:gd name="connsiteX4-49" fmla="*/ 0 w 3649358"/>
              <a:gd name="connsiteY4-50" fmla="*/ 0 h 4728510"/>
              <a:gd name="connsiteX0-51" fmla="*/ 0 w 3649358"/>
              <a:gd name="connsiteY0-52" fmla="*/ 0 h 4728510"/>
              <a:gd name="connsiteX1-53" fmla="*/ 3649358 w 3649358"/>
              <a:gd name="connsiteY1-54" fmla="*/ 0 h 4728510"/>
              <a:gd name="connsiteX2-55" fmla="*/ 3649358 w 3649358"/>
              <a:gd name="connsiteY2-56" fmla="*/ 4728510 h 4728510"/>
              <a:gd name="connsiteX3-57" fmla="*/ 0 w 3649358"/>
              <a:gd name="connsiteY3-58" fmla="*/ 4728510 h 4728510"/>
              <a:gd name="connsiteX4-59" fmla="*/ 0 w 3649358"/>
              <a:gd name="connsiteY4-60" fmla="*/ 0 h 47285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49358" h="4728510">
                <a:moveTo>
                  <a:pt x="0" y="0"/>
                </a:moveTo>
                <a:lnTo>
                  <a:pt x="3649358" y="0"/>
                </a:lnTo>
                <a:cubicBezTo>
                  <a:pt x="3649358" y="1576170"/>
                  <a:pt x="3394177" y="1589353"/>
                  <a:pt x="3649358" y="4728510"/>
                </a:cubicBezTo>
                <a:cubicBezTo>
                  <a:pt x="3028329" y="4696612"/>
                  <a:pt x="1003802" y="4685980"/>
                  <a:pt x="0" y="4728510"/>
                </a:cubicBezTo>
                <a:cubicBezTo>
                  <a:pt x="159488" y="2195410"/>
                  <a:pt x="0" y="157617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云形标注 14"/>
          <p:cNvSpPr/>
          <p:nvPr/>
        </p:nvSpPr>
        <p:spPr>
          <a:xfrm>
            <a:off x="6729413" y="1812290"/>
            <a:ext cx="2141538" cy="1298575"/>
          </a:xfrm>
          <a:prstGeom prst="cloudCallout">
            <a:avLst>
              <a:gd name="adj1" fmla="val 27318"/>
              <a:gd name="adj2" fmla="val 51787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思考</a:t>
            </a:r>
          </a:p>
        </p:txBody>
      </p:sp>
      <p:sp>
        <p:nvSpPr>
          <p:cNvPr id="6152" name="矩形 1"/>
          <p:cNvSpPr/>
          <p:nvPr/>
        </p:nvSpPr>
        <p:spPr>
          <a:xfrm>
            <a:off x="6918325" y="3577590"/>
            <a:ext cx="4729480" cy="1384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是否有更加简便的方式来实现图表的绘制呢？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304491" y="1573138"/>
            <a:ext cx="337322" cy="337322"/>
          </a:xfrm>
          <a:prstGeom prst="ellipse">
            <a:avLst/>
          </a:prstGeom>
          <a:solidFill>
            <a:schemeClr val="bg1"/>
          </a:solidFill>
          <a:ln w="571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46532" y="1573138"/>
            <a:ext cx="337322" cy="337322"/>
          </a:xfrm>
          <a:prstGeom prst="ellipse">
            <a:avLst/>
          </a:prstGeom>
          <a:solidFill>
            <a:schemeClr val="bg1"/>
          </a:solidFill>
          <a:ln w="571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59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840" y="2793365"/>
            <a:ext cx="3636963" cy="2352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61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0" y="1140460"/>
            <a:ext cx="12190730" cy="4057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4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482" y="1140482"/>
            <a:ext cx="6170613" cy="372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947410" y="699135"/>
            <a:ext cx="5183505" cy="390875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en-US" altLang="zh-CN" sz="3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Sparkline</a:t>
            </a:r>
            <a:r>
              <a:rPr lang="zh-CN" altLang="en-US" sz="3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的定义及优点</a:t>
            </a:r>
          </a:p>
          <a:p>
            <a:pPr marL="800100" lvl="2" indent="-34290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2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 </a:t>
            </a:r>
            <a:endParaRPr lang="zh-CN" altLang="en-US" sz="2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2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提供的数据直接在浏览器中</a:t>
            </a:r>
            <a:r>
              <a:rPr lang="zh-CN" altLang="en-US" sz="2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生成图表</a:t>
            </a:r>
          </a:p>
          <a:p>
            <a:pPr marL="800100" lvl="2" indent="-34290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与大多数现代浏览器兼容</a:t>
            </a:r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355" y="1581970"/>
            <a:ext cx="4291474" cy="2716422"/>
          </a:xfrm>
          <a:prstGeom prst="rect">
            <a:avLst/>
          </a:prstGeom>
          <a:blipFill>
            <a:blip r:embed="rId4"/>
            <a:stretch>
              <a:fillRect l="-5000" r="-5000"/>
            </a:stretch>
          </a:blipFill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Sparkline</a:t>
            </a:r>
            <a:r>
              <a:rPr lang="zh-CN" altLang="en-US" b="1" dirty="0"/>
              <a:t>快速</a:t>
            </a:r>
            <a:r>
              <a:rPr lang="zh-CN" altLang="en-US" b="1" dirty="0" smtClean="0"/>
              <a:t>入门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305328" y="1083185"/>
            <a:ext cx="371227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457200" algn="l"/>
              </a:tabLst>
              <a:defRPr/>
            </a:pP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Sparkline 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endParaRPr lang="zh-CN" altLang="en-US" sz="2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0" name="矩形 9"/>
          <p:cNvSpPr/>
          <p:nvPr/>
        </p:nvSpPr>
        <p:spPr>
          <a:xfrm>
            <a:off x="307576" y="1629594"/>
            <a:ext cx="4096385" cy="58105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42878" y="1081895"/>
            <a:ext cx="6442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https://omnipotent.net/jquery.sparkline/#s-about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87" y="2296685"/>
            <a:ext cx="4110274" cy="424852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43078" y="2296685"/>
            <a:ext cx="68005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Sparkline</a:t>
            </a:r>
            <a:r>
              <a:rPr lang="zh-CN" altLang="en-US" dirty="0" smtClean="0"/>
              <a:t>给我们提供一个集成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，使用方式：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下载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文件到项目目录，引用目录下的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直接引入 </a:t>
            </a:r>
            <a:r>
              <a:rPr lang="en-US" altLang="zh-CN" dirty="0" smtClean="0"/>
              <a:t>cdnjs.cloudflare.com/ajax/libs</a:t>
            </a:r>
          </a:p>
          <a:p>
            <a:pPr lvl="2"/>
            <a:r>
              <a:rPr lang="en-US" altLang="zh-CN" dirty="0" smtClean="0"/>
              <a:t>/</a:t>
            </a:r>
            <a:r>
              <a:rPr lang="en-US" altLang="zh-CN" dirty="0" err="1" smtClean="0"/>
              <a:t>jquery-sparklines</a:t>
            </a:r>
            <a:r>
              <a:rPr lang="en-US" altLang="zh-CN" dirty="0" smtClean="0"/>
              <a:t>/2.1.2/jquery.sparkline.js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5159102" y="5477668"/>
            <a:ext cx="5183383" cy="70496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err="1">
                <a:solidFill>
                  <a:srgbClr val="FF0000"/>
                </a:solidFill>
              </a:rPr>
              <a:t>js</a:t>
            </a:r>
            <a:r>
              <a:rPr lang="zh-CN" altLang="en-US" sz="1800" dirty="0">
                <a:solidFill>
                  <a:srgbClr val="FF0000"/>
                </a:solidFill>
              </a:rPr>
              <a:t>是</a:t>
            </a:r>
            <a:r>
              <a:rPr lang="en-US" altLang="zh-CN" sz="1800" dirty="0">
                <a:solidFill>
                  <a:srgbClr val="FF0000"/>
                </a:solidFill>
              </a:rPr>
              <a:t>JavaScript </a:t>
            </a:r>
            <a:r>
              <a:rPr lang="zh-CN" altLang="en-US" sz="1800" dirty="0">
                <a:solidFill>
                  <a:srgbClr val="FF0000"/>
                </a:solidFill>
              </a:rPr>
              <a:t>源码文件，</a:t>
            </a:r>
            <a:r>
              <a:rPr lang="en-US" altLang="zh-CN" sz="1800" dirty="0">
                <a:solidFill>
                  <a:srgbClr val="FF0000"/>
                </a:solidFill>
              </a:rPr>
              <a:t>min.js</a:t>
            </a:r>
            <a:r>
              <a:rPr lang="zh-CN" altLang="en-US" sz="1800" dirty="0">
                <a:solidFill>
                  <a:srgbClr val="FF0000"/>
                </a:solidFill>
              </a:rPr>
              <a:t>是压缩版的</a:t>
            </a:r>
            <a:r>
              <a:rPr lang="en-US" altLang="zh-CN" sz="1800" dirty="0" err="1">
                <a:solidFill>
                  <a:srgbClr val="FF0000"/>
                </a:solidFill>
              </a:rPr>
              <a:t>js</a:t>
            </a:r>
            <a:r>
              <a:rPr lang="zh-CN" altLang="en-US" sz="1800" dirty="0">
                <a:solidFill>
                  <a:srgbClr val="FF0000"/>
                </a:solidFill>
              </a:rPr>
              <a:t>文件。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Sparkline</a:t>
            </a:r>
            <a:r>
              <a:rPr lang="zh-CN" altLang="en-US" b="1" dirty="0"/>
              <a:t>快速入门</a:t>
            </a:r>
          </a:p>
        </p:txBody>
      </p:sp>
      <p:sp>
        <p:nvSpPr>
          <p:cNvPr id="3" name="矩形 2"/>
          <p:cNvSpPr/>
          <p:nvPr/>
        </p:nvSpPr>
        <p:spPr>
          <a:xfrm>
            <a:off x="262558" y="1327398"/>
            <a:ext cx="371227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457200" algn="l"/>
              </a:tabLst>
              <a:defRPr/>
            </a:pP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学习入门文档</a:t>
            </a:r>
            <a:endParaRPr lang="zh-CN" altLang="en-US" sz="2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2558" y="2417103"/>
            <a:ext cx="495520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每当学习新知识时找到学习文档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就是开始的第一步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endParaRPr lang="en-US" altLang="zh-CN" dirty="0"/>
          </a:p>
          <a:p>
            <a:pPr marL="457200" indent="-457200">
              <a:buAutoNum type="circleNumDbPlain" startAt="2"/>
            </a:pPr>
            <a:r>
              <a:rPr lang="zh-CN" altLang="en-US" dirty="0" smtClean="0"/>
              <a:t>找到快速文档，学习官方提供的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demo</a:t>
            </a:r>
          </a:p>
          <a:p>
            <a:pPr marL="457200" indent="-457200">
              <a:buFont typeface="+mj-ea"/>
              <a:buAutoNum type="circleNumDbPlain"/>
            </a:pPr>
            <a:endParaRPr lang="en-US" altLang="zh-CN" dirty="0"/>
          </a:p>
          <a:p>
            <a:r>
              <a:rPr lang="zh-CN" altLang="en-US" dirty="0" smtClean="0"/>
              <a:t>③  拷贝整个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，运行测试。</a:t>
            </a:r>
            <a:endParaRPr lang="en-US" altLang="zh-CN" dirty="0"/>
          </a:p>
          <a:p>
            <a:r>
              <a:rPr lang="en-US" altLang="zh-CN" dirty="0" smtClean="0"/>
              <a:t>       </a:t>
            </a:r>
            <a:r>
              <a:rPr lang="zh-CN" altLang="en-US" dirty="0" smtClean="0"/>
              <a:t>这里我们发现还需要</a:t>
            </a:r>
            <a:r>
              <a:rPr lang="en-US" altLang="zh-CN" dirty="0" smtClean="0"/>
              <a:t>jquery.js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142" y="1557586"/>
            <a:ext cx="6283286" cy="471246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Sparkline</a:t>
            </a:r>
            <a:r>
              <a:rPr lang="zh-CN" altLang="en-US" b="1" dirty="0"/>
              <a:t>快速入门</a:t>
            </a:r>
          </a:p>
        </p:txBody>
      </p:sp>
      <p:sp>
        <p:nvSpPr>
          <p:cNvPr id="3" name="矩形 2"/>
          <p:cNvSpPr/>
          <p:nvPr/>
        </p:nvSpPr>
        <p:spPr>
          <a:xfrm>
            <a:off x="334566" y="1269554"/>
            <a:ext cx="371227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457200" algn="l"/>
              </a:tabLst>
              <a:defRPr/>
            </a:pP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代码及页面展示</a:t>
            </a:r>
            <a:endParaRPr lang="zh-CN" altLang="en-US" sz="2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37427" y="227766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页面效果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015929" y="2871319"/>
            <a:ext cx="4608512" cy="3024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918" y="3263391"/>
            <a:ext cx="4342857" cy="260952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782838" y="1289332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将快速入门代码拷贝到编辑器中再打开浏览器</a:t>
            </a:r>
            <a:endParaRPr lang="en-US" altLang="zh-CN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98" y="2230914"/>
            <a:ext cx="4526633" cy="442120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">
      <a:dk1>
        <a:sysClr val="windowText" lastClr="000000"/>
      </a:dk1>
      <a:lt1>
        <a:sysClr val="window" lastClr="FFFFFF"/>
      </a:lt1>
      <a:dk2>
        <a:srgbClr val="7F7F7F"/>
      </a:dk2>
      <a:lt2>
        <a:srgbClr val="7F7F7F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FFFFFF"/>
      </a:hlink>
      <a:folHlink>
        <a:srgbClr val="FFFFFF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1196</Words>
  <Application>Microsoft Office PowerPoint</Application>
  <PresentationFormat>自定义</PresentationFormat>
  <Paragraphs>214</Paragraphs>
  <Slides>21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楷体</vt:lpstr>
      <vt:lpstr>宋体</vt:lpstr>
      <vt:lpstr>微软雅黑</vt:lpstr>
      <vt:lpstr>Arial</vt:lpstr>
      <vt:lpstr>Calibri</vt:lpstr>
      <vt:lpstr>Segoe UI</vt:lpstr>
      <vt:lpstr>Wingdings</vt:lpstr>
      <vt:lpstr>Office 主题</vt:lpstr>
      <vt:lpstr>PowerPoint 演示文稿</vt:lpstr>
      <vt:lpstr>PowerPoint 演示文稿</vt:lpstr>
      <vt:lpstr>PowerPoint 演示文稿</vt:lpstr>
      <vt:lpstr>【知识回顾】</vt:lpstr>
      <vt:lpstr>【课前讨论】</vt:lpstr>
      <vt:lpstr>PowerPoint 演示文稿</vt:lpstr>
      <vt:lpstr>Sparkline快速入门</vt:lpstr>
      <vt:lpstr>Sparkline快速入门</vt:lpstr>
      <vt:lpstr>Sparkline快速入门</vt:lpstr>
      <vt:lpstr>Sparkline快速入门</vt:lpstr>
      <vt:lpstr>Sparkline快速入门</vt:lpstr>
      <vt:lpstr>Sparkline图形分类</vt:lpstr>
      <vt:lpstr>Sparkline图形分类</vt:lpstr>
      <vt:lpstr>Sparkline图形分类</vt:lpstr>
      <vt:lpstr>Sparkline图形分类</vt:lpstr>
      <vt:lpstr>Sparkline 实战Ⅰ</vt:lpstr>
      <vt:lpstr>Sparkline 实战Ⅰ</vt:lpstr>
      <vt:lpstr>Sparkline 实战Ⅰ</vt:lpstr>
      <vt:lpstr>Sparkline 实战Ⅱ</vt:lpstr>
      <vt:lpstr>Sparkline 实战Ⅱ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</dc:title>
  <dc:creator>Michael</dc:creator>
  <cp:lastModifiedBy>admin</cp:lastModifiedBy>
  <cp:revision>540</cp:revision>
  <dcterms:created xsi:type="dcterms:W3CDTF">2015-10-21T17:10:00Z</dcterms:created>
  <dcterms:modified xsi:type="dcterms:W3CDTF">2021-02-19T00:41:45Z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