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60" r:id="rId5"/>
    <p:sldId id="261" r:id="rId6"/>
    <p:sldId id="291" r:id="rId7"/>
    <p:sldId id="293" r:id="rId8"/>
    <p:sldId id="292" r:id="rId9"/>
    <p:sldId id="262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94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1F102-703B-48B4-BF1F-A040815DB834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9A34A-269E-4344-9844-B289A1CAE1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721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9A34A-269E-4344-9844-B289A1CAE1A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747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F07282-65FC-4160-A730-75430250B2F9}" type="datetimeFigureOut">
              <a:rPr lang="en-US"/>
              <a:pPr>
                <a:defRPr/>
              </a:pPr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E6B38-B6FF-4A23-8CF6-0D239D0044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E78710-513A-4043-BB3E-7E5A69EFC48B}" type="datetimeFigureOut">
              <a:rPr lang="en-US"/>
              <a:pPr>
                <a:defRPr/>
              </a:pPr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189DAC-C146-464A-A177-D658FD5D94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3EC90-2BF7-48E7-8CA7-2CFBBE099EAF}" type="datetimeFigureOut">
              <a:rPr lang="en-US"/>
              <a:pPr>
                <a:defRPr/>
              </a:pPr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2EC984-BA85-45C5-B793-BF69FF38CE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39447-C837-45A7-9757-B8E4AEF29506}" type="datetimeFigureOut">
              <a:rPr lang="en-US"/>
              <a:pPr>
                <a:defRPr/>
              </a:pPr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85B1C-58EE-4DF9-9937-42198E81A4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DD424F-ECC0-4A42-8375-6E4E2D7D24CE}" type="datetimeFigureOut">
              <a:rPr lang="en-US"/>
              <a:pPr>
                <a:defRPr/>
              </a:pPr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5E2E2-2C37-482F-AB5C-3158F70429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10B72-3853-44FF-BD33-01723818F777}" type="datetimeFigureOut">
              <a:rPr lang="en-US"/>
              <a:pPr>
                <a:defRPr/>
              </a:pPr>
              <a:t>4/27/2020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511F5-8D42-46BB-A1CE-9099438FAD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006E9F-D915-4D01-9292-F68A8BCC4AEE}" type="datetimeFigureOut">
              <a:rPr lang="en-US"/>
              <a:pPr>
                <a:defRPr/>
              </a:pPr>
              <a:t>4/27/2020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FA514-7F7F-42AB-ACBC-97B4B70F1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535CF-072A-4D45-91D0-9E770F0B0181}" type="datetimeFigureOut">
              <a:rPr lang="en-US"/>
              <a:pPr>
                <a:defRPr/>
              </a:pPr>
              <a:t>4/27/2020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3805D2-9592-409F-8084-9525720008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12E3DB-FF01-4016-A04F-13AD8FA9DFCC}" type="datetimeFigureOut">
              <a:rPr lang="en-US"/>
              <a:pPr>
                <a:defRPr/>
              </a:pPr>
              <a:t>4/27/2020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6B83D5-CE2D-4C7A-A980-7812D36335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BC91A-17C8-480B-A1A1-001B61BA5FA1}" type="datetimeFigureOut">
              <a:rPr lang="en-US"/>
              <a:pPr>
                <a:defRPr/>
              </a:pPr>
              <a:t>4/27/2020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D7B6D-3BC6-47E7-8893-F223A49402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94EFDA-2348-4408-9786-477D68DD9BAB}" type="datetimeFigureOut">
              <a:rPr lang="en-US"/>
              <a:pPr>
                <a:defRPr/>
              </a:pPr>
              <a:t>4/27/2020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61F1A-1A7F-48D9-B97D-C5642E90E3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E957B89-6FF3-4AD4-9FD5-A4163D30C0C9}" type="datetimeFigureOut">
              <a:rPr lang="en-US"/>
              <a:pPr>
                <a:defRPr/>
              </a:pPr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1AE384D-8484-46FC-98EC-82EBD4B648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3213100" y="2451100"/>
            <a:ext cx="26924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6200"/>
              </a:lnSpc>
            </a:pPr>
            <a:r>
              <a:rPr lang="en-US" altLang="zh-CN" sz="4800" b="1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HTML</a:t>
            </a:r>
            <a:r>
              <a:rPr lang="en-US" altLang="zh-CN" sz="48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表单</a:t>
            </a:r>
            <a:endParaRPr lang="en-US" altLang="zh-CN" sz="48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15" name="TextBox 1"/>
          <p:cNvSpPr txBox="1">
            <a:spLocks noChangeArrowheads="1"/>
          </p:cNvSpPr>
          <p:nvPr/>
        </p:nvSpPr>
        <p:spPr bwMode="auto">
          <a:xfrm>
            <a:off x="3581400" y="4686300"/>
            <a:ext cx="2108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leizhang5@iflytek.com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Box 1"/>
          <p:cNvSpPr txBox="1">
            <a:spLocks noChangeArrowheads="1"/>
          </p:cNvSpPr>
          <p:nvPr/>
        </p:nvSpPr>
        <p:spPr bwMode="auto">
          <a:xfrm>
            <a:off x="406400" y="393700"/>
            <a:ext cx="3200400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4700"/>
              </a:lnSpc>
            </a:pPr>
            <a:r>
              <a:rPr lang="en-US" altLang="zh-CN" sz="36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提交表单的方法</a:t>
            </a:r>
            <a:endParaRPr lang="en-US" altLang="zh-CN" sz="3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578" name="TextBox 1"/>
          <p:cNvSpPr txBox="1">
            <a:spLocks noChangeArrowheads="1"/>
          </p:cNvSpPr>
          <p:nvPr/>
        </p:nvSpPr>
        <p:spPr bwMode="auto">
          <a:xfrm>
            <a:off x="444500" y="1384300"/>
            <a:ext cx="1943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7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•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0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action</a:t>
            </a:r>
            <a:r>
              <a:rPr lang="en-US" altLang="zh-CN" sz="27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endParaRPr lang="en-US" altLang="zh-CN" sz="27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579" name="TextBox 1"/>
          <p:cNvSpPr txBox="1">
            <a:spLocks noChangeArrowheads="1"/>
          </p:cNvSpPr>
          <p:nvPr/>
        </p:nvSpPr>
        <p:spPr bwMode="auto">
          <a:xfrm>
            <a:off x="901700" y="1892300"/>
            <a:ext cx="41275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31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提交表单时转到的</a:t>
            </a:r>
            <a:r>
              <a:rPr lang="en-US" altLang="zh-CN" sz="240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URL</a:t>
            </a:r>
            <a:r>
              <a:rPr lang="en-US" altLang="zh-CN" sz="24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地址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24580" name="TextBox 1"/>
          <p:cNvSpPr txBox="1">
            <a:spLocks noChangeArrowheads="1"/>
          </p:cNvSpPr>
          <p:nvPr/>
        </p:nvSpPr>
        <p:spPr bwMode="auto">
          <a:xfrm>
            <a:off x="444500" y="2552700"/>
            <a:ext cx="2273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7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•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method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endParaRPr lang="en-US" altLang="zh-CN" sz="27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581" name="TextBox 1"/>
          <p:cNvSpPr txBox="1">
            <a:spLocks noChangeArrowheads="1"/>
          </p:cNvSpPr>
          <p:nvPr/>
        </p:nvSpPr>
        <p:spPr bwMode="auto">
          <a:xfrm>
            <a:off x="901700" y="3048000"/>
            <a:ext cx="13843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31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GET</a:t>
            </a:r>
            <a:r>
              <a:rPr lang="en-US" altLang="zh-CN" sz="24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方式</a:t>
            </a:r>
            <a:endParaRPr lang="en-US" altLang="zh-CN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582" name="TextBox 1"/>
          <p:cNvSpPr txBox="1">
            <a:spLocks noChangeArrowheads="1"/>
          </p:cNvSpPr>
          <p:nvPr/>
        </p:nvSpPr>
        <p:spPr bwMode="auto">
          <a:xfrm>
            <a:off x="1358900" y="3492500"/>
            <a:ext cx="2609689" cy="1097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•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收集用户少量信息</a:t>
            </a:r>
            <a:r>
              <a:rPr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ts val="28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•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000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数据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长度限制为</a:t>
            </a:r>
            <a:r>
              <a:rPr lang="en-US" altLang="zh-CN" sz="2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4KB</a:t>
            </a:r>
          </a:p>
          <a:p>
            <a:pPr marL="342900" indent="-342900">
              <a:lnSpc>
                <a:spcPts val="2800"/>
              </a:lnSpc>
              <a:buSzPct val="60000"/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速度快</a:t>
            </a:r>
            <a:endParaRPr lang="en-US" altLang="zh-CN" sz="20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583" name="TextBox 1"/>
          <p:cNvSpPr txBox="1">
            <a:spLocks noChangeArrowheads="1"/>
          </p:cNvSpPr>
          <p:nvPr/>
        </p:nvSpPr>
        <p:spPr bwMode="auto">
          <a:xfrm>
            <a:off x="901700" y="4635500"/>
            <a:ext cx="1536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31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POST</a:t>
            </a:r>
            <a:r>
              <a:rPr lang="en-US" altLang="zh-CN" sz="24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方式</a:t>
            </a:r>
            <a:endParaRPr lang="en-US" altLang="zh-CN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584" name="TextBox 1"/>
          <p:cNvSpPr txBox="1">
            <a:spLocks noChangeArrowheads="1"/>
          </p:cNvSpPr>
          <p:nvPr/>
        </p:nvSpPr>
        <p:spPr bwMode="auto">
          <a:xfrm>
            <a:off x="1358900" y="5074464"/>
            <a:ext cx="5899051" cy="1097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•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收集用户大量信息（可能包含用户上传的文件</a:t>
            </a:r>
            <a:r>
              <a:rPr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）。</a:t>
            </a:r>
          </a:p>
          <a:p>
            <a:pPr>
              <a:lnSpc>
                <a:spcPts val="28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•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用户提交的信息保存在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HTTP</a:t>
            </a:r>
            <a:r>
              <a:rPr lang="en-US" altLang="zh-CN" sz="20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请求消息的正文</a:t>
            </a:r>
            <a:r>
              <a:rPr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ts val="28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•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速度慢</a:t>
            </a:r>
            <a:endParaRPr lang="en-US" altLang="zh-CN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114300" y="6604000"/>
            <a:ext cx="177800" cy="177800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 fontAlgn="auto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3" dirty="0">
                <a:solidFill>
                  <a:srgbClr val="FFFFFF"/>
                </a:solidFill>
                <a:latin typeface="Calibri" pitchFamily="18" charset="0"/>
                <a:ea typeface="+mn-ea"/>
                <a:cs typeface="Calibri" pitchFamily="18" charset="0"/>
              </a:rPr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Box 1"/>
          <p:cNvSpPr txBox="1">
            <a:spLocks noChangeArrowheads="1"/>
          </p:cNvSpPr>
          <p:nvPr/>
        </p:nvSpPr>
        <p:spPr bwMode="auto">
          <a:xfrm>
            <a:off x="406400" y="139700"/>
            <a:ext cx="1828800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4700"/>
              </a:lnSpc>
            </a:pPr>
            <a:r>
              <a:rPr lang="en-US" altLang="zh-CN" sz="3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单元目录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444500" y="1473200"/>
            <a:ext cx="165100" cy="1879600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 fontAlgn="auto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795" dirty="0">
                <a:solidFill>
                  <a:srgbClr val="000000"/>
                </a:solidFill>
                <a:latin typeface="Calibri" pitchFamily="18" charset="0"/>
                <a:ea typeface="+mn-ea"/>
                <a:cs typeface="Calibri" pitchFamily="18" charset="0"/>
              </a:rPr>
              <a:t>•</a:t>
            </a: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latin typeface="+mn-lt"/>
              <a:ea typeface="+mn-ea"/>
            </a:endParaRPr>
          </a:p>
          <a:p>
            <a:pPr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798" dirty="0">
                <a:solidFill>
                  <a:srgbClr val="000000"/>
                </a:solidFill>
                <a:latin typeface="Calibri" pitchFamily="18" charset="0"/>
                <a:ea typeface="+mn-ea"/>
                <a:cs typeface="Calibri" pitchFamily="18" charset="0"/>
              </a:rPr>
              <a:t>•</a:t>
            </a: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latin typeface="+mn-lt"/>
              <a:ea typeface="+mn-ea"/>
            </a:endParaRPr>
          </a:p>
          <a:p>
            <a:pPr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795" dirty="0">
                <a:solidFill>
                  <a:srgbClr val="FF0000"/>
                </a:solidFill>
                <a:latin typeface="Calibri" pitchFamily="18" charset="0"/>
                <a:ea typeface="+mn-ea"/>
                <a:cs typeface="Calibri" pitchFamily="18" charset="0"/>
              </a:rPr>
              <a:t>•</a:t>
            </a: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latin typeface="+mn-lt"/>
              <a:ea typeface="+mn-ea"/>
            </a:endParaRPr>
          </a:p>
          <a:p>
            <a:pPr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795" dirty="0">
                <a:solidFill>
                  <a:srgbClr val="000000"/>
                </a:solidFill>
                <a:latin typeface="Calibri" pitchFamily="18" charset="0"/>
                <a:ea typeface="+mn-ea"/>
                <a:cs typeface="Calibri" pitchFamily="18" charset="0"/>
              </a:rPr>
              <a:t>•</a:t>
            </a:r>
          </a:p>
        </p:txBody>
      </p:sp>
      <p:sp>
        <p:nvSpPr>
          <p:cNvPr id="25603" name="TextBox 1"/>
          <p:cNvSpPr txBox="1">
            <a:spLocks noChangeArrowheads="1"/>
          </p:cNvSpPr>
          <p:nvPr/>
        </p:nvSpPr>
        <p:spPr bwMode="auto">
          <a:xfrm>
            <a:off x="787400" y="1435100"/>
            <a:ext cx="2476500" cy="199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7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表单概述</a:t>
            </a:r>
            <a:endParaRPr lang="en-US" altLang="zh-CN" sz="27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7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提交表单的方法</a:t>
            </a:r>
            <a:endParaRPr lang="en-US" altLang="zh-CN" sz="27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7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常用表单字段</a:t>
            </a:r>
            <a:endParaRPr lang="en-US" altLang="zh-CN" sz="27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7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框架</a:t>
            </a:r>
            <a:endParaRPr lang="en-US" altLang="zh-CN" sz="27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114300" y="6604000"/>
            <a:ext cx="177800" cy="177800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 fontAlgn="auto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3" dirty="0">
                <a:solidFill>
                  <a:srgbClr val="FFFFFF"/>
                </a:solidFill>
                <a:latin typeface="Calibri" pitchFamily="18" charset="0"/>
                <a:ea typeface="+mn-ea"/>
                <a:cs typeface="Calibri" pitchFamily="18" charset="0"/>
              </a:rPr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Box 1"/>
          <p:cNvSpPr txBox="1">
            <a:spLocks noChangeArrowheads="1"/>
          </p:cNvSpPr>
          <p:nvPr/>
        </p:nvSpPr>
        <p:spPr bwMode="auto">
          <a:xfrm>
            <a:off x="406400" y="139700"/>
            <a:ext cx="2743200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4700"/>
              </a:lnSpc>
            </a:pPr>
            <a:r>
              <a:rPr lang="en-US" altLang="zh-CN" sz="3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常用表单字段</a:t>
            </a:r>
          </a:p>
        </p:txBody>
      </p:sp>
      <p:sp>
        <p:nvSpPr>
          <p:cNvPr id="26626" name="TextBox 1"/>
          <p:cNvSpPr txBox="1">
            <a:spLocks noChangeArrowheads="1"/>
          </p:cNvSpPr>
          <p:nvPr/>
        </p:nvSpPr>
        <p:spPr bwMode="auto">
          <a:xfrm>
            <a:off x="444500" y="13462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7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•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文本输入框（</a:t>
            </a:r>
            <a:r>
              <a:rPr lang="en-US" altLang="zh-CN" sz="270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input</a:t>
            </a:r>
            <a:r>
              <a:rPr lang="en-US" altLang="zh-CN" sz="27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26627" name="TextBox 1"/>
          <p:cNvSpPr txBox="1">
            <a:spLocks noChangeArrowheads="1"/>
          </p:cNvSpPr>
          <p:nvPr/>
        </p:nvSpPr>
        <p:spPr bwMode="auto">
          <a:xfrm>
            <a:off x="901700" y="1854200"/>
            <a:ext cx="15113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3100"/>
              </a:lnSpc>
            </a:pPr>
            <a:r>
              <a:rPr lang="en-US" altLang="zh-CN" sz="24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–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type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</a:p>
        </p:txBody>
      </p:sp>
      <p:sp>
        <p:nvSpPr>
          <p:cNvPr id="26628" name="TextBox 1"/>
          <p:cNvSpPr txBox="1">
            <a:spLocks noChangeArrowheads="1"/>
          </p:cNvSpPr>
          <p:nvPr/>
        </p:nvSpPr>
        <p:spPr bwMode="auto">
          <a:xfrm>
            <a:off x="1358900" y="2286000"/>
            <a:ext cx="32131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•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type=“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text”</a:t>
            </a:r>
            <a:r>
              <a:rPr lang="en-US" altLang="zh-CN" sz="20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表示文本输入框</a:t>
            </a:r>
            <a:endParaRPr lang="en-US" altLang="zh-CN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629" name="TextBox 1"/>
          <p:cNvSpPr txBox="1">
            <a:spLocks noChangeArrowheads="1"/>
          </p:cNvSpPr>
          <p:nvPr/>
        </p:nvSpPr>
        <p:spPr bwMode="auto">
          <a:xfrm>
            <a:off x="901700" y="2654300"/>
            <a:ext cx="16256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31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value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endParaRPr lang="en-US" altLang="zh-CN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630" name="TextBox 1"/>
          <p:cNvSpPr txBox="1">
            <a:spLocks noChangeArrowheads="1"/>
          </p:cNvSpPr>
          <p:nvPr/>
        </p:nvSpPr>
        <p:spPr bwMode="auto">
          <a:xfrm>
            <a:off x="1358900" y="3086100"/>
            <a:ext cx="14986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•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文本框的值</a:t>
            </a:r>
            <a:endParaRPr lang="en-US" altLang="zh-CN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631" name="TextBox 1"/>
          <p:cNvSpPr txBox="1">
            <a:spLocks noChangeArrowheads="1"/>
          </p:cNvSpPr>
          <p:nvPr/>
        </p:nvSpPr>
        <p:spPr bwMode="auto">
          <a:xfrm>
            <a:off x="901700" y="3467100"/>
            <a:ext cx="15875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3100"/>
              </a:lnSpc>
            </a:pPr>
            <a:r>
              <a:rPr lang="en-US" altLang="zh-CN" sz="24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–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name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</a:p>
        </p:txBody>
      </p:sp>
      <p:sp>
        <p:nvSpPr>
          <p:cNvPr id="26632" name="TextBox 1"/>
          <p:cNvSpPr txBox="1">
            <a:spLocks noChangeArrowheads="1"/>
          </p:cNvSpPr>
          <p:nvPr/>
        </p:nvSpPr>
        <p:spPr bwMode="auto">
          <a:xfrm>
            <a:off x="1358900" y="3886200"/>
            <a:ext cx="69596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•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必须的，提交表单时此文本框的值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value</a:t>
            </a:r>
            <a:r>
              <a:rPr lang="en-US" altLang="zh-CN" sz="20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存储在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name</a:t>
            </a:r>
            <a:r>
              <a:rPr lang="en-US" altLang="zh-CN" sz="20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变量中</a:t>
            </a:r>
            <a:r>
              <a:rPr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26633" name="TextBox 1"/>
          <p:cNvSpPr txBox="1">
            <a:spLocks noChangeArrowheads="1"/>
          </p:cNvSpPr>
          <p:nvPr/>
        </p:nvSpPr>
        <p:spPr bwMode="auto">
          <a:xfrm>
            <a:off x="444500" y="4546600"/>
            <a:ext cx="56769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0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&lt;input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type="text"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name=“input1"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value="</a:t>
            </a:r>
            <a:r>
              <a:rPr lang="en-US" altLang="zh-CN" sz="20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你好</a:t>
            </a:r>
            <a:r>
              <a:rPr lang="en-US" altLang="zh-CN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"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/&gt;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14300" y="6604000"/>
            <a:ext cx="177800" cy="177800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 fontAlgn="auto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3" dirty="0">
                <a:solidFill>
                  <a:srgbClr val="FFFFFF"/>
                </a:solidFill>
                <a:latin typeface="Calibri" pitchFamily="18" charset="0"/>
                <a:ea typeface="+mn-ea"/>
                <a:cs typeface="Calibri" pitchFamily="18" charset="0"/>
              </a:rPr>
              <a:t>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565900" y="5922963"/>
            <a:ext cx="2370138" cy="422275"/>
          </a:xfrm>
          <a:custGeom>
            <a:avLst/>
            <a:gdLst>
              <a:gd name="connsiteX0" fmla="*/ 6350 w 2370201"/>
              <a:gd name="connsiteY0" fmla="*/ 83146 h 422275"/>
              <a:gd name="connsiteX1" fmla="*/ 32004 w 2370201"/>
              <a:gd name="connsiteY1" fmla="*/ 57543 h 422275"/>
              <a:gd name="connsiteX2" fmla="*/ 32004 w 2370201"/>
              <a:gd name="connsiteY2" fmla="*/ 57543 h 422275"/>
              <a:gd name="connsiteX3" fmla="*/ 32004 w 2370201"/>
              <a:gd name="connsiteY3" fmla="*/ 57543 h 422275"/>
              <a:gd name="connsiteX4" fmla="*/ 2312543 w 2370201"/>
              <a:gd name="connsiteY4" fmla="*/ 57543 h 422275"/>
              <a:gd name="connsiteX5" fmla="*/ 2312543 w 2370201"/>
              <a:gd name="connsiteY5" fmla="*/ 31953 h 422275"/>
              <a:gd name="connsiteX6" fmla="*/ 2312543 w 2370201"/>
              <a:gd name="connsiteY6" fmla="*/ 31953 h 422275"/>
              <a:gd name="connsiteX7" fmla="*/ 2338196 w 2370201"/>
              <a:gd name="connsiteY7" fmla="*/ 6350 h 422275"/>
              <a:gd name="connsiteX8" fmla="*/ 2363723 w 2370201"/>
              <a:gd name="connsiteY8" fmla="*/ 31953 h 422275"/>
              <a:gd name="connsiteX9" fmla="*/ 2363723 w 2370201"/>
              <a:gd name="connsiteY9" fmla="*/ 31953 h 422275"/>
              <a:gd name="connsiteX10" fmla="*/ 2363723 w 2370201"/>
              <a:gd name="connsiteY10" fmla="*/ 31953 h 422275"/>
              <a:gd name="connsiteX11" fmla="*/ 2363851 w 2370201"/>
              <a:gd name="connsiteY11" fmla="*/ 339128 h 422275"/>
              <a:gd name="connsiteX12" fmla="*/ 2363851 w 2370201"/>
              <a:gd name="connsiteY12" fmla="*/ 339128 h 422275"/>
              <a:gd name="connsiteX13" fmla="*/ 2338196 w 2370201"/>
              <a:gd name="connsiteY13" fmla="*/ 364731 h 422275"/>
              <a:gd name="connsiteX14" fmla="*/ 2338196 w 2370201"/>
              <a:gd name="connsiteY14" fmla="*/ 364731 h 422275"/>
              <a:gd name="connsiteX15" fmla="*/ 2338196 w 2370201"/>
              <a:gd name="connsiteY15" fmla="*/ 364731 h 422275"/>
              <a:gd name="connsiteX16" fmla="*/ 57531 w 2370201"/>
              <a:gd name="connsiteY16" fmla="*/ 364731 h 422275"/>
              <a:gd name="connsiteX17" fmla="*/ 57531 w 2370201"/>
              <a:gd name="connsiteY17" fmla="*/ 390321 h 422275"/>
              <a:gd name="connsiteX18" fmla="*/ 57531 w 2370201"/>
              <a:gd name="connsiteY18" fmla="*/ 390321 h 422275"/>
              <a:gd name="connsiteX19" fmla="*/ 32004 w 2370201"/>
              <a:gd name="connsiteY19" fmla="*/ 415925 h 422275"/>
              <a:gd name="connsiteX20" fmla="*/ 6350 w 2370201"/>
              <a:gd name="connsiteY20" fmla="*/ 390321 h 422275"/>
              <a:gd name="connsiteX21" fmla="*/ 6350 w 2370201"/>
              <a:gd name="connsiteY21" fmla="*/ 390321 h 422275"/>
              <a:gd name="connsiteX22" fmla="*/ 6350 w 2370201"/>
              <a:gd name="connsiteY22" fmla="*/ 83146 h 4222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2370201" h="422275">
                <a:moveTo>
                  <a:pt x="6350" y="83146"/>
                </a:moveTo>
                <a:cubicBezTo>
                  <a:pt x="6350" y="69011"/>
                  <a:pt x="17780" y="57543"/>
                  <a:pt x="32004" y="57543"/>
                </a:cubicBezTo>
                <a:cubicBezTo>
                  <a:pt x="32004" y="57543"/>
                  <a:pt x="32004" y="57543"/>
                  <a:pt x="32004" y="57543"/>
                </a:cubicBezTo>
                <a:lnTo>
                  <a:pt x="32004" y="57543"/>
                </a:lnTo>
                <a:lnTo>
                  <a:pt x="2312543" y="57543"/>
                </a:lnTo>
                <a:lnTo>
                  <a:pt x="2312543" y="31953"/>
                </a:lnTo>
                <a:lnTo>
                  <a:pt x="2312543" y="31953"/>
                </a:lnTo>
                <a:cubicBezTo>
                  <a:pt x="2312543" y="17805"/>
                  <a:pt x="2324100" y="6350"/>
                  <a:pt x="2338196" y="6350"/>
                </a:cubicBezTo>
                <a:cubicBezTo>
                  <a:pt x="2352293" y="6350"/>
                  <a:pt x="2363723" y="17805"/>
                  <a:pt x="2363723" y="31953"/>
                </a:cubicBezTo>
                <a:cubicBezTo>
                  <a:pt x="2363723" y="31953"/>
                  <a:pt x="2363723" y="31953"/>
                  <a:pt x="2363723" y="31953"/>
                </a:cubicBezTo>
                <a:lnTo>
                  <a:pt x="2363723" y="31953"/>
                </a:lnTo>
                <a:lnTo>
                  <a:pt x="2363851" y="339128"/>
                </a:lnTo>
                <a:lnTo>
                  <a:pt x="2363851" y="339128"/>
                </a:lnTo>
                <a:cubicBezTo>
                  <a:pt x="2363851" y="353263"/>
                  <a:pt x="2352293" y="364731"/>
                  <a:pt x="2338196" y="364731"/>
                </a:cubicBezTo>
                <a:cubicBezTo>
                  <a:pt x="2338196" y="364731"/>
                  <a:pt x="2338196" y="364731"/>
                  <a:pt x="2338196" y="364731"/>
                </a:cubicBezTo>
                <a:lnTo>
                  <a:pt x="2338196" y="364731"/>
                </a:lnTo>
                <a:lnTo>
                  <a:pt x="57531" y="364731"/>
                </a:lnTo>
                <a:lnTo>
                  <a:pt x="57531" y="390321"/>
                </a:lnTo>
                <a:lnTo>
                  <a:pt x="57531" y="390321"/>
                </a:lnTo>
                <a:cubicBezTo>
                  <a:pt x="57531" y="404469"/>
                  <a:pt x="46101" y="415925"/>
                  <a:pt x="32004" y="415925"/>
                </a:cubicBezTo>
                <a:cubicBezTo>
                  <a:pt x="17780" y="415925"/>
                  <a:pt x="6350" y="404469"/>
                  <a:pt x="6350" y="390321"/>
                </a:cubicBezTo>
                <a:cubicBezTo>
                  <a:pt x="6350" y="390321"/>
                  <a:pt x="6350" y="390321"/>
                  <a:pt x="6350" y="390321"/>
                </a:cubicBezTo>
                <a:lnTo>
                  <a:pt x="6350" y="8314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6AAC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8872538" y="5948363"/>
            <a:ext cx="63500" cy="38100"/>
          </a:xfrm>
          <a:custGeom>
            <a:avLst/>
            <a:gdLst>
              <a:gd name="connsiteX0" fmla="*/ 6350 w 64007"/>
              <a:gd name="connsiteY0" fmla="*/ 31940 h 38290"/>
              <a:gd name="connsiteX1" fmla="*/ 32003 w 64007"/>
              <a:gd name="connsiteY1" fmla="*/ 31940 h 38290"/>
              <a:gd name="connsiteX2" fmla="*/ 32003 w 64007"/>
              <a:gd name="connsiteY2" fmla="*/ 31940 h 38290"/>
              <a:gd name="connsiteX3" fmla="*/ 57657 w 64007"/>
              <a:gd name="connsiteY3" fmla="*/ 6350 h 382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4007" h="38290">
                <a:moveTo>
                  <a:pt x="6350" y="31940"/>
                </a:moveTo>
                <a:lnTo>
                  <a:pt x="32003" y="31940"/>
                </a:lnTo>
                <a:lnTo>
                  <a:pt x="32003" y="31940"/>
                </a:lnTo>
                <a:cubicBezTo>
                  <a:pt x="46100" y="31940"/>
                  <a:pt x="57657" y="20485"/>
                  <a:pt x="57657" y="6350"/>
                </a:cubicBezTo>
              </a:path>
            </a:pathLst>
          </a:custGeom>
          <a:ln w="12700">
            <a:solidFill>
              <a:srgbClr val="46AAC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8872538" y="5948363"/>
            <a:ext cx="38100" cy="38100"/>
          </a:xfrm>
          <a:custGeom>
            <a:avLst/>
            <a:gdLst>
              <a:gd name="connsiteX0" fmla="*/ 32003 w 38353"/>
              <a:gd name="connsiteY0" fmla="*/ 31940 h 38290"/>
              <a:gd name="connsiteX1" fmla="*/ 32003 w 38353"/>
              <a:gd name="connsiteY1" fmla="*/ 6350 h 38290"/>
              <a:gd name="connsiteX2" fmla="*/ 32003 w 38353"/>
              <a:gd name="connsiteY2" fmla="*/ 6350 h 38290"/>
              <a:gd name="connsiteX3" fmla="*/ 19176 w 38353"/>
              <a:gd name="connsiteY3" fmla="*/ 19139 h 38290"/>
              <a:gd name="connsiteX4" fmla="*/ 6350 w 38353"/>
              <a:gd name="connsiteY4" fmla="*/ 6350 h 38290"/>
              <a:gd name="connsiteX5" fmla="*/ 6350 w 38353"/>
              <a:gd name="connsiteY5" fmla="*/ 6350 h 382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38353" h="38290">
                <a:moveTo>
                  <a:pt x="32003" y="31940"/>
                </a:moveTo>
                <a:lnTo>
                  <a:pt x="32003" y="6350"/>
                </a:lnTo>
                <a:lnTo>
                  <a:pt x="32003" y="6350"/>
                </a:lnTo>
                <a:cubicBezTo>
                  <a:pt x="32003" y="13411"/>
                  <a:pt x="26288" y="19139"/>
                  <a:pt x="19176" y="19139"/>
                </a:cubicBezTo>
                <a:cubicBezTo>
                  <a:pt x="12064" y="19139"/>
                  <a:pt x="6350" y="13411"/>
                  <a:pt x="6350" y="6350"/>
                </a:cubicBezTo>
                <a:cubicBezTo>
                  <a:pt x="6350" y="6350"/>
                  <a:pt x="6350" y="6350"/>
                  <a:pt x="6350" y="6350"/>
                </a:cubicBezTo>
              </a:path>
            </a:pathLst>
          </a:custGeom>
          <a:ln w="12700">
            <a:solidFill>
              <a:srgbClr val="46AAC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565900" y="5986463"/>
            <a:ext cx="63500" cy="52387"/>
          </a:xfrm>
          <a:custGeom>
            <a:avLst/>
            <a:gdLst>
              <a:gd name="connsiteX0" fmla="*/ 32004 w 63881"/>
              <a:gd name="connsiteY0" fmla="*/ 44754 h 51104"/>
              <a:gd name="connsiteX1" fmla="*/ 32004 w 63881"/>
              <a:gd name="connsiteY1" fmla="*/ 19151 h 51104"/>
              <a:gd name="connsiteX2" fmla="*/ 32004 w 63881"/>
              <a:gd name="connsiteY2" fmla="*/ 19151 h 51104"/>
              <a:gd name="connsiteX3" fmla="*/ 44704 w 63881"/>
              <a:gd name="connsiteY3" fmla="*/ 6350 h 51104"/>
              <a:gd name="connsiteX4" fmla="*/ 57531 w 63881"/>
              <a:gd name="connsiteY4" fmla="*/ 19151 h 51104"/>
              <a:gd name="connsiteX5" fmla="*/ 57531 w 63881"/>
              <a:gd name="connsiteY5" fmla="*/ 19151 h 51104"/>
              <a:gd name="connsiteX6" fmla="*/ 57531 w 63881"/>
              <a:gd name="connsiteY6" fmla="*/ 19151 h 51104"/>
              <a:gd name="connsiteX7" fmla="*/ 32004 w 63881"/>
              <a:gd name="connsiteY7" fmla="*/ 44742 h 51104"/>
              <a:gd name="connsiteX8" fmla="*/ 6350 w 63881"/>
              <a:gd name="connsiteY8" fmla="*/ 19151 h 51104"/>
              <a:gd name="connsiteX9" fmla="*/ 6350 w 63881"/>
              <a:gd name="connsiteY9" fmla="*/ 19151 h 511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63881" h="51104">
                <a:moveTo>
                  <a:pt x="32004" y="44754"/>
                </a:moveTo>
                <a:lnTo>
                  <a:pt x="32004" y="19151"/>
                </a:lnTo>
                <a:lnTo>
                  <a:pt x="32004" y="19151"/>
                </a:lnTo>
                <a:cubicBezTo>
                  <a:pt x="32004" y="12077"/>
                  <a:pt x="37718" y="6350"/>
                  <a:pt x="44704" y="6350"/>
                </a:cubicBezTo>
                <a:cubicBezTo>
                  <a:pt x="51816" y="6350"/>
                  <a:pt x="57531" y="12077"/>
                  <a:pt x="57531" y="19151"/>
                </a:cubicBezTo>
                <a:cubicBezTo>
                  <a:pt x="57531" y="19151"/>
                  <a:pt x="57531" y="19151"/>
                  <a:pt x="57531" y="19151"/>
                </a:cubicBezTo>
                <a:lnTo>
                  <a:pt x="57531" y="19151"/>
                </a:lnTo>
                <a:cubicBezTo>
                  <a:pt x="57531" y="33286"/>
                  <a:pt x="46101" y="44742"/>
                  <a:pt x="32004" y="44742"/>
                </a:cubicBezTo>
                <a:cubicBezTo>
                  <a:pt x="17780" y="44742"/>
                  <a:pt x="6350" y="33286"/>
                  <a:pt x="6350" y="19151"/>
                </a:cubicBezTo>
                <a:cubicBezTo>
                  <a:pt x="6350" y="19151"/>
                  <a:pt x="6350" y="19151"/>
                  <a:pt x="6350" y="19151"/>
                </a:cubicBezTo>
              </a:path>
            </a:pathLst>
          </a:custGeom>
          <a:ln w="12700">
            <a:solidFill>
              <a:srgbClr val="46AAC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6616700" y="5999163"/>
            <a:ext cx="25400" cy="295275"/>
          </a:xfrm>
          <a:custGeom>
            <a:avLst/>
            <a:gdLst>
              <a:gd name="connsiteX0" fmla="*/ 6350 w 25400"/>
              <a:gd name="connsiteY0" fmla="*/ 6350 h 294284"/>
              <a:gd name="connsiteX1" fmla="*/ 6350 w 25400"/>
              <a:gd name="connsiteY1" fmla="*/ 287934 h 2942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94284">
                <a:moveTo>
                  <a:pt x="6350" y="6350"/>
                </a:moveTo>
                <a:lnTo>
                  <a:pt x="6350" y="287934"/>
                </a:lnTo>
              </a:path>
            </a:pathLst>
          </a:custGeom>
          <a:ln w="12700">
            <a:solidFill>
              <a:srgbClr val="46AAC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867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4700" y="3200400"/>
            <a:ext cx="4559300" cy="195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15100" y="5892800"/>
            <a:ext cx="24765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0" name="TextBox 1"/>
          <p:cNvSpPr txBox="1">
            <a:spLocks noChangeArrowheads="1"/>
          </p:cNvSpPr>
          <p:nvPr/>
        </p:nvSpPr>
        <p:spPr bwMode="auto">
          <a:xfrm>
            <a:off x="406400" y="139700"/>
            <a:ext cx="2743200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4700"/>
              </a:lnSpc>
            </a:pPr>
            <a:r>
              <a:rPr lang="en-US" altLang="zh-CN" sz="3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常用表单字段</a:t>
            </a:r>
          </a:p>
        </p:txBody>
      </p:sp>
      <p:sp>
        <p:nvSpPr>
          <p:cNvPr id="28681" name="TextBox 1"/>
          <p:cNvSpPr txBox="1">
            <a:spLocks noChangeArrowheads="1"/>
          </p:cNvSpPr>
          <p:nvPr/>
        </p:nvSpPr>
        <p:spPr bwMode="auto">
          <a:xfrm>
            <a:off x="444500" y="12827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7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•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文本输入框（</a:t>
            </a:r>
            <a:r>
              <a:rPr lang="en-US" altLang="zh-CN" sz="270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input</a:t>
            </a:r>
            <a:r>
              <a:rPr lang="en-US" altLang="zh-CN" sz="27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28682" name="TextBox 1"/>
          <p:cNvSpPr txBox="1">
            <a:spLocks noChangeArrowheads="1"/>
          </p:cNvSpPr>
          <p:nvPr/>
        </p:nvSpPr>
        <p:spPr bwMode="auto">
          <a:xfrm>
            <a:off x="901700" y="1778000"/>
            <a:ext cx="19304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–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maxlength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endParaRPr lang="en-US" altLang="zh-CN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683" name="TextBox 1"/>
          <p:cNvSpPr txBox="1">
            <a:spLocks noChangeArrowheads="1"/>
          </p:cNvSpPr>
          <p:nvPr/>
        </p:nvSpPr>
        <p:spPr bwMode="auto">
          <a:xfrm>
            <a:off x="1358900" y="2133600"/>
            <a:ext cx="30607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•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文本框允许输入的最多的字符数</a:t>
            </a:r>
            <a:endParaRPr lang="en-US" altLang="zh-CN" sz="15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684" name="TextBox 1"/>
          <p:cNvSpPr txBox="1">
            <a:spLocks noChangeArrowheads="1"/>
          </p:cNvSpPr>
          <p:nvPr/>
        </p:nvSpPr>
        <p:spPr bwMode="auto">
          <a:xfrm>
            <a:off x="901700" y="2438400"/>
            <a:ext cx="17526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–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tabindex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endParaRPr lang="en-US" altLang="zh-CN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685" name="TextBox 1"/>
          <p:cNvSpPr txBox="1">
            <a:spLocks noChangeArrowheads="1"/>
          </p:cNvSpPr>
          <p:nvPr/>
        </p:nvSpPr>
        <p:spPr bwMode="auto">
          <a:xfrm>
            <a:off x="1358900" y="2794000"/>
            <a:ext cx="4445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5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•</a:t>
            </a:r>
            <a:r>
              <a:rPr lang="en-US" altLang="zh-CN" sz="150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用户点击</a:t>
            </a:r>
            <a:r>
              <a:rPr lang="en-US" altLang="zh-CN" sz="15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tab</a:t>
            </a:r>
            <a:r>
              <a:rPr lang="en-US" altLang="zh-CN" sz="15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按键时焦点的切换顺序（</a:t>
            </a:r>
            <a:r>
              <a:rPr lang="en-US" altLang="zh-CN" sz="15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1500" b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altLang="zh-CN" sz="15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5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14300" y="6604000"/>
            <a:ext cx="177800" cy="177800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 fontAlgn="auto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3" dirty="0">
                <a:solidFill>
                  <a:srgbClr val="FFFFFF"/>
                </a:solidFill>
                <a:latin typeface="Calibri" pitchFamily="18" charset="0"/>
                <a:ea typeface="+mn-ea"/>
                <a:cs typeface="Calibri" pitchFamily="18" charset="0"/>
              </a:rPr>
              <a:t>16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7112000" y="6007100"/>
            <a:ext cx="1295400" cy="228600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3" dirty="0">
                <a:solidFill>
                  <a:srgbClr val="000000"/>
                </a:solidFill>
                <a:latin typeface="微软雅黑" pitchFamily="18" charset="0"/>
                <a:ea typeface="+mn-ea"/>
                <a:cs typeface="微软雅黑" pitchFamily="18" charset="0"/>
              </a:rPr>
              <a:t>form/text2.htm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565900" y="5922963"/>
            <a:ext cx="2370138" cy="422275"/>
          </a:xfrm>
          <a:custGeom>
            <a:avLst/>
            <a:gdLst>
              <a:gd name="connsiteX0" fmla="*/ 6350 w 2370201"/>
              <a:gd name="connsiteY0" fmla="*/ 83146 h 422275"/>
              <a:gd name="connsiteX1" fmla="*/ 32004 w 2370201"/>
              <a:gd name="connsiteY1" fmla="*/ 57543 h 422275"/>
              <a:gd name="connsiteX2" fmla="*/ 32004 w 2370201"/>
              <a:gd name="connsiteY2" fmla="*/ 57543 h 422275"/>
              <a:gd name="connsiteX3" fmla="*/ 32004 w 2370201"/>
              <a:gd name="connsiteY3" fmla="*/ 57543 h 422275"/>
              <a:gd name="connsiteX4" fmla="*/ 2312543 w 2370201"/>
              <a:gd name="connsiteY4" fmla="*/ 57543 h 422275"/>
              <a:gd name="connsiteX5" fmla="*/ 2312543 w 2370201"/>
              <a:gd name="connsiteY5" fmla="*/ 31953 h 422275"/>
              <a:gd name="connsiteX6" fmla="*/ 2312543 w 2370201"/>
              <a:gd name="connsiteY6" fmla="*/ 31953 h 422275"/>
              <a:gd name="connsiteX7" fmla="*/ 2338196 w 2370201"/>
              <a:gd name="connsiteY7" fmla="*/ 6350 h 422275"/>
              <a:gd name="connsiteX8" fmla="*/ 2363723 w 2370201"/>
              <a:gd name="connsiteY8" fmla="*/ 31953 h 422275"/>
              <a:gd name="connsiteX9" fmla="*/ 2363723 w 2370201"/>
              <a:gd name="connsiteY9" fmla="*/ 31953 h 422275"/>
              <a:gd name="connsiteX10" fmla="*/ 2363723 w 2370201"/>
              <a:gd name="connsiteY10" fmla="*/ 31953 h 422275"/>
              <a:gd name="connsiteX11" fmla="*/ 2363851 w 2370201"/>
              <a:gd name="connsiteY11" fmla="*/ 339128 h 422275"/>
              <a:gd name="connsiteX12" fmla="*/ 2363851 w 2370201"/>
              <a:gd name="connsiteY12" fmla="*/ 339128 h 422275"/>
              <a:gd name="connsiteX13" fmla="*/ 2338196 w 2370201"/>
              <a:gd name="connsiteY13" fmla="*/ 364731 h 422275"/>
              <a:gd name="connsiteX14" fmla="*/ 2338196 w 2370201"/>
              <a:gd name="connsiteY14" fmla="*/ 364731 h 422275"/>
              <a:gd name="connsiteX15" fmla="*/ 2338196 w 2370201"/>
              <a:gd name="connsiteY15" fmla="*/ 364731 h 422275"/>
              <a:gd name="connsiteX16" fmla="*/ 57531 w 2370201"/>
              <a:gd name="connsiteY16" fmla="*/ 364731 h 422275"/>
              <a:gd name="connsiteX17" fmla="*/ 57531 w 2370201"/>
              <a:gd name="connsiteY17" fmla="*/ 390321 h 422275"/>
              <a:gd name="connsiteX18" fmla="*/ 57531 w 2370201"/>
              <a:gd name="connsiteY18" fmla="*/ 390321 h 422275"/>
              <a:gd name="connsiteX19" fmla="*/ 32004 w 2370201"/>
              <a:gd name="connsiteY19" fmla="*/ 415925 h 422275"/>
              <a:gd name="connsiteX20" fmla="*/ 6350 w 2370201"/>
              <a:gd name="connsiteY20" fmla="*/ 390321 h 422275"/>
              <a:gd name="connsiteX21" fmla="*/ 6350 w 2370201"/>
              <a:gd name="connsiteY21" fmla="*/ 390321 h 422275"/>
              <a:gd name="connsiteX22" fmla="*/ 6350 w 2370201"/>
              <a:gd name="connsiteY22" fmla="*/ 83146 h 4222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2370201" h="422275">
                <a:moveTo>
                  <a:pt x="6350" y="83146"/>
                </a:moveTo>
                <a:cubicBezTo>
                  <a:pt x="6350" y="69011"/>
                  <a:pt x="17780" y="57543"/>
                  <a:pt x="32004" y="57543"/>
                </a:cubicBezTo>
                <a:cubicBezTo>
                  <a:pt x="32004" y="57543"/>
                  <a:pt x="32004" y="57543"/>
                  <a:pt x="32004" y="57543"/>
                </a:cubicBezTo>
                <a:lnTo>
                  <a:pt x="32004" y="57543"/>
                </a:lnTo>
                <a:lnTo>
                  <a:pt x="2312543" y="57543"/>
                </a:lnTo>
                <a:lnTo>
                  <a:pt x="2312543" y="31953"/>
                </a:lnTo>
                <a:lnTo>
                  <a:pt x="2312543" y="31953"/>
                </a:lnTo>
                <a:cubicBezTo>
                  <a:pt x="2312543" y="17805"/>
                  <a:pt x="2324100" y="6350"/>
                  <a:pt x="2338196" y="6350"/>
                </a:cubicBezTo>
                <a:cubicBezTo>
                  <a:pt x="2352293" y="6350"/>
                  <a:pt x="2363723" y="17805"/>
                  <a:pt x="2363723" y="31953"/>
                </a:cubicBezTo>
                <a:cubicBezTo>
                  <a:pt x="2363723" y="31953"/>
                  <a:pt x="2363723" y="31953"/>
                  <a:pt x="2363723" y="31953"/>
                </a:cubicBezTo>
                <a:lnTo>
                  <a:pt x="2363723" y="31953"/>
                </a:lnTo>
                <a:lnTo>
                  <a:pt x="2363851" y="339128"/>
                </a:lnTo>
                <a:lnTo>
                  <a:pt x="2363851" y="339128"/>
                </a:lnTo>
                <a:cubicBezTo>
                  <a:pt x="2363851" y="353263"/>
                  <a:pt x="2352293" y="364731"/>
                  <a:pt x="2338196" y="364731"/>
                </a:cubicBezTo>
                <a:cubicBezTo>
                  <a:pt x="2338196" y="364731"/>
                  <a:pt x="2338196" y="364731"/>
                  <a:pt x="2338196" y="364731"/>
                </a:cubicBezTo>
                <a:lnTo>
                  <a:pt x="2338196" y="364731"/>
                </a:lnTo>
                <a:lnTo>
                  <a:pt x="57531" y="364731"/>
                </a:lnTo>
                <a:lnTo>
                  <a:pt x="57531" y="390321"/>
                </a:lnTo>
                <a:lnTo>
                  <a:pt x="57531" y="390321"/>
                </a:lnTo>
                <a:cubicBezTo>
                  <a:pt x="57531" y="404469"/>
                  <a:pt x="46101" y="415925"/>
                  <a:pt x="32004" y="415925"/>
                </a:cubicBezTo>
                <a:cubicBezTo>
                  <a:pt x="17780" y="415925"/>
                  <a:pt x="6350" y="404469"/>
                  <a:pt x="6350" y="390321"/>
                </a:cubicBezTo>
                <a:cubicBezTo>
                  <a:pt x="6350" y="390321"/>
                  <a:pt x="6350" y="390321"/>
                  <a:pt x="6350" y="390321"/>
                </a:cubicBezTo>
                <a:lnTo>
                  <a:pt x="6350" y="8314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6AAC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8872538" y="5948363"/>
            <a:ext cx="63500" cy="38100"/>
          </a:xfrm>
          <a:custGeom>
            <a:avLst/>
            <a:gdLst>
              <a:gd name="connsiteX0" fmla="*/ 6350 w 64007"/>
              <a:gd name="connsiteY0" fmla="*/ 31940 h 38290"/>
              <a:gd name="connsiteX1" fmla="*/ 32003 w 64007"/>
              <a:gd name="connsiteY1" fmla="*/ 31940 h 38290"/>
              <a:gd name="connsiteX2" fmla="*/ 32003 w 64007"/>
              <a:gd name="connsiteY2" fmla="*/ 31940 h 38290"/>
              <a:gd name="connsiteX3" fmla="*/ 57657 w 64007"/>
              <a:gd name="connsiteY3" fmla="*/ 6350 h 382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4007" h="38290">
                <a:moveTo>
                  <a:pt x="6350" y="31940"/>
                </a:moveTo>
                <a:lnTo>
                  <a:pt x="32003" y="31940"/>
                </a:lnTo>
                <a:lnTo>
                  <a:pt x="32003" y="31940"/>
                </a:lnTo>
                <a:cubicBezTo>
                  <a:pt x="46100" y="31940"/>
                  <a:pt x="57657" y="20485"/>
                  <a:pt x="57657" y="6350"/>
                </a:cubicBezTo>
              </a:path>
            </a:pathLst>
          </a:custGeom>
          <a:ln w="12700">
            <a:solidFill>
              <a:srgbClr val="46AAC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8872538" y="5948363"/>
            <a:ext cx="38100" cy="38100"/>
          </a:xfrm>
          <a:custGeom>
            <a:avLst/>
            <a:gdLst>
              <a:gd name="connsiteX0" fmla="*/ 32003 w 38353"/>
              <a:gd name="connsiteY0" fmla="*/ 31940 h 38290"/>
              <a:gd name="connsiteX1" fmla="*/ 32003 w 38353"/>
              <a:gd name="connsiteY1" fmla="*/ 6350 h 38290"/>
              <a:gd name="connsiteX2" fmla="*/ 32003 w 38353"/>
              <a:gd name="connsiteY2" fmla="*/ 6350 h 38290"/>
              <a:gd name="connsiteX3" fmla="*/ 19176 w 38353"/>
              <a:gd name="connsiteY3" fmla="*/ 19139 h 38290"/>
              <a:gd name="connsiteX4" fmla="*/ 6350 w 38353"/>
              <a:gd name="connsiteY4" fmla="*/ 6350 h 38290"/>
              <a:gd name="connsiteX5" fmla="*/ 6350 w 38353"/>
              <a:gd name="connsiteY5" fmla="*/ 6350 h 382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38353" h="38290">
                <a:moveTo>
                  <a:pt x="32003" y="31940"/>
                </a:moveTo>
                <a:lnTo>
                  <a:pt x="32003" y="6350"/>
                </a:lnTo>
                <a:lnTo>
                  <a:pt x="32003" y="6350"/>
                </a:lnTo>
                <a:cubicBezTo>
                  <a:pt x="32003" y="13411"/>
                  <a:pt x="26288" y="19139"/>
                  <a:pt x="19176" y="19139"/>
                </a:cubicBezTo>
                <a:cubicBezTo>
                  <a:pt x="12064" y="19139"/>
                  <a:pt x="6350" y="13411"/>
                  <a:pt x="6350" y="6350"/>
                </a:cubicBezTo>
                <a:cubicBezTo>
                  <a:pt x="6350" y="6350"/>
                  <a:pt x="6350" y="6350"/>
                  <a:pt x="6350" y="6350"/>
                </a:cubicBezTo>
              </a:path>
            </a:pathLst>
          </a:custGeom>
          <a:ln w="12700">
            <a:solidFill>
              <a:srgbClr val="46AAC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565900" y="5986463"/>
            <a:ext cx="63500" cy="52387"/>
          </a:xfrm>
          <a:custGeom>
            <a:avLst/>
            <a:gdLst>
              <a:gd name="connsiteX0" fmla="*/ 32004 w 63881"/>
              <a:gd name="connsiteY0" fmla="*/ 44754 h 51104"/>
              <a:gd name="connsiteX1" fmla="*/ 32004 w 63881"/>
              <a:gd name="connsiteY1" fmla="*/ 19151 h 51104"/>
              <a:gd name="connsiteX2" fmla="*/ 32004 w 63881"/>
              <a:gd name="connsiteY2" fmla="*/ 19151 h 51104"/>
              <a:gd name="connsiteX3" fmla="*/ 44704 w 63881"/>
              <a:gd name="connsiteY3" fmla="*/ 6350 h 51104"/>
              <a:gd name="connsiteX4" fmla="*/ 57531 w 63881"/>
              <a:gd name="connsiteY4" fmla="*/ 19151 h 51104"/>
              <a:gd name="connsiteX5" fmla="*/ 57531 w 63881"/>
              <a:gd name="connsiteY5" fmla="*/ 19151 h 51104"/>
              <a:gd name="connsiteX6" fmla="*/ 57531 w 63881"/>
              <a:gd name="connsiteY6" fmla="*/ 19151 h 51104"/>
              <a:gd name="connsiteX7" fmla="*/ 32004 w 63881"/>
              <a:gd name="connsiteY7" fmla="*/ 44742 h 51104"/>
              <a:gd name="connsiteX8" fmla="*/ 6350 w 63881"/>
              <a:gd name="connsiteY8" fmla="*/ 19151 h 51104"/>
              <a:gd name="connsiteX9" fmla="*/ 6350 w 63881"/>
              <a:gd name="connsiteY9" fmla="*/ 19151 h 511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63881" h="51104">
                <a:moveTo>
                  <a:pt x="32004" y="44754"/>
                </a:moveTo>
                <a:lnTo>
                  <a:pt x="32004" y="19151"/>
                </a:lnTo>
                <a:lnTo>
                  <a:pt x="32004" y="19151"/>
                </a:lnTo>
                <a:cubicBezTo>
                  <a:pt x="32004" y="12077"/>
                  <a:pt x="37718" y="6350"/>
                  <a:pt x="44704" y="6350"/>
                </a:cubicBezTo>
                <a:cubicBezTo>
                  <a:pt x="51816" y="6350"/>
                  <a:pt x="57531" y="12077"/>
                  <a:pt x="57531" y="19151"/>
                </a:cubicBezTo>
                <a:cubicBezTo>
                  <a:pt x="57531" y="19151"/>
                  <a:pt x="57531" y="19151"/>
                  <a:pt x="57531" y="19151"/>
                </a:cubicBezTo>
                <a:lnTo>
                  <a:pt x="57531" y="19151"/>
                </a:lnTo>
                <a:cubicBezTo>
                  <a:pt x="57531" y="33286"/>
                  <a:pt x="46101" y="44742"/>
                  <a:pt x="32004" y="44742"/>
                </a:cubicBezTo>
                <a:cubicBezTo>
                  <a:pt x="17780" y="44742"/>
                  <a:pt x="6350" y="33286"/>
                  <a:pt x="6350" y="19151"/>
                </a:cubicBezTo>
                <a:cubicBezTo>
                  <a:pt x="6350" y="19151"/>
                  <a:pt x="6350" y="19151"/>
                  <a:pt x="6350" y="19151"/>
                </a:cubicBezTo>
              </a:path>
            </a:pathLst>
          </a:custGeom>
          <a:ln w="12700">
            <a:solidFill>
              <a:srgbClr val="46AAC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6616700" y="5999163"/>
            <a:ext cx="25400" cy="295275"/>
          </a:xfrm>
          <a:custGeom>
            <a:avLst/>
            <a:gdLst>
              <a:gd name="connsiteX0" fmla="*/ 6350 w 25400"/>
              <a:gd name="connsiteY0" fmla="*/ 6350 h 294284"/>
              <a:gd name="connsiteX1" fmla="*/ 6350 w 25400"/>
              <a:gd name="connsiteY1" fmla="*/ 287934 h 2942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94284">
                <a:moveTo>
                  <a:pt x="6350" y="6350"/>
                </a:moveTo>
                <a:lnTo>
                  <a:pt x="6350" y="287934"/>
                </a:lnTo>
              </a:path>
            </a:pathLst>
          </a:custGeom>
          <a:ln w="12700">
            <a:solidFill>
              <a:srgbClr val="46AAC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970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14900" y="1625600"/>
            <a:ext cx="3987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15100" y="5892800"/>
            <a:ext cx="24765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4" name="TextBox 1"/>
          <p:cNvSpPr txBox="1">
            <a:spLocks noChangeArrowheads="1"/>
          </p:cNvSpPr>
          <p:nvPr/>
        </p:nvSpPr>
        <p:spPr bwMode="auto">
          <a:xfrm>
            <a:off x="406400" y="317500"/>
            <a:ext cx="8559800" cy="566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4700"/>
              </a:lnSpc>
              <a:tabLst>
                <a:tab pos="38100" algn="l"/>
                <a:tab pos="88900" algn="l"/>
                <a:tab pos="381000" algn="l"/>
                <a:tab pos="495300" algn="l"/>
                <a:tab pos="952500" algn="l"/>
              </a:tabLst>
            </a:pPr>
            <a:r>
              <a:rPr lang="en-US" altLang="zh-CN" sz="36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常用表单字段</a:t>
            </a:r>
            <a:endParaRPr lang="en-US" altLang="zh-CN" sz="3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1000"/>
              </a:lnSpc>
              <a:tabLst>
                <a:tab pos="38100" algn="l"/>
                <a:tab pos="88900" algn="l"/>
                <a:tab pos="381000" algn="l"/>
                <a:tab pos="495300" algn="l"/>
                <a:tab pos="952500" algn="l"/>
              </a:tabLst>
            </a:pPr>
            <a:endParaRPr lang="en-US" altLang="zh-CN" dirty="0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38100" algn="l"/>
                <a:tab pos="88900" algn="l"/>
                <a:tab pos="381000" algn="l"/>
                <a:tab pos="495300" algn="l"/>
                <a:tab pos="952500" algn="l"/>
              </a:tabLst>
            </a:pPr>
            <a:endParaRPr lang="en-US" altLang="zh-CN" dirty="0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38100" algn="l"/>
                <a:tab pos="88900" algn="l"/>
                <a:tab pos="381000" algn="l"/>
                <a:tab pos="495300" algn="l"/>
                <a:tab pos="952500" algn="l"/>
              </a:tabLst>
            </a:pPr>
            <a:endParaRPr lang="en-US" altLang="zh-CN" dirty="0">
              <a:latin typeface="Calibri" pitchFamily="34" charset="0"/>
            </a:endParaRPr>
          </a:p>
          <a:p>
            <a:pPr>
              <a:lnSpc>
                <a:spcPts val="3900"/>
              </a:lnSpc>
              <a:tabLst>
                <a:tab pos="38100" algn="l"/>
                <a:tab pos="88900" algn="l"/>
                <a:tab pos="381000" algn="l"/>
                <a:tab pos="495300" algn="l"/>
                <a:tab pos="952500" algn="l"/>
              </a:tabLst>
            </a:pPr>
            <a:r>
              <a:rPr lang="en-US" altLang="zh-CN" dirty="0">
                <a:latin typeface="Calibri" pitchFamily="34" charset="0"/>
              </a:rPr>
              <a:t>	</a:t>
            </a:r>
            <a:r>
              <a:rPr lang="en-US" altLang="zh-CN" sz="27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•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文本输入框（</a:t>
            </a:r>
            <a:r>
              <a:rPr lang="en-US" altLang="zh-CN" sz="270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input</a:t>
            </a:r>
            <a:r>
              <a:rPr lang="en-US" altLang="zh-CN" sz="27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>
              <a:lnSpc>
                <a:spcPts val="2800"/>
              </a:lnSpc>
              <a:tabLst>
                <a:tab pos="38100" algn="l"/>
                <a:tab pos="88900" algn="l"/>
                <a:tab pos="381000" algn="l"/>
                <a:tab pos="495300" algn="l"/>
                <a:tab pos="952500" algn="l"/>
              </a:tabLst>
            </a:pPr>
            <a:r>
              <a:rPr lang="en-US" altLang="zh-CN" dirty="0">
                <a:latin typeface="Calibri" pitchFamily="34" charset="0"/>
              </a:rPr>
              <a:t>				</a:t>
            </a:r>
            <a:r>
              <a:rPr lang="en-US" altLang="zh-CN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–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disabled</a:t>
            </a:r>
            <a:r>
              <a:rPr lang="en-US" altLang="zh-CN" sz="20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endParaRPr lang="en-US" altLang="zh-CN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300"/>
              </a:lnSpc>
              <a:tabLst>
                <a:tab pos="38100" algn="l"/>
                <a:tab pos="88900" algn="l"/>
                <a:tab pos="381000" algn="l"/>
                <a:tab pos="495300" algn="l"/>
                <a:tab pos="952500" algn="l"/>
              </a:tabLst>
            </a:pPr>
            <a:r>
              <a:rPr lang="en-US" altLang="zh-CN" dirty="0">
                <a:latin typeface="Calibri" pitchFamily="34" charset="0"/>
              </a:rPr>
              <a:t>					</a:t>
            </a:r>
            <a:r>
              <a:rPr lang="en-US" altLang="zh-CN" sz="15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•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15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en-US" altLang="zh-CN" sz="15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可用</a:t>
            </a:r>
            <a:endParaRPr lang="en-US" altLang="zh-CN" sz="15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800"/>
              </a:lnSpc>
              <a:tabLst>
                <a:tab pos="38100" algn="l"/>
                <a:tab pos="88900" algn="l"/>
                <a:tab pos="381000" algn="l"/>
                <a:tab pos="495300" algn="l"/>
                <a:tab pos="952500" algn="l"/>
              </a:tabLst>
            </a:pPr>
            <a:r>
              <a:rPr lang="en-US" altLang="zh-CN" dirty="0">
                <a:latin typeface="Calibri" pitchFamily="34" charset="0"/>
              </a:rPr>
              <a:t>				</a:t>
            </a:r>
            <a:r>
              <a:rPr lang="en-US" altLang="zh-CN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–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readonly</a:t>
            </a:r>
            <a:r>
              <a:rPr lang="en-US" altLang="zh-CN" sz="20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endParaRPr lang="en-US" altLang="zh-CN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300"/>
              </a:lnSpc>
              <a:tabLst>
                <a:tab pos="38100" algn="l"/>
                <a:tab pos="88900" algn="l"/>
                <a:tab pos="381000" algn="l"/>
                <a:tab pos="495300" algn="l"/>
                <a:tab pos="952500" algn="l"/>
              </a:tabLst>
            </a:pPr>
            <a:r>
              <a:rPr lang="en-US" altLang="zh-CN" dirty="0">
                <a:latin typeface="Calibri" pitchFamily="34" charset="0"/>
              </a:rPr>
              <a:t>					</a:t>
            </a:r>
            <a:r>
              <a:rPr lang="en-US" altLang="zh-CN" sz="15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•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只读</a:t>
            </a:r>
            <a:endParaRPr lang="en-US" altLang="zh-CN" sz="15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1000"/>
              </a:lnSpc>
              <a:tabLst>
                <a:tab pos="38100" algn="l"/>
                <a:tab pos="88900" algn="l"/>
                <a:tab pos="381000" algn="l"/>
                <a:tab pos="495300" algn="l"/>
                <a:tab pos="952500" algn="l"/>
              </a:tabLst>
            </a:pPr>
            <a:endParaRPr lang="en-US" altLang="zh-CN" dirty="0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38100" algn="l"/>
                <a:tab pos="88900" algn="l"/>
                <a:tab pos="381000" algn="l"/>
                <a:tab pos="495300" algn="l"/>
                <a:tab pos="952500" algn="l"/>
              </a:tabLst>
            </a:pPr>
            <a:endParaRPr lang="en-US" altLang="zh-CN" dirty="0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38100" algn="l"/>
                <a:tab pos="88900" algn="l"/>
                <a:tab pos="381000" algn="l"/>
                <a:tab pos="495300" algn="l"/>
                <a:tab pos="952500" algn="l"/>
              </a:tabLst>
            </a:pPr>
            <a:endParaRPr lang="en-US" altLang="zh-CN" dirty="0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38100" algn="l"/>
                <a:tab pos="88900" algn="l"/>
                <a:tab pos="381000" algn="l"/>
                <a:tab pos="495300" algn="l"/>
                <a:tab pos="952500" algn="l"/>
              </a:tabLst>
            </a:pPr>
            <a:endParaRPr lang="en-US" altLang="zh-CN" dirty="0">
              <a:latin typeface="Calibri" pitchFamily="34" charset="0"/>
            </a:endParaRPr>
          </a:p>
          <a:p>
            <a:pPr>
              <a:lnSpc>
                <a:spcPts val="3400"/>
              </a:lnSpc>
              <a:tabLst>
                <a:tab pos="38100" algn="l"/>
                <a:tab pos="88900" algn="l"/>
                <a:tab pos="381000" algn="l"/>
                <a:tab pos="495300" algn="l"/>
                <a:tab pos="952500" algn="l"/>
              </a:tabLst>
            </a:pPr>
            <a:r>
              <a:rPr lang="en-US" altLang="zh-CN" dirty="0">
                <a:latin typeface="Calibri" pitchFamily="34" charset="0"/>
              </a:rPr>
              <a:t>	</a:t>
            </a:r>
            <a:r>
              <a:rPr lang="en-US" altLang="zh-CN" sz="2400" b="1" u="sng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示例：</a:t>
            </a:r>
            <a:r>
              <a:rPr lang="en-US" altLang="zh-CN" sz="2400" b="1" u="sng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disabled</a:t>
            </a:r>
            <a:r>
              <a:rPr lang="en-US" altLang="zh-CN" sz="2400" b="1" u="sng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b="1" u="sng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readonly</a:t>
            </a:r>
            <a:r>
              <a:rPr lang="en-US" altLang="zh-CN" sz="2400" b="1" u="sng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的区别</a:t>
            </a:r>
            <a:r>
              <a:rPr lang="en-US" altLang="zh-CN" sz="2400" b="1" u="sng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？</a:t>
            </a:r>
          </a:p>
          <a:p>
            <a:pPr>
              <a:lnSpc>
                <a:spcPts val="2500"/>
              </a:lnSpc>
              <a:tabLst>
                <a:tab pos="38100" algn="l"/>
                <a:tab pos="88900" algn="l"/>
                <a:tab pos="381000" algn="l"/>
                <a:tab pos="495300" algn="l"/>
                <a:tab pos="952500" algn="l"/>
              </a:tabLst>
            </a:pPr>
            <a:r>
              <a:rPr lang="en-US" altLang="zh-CN" dirty="0">
                <a:latin typeface="Calibri" pitchFamily="34" charset="0"/>
              </a:rPr>
              <a:t>		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&lt;form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method="get"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action="text.htm"&gt;</a:t>
            </a:r>
          </a:p>
          <a:p>
            <a:pPr>
              <a:lnSpc>
                <a:spcPts val="2500"/>
              </a:lnSpc>
              <a:tabLst>
                <a:tab pos="38100" algn="l"/>
                <a:tab pos="88900" algn="l"/>
                <a:tab pos="381000" algn="l"/>
                <a:tab pos="495300" algn="l"/>
                <a:tab pos="952500" algn="l"/>
              </a:tabLst>
            </a:pPr>
            <a:r>
              <a:rPr lang="en-US" altLang="zh-CN" dirty="0">
                <a:latin typeface="Calibri" pitchFamily="34" charset="0"/>
              </a:rPr>
              <a:t>			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&lt;input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type="text"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name="input1"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value="hello"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maxlength</a:t>
            </a:r>
            <a:r>
              <a:rPr lang="en-US" altLang="zh-CN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="5"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err="1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tabindex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="1"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/&gt;</a:t>
            </a:r>
          </a:p>
          <a:p>
            <a:pPr>
              <a:lnSpc>
                <a:spcPts val="2500"/>
              </a:lnSpc>
              <a:tabLst>
                <a:tab pos="38100" algn="l"/>
                <a:tab pos="88900" algn="l"/>
                <a:tab pos="381000" algn="l"/>
                <a:tab pos="495300" algn="l"/>
                <a:tab pos="952500" algn="l"/>
              </a:tabLst>
            </a:pPr>
            <a:r>
              <a:rPr lang="en-US" altLang="zh-CN" dirty="0">
                <a:latin typeface="Calibri" pitchFamily="34" charset="0"/>
              </a:rPr>
              <a:t>			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&lt;input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type="text"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name="input2"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value="hello"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disabled="disabled"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err="1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tabindex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="2"/&gt;</a:t>
            </a:r>
          </a:p>
          <a:p>
            <a:pPr>
              <a:lnSpc>
                <a:spcPts val="2500"/>
              </a:lnSpc>
              <a:tabLst>
                <a:tab pos="38100" algn="l"/>
                <a:tab pos="88900" algn="l"/>
                <a:tab pos="381000" algn="l"/>
                <a:tab pos="495300" algn="l"/>
                <a:tab pos="952500" algn="l"/>
              </a:tabLst>
            </a:pPr>
            <a:r>
              <a:rPr lang="en-US" altLang="zh-CN" dirty="0">
                <a:latin typeface="Calibri" pitchFamily="34" charset="0"/>
              </a:rPr>
              <a:t>			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&lt;input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type="text"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name="input3"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value="hello"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readonly</a:t>
            </a:r>
            <a:r>
              <a:rPr lang="en-US" altLang="zh-CN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="</a:t>
            </a:r>
            <a:r>
              <a:rPr lang="en-US" altLang="zh-CN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readonly</a:t>
            </a:r>
            <a:r>
              <a:rPr lang="en-US" altLang="zh-CN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"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err="1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tabindex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="3"</a:t>
            </a:r>
          </a:p>
          <a:p>
            <a:pPr>
              <a:lnSpc>
                <a:spcPts val="2100"/>
              </a:lnSpc>
              <a:tabLst>
                <a:tab pos="38100" algn="l"/>
                <a:tab pos="88900" algn="l"/>
                <a:tab pos="381000" algn="l"/>
                <a:tab pos="495300" algn="l"/>
                <a:tab pos="952500" algn="l"/>
              </a:tabLst>
            </a:pPr>
            <a:r>
              <a:rPr lang="en-US" altLang="zh-CN" dirty="0">
                <a:latin typeface="Calibri" pitchFamily="34" charset="0"/>
              </a:rPr>
              <a:t>			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/&gt;</a:t>
            </a:r>
          </a:p>
          <a:p>
            <a:pPr>
              <a:lnSpc>
                <a:spcPts val="2500"/>
              </a:lnSpc>
              <a:tabLst>
                <a:tab pos="38100" algn="l"/>
                <a:tab pos="88900" algn="l"/>
                <a:tab pos="381000" algn="l"/>
                <a:tab pos="495300" algn="l"/>
                <a:tab pos="952500" algn="l"/>
              </a:tabLst>
            </a:pPr>
            <a:r>
              <a:rPr lang="en-US" altLang="zh-CN" dirty="0">
                <a:latin typeface="Calibri" pitchFamily="34" charset="0"/>
              </a:rPr>
              <a:t>			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&lt;input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type="submit"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value="submit"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/&gt;</a:t>
            </a:r>
          </a:p>
        </p:txBody>
      </p:sp>
      <p:sp>
        <p:nvSpPr>
          <p:cNvPr id="29705" name="TextBox 1"/>
          <p:cNvSpPr txBox="1">
            <a:spLocks noChangeArrowheads="1"/>
          </p:cNvSpPr>
          <p:nvPr/>
        </p:nvSpPr>
        <p:spPr bwMode="auto">
          <a:xfrm>
            <a:off x="444500" y="5905500"/>
            <a:ext cx="7747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b="1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&lt;/form&gt;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14300" y="6604000"/>
            <a:ext cx="177800" cy="177800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 fontAlgn="auto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3" dirty="0">
                <a:solidFill>
                  <a:srgbClr val="FFFFFF"/>
                </a:solidFill>
                <a:latin typeface="Calibri" pitchFamily="18" charset="0"/>
                <a:ea typeface="+mn-ea"/>
                <a:cs typeface="Calibri" pitchFamily="18" charset="0"/>
              </a:rPr>
              <a:t>17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7112000" y="6007100"/>
            <a:ext cx="1295400" cy="228600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3" dirty="0">
                <a:solidFill>
                  <a:srgbClr val="000000"/>
                </a:solidFill>
                <a:latin typeface="微软雅黑" pitchFamily="18" charset="0"/>
                <a:ea typeface="+mn-ea"/>
                <a:cs typeface="微软雅黑" pitchFamily="18" charset="0"/>
              </a:rPr>
              <a:t>form/text3.htm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565900" y="5922963"/>
            <a:ext cx="2370138" cy="422275"/>
          </a:xfrm>
          <a:custGeom>
            <a:avLst/>
            <a:gdLst>
              <a:gd name="connsiteX0" fmla="*/ 6350 w 2370201"/>
              <a:gd name="connsiteY0" fmla="*/ 83146 h 422275"/>
              <a:gd name="connsiteX1" fmla="*/ 32004 w 2370201"/>
              <a:gd name="connsiteY1" fmla="*/ 57543 h 422275"/>
              <a:gd name="connsiteX2" fmla="*/ 32004 w 2370201"/>
              <a:gd name="connsiteY2" fmla="*/ 57543 h 422275"/>
              <a:gd name="connsiteX3" fmla="*/ 32004 w 2370201"/>
              <a:gd name="connsiteY3" fmla="*/ 57543 h 422275"/>
              <a:gd name="connsiteX4" fmla="*/ 2312543 w 2370201"/>
              <a:gd name="connsiteY4" fmla="*/ 57543 h 422275"/>
              <a:gd name="connsiteX5" fmla="*/ 2312543 w 2370201"/>
              <a:gd name="connsiteY5" fmla="*/ 31953 h 422275"/>
              <a:gd name="connsiteX6" fmla="*/ 2312543 w 2370201"/>
              <a:gd name="connsiteY6" fmla="*/ 31953 h 422275"/>
              <a:gd name="connsiteX7" fmla="*/ 2338196 w 2370201"/>
              <a:gd name="connsiteY7" fmla="*/ 6350 h 422275"/>
              <a:gd name="connsiteX8" fmla="*/ 2363723 w 2370201"/>
              <a:gd name="connsiteY8" fmla="*/ 31953 h 422275"/>
              <a:gd name="connsiteX9" fmla="*/ 2363723 w 2370201"/>
              <a:gd name="connsiteY9" fmla="*/ 31953 h 422275"/>
              <a:gd name="connsiteX10" fmla="*/ 2363723 w 2370201"/>
              <a:gd name="connsiteY10" fmla="*/ 31953 h 422275"/>
              <a:gd name="connsiteX11" fmla="*/ 2363851 w 2370201"/>
              <a:gd name="connsiteY11" fmla="*/ 339128 h 422275"/>
              <a:gd name="connsiteX12" fmla="*/ 2363851 w 2370201"/>
              <a:gd name="connsiteY12" fmla="*/ 339128 h 422275"/>
              <a:gd name="connsiteX13" fmla="*/ 2338196 w 2370201"/>
              <a:gd name="connsiteY13" fmla="*/ 364731 h 422275"/>
              <a:gd name="connsiteX14" fmla="*/ 2338196 w 2370201"/>
              <a:gd name="connsiteY14" fmla="*/ 364731 h 422275"/>
              <a:gd name="connsiteX15" fmla="*/ 2338196 w 2370201"/>
              <a:gd name="connsiteY15" fmla="*/ 364731 h 422275"/>
              <a:gd name="connsiteX16" fmla="*/ 57531 w 2370201"/>
              <a:gd name="connsiteY16" fmla="*/ 364731 h 422275"/>
              <a:gd name="connsiteX17" fmla="*/ 57531 w 2370201"/>
              <a:gd name="connsiteY17" fmla="*/ 390321 h 422275"/>
              <a:gd name="connsiteX18" fmla="*/ 57531 w 2370201"/>
              <a:gd name="connsiteY18" fmla="*/ 390321 h 422275"/>
              <a:gd name="connsiteX19" fmla="*/ 32004 w 2370201"/>
              <a:gd name="connsiteY19" fmla="*/ 415925 h 422275"/>
              <a:gd name="connsiteX20" fmla="*/ 6350 w 2370201"/>
              <a:gd name="connsiteY20" fmla="*/ 390321 h 422275"/>
              <a:gd name="connsiteX21" fmla="*/ 6350 w 2370201"/>
              <a:gd name="connsiteY21" fmla="*/ 390321 h 422275"/>
              <a:gd name="connsiteX22" fmla="*/ 6350 w 2370201"/>
              <a:gd name="connsiteY22" fmla="*/ 83146 h 4222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2370201" h="422275">
                <a:moveTo>
                  <a:pt x="6350" y="83146"/>
                </a:moveTo>
                <a:cubicBezTo>
                  <a:pt x="6350" y="69011"/>
                  <a:pt x="17780" y="57543"/>
                  <a:pt x="32004" y="57543"/>
                </a:cubicBezTo>
                <a:cubicBezTo>
                  <a:pt x="32004" y="57543"/>
                  <a:pt x="32004" y="57543"/>
                  <a:pt x="32004" y="57543"/>
                </a:cubicBezTo>
                <a:lnTo>
                  <a:pt x="32004" y="57543"/>
                </a:lnTo>
                <a:lnTo>
                  <a:pt x="2312543" y="57543"/>
                </a:lnTo>
                <a:lnTo>
                  <a:pt x="2312543" y="31953"/>
                </a:lnTo>
                <a:lnTo>
                  <a:pt x="2312543" y="31953"/>
                </a:lnTo>
                <a:cubicBezTo>
                  <a:pt x="2312543" y="17805"/>
                  <a:pt x="2324100" y="6350"/>
                  <a:pt x="2338196" y="6350"/>
                </a:cubicBezTo>
                <a:cubicBezTo>
                  <a:pt x="2352293" y="6350"/>
                  <a:pt x="2363723" y="17805"/>
                  <a:pt x="2363723" y="31953"/>
                </a:cubicBezTo>
                <a:cubicBezTo>
                  <a:pt x="2363723" y="31953"/>
                  <a:pt x="2363723" y="31953"/>
                  <a:pt x="2363723" y="31953"/>
                </a:cubicBezTo>
                <a:lnTo>
                  <a:pt x="2363723" y="31953"/>
                </a:lnTo>
                <a:lnTo>
                  <a:pt x="2363851" y="339128"/>
                </a:lnTo>
                <a:lnTo>
                  <a:pt x="2363851" y="339128"/>
                </a:lnTo>
                <a:cubicBezTo>
                  <a:pt x="2363851" y="353263"/>
                  <a:pt x="2352293" y="364731"/>
                  <a:pt x="2338196" y="364731"/>
                </a:cubicBezTo>
                <a:cubicBezTo>
                  <a:pt x="2338196" y="364731"/>
                  <a:pt x="2338196" y="364731"/>
                  <a:pt x="2338196" y="364731"/>
                </a:cubicBezTo>
                <a:lnTo>
                  <a:pt x="2338196" y="364731"/>
                </a:lnTo>
                <a:lnTo>
                  <a:pt x="57531" y="364731"/>
                </a:lnTo>
                <a:lnTo>
                  <a:pt x="57531" y="390321"/>
                </a:lnTo>
                <a:lnTo>
                  <a:pt x="57531" y="390321"/>
                </a:lnTo>
                <a:cubicBezTo>
                  <a:pt x="57531" y="404469"/>
                  <a:pt x="46101" y="415925"/>
                  <a:pt x="32004" y="415925"/>
                </a:cubicBezTo>
                <a:cubicBezTo>
                  <a:pt x="17780" y="415925"/>
                  <a:pt x="6350" y="404469"/>
                  <a:pt x="6350" y="390321"/>
                </a:cubicBezTo>
                <a:cubicBezTo>
                  <a:pt x="6350" y="390321"/>
                  <a:pt x="6350" y="390321"/>
                  <a:pt x="6350" y="390321"/>
                </a:cubicBezTo>
                <a:lnTo>
                  <a:pt x="6350" y="8314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6AAC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8872538" y="5948363"/>
            <a:ext cx="63500" cy="38100"/>
          </a:xfrm>
          <a:custGeom>
            <a:avLst/>
            <a:gdLst>
              <a:gd name="connsiteX0" fmla="*/ 6350 w 64007"/>
              <a:gd name="connsiteY0" fmla="*/ 31940 h 38290"/>
              <a:gd name="connsiteX1" fmla="*/ 32003 w 64007"/>
              <a:gd name="connsiteY1" fmla="*/ 31940 h 38290"/>
              <a:gd name="connsiteX2" fmla="*/ 32003 w 64007"/>
              <a:gd name="connsiteY2" fmla="*/ 31940 h 38290"/>
              <a:gd name="connsiteX3" fmla="*/ 57657 w 64007"/>
              <a:gd name="connsiteY3" fmla="*/ 6350 h 382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4007" h="38290">
                <a:moveTo>
                  <a:pt x="6350" y="31940"/>
                </a:moveTo>
                <a:lnTo>
                  <a:pt x="32003" y="31940"/>
                </a:lnTo>
                <a:lnTo>
                  <a:pt x="32003" y="31940"/>
                </a:lnTo>
                <a:cubicBezTo>
                  <a:pt x="46100" y="31940"/>
                  <a:pt x="57657" y="20485"/>
                  <a:pt x="57657" y="6350"/>
                </a:cubicBezTo>
              </a:path>
            </a:pathLst>
          </a:custGeom>
          <a:ln w="12700">
            <a:solidFill>
              <a:srgbClr val="46AAC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8872538" y="5948363"/>
            <a:ext cx="38100" cy="38100"/>
          </a:xfrm>
          <a:custGeom>
            <a:avLst/>
            <a:gdLst>
              <a:gd name="connsiteX0" fmla="*/ 32003 w 38353"/>
              <a:gd name="connsiteY0" fmla="*/ 31940 h 38290"/>
              <a:gd name="connsiteX1" fmla="*/ 32003 w 38353"/>
              <a:gd name="connsiteY1" fmla="*/ 6350 h 38290"/>
              <a:gd name="connsiteX2" fmla="*/ 32003 w 38353"/>
              <a:gd name="connsiteY2" fmla="*/ 6350 h 38290"/>
              <a:gd name="connsiteX3" fmla="*/ 19176 w 38353"/>
              <a:gd name="connsiteY3" fmla="*/ 19139 h 38290"/>
              <a:gd name="connsiteX4" fmla="*/ 6350 w 38353"/>
              <a:gd name="connsiteY4" fmla="*/ 6350 h 38290"/>
              <a:gd name="connsiteX5" fmla="*/ 6350 w 38353"/>
              <a:gd name="connsiteY5" fmla="*/ 6350 h 382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38353" h="38290">
                <a:moveTo>
                  <a:pt x="32003" y="31940"/>
                </a:moveTo>
                <a:lnTo>
                  <a:pt x="32003" y="6350"/>
                </a:lnTo>
                <a:lnTo>
                  <a:pt x="32003" y="6350"/>
                </a:lnTo>
                <a:cubicBezTo>
                  <a:pt x="32003" y="13411"/>
                  <a:pt x="26288" y="19139"/>
                  <a:pt x="19176" y="19139"/>
                </a:cubicBezTo>
                <a:cubicBezTo>
                  <a:pt x="12064" y="19139"/>
                  <a:pt x="6350" y="13411"/>
                  <a:pt x="6350" y="6350"/>
                </a:cubicBezTo>
                <a:cubicBezTo>
                  <a:pt x="6350" y="6350"/>
                  <a:pt x="6350" y="6350"/>
                  <a:pt x="6350" y="6350"/>
                </a:cubicBezTo>
              </a:path>
            </a:pathLst>
          </a:custGeom>
          <a:ln w="12700">
            <a:solidFill>
              <a:srgbClr val="46AAC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565900" y="5986463"/>
            <a:ext cx="63500" cy="52387"/>
          </a:xfrm>
          <a:custGeom>
            <a:avLst/>
            <a:gdLst>
              <a:gd name="connsiteX0" fmla="*/ 32004 w 63881"/>
              <a:gd name="connsiteY0" fmla="*/ 44754 h 51104"/>
              <a:gd name="connsiteX1" fmla="*/ 32004 w 63881"/>
              <a:gd name="connsiteY1" fmla="*/ 19151 h 51104"/>
              <a:gd name="connsiteX2" fmla="*/ 32004 w 63881"/>
              <a:gd name="connsiteY2" fmla="*/ 19151 h 51104"/>
              <a:gd name="connsiteX3" fmla="*/ 44704 w 63881"/>
              <a:gd name="connsiteY3" fmla="*/ 6350 h 51104"/>
              <a:gd name="connsiteX4" fmla="*/ 57531 w 63881"/>
              <a:gd name="connsiteY4" fmla="*/ 19151 h 51104"/>
              <a:gd name="connsiteX5" fmla="*/ 57531 w 63881"/>
              <a:gd name="connsiteY5" fmla="*/ 19151 h 51104"/>
              <a:gd name="connsiteX6" fmla="*/ 57531 w 63881"/>
              <a:gd name="connsiteY6" fmla="*/ 19151 h 51104"/>
              <a:gd name="connsiteX7" fmla="*/ 32004 w 63881"/>
              <a:gd name="connsiteY7" fmla="*/ 44742 h 51104"/>
              <a:gd name="connsiteX8" fmla="*/ 6350 w 63881"/>
              <a:gd name="connsiteY8" fmla="*/ 19151 h 51104"/>
              <a:gd name="connsiteX9" fmla="*/ 6350 w 63881"/>
              <a:gd name="connsiteY9" fmla="*/ 19151 h 511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63881" h="51104">
                <a:moveTo>
                  <a:pt x="32004" y="44754"/>
                </a:moveTo>
                <a:lnTo>
                  <a:pt x="32004" y="19151"/>
                </a:lnTo>
                <a:lnTo>
                  <a:pt x="32004" y="19151"/>
                </a:lnTo>
                <a:cubicBezTo>
                  <a:pt x="32004" y="12077"/>
                  <a:pt x="37718" y="6350"/>
                  <a:pt x="44704" y="6350"/>
                </a:cubicBezTo>
                <a:cubicBezTo>
                  <a:pt x="51816" y="6350"/>
                  <a:pt x="57531" y="12077"/>
                  <a:pt x="57531" y="19151"/>
                </a:cubicBezTo>
                <a:cubicBezTo>
                  <a:pt x="57531" y="19151"/>
                  <a:pt x="57531" y="19151"/>
                  <a:pt x="57531" y="19151"/>
                </a:cubicBezTo>
                <a:lnTo>
                  <a:pt x="57531" y="19151"/>
                </a:lnTo>
                <a:cubicBezTo>
                  <a:pt x="57531" y="33286"/>
                  <a:pt x="46101" y="44742"/>
                  <a:pt x="32004" y="44742"/>
                </a:cubicBezTo>
                <a:cubicBezTo>
                  <a:pt x="17780" y="44742"/>
                  <a:pt x="6350" y="33286"/>
                  <a:pt x="6350" y="19151"/>
                </a:cubicBezTo>
                <a:cubicBezTo>
                  <a:pt x="6350" y="19151"/>
                  <a:pt x="6350" y="19151"/>
                  <a:pt x="6350" y="19151"/>
                </a:cubicBezTo>
              </a:path>
            </a:pathLst>
          </a:custGeom>
          <a:ln w="12700">
            <a:solidFill>
              <a:srgbClr val="46AAC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6616700" y="5999163"/>
            <a:ext cx="25400" cy="295275"/>
          </a:xfrm>
          <a:custGeom>
            <a:avLst/>
            <a:gdLst>
              <a:gd name="connsiteX0" fmla="*/ 6350 w 25400"/>
              <a:gd name="connsiteY0" fmla="*/ 6350 h 294284"/>
              <a:gd name="connsiteX1" fmla="*/ 6350 w 25400"/>
              <a:gd name="connsiteY1" fmla="*/ 287934 h 2942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94284">
                <a:moveTo>
                  <a:pt x="6350" y="6350"/>
                </a:moveTo>
                <a:lnTo>
                  <a:pt x="6350" y="287934"/>
                </a:lnTo>
              </a:path>
            </a:pathLst>
          </a:custGeom>
          <a:ln w="12700">
            <a:solidFill>
              <a:srgbClr val="46AAC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072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5100" y="5892800"/>
            <a:ext cx="24765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7" name="TextBox 1"/>
          <p:cNvSpPr txBox="1">
            <a:spLocks noChangeArrowheads="1"/>
          </p:cNvSpPr>
          <p:nvPr/>
        </p:nvSpPr>
        <p:spPr bwMode="auto">
          <a:xfrm>
            <a:off x="406400" y="139700"/>
            <a:ext cx="2743200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4700"/>
              </a:lnSpc>
            </a:pPr>
            <a:r>
              <a:rPr lang="en-US" altLang="zh-CN" sz="3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常用表单字段</a:t>
            </a:r>
          </a:p>
        </p:txBody>
      </p:sp>
      <p:sp>
        <p:nvSpPr>
          <p:cNvPr id="30728" name="TextBox 1"/>
          <p:cNvSpPr txBox="1">
            <a:spLocks noChangeArrowheads="1"/>
          </p:cNvSpPr>
          <p:nvPr/>
        </p:nvSpPr>
        <p:spPr bwMode="auto">
          <a:xfrm>
            <a:off x="444500" y="1363662"/>
            <a:ext cx="462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7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•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0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Disabled</a:t>
            </a:r>
            <a:r>
              <a:rPr lang="en-US" altLang="zh-CN" sz="27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70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readonly</a:t>
            </a:r>
            <a:r>
              <a:rPr lang="en-US" altLang="zh-CN" sz="27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的区别</a:t>
            </a:r>
            <a:r>
              <a:rPr lang="en-US" altLang="zh-CN" sz="27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？</a:t>
            </a:r>
          </a:p>
        </p:txBody>
      </p:sp>
      <p:sp>
        <p:nvSpPr>
          <p:cNvPr id="30729" name="TextBox 1"/>
          <p:cNvSpPr txBox="1">
            <a:spLocks noChangeArrowheads="1"/>
          </p:cNvSpPr>
          <p:nvPr/>
        </p:nvSpPr>
        <p:spPr bwMode="auto">
          <a:xfrm>
            <a:off x="901700" y="1871662"/>
            <a:ext cx="40640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31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disabled</a:t>
            </a:r>
            <a:r>
              <a:rPr lang="en-US" altLang="zh-CN" sz="24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的文本框显示为灰色</a:t>
            </a:r>
            <a:endParaRPr lang="en-US" altLang="zh-CN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30" name="TextBox 1"/>
          <p:cNvSpPr txBox="1">
            <a:spLocks noChangeArrowheads="1"/>
          </p:cNvSpPr>
          <p:nvPr/>
        </p:nvSpPr>
        <p:spPr bwMode="auto">
          <a:xfrm>
            <a:off x="901700" y="2328862"/>
            <a:ext cx="5610225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3100"/>
              </a:lnSpc>
            </a:pPr>
            <a:r>
              <a:rPr lang="en-US" altLang="zh-CN" sz="24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–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tabindex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sz="24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disabled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的文本框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不起作用</a:t>
            </a:r>
          </a:p>
          <a:p>
            <a:pPr>
              <a:lnSpc>
                <a:spcPts val="3400"/>
              </a:lnSpc>
            </a:pPr>
            <a:r>
              <a:rPr lang="en-US" altLang="zh-CN" sz="24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–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disabled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的文本框的值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不会发送到服务器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14300" y="6604000"/>
            <a:ext cx="177800" cy="177800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 fontAlgn="auto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3" dirty="0">
                <a:solidFill>
                  <a:srgbClr val="FFFFFF"/>
                </a:solidFill>
                <a:latin typeface="Calibri" pitchFamily="18" charset="0"/>
                <a:ea typeface="+mn-ea"/>
                <a:cs typeface="Calibri" pitchFamily="18" charset="0"/>
              </a:rPr>
              <a:t>18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7112000" y="6007100"/>
            <a:ext cx="1295400" cy="228600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3" dirty="0">
                <a:solidFill>
                  <a:srgbClr val="000000"/>
                </a:solidFill>
                <a:latin typeface="微软雅黑" pitchFamily="18" charset="0"/>
                <a:ea typeface="+mn-ea"/>
                <a:cs typeface="微软雅黑" pitchFamily="18" charset="0"/>
              </a:rPr>
              <a:t>form/text3.htm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565900" y="5922963"/>
            <a:ext cx="2370138" cy="422275"/>
          </a:xfrm>
          <a:custGeom>
            <a:avLst/>
            <a:gdLst>
              <a:gd name="connsiteX0" fmla="*/ 6350 w 2370201"/>
              <a:gd name="connsiteY0" fmla="*/ 83146 h 422275"/>
              <a:gd name="connsiteX1" fmla="*/ 32004 w 2370201"/>
              <a:gd name="connsiteY1" fmla="*/ 57543 h 422275"/>
              <a:gd name="connsiteX2" fmla="*/ 32004 w 2370201"/>
              <a:gd name="connsiteY2" fmla="*/ 57543 h 422275"/>
              <a:gd name="connsiteX3" fmla="*/ 32004 w 2370201"/>
              <a:gd name="connsiteY3" fmla="*/ 57543 h 422275"/>
              <a:gd name="connsiteX4" fmla="*/ 2312543 w 2370201"/>
              <a:gd name="connsiteY4" fmla="*/ 57543 h 422275"/>
              <a:gd name="connsiteX5" fmla="*/ 2312543 w 2370201"/>
              <a:gd name="connsiteY5" fmla="*/ 31953 h 422275"/>
              <a:gd name="connsiteX6" fmla="*/ 2312543 w 2370201"/>
              <a:gd name="connsiteY6" fmla="*/ 31953 h 422275"/>
              <a:gd name="connsiteX7" fmla="*/ 2338196 w 2370201"/>
              <a:gd name="connsiteY7" fmla="*/ 6350 h 422275"/>
              <a:gd name="connsiteX8" fmla="*/ 2363723 w 2370201"/>
              <a:gd name="connsiteY8" fmla="*/ 31953 h 422275"/>
              <a:gd name="connsiteX9" fmla="*/ 2363723 w 2370201"/>
              <a:gd name="connsiteY9" fmla="*/ 31953 h 422275"/>
              <a:gd name="connsiteX10" fmla="*/ 2363723 w 2370201"/>
              <a:gd name="connsiteY10" fmla="*/ 31953 h 422275"/>
              <a:gd name="connsiteX11" fmla="*/ 2363851 w 2370201"/>
              <a:gd name="connsiteY11" fmla="*/ 339128 h 422275"/>
              <a:gd name="connsiteX12" fmla="*/ 2363851 w 2370201"/>
              <a:gd name="connsiteY12" fmla="*/ 339128 h 422275"/>
              <a:gd name="connsiteX13" fmla="*/ 2338196 w 2370201"/>
              <a:gd name="connsiteY13" fmla="*/ 364731 h 422275"/>
              <a:gd name="connsiteX14" fmla="*/ 2338196 w 2370201"/>
              <a:gd name="connsiteY14" fmla="*/ 364731 h 422275"/>
              <a:gd name="connsiteX15" fmla="*/ 2338196 w 2370201"/>
              <a:gd name="connsiteY15" fmla="*/ 364731 h 422275"/>
              <a:gd name="connsiteX16" fmla="*/ 57531 w 2370201"/>
              <a:gd name="connsiteY16" fmla="*/ 364731 h 422275"/>
              <a:gd name="connsiteX17" fmla="*/ 57531 w 2370201"/>
              <a:gd name="connsiteY17" fmla="*/ 390321 h 422275"/>
              <a:gd name="connsiteX18" fmla="*/ 57531 w 2370201"/>
              <a:gd name="connsiteY18" fmla="*/ 390321 h 422275"/>
              <a:gd name="connsiteX19" fmla="*/ 32004 w 2370201"/>
              <a:gd name="connsiteY19" fmla="*/ 415925 h 422275"/>
              <a:gd name="connsiteX20" fmla="*/ 6350 w 2370201"/>
              <a:gd name="connsiteY20" fmla="*/ 390321 h 422275"/>
              <a:gd name="connsiteX21" fmla="*/ 6350 w 2370201"/>
              <a:gd name="connsiteY21" fmla="*/ 390321 h 422275"/>
              <a:gd name="connsiteX22" fmla="*/ 6350 w 2370201"/>
              <a:gd name="connsiteY22" fmla="*/ 83146 h 4222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2370201" h="422275">
                <a:moveTo>
                  <a:pt x="6350" y="83146"/>
                </a:moveTo>
                <a:cubicBezTo>
                  <a:pt x="6350" y="69011"/>
                  <a:pt x="17780" y="57543"/>
                  <a:pt x="32004" y="57543"/>
                </a:cubicBezTo>
                <a:cubicBezTo>
                  <a:pt x="32004" y="57543"/>
                  <a:pt x="32004" y="57543"/>
                  <a:pt x="32004" y="57543"/>
                </a:cubicBezTo>
                <a:lnTo>
                  <a:pt x="32004" y="57543"/>
                </a:lnTo>
                <a:lnTo>
                  <a:pt x="2312543" y="57543"/>
                </a:lnTo>
                <a:lnTo>
                  <a:pt x="2312543" y="31953"/>
                </a:lnTo>
                <a:lnTo>
                  <a:pt x="2312543" y="31953"/>
                </a:lnTo>
                <a:cubicBezTo>
                  <a:pt x="2312543" y="17805"/>
                  <a:pt x="2324100" y="6350"/>
                  <a:pt x="2338196" y="6350"/>
                </a:cubicBezTo>
                <a:cubicBezTo>
                  <a:pt x="2352293" y="6350"/>
                  <a:pt x="2363723" y="17805"/>
                  <a:pt x="2363723" y="31953"/>
                </a:cubicBezTo>
                <a:cubicBezTo>
                  <a:pt x="2363723" y="31953"/>
                  <a:pt x="2363723" y="31953"/>
                  <a:pt x="2363723" y="31953"/>
                </a:cubicBezTo>
                <a:lnTo>
                  <a:pt x="2363723" y="31953"/>
                </a:lnTo>
                <a:lnTo>
                  <a:pt x="2363851" y="339128"/>
                </a:lnTo>
                <a:lnTo>
                  <a:pt x="2363851" y="339128"/>
                </a:lnTo>
                <a:cubicBezTo>
                  <a:pt x="2363851" y="353263"/>
                  <a:pt x="2352293" y="364731"/>
                  <a:pt x="2338196" y="364731"/>
                </a:cubicBezTo>
                <a:cubicBezTo>
                  <a:pt x="2338196" y="364731"/>
                  <a:pt x="2338196" y="364731"/>
                  <a:pt x="2338196" y="364731"/>
                </a:cubicBezTo>
                <a:lnTo>
                  <a:pt x="2338196" y="364731"/>
                </a:lnTo>
                <a:lnTo>
                  <a:pt x="57531" y="364731"/>
                </a:lnTo>
                <a:lnTo>
                  <a:pt x="57531" y="390321"/>
                </a:lnTo>
                <a:lnTo>
                  <a:pt x="57531" y="390321"/>
                </a:lnTo>
                <a:cubicBezTo>
                  <a:pt x="57531" y="404469"/>
                  <a:pt x="46101" y="415925"/>
                  <a:pt x="32004" y="415925"/>
                </a:cubicBezTo>
                <a:cubicBezTo>
                  <a:pt x="17780" y="415925"/>
                  <a:pt x="6350" y="404469"/>
                  <a:pt x="6350" y="390321"/>
                </a:cubicBezTo>
                <a:cubicBezTo>
                  <a:pt x="6350" y="390321"/>
                  <a:pt x="6350" y="390321"/>
                  <a:pt x="6350" y="390321"/>
                </a:cubicBezTo>
                <a:lnTo>
                  <a:pt x="6350" y="8314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6AAC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8872538" y="5948363"/>
            <a:ext cx="63500" cy="38100"/>
          </a:xfrm>
          <a:custGeom>
            <a:avLst/>
            <a:gdLst>
              <a:gd name="connsiteX0" fmla="*/ 6350 w 64007"/>
              <a:gd name="connsiteY0" fmla="*/ 31940 h 38290"/>
              <a:gd name="connsiteX1" fmla="*/ 32003 w 64007"/>
              <a:gd name="connsiteY1" fmla="*/ 31940 h 38290"/>
              <a:gd name="connsiteX2" fmla="*/ 32003 w 64007"/>
              <a:gd name="connsiteY2" fmla="*/ 31940 h 38290"/>
              <a:gd name="connsiteX3" fmla="*/ 57657 w 64007"/>
              <a:gd name="connsiteY3" fmla="*/ 6350 h 382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4007" h="38290">
                <a:moveTo>
                  <a:pt x="6350" y="31940"/>
                </a:moveTo>
                <a:lnTo>
                  <a:pt x="32003" y="31940"/>
                </a:lnTo>
                <a:lnTo>
                  <a:pt x="32003" y="31940"/>
                </a:lnTo>
                <a:cubicBezTo>
                  <a:pt x="46100" y="31940"/>
                  <a:pt x="57657" y="20485"/>
                  <a:pt x="57657" y="6350"/>
                </a:cubicBezTo>
              </a:path>
            </a:pathLst>
          </a:custGeom>
          <a:ln w="12700">
            <a:solidFill>
              <a:srgbClr val="46AAC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8872538" y="5948363"/>
            <a:ext cx="38100" cy="38100"/>
          </a:xfrm>
          <a:custGeom>
            <a:avLst/>
            <a:gdLst>
              <a:gd name="connsiteX0" fmla="*/ 32003 w 38353"/>
              <a:gd name="connsiteY0" fmla="*/ 31940 h 38290"/>
              <a:gd name="connsiteX1" fmla="*/ 32003 w 38353"/>
              <a:gd name="connsiteY1" fmla="*/ 6350 h 38290"/>
              <a:gd name="connsiteX2" fmla="*/ 32003 w 38353"/>
              <a:gd name="connsiteY2" fmla="*/ 6350 h 38290"/>
              <a:gd name="connsiteX3" fmla="*/ 19176 w 38353"/>
              <a:gd name="connsiteY3" fmla="*/ 19139 h 38290"/>
              <a:gd name="connsiteX4" fmla="*/ 6350 w 38353"/>
              <a:gd name="connsiteY4" fmla="*/ 6350 h 38290"/>
              <a:gd name="connsiteX5" fmla="*/ 6350 w 38353"/>
              <a:gd name="connsiteY5" fmla="*/ 6350 h 382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38353" h="38290">
                <a:moveTo>
                  <a:pt x="32003" y="31940"/>
                </a:moveTo>
                <a:lnTo>
                  <a:pt x="32003" y="6350"/>
                </a:lnTo>
                <a:lnTo>
                  <a:pt x="32003" y="6350"/>
                </a:lnTo>
                <a:cubicBezTo>
                  <a:pt x="32003" y="13411"/>
                  <a:pt x="26288" y="19139"/>
                  <a:pt x="19176" y="19139"/>
                </a:cubicBezTo>
                <a:cubicBezTo>
                  <a:pt x="12064" y="19139"/>
                  <a:pt x="6350" y="13411"/>
                  <a:pt x="6350" y="6350"/>
                </a:cubicBezTo>
                <a:cubicBezTo>
                  <a:pt x="6350" y="6350"/>
                  <a:pt x="6350" y="6350"/>
                  <a:pt x="6350" y="6350"/>
                </a:cubicBezTo>
              </a:path>
            </a:pathLst>
          </a:custGeom>
          <a:ln w="12700">
            <a:solidFill>
              <a:srgbClr val="46AAC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565900" y="5986463"/>
            <a:ext cx="63500" cy="52387"/>
          </a:xfrm>
          <a:custGeom>
            <a:avLst/>
            <a:gdLst>
              <a:gd name="connsiteX0" fmla="*/ 32004 w 63881"/>
              <a:gd name="connsiteY0" fmla="*/ 44754 h 51104"/>
              <a:gd name="connsiteX1" fmla="*/ 32004 w 63881"/>
              <a:gd name="connsiteY1" fmla="*/ 19151 h 51104"/>
              <a:gd name="connsiteX2" fmla="*/ 32004 w 63881"/>
              <a:gd name="connsiteY2" fmla="*/ 19151 h 51104"/>
              <a:gd name="connsiteX3" fmla="*/ 44704 w 63881"/>
              <a:gd name="connsiteY3" fmla="*/ 6350 h 51104"/>
              <a:gd name="connsiteX4" fmla="*/ 57531 w 63881"/>
              <a:gd name="connsiteY4" fmla="*/ 19151 h 51104"/>
              <a:gd name="connsiteX5" fmla="*/ 57531 w 63881"/>
              <a:gd name="connsiteY5" fmla="*/ 19151 h 51104"/>
              <a:gd name="connsiteX6" fmla="*/ 57531 w 63881"/>
              <a:gd name="connsiteY6" fmla="*/ 19151 h 51104"/>
              <a:gd name="connsiteX7" fmla="*/ 32004 w 63881"/>
              <a:gd name="connsiteY7" fmla="*/ 44742 h 51104"/>
              <a:gd name="connsiteX8" fmla="*/ 6350 w 63881"/>
              <a:gd name="connsiteY8" fmla="*/ 19151 h 51104"/>
              <a:gd name="connsiteX9" fmla="*/ 6350 w 63881"/>
              <a:gd name="connsiteY9" fmla="*/ 19151 h 511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63881" h="51104">
                <a:moveTo>
                  <a:pt x="32004" y="44754"/>
                </a:moveTo>
                <a:lnTo>
                  <a:pt x="32004" y="19151"/>
                </a:lnTo>
                <a:lnTo>
                  <a:pt x="32004" y="19151"/>
                </a:lnTo>
                <a:cubicBezTo>
                  <a:pt x="32004" y="12077"/>
                  <a:pt x="37718" y="6350"/>
                  <a:pt x="44704" y="6350"/>
                </a:cubicBezTo>
                <a:cubicBezTo>
                  <a:pt x="51816" y="6350"/>
                  <a:pt x="57531" y="12077"/>
                  <a:pt x="57531" y="19151"/>
                </a:cubicBezTo>
                <a:cubicBezTo>
                  <a:pt x="57531" y="19151"/>
                  <a:pt x="57531" y="19151"/>
                  <a:pt x="57531" y="19151"/>
                </a:cubicBezTo>
                <a:lnTo>
                  <a:pt x="57531" y="19151"/>
                </a:lnTo>
                <a:cubicBezTo>
                  <a:pt x="57531" y="33286"/>
                  <a:pt x="46101" y="44742"/>
                  <a:pt x="32004" y="44742"/>
                </a:cubicBezTo>
                <a:cubicBezTo>
                  <a:pt x="17780" y="44742"/>
                  <a:pt x="6350" y="33286"/>
                  <a:pt x="6350" y="19151"/>
                </a:cubicBezTo>
                <a:cubicBezTo>
                  <a:pt x="6350" y="19151"/>
                  <a:pt x="6350" y="19151"/>
                  <a:pt x="6350" y="19151"/>
                </a:cubicBezTo>
              </a:path>
            </a:pathLst>
          </a:custGeom>
          <a:ln w="12700">
            <a:solidFill>
              <a:srgbClr val="46AAC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6616700" y="5999163"/>
            <a:ext cx="25400" cy="295275"/>
          </a:xfrm>
          <a:custGeom>
            <a:avLst/>
            <a:gdLst>
              <a:gd name="connsiteX0" fmla="*/ 6350 w 25400"/>
              <a:gd name="connsiteY0" fmla="*/ 6350 h 294284"/>
              <a:gd name="connsiteX1" fmla="*/ 6350 w 25400"/>
              <a:gd name="connsiteY1" fmla="*/ 287934 h 2942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94284">
                <a:moveTo>
                  <a:pt x="6350" y="6350"/>
                </a:moveTo>
                <a:lnTo>
                  <a:pt x="6350" y="287934"/>
                </a:lnTo>
              </a:path>
            </a:pathLst>
          </a:custGeom>
          <a:ln w="12700">
            <a:solidFill>
              <a:srgbClr val="46AAC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175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600" y="3276600"/>
            <a:ext cx="31750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15100" y="5892800"/>
            <a:ext cx="24765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2" name="TextBox 1"/>
          <p:cNvSpPr txBox="1">
            <a:spLocks noChangeArrowheads="1"/>
          </p:cNvSpPr>
          <p:nvPr/>
        </p:nvSpPr>
        <p:spPr bwMode="auto">
          <a:xfrm>
            <a:off x="406400" y="139700"/>
            <a:ext cx="2743200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4700"/>
              </a:lnSpc>
            </a:pPr>
            <a:r>
              <a:rPr lang="en-US" altLang="zh-CN" sz="3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常用表单字段</a:t>
            </a:r>
          </a:p>
        </p:txBody>
      </p:sp>
      <p:sp>
        <p:nvSpPr>
          <p:cNvPr id="31753" name="TextBox 1"/>
          <p:cNvSpPr txBox="1">
            <a:spLocks noChangeArrowheads="1"/>
          </p:cNvSpPr>
          <p:nvPr/>
        </p:nvSpPr>
        <p:spPr bwMode="auto">
          <a:xfrm>
            <a:off x="444500" y="13081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7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•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密码输入框（</a:t>
            </a:r>
            <a:r>
              <a:rPr lang="en-US" altLang="zh-CN" sz="270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input</a:t>
            </a:r>
            <a:r>
              <a:rPr lang="en-US" altLang="zh-CN" sz="27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31754" name="TextBox 1"/>
          <p:cNvSpPr txBox="1">
            <a:spLocks noChangeArrowheads="1"/>
          </p:cNvSpPr>
          <p:nvPr/>
        </p:nvSpPr>
        <p:spPr bwMode="auto">
          <a:xfrm>
            <a:off x="901700" y="1816100"/>
            <a:ext cx="57658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31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用于输入密码，输入的密码以星号显示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444500" y="2895600"/>
            <a:ext cx="5994400" cy="254000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4" b="1" dirty="0">
                <a:solidFill>
                  <a:srgbClr val="00B050"/>
                </a:solidFill>
                <a:latin typeface="Calibri" pitchFamily="18" charset="0"/>
                <a:ea typeface="+mn-ea"/>
                <a:cs typeface="Calibri" pitchFamily="18" charset="0"/>
              </a:rPr>
              <a:t>&lt;input</a:t>
            </a:r>
            <a:r>
              <a:rPr lang="en-US" altLang="zh-CN" sz="2004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FF0000"/>
                </a:solidFill>
                <a:latin typeface="Calibri" pitchFamily="18" charset="0"/>
                <a:ea typeface="+mn-ea"/>
                <a:cs typeface="Calibri" pitchFamily="18" charset="0"/>
              </a:rPr>
              <a:t>type="password"</a:t>
            </a:r>
            <a:r>
              <a:rPr lang="en-US" altLang="zh-CN" sz="2004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00B050"/>
                </a:solidFill>
                <a:latin typeface="Calibri" pitchFamily="18" charset="0"/>
                <a:ea typeface="+mn-ea"/>
                <a:cs typeface="Calibri" pitchFamily="18" charset="0"/>
              </a:rPr>
              <a:t>name=“password1"</a:t>
            </a:r>
            <a:r>
              <a:rPr lang="en-US" altLang="zh-CN" sz="2004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00B050"/>
                </a:solidFill>
                <a:latin typeface="Calibri" pitchFamily="18" charset="0"/>
                <a:ea typeface="+mn-ea"/>
                <a:cs typeface="Calibri" pitchFamily="18" charset="0"/>
              </a:rPr>
              <a:t>value=""</a:t>
            </a:r>
            <a:r>
              <a:rPr lang="en-US" altLang="zh-CN" sz="2004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00B050"/>
                </a:solidFill>
                <a:latin typeface="Calibri" pitchFamily="18" charset="0"/>
                <a:ea typeface="+mn-ea"/>
                <a:cs typeface="Calibri" pitchFamily="18" charset="0"/>
              </a:rPr>
              <a:t>/&gt;</a:t>
            </a:r>
          </a:p>
        </p:txBody>
      </p:sp>
      <p:sp>
        <p:nvSpPr>
          <p:cNvPr id="31756" name="TextBox 1"/>
          <p:cNvSpPr txBox="1">
            <a:spLocks noChangeArrowheads="1"/>
          </p:cNvSpPr>
          <p:nvPr/>
        </p:nvSpPr>
        <p:spPr bwMode="auto">
          <a:xfrm>
            <a:off x="444500" y="4648200"/>
            <a:ext cx="69469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0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如果表单的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method=’get’</a:t>
            </a:r>
            <a:r>
              <a:rPr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则点击提交按钮时，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URL</a:t>
            </a:r>
            <a:r>
              <a:rPr lang="en-US" altLang="zh-CN" sz="20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地址变成</a:t>
            </a:r>
            <a:r>
              <a:rPr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444500" y="5092700"/>
            <a:ext cx="7467600" cy="254000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4" b="1" dirty="0">
                <a:solidFill>
                  <a:srgbClr val="000000"/>
                </a:solidFill>
                <a:latin typeface="Calibri" pitchFamily="18" charset="0"/>
                <a:ea typeface="+mn-ea"/>
                <a:cs typeface="Calibri" pitchFamily="18" charset="0"/>
              </a:rPr>
              <a:t>http://localhost:4346/DEMO/form/</a:t>
            </a:r>
            <a:r>
              <a:rPr lang="en-US" altLang="zh-CN" sz="2004" b="1" dirty="0">
                <a:solidFill>
                  <a:srgbClr val="FF0000"/>
                </a:solidFill>
                <a:latin typeface="Calibri" pitchFamily="18" charset="0"/>
                <a:ea typeface="+mn-ea"/>
                <a:cs typeface="Calibri" pitchFamily="18" charset="0"/>
              </a:rPr>
              <a:t>password.htm?password1=123456</a:t>
            </a:r>
          </a:p>
        </p:txBody>
      </p:sp>
      <p:sp>
        <p:nvSpPr>
          <p:cNvPr id="31758" name="TextBox 1"/>
          <p:cNvSpPr txBox="1">
            <a:spLocks noChangeArrowheads="1"/>
          </p:cNvSpPr>
          <p:nvPr/>
        </p:nvSpPr>
        <p:spPr bwMode="auto">
          <a:xfrm>
            <a:off x="444500" y="5384800"/>
            <a:ext cx="56261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所以，一般用户登陆的表单需要用</a:t>
            </a:r>
            <a:r>
              <a:rPr lang="en-US" altLang="zh-CN" sz="2000" b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POST</a:t>
            </a:r>
            <a:r>
              <a:rPr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提交方式。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14300" y="6604000"/>
            <a:ext cx="177800" cy="177800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 fontAlgn="auto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3" dirty="0">
                <a:solidFill>
                  <a:srgbClr val="FFFFFF"/>
                </a:solidFill>
                <a:latin typeface="Calibri" pitchFamily="18" charset="0"/>
                <a:ea typeface="+mn-ea"/>
                <a:cs typeface="Calibri" pitchFamily="18" charset="0"/>
              </a:rPr>
              <a:t>19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6921500" y="6007100"/>
            <a:ext cx="1676400" cy="228600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3" dirty="0">
                <a:solidFill>
                  <a:srgbClr val="000000"/>
                </a:solidFill>
                <a:latin typeface="微软雅黑" pitchFamily="18" charset="0"/>
                <a:ea typeface="+mn-ea"/>
                <a:cs typeface="微软雅黑" pitchFamily="18" charset="0"/>
              </a:rPr>
              <a:t>form/password.htm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565900" y="5922963"/>
            <a:ext cx="2370138" cy="422275"/>
          </a:xfrm>
          <a:custGeom>
            <a:avLst/>
            <a:gdLst>
              <a:gd name="connsiteX0" fmla="*/ 6350 w 2370201"/>
              <a:gd name="connsiteY0" fmla="*/ 83146 h 422275"/>
              <a:gd name="connsiteX1" fmla="*/ 32004 w 2370201"/>
              <a:gd name="connsiteY1" fmla="*/ 57543 h 422275"/>
              <a:gd name="connsiteX2" fmla="*/ 32004 w 2370201"/>
              <a:gd name="connsiteY2" fmla="*/ 57543 h 422275"/>
              <a:gd name="connsiteX3" fmla="*/ 32004 w 2370201"/>
              <a:gd name="connsiteY3" fmla="*/ 57543 h 422275"/>
              <a:gd name="connsiteX4" fmla="*/ 2312543 w 2370201"/>
              <a:gd name="connsiteY4" fmla="*/ 57543 h 422275"/>
              <a:gd name="connsiteX5" fmla="*/ 2312543 w 2370201"/>
              <a:gd name="connsiteY5" fmla="*/ 31953 h 422275"/>
              <a:gd name="connsiteX6" fmla="*/ 2312543 w 2370201"/>
              <a:gd name="connsiteY6" fmla="*/ 31953 h 422275"/>
              <a:gd name="connsiteX7" fmla="*/ 2338196 w 2370201"/>
              <a:gd name="connsiteY7" fmla="*/ 6350 h 422275"/>
              <a:gd name="connsiteX8" fmla="*/ 2363723 w 2370201"/>
              <a:gd name="connsiteY8" fmla="*/ 31953 h 422275"/>
              <a:gd name="connsiteX9" fmla="*/ 2363723 w 2370201"/>
              <a:gd name="connsiteY9" fmla="*/ 31953 h 422275"/>
              <a:gd name="connsiteX10" fmla="*/ 2363723 w 2370201"/>
              <a:gd name="connsiteY10" fmla="*/ 31953 h 422275"/>
              <a:gd name="connsiteX11" fmla="*/ 2363851 w 2370201"/>
              <a:gd name="connsiteY11" fmla="*/ 339128 h 422275"/>
              <a:gd name="connsiteX12" fmla="*/ 2363851 w 2370201"/>
              <a:gd name="connsiteY12" fmla="*/ 339128 h 422275"/>
              <a:gd name="connsiteX13" fmla="*/ 2338196 w 2370201"/>
              <a:gd name="connsiteY13" fmla="*/ 364731 h 422275"/>
              <a:gd name="connsiteX14" fmla="*/ 2338196 w 2370201"/>
              <a:gd name="connsiteY14" fmla="*/ 364731 h 422275"/>
              <a:gd name="connsiteX15" fmla="*/ 2338196 w 2370201"/>
              <a:gd name="connsiteY15" fmla="*/ 364731 h 422275"/>
              <a:gd name="connsiteX16" fmla="*/ 57531 w 2370201"/>
              <a:gd name="connsiteY16" fmla="*/ 364731 h 422275"/>
              <a:gd name="connsiteX17" fmla="*/ 57531 w 2370201"/>
              <a:gd name="connsiteY17" fmla="*/ 390321 h 422275"/>
              <a:gd name="connsiteX18" fmla="*/ 57531 w 2370201"/>
              <a:gd name="connsiteY18" fmla="*/ 390321 h 422275"/>
              <a:gd name="connsiteX19" fmla="*/ 32004 w 2370201"/>
              <a:gd name="connsiteY19" fmla="*/ 415925 h 422275"/>
              <a:gd name="connsiteX20" fmla="*/ 6350 w 2370201"/>
              <a:gd name="connsiteY20" fmla="*/ 390321 h 422275"/>
              <a:gd name="connsiteX21" fmla="*/ 6350 w 2370201"/>
              <a:gd name="connsiteY21" fmla="*/ 390321 h 422275"/>
              <a:gd name="connsiteX22" fmla="*/ 6350 w 2370201"/>
              <a:gd name="connsiteY22" fmla="*/ 83146 h 4222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2370201" h="422275">
                <a:moveTo>
                  <a:pt x="6350" y="83146"/>
                </a:moveTo>
                <a:cubicBezTo>
                  <a:pt x="6350" y="69011"/>
                  <a:pt x="17780" y="57543"/>
                  <a:pt x="32004" y="57543"/>
                </a:cubicBezTo>
                <a:cubicBezTo>
                  <a:pt x="32004" y="57543"/>
                  <a:pt x="32004" y="57543"/>
                  <a:pt x="32004" y="57543"/>
                </a:cubicBezTo>
                <a:lnTo>
                  <a:pt x="32004" y="57543"/>
                </a:lnTo>
                <a:lnTo>
                  <a:pt x="2312543" y="57543"/>
                </a:lnTo>
                <a:lnTo>
                  <a:pt x="2312543" y="31953"/>
                </a:lnTo>
                <a:lnTo>
                  <a:pt x="2312543" y="31953"/>
                </a:lnTo>
                <a:cubicBezTo>
                  <a:pt x="2312543" y="17805"/>
                  <a:pt x="2324100" y="6350"/>
                  <a:pt x="2338196" y="6350"/>
                </a:cubicBezTo>
                <a:cubicBezTo>
                  <a:pt x="2352293" y="6350"/>
                  <a:pt x="2363723" y="17805"/>
                  <a:pt x="2363723" y="31953"/>
                </a:cubicBezTo>
                <a:cubicBezTo>
                  <a:pt x="2363723" y="31953"/>
                  <a:pt x="2363723" y="31953"/>
                  <a:pt x="2363723" y="31953"/>
                </a:cubicBezTo>
                <a:lnTo>
                  <a:pt x="2363723" y="31953"/>
                </a:lnTo>
                <a:lnTo>
                  <a:pt x="2363851" y="339128"/>
                </a:lnTo>
                <a:lnTo>
                  <a:pt x="2363851" y="339128"/>
                </a:lnTo>
                <a:cubicBezTo>
                  <a:pt x="2363851" y="353263"/>
                  <a:pt x="2352293" y="364731"/>
                  <a:pt x="2338196" y="364731"/>
                </a:cubicBezTo>
                <a:cubicBezTo>
                  <a:pt x="2338196" y="364731"/>
                  <a:pt x="2338196" y="364731"/>
                  <a:pt x="2338196" y="364731"/>
                </a:cubicBezTo>
                <a:lnTo>
                  <a:pt x="2338196" y="364731"/>
                </a:lnTo>
                <a:lnTo>
                  <a:pt x="57531" y="364731"/>
                </a:lnTo>
                <a:lnTo>
                  <a:pt x="57531" y="390321"/>
                </a:lnTo>
                <a:lnTo>
                  <a:pt x="57531" y="390321"/>
                </a:lnTo>
                <a:cubicBezTo>
                  <a:pt x="57531" y="404469"/>
                  <a:pt x="46101" y="415925"/>
                  <a:pt x="32004" y="415925"/>
                </a:cubicBezTo>
                <a:cubicBezTo>
                  <a:pt x="17780" y="415925"/>
                  <a:pt x="6350" y="404469"/>
                  <a:pt x="6350" y="390321"/>
                </a:cubicBezTo>
                <a:cubicBezTo>
                  <a:pt x="6350" y="390321"/>
                  <a:pt x="6350" y="390321"/>
                  <a:pt x="6350" y="390321"/>
                </a:cubicBezTo>
                <a:lnTo>
                  <a:pt x="6350" y="8314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6AAC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8872538" y="5948363"/>
            <a:ext cx="63500" cy="38100"/>
          </a:xfrm>
          <a:custGeom>
            <a:avLst/>
            <a:gdLst>
              <a:gd name="connsiteX0" fmla="*/ 6350 w 64007"/>
              <a:gd name="connsiteY0" fmla="*/ 31940 h 38290"/>
              <a:gd name="connsiteX1" fmla="*/ 32003 w 64007"/>
              <a:gd name="connsiteY1" fmla="*/ 31940 h 38290"/>
              <a:gd name="connsiteX2" fmla="*/ 32003 w 64007"/>
              <a:gd name="connsiteY2" fmla="*/ 31940 h 38290"/>
              <a:gd name="connsiteX3" fmla="*/ 57657 w 64007"/>
              <a:gd name="connsiteY3" fmla="*/ 6350 h 382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4007" h="38290">
                <a:moveTo>
                  <a:pt x="6350" y="31940"/>
                </a:moveTo>
                <a:lnTo>
                  <a:pt x="32003" y="31940"/>
                </a:lnTo>
                <a:lnTo>
                  <a:pt x="32003" y="31940"/>
                </a:lnTo>
                <a:cubicBezTo>
                  <a:pt x="46100" y="31940"/>
                  <a:pt x="57657" y="20485"/>
                  <a:pt x="57657" y="6350"/>
                </a:cubicBezTo>
              </a:path>
            </a:pathLst>
          </a:custGeom>
          <a:ln w="12700">
            <a:solidFill>
              <a:srgbClr val="46AAC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8872538" y="5948363"/>
            <a:ext cx="38100" cy="38100"/>
          </a:xfrm>
          <a:custGeom>
            <a:avLst/>
            <a:gdLst>
              <a:gd name="connsiteX0" fmla="*/ 32003 w 38353"/>
              <a:gd name="connsiteY0" fmla="*/ 31940 h 38290"/>
              <a:gd name="connsiteX1" fmla="*/ 32003 w 38353"/>
              <a:gd name="connsiteY1" fmla="*/ 6350 h 38290"/>
              <a:gd name="connsiteX2" fmla="*/ 32003 w 38353"/>
              <a:gd name="connsiteY2" fmla="*/ 6350 h 38290"/>
              <a:gd name="connsiteX3" fmla="*/ 19176 w 38353"/>
              <a:gd name="connsiteY3" fmla="*/ 19139 h 38290"/>
              <a:gd name="connsiteX4" fmla="*/ 6350 w 38353"/>
              <a:gd name="connsiteY4" fmla="*/ 6350 h 38290"/>
              <a:gd name="connsiteX5" fmla="*/ 6350 w 38353"/>
              <a:gd name="connsiteY5" fmla="*/ 6350 h 382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38353" h="38290">
                <a:moveTo>
                  <a:pt x="32003" y="31940"/>
                </a:moveTo>
                <a:lnTo>
                  <a:pt x="32003" y="6350"/>
                </a:lnTo>
                <a:lnTo>
                  <a:pt x="32003" y="6350"/>
                </a:lnTo>
                <a:cubicBezTo>
                  <a:pt x="32003" y="13411"/>
                  <a:pt x="26288" y="19139"/>
                  <a:pt x="19176" y="19139"/>
                </a:cubicBezTo>
                <a:cubicBezTo>
                  <a:pt x="12064" y="19139"/>
                  <a:pt x="6350" y="13411"/>
                  <a:pt x="6350" y="6350"/>
                </a:cubicBezTo>
                <a:cubicBezTo>
                  <a:pt x="6350" y="6350"/>
                  <a:pt x="6350" y="6350"/>
                  <a:pt x="6350" y="6350"/>
                </a:cubicBezTo>
              </a:path>
            </a:pathLst>
          </a:custGeom>
          <a:ln w="12700">
            <a:solidFill>
              <a:srgbClr val="46AAC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565900" y="5986463"/>
            <a:ext cx="63500" cy="52387"/>
          </a:xfrm>
          <a:custGeom>
            <a:avLst/>
            <a:gdLst>
              <a:gd name="connsiteX0" fmla="*/ 32004 w 63881"/>
              <a:gd name="connsiteY0" fmla="*/ 44754 h 51104"/>
              <a:gd name="connsiteX1" fmla="*/ 32004 w 63881"/>
              <a:gd name="connsiteY1" fmla="*/ 19151 h 51104"/>
              <a:gd name="connsiteX2" fmla="*/ 32004 w 63881"/>
              <a:gd name="connsiteY2" fmla="*/ 19151 h 51104"/>
              <a:gd name="connsiteX3" fmla="*/ 44704 w 63881"/>
              <a:gd name="connsiteY3" fmla="*/ 6350 h 51104"/>
              <a:gd name="connsiteX4" fmla="*/ 57531 w 63881"/>
              <a:gd name="connsiteY4" fmla="*/ 19151 h 51104"/>
              <a:gd name="connsiteX5" fmla="*/ 57531 w 63881"/>
              <a:gd name="connsiteY5" fmla="*/ 19151 h 51104"/>
              <a:gd name="connsiteX6" fmla="*/ 57531 w 63881"/>
              <a:gd name="connsiteY6" fmla="*/ 19151 h 51104"/>
              <a:gd name="connsiteX7" fmla="*/ 32004 w 63881"/>
              <a:gd name="connsiteY7" fmla="*/ 44742 h 51104"/>
              <a:gd name="connsiteX8" fmla="*/ 6350 w 63881"/>
              <a:gd name="connsiteY8" fmla="*/ 19151 h 51104"/>
              <a:gd name="connsiteX9" fmla="*/ 6350 w 63881"/>
              <a:gd name="connsiteY9" fmla="*/ 19151 h 511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63881" h="51104">
                <a:moveTo>
                  <a:pt x="32004" y="44754"/>
                </a:moveTo>
                <a:lnTo>
                  <a:pt x="32004" y="19151"/>
                </a:lnTo>
                <a:lnTo>
                  <a:pt x="32004" y="19151"/>
                </a:lnTo>
                <a:cubicBezTo>
                  <a:pt x="32004" y="12077"/>
                  <a:pt x="37718" y="6350"/>
                  <a:pt x="44704" y="6350"/>
                </a:cubicBezTo>
                <a:cubicBezTo>
                  <a:pt x="51816" y="6350"/>
                  <a:pt x="57531" y="12077"/>
                  <a:pt x="57531" y="19151"/>
                </a:cubicBezTo>
                <a:cubicBezTo>
                  <a:pt x="57531" y="19151"/>
                  <a:pt x="57531" y="19151"/>
                  <a:pt x="57531" y="19151"/>
                </a:cubicBezTo>
                <a:lnTo>
                  <a:pt x="57531" y="19151"/>
                </a:lnTo>
                <a:cubicBezTo>
                  <a:pt x="57531" y="33286"/>
                  <a:pt x="46101" y="44742"/>
                  <a:pt x="32004" y="44742"/>
                </a:cubicBezTo>
                <a:cubicBezTo>
                  <a:pt x="17780" y="44742"/>
                  <a:pt x="6350" y="33286"/>
                  <a:pt x="6350" y="19151"/>
                </a:cubicBezTo>
                <a:cubicBezTo>
                  <a:pt x="6350" y="19151"/>
                  <a:pt x="6350" y="19151"/>
                  <a:pt x="6350" y="19151"/>
                </a:cubicBezTo>
              </a:path>
            </a:pathLst>
          </a:custGeom>
          <a:ln w="12700">
            <a:solidFill>
              <a:srgbClr val="46AAC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6616700" y="5999163"/>
            <a:ext cx="25400" cy="295275"/>
          </a:xfrm>
          <a:custGeom>
            <a:avLst/>
            <a:gdLst>
              <a:gd name="connsiteX0" fmla="*/ 6350 w 25400"/>
              <a:gd name="connsiteY0" fmla="*/ 6350 h 294284"/>
              <a:gd name="connsiteX1" fmla="*/ 6350 w 25400"/>
              <a:gd name="connsiteY1" fmla="*/ 287934 h 2942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94284">
                <a:moveTo>
                  <a:pt x="6350" y="6350"/>
                </a:moveTo>
                <a:lnTo>
                  <a:pt x="6350" y="287934"/>
                </a:lnTo>
              </a:path>
            </a:pathLst>
          </a:custGeom>
          <a:ln w="12700">
            <a:solidFill>
              <a:srgbClr val="46AAC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277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600" y="3771900"/>
            <a:ext cx="1676400" cy="24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60700" y="3848100"/>
            <a:ext cx="16383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15100" y="5892800"/>
            <a:ext cx="24765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7" name="TextBox 1"/>
          <p:cNvSpPr txBox="1">
            <a:spLocks noChangeArrowheads="1"/>
          </p:cNvSpPr>
          <p:nvPr/>
        </p:nvSpPr>
        <p:spPr bwMode="auto">
          <a:xfrm>
            <a:off x="406400" y="139700"/>
            <a:ext cx="2743200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4700"/>
              </a:lnSpc>
            </a:pPr>
            <a:r>
              <a:rPr lang="en-US" altLang="zh-CN" sz="3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常用表单字段</a:t>
            </a:r>
          </a:p>
        </p:txBody>
      </p:sp>
      <p:sp>
        <p:nvSpPr>
          <p:cNvPr id="32778" name="TextBox 1"/>
          <p:cNvSpPr txBox="1">
            <a:spLocks noChangeArrowheads="1"/>
          </p:cNvSpPr>
          <p:nvPr/>
        </p:nvSpPr>
        <p:spPr bwMode="auto">
          <a:xfrm>
            <a:off x="444500" y="1473200"/>
            <a:ext cx="4737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7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•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多行文本输入框（</a:t>
            </a:r>
            <a:r>
              <a:rPr lang="en-US" altLang="zh-CN" sz="270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textarea</a:t>
            </a:r>
            <a:r>
              <a:rPr lang="en-US" altLang="zh-CN" sz="27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32779" name="TextBox 1"/>
          <p:cNvSpPr txBox="1">
            <a:spLocks noChangeArrowheads="1"/>
          </p:cNvSpPr>
          <p:nvPr/>
        </p:nvSpPr>
        <p:spPr bwMode="auto">
          <a:xfrm>
            <a:off x="901700" y="1981200"/>
            <a:ext cx="7694414" cy="443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31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用于输入多行文本，如果输入内容过长，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则会自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动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显示</a:t>
            </a:r>
            <a:endParaRPr lang="en-US" altLang="zh-CN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780" name="TextBox 1"/>
          <p:cNvSpPr txBox="1">
            <a:spLocks noChangeArrowheads="1"/>
          </p:cNvSpPr>
          <p:nvPr/>
        </p:nvSpPr>
        <p:spPr bwMode="auto">
          <a:xfrm>
            <a:off x="1193800" y="2349500"/>
            <a:ext cx="1231106" cy="443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31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滚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动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条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32781" name="TextBox 1"/>
          <p:cNvSpPr txBox="1">
            <a:spLocks noChangeArrowheads="1"/>
          </p:cNvSpPr>
          <p:nvPr/>
        </p:nvSpPr>
        <p:spPr bwMode="auto">
          <a:xfrm>
            <a:off x="444500" y="3340100"/>
            <a:ext cx="69723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000" b="1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&lt;textarea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name="content"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rows="6"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cols="6"</a:t>
            </a:r>
            <a:r>
              <a:rPr lang="en-US" altLang="zh-CN" sz="2000" b="1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&gt;</a:t>
            </a:r>
            <a:r>
              <a:rPr lang="en-US" altLang="zh-CN" sz="2000" b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大家好</a:t>
            </a:r>
            <a:r>
              <a:rPr lang="en-US" altLang="zh-CN" sz="2000" b="1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&lt;/textarea&gt;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14300" y="6604000"/>
            <a:ext cx="177800" cy="177800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 fontAlgn="auto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3" dirty="0">
                <a:solidFill>
                  <a:srgbClr val="FFFFFF"/>
                </a:solidFill>
                <a:latin typeface="Calibri" pitchFamily="18" charset="0"/>
                <a:ea typeface="+mn-ea"/>
                <a:cs typeface="Calibri" pitchFamily="18" charset="0"/>
              </a:rPr>
              <a:t>20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6972300" y="6007100"/>
            <a:ext cx="1549400" cy="228600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3" dirty="0">
                <a:solidFill>
                  <a:srgbClr val="000000"/>
                </a:solidFill>
                <a:latin typeface="微软雅黑" pitchFamily="18" charset="0"/>
                <a:ea typeface="+mn-ea"/>
                <a:cs typeface="微软雅黑" pitchFamily="18" charset="0"/>
              </a:rPr>
              <a:t>form/textarea.htm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Box 1"/>
          <p:cNvSpPr txBox="1">
            <a:spLocks noChangeArrowheads="1"/>
          </p:cNvSpPr>
          <p:nvPr/>
        </p:nvSpPr>
        <p:spPr bwMode="auto">
          <a:xfrm>
            <a:off x="406400" y="139700"/>
            <a:ext cx="2743200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4700"/>
              </a:lnSpc>
            </a:pPr>
            <a:r>
              <a:rPr lang="en-US" altLang="zh-CN" sz="3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常用表单字段</a:t>
            </a:r>
          </a:p>
        </p:txBody>
      </p:sp>
      <p:sp>
        <p:nvSpPr>
          <p:cNvPr id="33794" name="TextBox 1"/>
          <p:cNvSpPr txBox="1">
            <a:spLocks noChangeArrowheads="1"/>
          </p:cNvSpPr>
          <p:nvPr/>
        </p:nvSpPr>
        <p:spPr bwMode="auto">
          <a:xfrm>
            <a:off x="444500" y="1376362"/>
            <a:ext cx="317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7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•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多行文本框特点</a:t>
            </a:r>
            <a:r>
              <a:rPr lang="en-US" altLang="zh-CN" sz="27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</a:p>
        </p:txBody>
      </p:sp>
      <p:sp>
        <p:nvSpPr>
          <p:cNvPr id="33795" name="TextBox 1"/>
          <p:cNvSpPr txBox="1">
            <a:spLocks noChangeArrowheads="1"/>
          </p:cNvSpPr>
          <p:nvPr/>
        </p:nvSpPr>
        <p:spPr bwMode="auto">
          <a:xfrm>
            <a:off x="901700" y="1897062"/>
            <a:ext cx="6121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31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没有</a:t>
            </a:r>
            <a:r>
              <a:rPr lang="en-US" altLang="zh-CN" sz="240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value</a:t>
            </a:r>
            <a:r>
              <a:rPr lang="en-US" altLang="zh-CN" sz="24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属性，内容是初始化在标签之间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ts val="34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没有</a:t>
            </a:r>
            <a:r>
              <a:rPr lang="en-US" altLang="zh-CN" sz="240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maxlength</a:t>
            </a:r>
            <a:r>
              <a:rPr lang="en-US" altLang="zh-CN" sz="24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33796" name="TextBox 1"/>
          <p:cNvSpPr txBox="1">
            <a:spLocks noChangeArrowheads="1"/>
          </p:cNvSpPr>
          <p:nvPr/>
        </p:nvSpPr>
        <p:spPr bwMode="auto">
          <a:xfrm>
            <a:off x="1358900" y="2747962"/>
            <a:ext cx="65786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00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•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怎么限制多行文本框最大输入字符数？（使用</a:t>
            </a:r>
            <a:r>
              <a:rPr lang="en-US" altLang="zh-CN" sz="200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Javascript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33797" name="TextBox 1"/>
          <p:cNvSpPr txBox="1">
            <a:spLocks noChangeArrowheads="1"/>
          </p:cNvSpPr>
          <p:nvPr/>
        </p:nvSpPr>
        <p:spPr bwMode="auto">
          <a:xfrm>
            <a:off x="901700" y="3128962"/>
            <a:ext cx="53213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31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rows</a:t>
            </a:r>
            <a:r>
              <a:rPr lang="en-US" altLang="zh-CN" sz="24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cols</a:t>
            </a:r>
            <a:r>
              <a:rPr lang="en-US" altLang="zh-CN" sz="24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属性指定行数和列数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33798" name="TextBox 1"/>
          <p:cNvSpPr txBox="1">
            <a:spLocks noChangeArrowheads="1"/>
          </p:cNvSpPr>
          <p:nvPr/>
        </p:nvSpPr>
        <p:spPr bwMode="auto">
          <a:xfrm>
            <a:off x="444500" y="4449762"/>
            <a:ext cx="813435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注意：</a:t>
            </a:r>
            <a:r>
              <a:rPr lang="en-US" altLang="zh-CN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6</a:t>
            </a:r>
            <a:r>
              <a:rPr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r>
              <a:rPr lang="en-US" altLang="zh-CN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6</a:t>
            </a:r>
            <a:r>
              <a:rPr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列的多行文本框，在</a:t>
            </a:r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不显示滚劢条的情况下最多显示</a:t>
            </a:r>
            <a:r>
              <a:rPr lang="en-US" altLang="zh-CN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36</a:t>
            </a:r>
            <a:r>
              <a:rPr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个英文</a:t>
            </a:r>
          </a:p>
          <a:p>
            <a:pPr>
              <a:lnSpc>
                <a:spcPts val="2800"/>
              </a:lnSpc>
            </a:pPr>
            <a:r>
              <a:rPr lang="en-US" altLang="zh-CN" sz="20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字符</a:t>
            </a:r>
            <a:r>
              <a:rPr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en-US" altLang="zh-CN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18</a:t>
            </a:r>
            <a:r>
              <a:rPr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个中文字符。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14300" y="6604000"/>
            <a:ext cx="177800" cy="177800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 fontAlgn="auto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3" dirty="0">
                <a:solidFill>
                  <a:srgbClr val="FFFFFF"/>
                </a:solidFill>
                <a:latin typeface="Calibri" pitchFamily="18" charset="0"/>
                <a:ea typeface="+mn-ea"/>
                <a:cs typeface="Calibri" pitchFamily="18" charset="0"/>
              </a:rPr>
              <a:t>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565900" y="5922963"/>
            <a:ext cx="2370138" cy="422275"/>
          </a:xfrm>
          <a:custGeom>
            <a:avLst/>
            <a:gdLst>
              <a:gd name="connsiteX0" fmla="*/ 6350 w 2370201"/>
              <a:gd name="connsiteY0" fmla="*/ 83146 h 422275"/>
              <a:gd name="connsiteX1" fmla="*/ 32004 w 2370201"/>
              <a:gd name="connsiteY1" fmla="*/ 57543 h 422275"/>
              <a:gd name="connsiteX2" fmla="*/ 32004 w 2370201"/>
              <a:gd name="connsiteY2" fmla="*/ 57543 h 422275"/>
              <a:gd name="connsiteX3" fmla="*/ 32004 w 2370201"/>
              <a:gd name="connsiteY3" fmla="*/ 57543 h 422275"/>
              <a:gd name="connsiteX4" fmla="*/ 2312543 w 2370201"/>
              <a:gd name="connsiteY4" fmla="*/ 57543 h 422275"/>
              <a:gd name="connsiteX5" fmla="*/ 2312543 w 2370201"/>
              <a:gd name="connsiteY5" fmla="*/ 31953 h 422275"/>
              <a:gd name="connsiteX6" fmla="*/ 2312543 w 2370201"/>
              <a:gd name="connsiteY6" fmla="*/ 31953 h 422275"/>
              <a:gd name="connsiteX7" fmla="*/ 2338196 w 2370201"/>
              <a:gd name="connsiteY7" fmla="*/ 6350 h 422275"/>
              <a:gd name="connsiteX8" fmla="*/ 2363723 w 2370201"/>
              <a:gd name="connsiteY8" fmla="*/ 31953 h 422275"/>
              <a:gd name="connsiteX9" fmla="*/ 2363723 w 2370201"/>
              <a:gd name="connsiteY9" fmla="*/ 31953 h 422275"/>
              <a:gd name="connsiteX10" fmla="*/ 2363723 w 2370201"/>
              <a:gd name="connsiteY10" fmla="*/ 31953 h 422275"/>
              <a:gd name="connsiteX11" fmla="*/ 2363851 w 2370201"/>
              <a:gd name="connsiteY11" fmla="*/ 339128 h 422275"/>
              <a:gd name="connsiteX12" fmla="*/ 2363851 w 2370201"/>
              <a:gd name="connsiteY12" fmla="*/ 339128 h 422275"/>
              <a:gd name="connsiteX13" fmla="*/ 2338196 w 2370201"/>
              <a:gd name="connsiteY13" fmla="*/ 364731 h 422275"/>
              <a:gd name="connsiteX14" fmla="*/ 2338196 w 2370201"/>
              <a:gd name="connsiteY14" fmla="*/ 364731 h 422275"/>
              <a:gd name="connsiteX15" fmla="*/ 2338196 w 2370201"/>
              <a:gd name="connsiteY15" fmla="*/ 364731 h 422275"/>
              <a:gd name="connsiteX16" fmla="*/ 57531 w 2370201"/>
              <a:gd name="connsiteY16" fmla="*/ 364731 h 422275"/>
              <a:gd name="connsiteX17" fmla="*/ 57531 w 2370201"/>
              <a:gd name="connsiteY17" fmla="*/ 390321 h 422275"/>
              <a:gd name="connsiteX18" fmla="*/ 57531 w 2370201"/>
              <a:gd name="connsiteY18" fmla="*/ 390321 h 422275"/>
              <a:gd name="connsiteX19" fmla="*/ 32004 w 2370201"/>
              <a:gd name="connsiteY19" fmla="*/ 415925 h 422275"/>
              <a:gd name="connsiteX20" fmla="*/ 6350 w 2370201"/>
              <a:gd name="connsiteY20" fmla="*/ 390321 h 422275"/>
              <a:gd name="connsiteX21" fmla="*/ 6350 w 2370201"/>
              <a:gd name="connsiteY21" fmla="*/ 390321 h 422275"/>
              <a:gd name="connsiteX22" fmla="*/ 6350 w 2370201"/>
              <a:gd name="connsiteY22" fmla="*/ 83146 h 4222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2370201" h="422275">
                <a:moveTo>
                  <a:pt x="6350" y="83146"/>
                </a:moveTo>
                <a:cubicBezTo>
                  <a:pt x="6350" y="69011"/>
                  <a:pt x="17780" y="57543"/>
                  <a:pt x="32004" y="57543"/>
                </a:cubicBezTo>
                <a:cubicBezTo>
                  <a:pt x="32004" y="57543"/>
                  <a:pt x="32004" y="57543"/>
                  <a:pt x="32004" y="57543"/>
                </a:cubicBezTo>
                <a:lnTo>
                  <a:pt x="32004" y="57543"/>
                </a:lnTo>
                <a:lnTo>
                  <a:pt x="2312543" y="57543"/>
                </a:lnTo>
                <a:lnTo>
                  <a:pt x="2312543" y="31953"/>
                </a:lnTo>
                <a:lnTo>
                  <a:pt x="2312543" y="31953"/>
                </a:lnTo>
                <a:cubicBezTo>
                  <a:pt x="2312543" y="17805"/>
                  <a:pt x="2324100" y="6350"/>
                  <a:pt x="2338196" y="6350"/>
                </a:cubicBezTo>
                <a:cubicBezTo>
                  <a:pt x="2352293" y="6350"/>
                  <a:pt x="2363723" y="17805"/>
                  <a:pt x="2363723" y="31953"/>
                </a:cubicBezTo>
                <a:cubicBezTo>
                  <a:pt x="2363723" y="31953"/>
                  <a:pt x="2363723" y="31953"/>
                  <a:pt x="2363723" y="31953"/>
                </a:cubicBezTo>
                <a:lnTo>
                  <a:pt x="2363723" y="31953"/>
                </a:lnTo>
                <a:lnTo>
                  <a:pt x="2363851" y="339128"/>
                </a:lnTo>
                <a:lnTo>
                  <a:pt x="2363851" y="339128"/>
                </a:lnTo>
                <a:cubicBezTo>
                  <a:pt x="2363851" y="353263"/>
                  <a:pt x="2352293" y="364731"/>
                  <a:pt x="2338196" y="364731"/>
                </a:cubicBezTo>
                <a:cubicBezTo>
                  <a:pt x="2338196" y="364731"/>
                  <a:pt x="2338196" y="364731"/>
                  <a:pt x="2338196" y="364731"/>
                </a:cubicBezTo>
                <a:lnTo>
                  <a:pt x="2338196" y="364731"/>
                </a:lnTo>
                <a:lnTo>
                  <a:pt x="57531" y="364731"/>
                </a:lnTo>
                <a:lnTo>
                  <a:pt x="57531" y="390321"/>
                </a:lnTo>
                <a:lnTo>
                  <a:pt x="57531" y="390321"/>
                </a:lnTo>
                <a:cubicBezTo>
                  <a:pt x="57531" y="404469"/>
                  <a:pt x="46101" y="415925"/>
                  <a:pt x="32004" y="415925"/>
                </a:cubicBezTo>
                <a:cubicBezTo>
                  <a:pt x="17780" y="415925"/>
                  <a:pt x="6350" y="404469"/>
                  <a:pt x="6350" y="390321"/>
                </a:cubicBezTo>
                <a:cubicBezTo>
                  <a:pt x="6350" y="390321"/>
                  <a:pt x="6350" y="390321"/>
                  <a:pt x="6350" y="390321"/>
                </a:cubicBezTo>
                <a:lnTo>
                  <a:pt x="6350" y="8314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6AAC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8872538" y="5948363"/>
            <a:ext cx="63500" cy="38100"/>
          </a:xfrm>
          <a:custGeom>
            <a:avLst/>
            <a:gdLst>
              <a:gd name="connsiteX0" fmla="*/ 6350 w 64007"/>
              <a:gd name="connsiteY0" fmla="*/ 31940 h 38290"/>
              <a:gd name="connsiteX1" fmla="*/ 32003 w 64007"/>
              <a:gd name="connsiteY1" fmla="*/ 31940 h 38290"/>
              <a:gd name="connsiteX2" fmla="*/ 32003 w 64007"/>
              <a:gd name="connsiteY2" fmla="*/ 31940 h 38290"/>
              <a:gd name="connsiteX3" fmla="*/ 57657 w 64007"/>
              <a:gd name="connsiteY3" fmla="*/ 6350 h 382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4007" h="38290">
                <a:moveTo>
                  <a:pt x="6350" y="31940"/>
                </a:moveTo>
                <a:lnTo>
                  <a:pt x="32003" y="31940"/>
                </a:lnTo>
                <a:lnTo>
                  <a:pt x="32003" y="31940"/>
                </a:lnTo>
                <a:cubicBezTo>
                  <a:pt x="46100" y="31940"/>
                  <a:pt x="57657" y="20485"/>
                  <a:pt x="57657" y="6350"/>
                </a:cubicBezTo>
              </a:path>
            </a:pathLst>
          </a:custGeom>
          <a:ln w="12700">
            <a:solidFill>
              <a:srgbClr val="46AAC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8872538" y="5948363"/>
            <a:ext cx="38100" cy="38100"/>
          </a:xfrm>
          <a:custGeom>
            <a:avLst/>
            <a:gdLst>
              <a:gd name="connsiteX0" fmla="*/ 32003 w 38353"/>
              <a:gd name="connsiteY0" fmla="*/ 31940 h 38290"/>
              <a:gd name="connsiteX1" fmla="*/ 32003 w 38353"/>
              <a:gd name="connsiteY1" fmla="*/ 6350 h 38290"/>
              <a:gd name="connsiteX2" fmla="*/ 32003 w 38353"/>
              <a:gd name="connsiteY2" fmla="*/ 6350 h 38290"/>
              <a:gd name="connsiteX3" fmla="*/ 19176 w 38353"/>
              <a:gd name="connsiteY3" fmla="*/ 19139 h 38290"/>
              <a:gd name="connsiteX4" fmla="*/ 6350 w 38353"/>
              <a:gd name="connsiteY4" fmla="*/ 6350 h 38290"/>
              <a:gd name="connsiteX5" fmla="*/ 6350 w 38353"/>
              <a:gd name="connsiteY5" fmla="*/ 6350 h 382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38353" h="38290">
                <a:moveTo>
                  <a:pt x="32003" y="31940"/>
                </a:moveTo>
                <a:lnTo>
                  <a:pt x="32003" y="6350"/>
                </a:lnTo>
                <a:lnTo>
                  <a:pt x="32003" y="6350"/>
                </a:lnTo>
                <a:cubicBezTo>
                  <a:pt x="32003" y="13411"/>
                  <a:pt x="26288" y="19139"/>
                  <a:pt x="19176" y="19139"/>
                </a:cubicBezTo>
                <a:cubicBezTo>
                  <a:pt x="12064" y="19139"/>
                  <a:pt x="6350" y="13411"/>
                  <a:pt x="6350" y="6350"/>
                </a:cubicBezTo>
                <a:cubicBezTo>
                  <a:pt x="6350" y="6350"/>
                  <a:pt x="6350" y="6350"/>
                  <a:pt x="6350" y="6350"/>
                </a:cubicBezTo>
              </a:path>
            </a:pathLst>
          </a:custGeom>
          <a:ln w="12700">
            <a:solidFill>
              <a:srgbClr val="46AAC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565900" y="5986463"/>
            <a:ext cx="63500" cy="52387"/>
          </a:xfrm>
          <a:custGeom>
            <a:avLst/>
            <a:gdLst>
              <a:gd name="connsiteX0" fmla="*/ 32004 w 63881"/>
              <a:gd name="connsiteY0" fmla="*/ 44754 h 51104"/>
              <a:gd name="connsiteX1" fmla="*/ 32004 w 63881"/>
              <a:gd name="connsiteY1" fmla="*/ 19151 h 51104"/>
              <a:gd name="connsiteX2" fmla="*/ 32004 w 63881"/>
              <a:gd name="connsiteY2" fmla="*/ 19151 h 51104"/>
              <a:gd name="connsiteX3" fmla="*/ 44704 w 63881"/>
              <a:gd name="connsiteY3" fmla="*/ 6350 h 51104"/>
              <a:gd name="connsiteX4" fmla="*/ 57531 w 63881"/>
              <a:gd name="connsiteY4" fmla="*/ 19151 h 51104"/>
              <a:gd name="connsiteX5" fmla="*/ 57531 w 63881"/>
              <a:gd name="connsiteY5" fmla="*/ 19151 h 51104"/>
              <a:gd name="connsiteX6" fmla="*/ 57531 w 63881"/>
              <a:gd name="connsiteY6" fmla="*/ 19151 h 51104"/>
              <a:gd name="connsiteX7" fmla="*/ 32004 w 63881"/>
              <a:gd name="connsiteY7" fmla="*/ 44742 h 51104"/>
              <a:gd name="connsiteX8" fmla="*/ 6350 w 63881"/>
              <a:gd name="connsiteY8" fmla="*/ 19151 h 51104"/>
              <a:gd name="connsiteX9" fmla="*/ 6350 w 63881"/>
              <a:gd name="connsiteY9" fmla="*/ 19151 h 511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63881" h="51104">
                <a:moveTo>
                  <a:pt x="32004" y="44754"/>
                </a:moveTo>
                <a:lnTo>
                  <a:pt x="32004" y="19151"/>
                </a:lnTo>
                <a:lnTo>
                  <a:pt x="32004" y="19151"/>
                </a:lnTo>
                <a:cubicBezTo>
                  <a:pt x="32004" y="12077"/>
                  <a:pt x="37718" y="6350"/>
                  <a:pt x="44704" y="6350"/>
                </a:cubicBezTo>
                <a:cubicBezTo>
                  <a:pt x="51816" y="6350"/>
                  <a:pt x="57531" y="12077"/>
                  <a:pt x="57531" y="19151"/>
                </a:cubicBezTo>
                <a:cubicBezTo>
                  <a:pt x="57531" y="19151"/>
                  <a:pt x="57531" y="19151"/>
                  <a:pt x="57531" y="19151"/>
                </a:cubicBezTo>
                <a:lnTo>
                  <a:pt x="57531" y="19151"/>
                </a:lnTo>
                <a:cubicBezTo>
                  <a:pt x="57531" y="33286"/>
                  <a:pt x="46101" y="44742"/>
                  <a:pt x="32004" y="44742"/>
                </a:cubicBezTo>
                <a:cubicBezTo>
                  <a:pt x="17780" y="44742"/>
                  <a:pt x="6350" y="33286"/>
                  <a:pt x="6350" y="19151"/>
                </a:cubicBezTo>
                <a:cubicBezTo>
                  <a:pt x="6350" y="19151"/>
                  <a:pt x="6350" y="19151"/>
                  <a:pt x="6350" y="19151"/>
                </a:cubicBezTo>
              </a:path>
            </a:pathLst>
          </a:custGeom>
          <a:ln w="12700">
            <a:solidFill>
              <a:srgbClr val="46AAC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6616700" y="5999163"/>
            <a:ext cx="25400" cy="295275"/>
          </a:xfrm>
          <a:custGeom>
            <a:avLst/>
            <a:gdLst>
              <a:gd name="connsiteX0" fmla="*/ 6350 w 25400"/>
              <a:gd name="connsiteY0" fmla="*/ 6350 h 294284"/>
              <a:gd name="connsiteX1" fmla="*/ 6350 w 25400"/>
              <a:gd name="connsiteY1" fmla="*/ 287934 h 2942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94284">
                <a:moveTo>
                  <a:pt x="6350" y="6350"/>
                </a:moveTo>
                <a:lnTo>
                  <a:pt x="6350" y="287934"/>
                </a:lnTo>
              </a:path>
            </a:pathLst>
          </a:custGeom>
          <a:ln w="12700">
            <a:solidFill>
              <a:srgbClr val="46AAC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482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1400" y="2921000"/>
            <a:ext cx="175260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15100" y="5892800"/>
            <a:ext cx="24765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4" name="TextBox 1"/>
          <p:cNvSpPr txBox="1">
            <a:spLocks noChangeArrowheads="1"/>
          </p:cNvSpPr>
          <p:nvPr/>
        </p:nvSpPr>
        <p:spPr bwMode="auto">
          <a:xfrm>
            <a:off x="406400" y="139700"/>
            <a:ext cx="2743200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4700"/>
              </a:lnSpc>
            </a:pPr>
            <a:r>
              <a:rPr lang="en-US" altLang="zh-CN" sz="3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常用表单字段</a:t>
            </a:r>
          </a:p>
        </p:txBody>
      </p:sp>
      <p:sp>
        <p:nvSpPr>
          <p:cNvPr id="34825" name="TextBox 1"/>
          <p:cNvSpPr txBox="1">
            <a:spLocks noChangeArrowheads="1"/>
          </p:cNvSpPr>
          <p:nvPr/>
        </p:nvSpPr>
        <p:spPr bwMode="auto">
          <a:xfrm>
            <a:off x="444500" y="1384300"/>
            <a:ext cx="2959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7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•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列表框（</a:t>
            </a:r>
            <a:r>
              <a:rPr lang="en-US" altLang="zh-CN" sz="270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select</a:t>
            </a:r>
            <a:r>
              <a:rPr lang="en-US" altLang="zh-CN" sz="27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34826" name="TextBox 1"/>
          <p:cNvSpPr txBox="1">
            <a:spLocks noChangeArrowheads="1"/>
          </p:cNvSpPr>
          <p:nvPr/>
        </p:nvSpPr>
        <p:spPr bwMode="auto">
          <a:xfrm>
            <a:off x="901700" y="1892300"/>
            <a:ext cx="60706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3100"/>
              </a:lnSpc>
            </a:pPr>
            <a:r>
              <a:rPr lang="en-US" altLang="zh-CN" sz="24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–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下拉列表，用户可以从一些可选项中选择。</a:t>
            </a:r>
          </a:p>
        </p:txBody>
      </p:sp>
      <p:sp>
        <p:nvSpPr>
          <p:cNvPr id="34827" name="TextBox 1"/>
          <p:cNvSpPr txBox="1">
            <a:spLocks noChangeArrowheads="1"/>
          </p:cNvSpPr>
          <p:nvPr/>
        </p:nvSpPr>
        <p:spPr bwMode="auto">
          <a:xfrm>
            <a:off x="444500" y="3048000"/>
            <a:ext cx="30480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3100"/>
              </a:lnSpc>
            </a:pPr>
            <a:r>
              <a:rPr lang="en-US" altLang="zh-CN" sz="2400" b="1" u="sng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示例：简单的下拉列表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444500" y="3556000"/>
            <a:ext cx="2679700" cy="254000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4" b="1" dirty="0">
                <a:solidFill>
                  <a:srgbClr val="00B050"/>
                </a:solidFill>
                <a:latin typeface="Calibri" pitchFamily="18" charset="0"/>
                <a:ea typeface="+mn-ea"/>
                <a:cs typeface="Calibri" pitchFamily="18" charset="0"/>
              </a:rPr>
              <a:t>&lt;select</a:t>
            </a:r>
            <a:r>
              <a:rPr lang="en-US" altLang="zh-CN" sz="2004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FF0000"/>
                </a:solidFill>
                <a:latin typeface="Calibri" pitchFamily="18" charset="0"/>
                <a:ea typeface="+mn-ea"/>
                <a:cs typeface="Calibri" pitchFamily="18" charset="0"/>
              </a:rPr>
              <a:t>name="country"</a:t>
            </a:r>
            <a:r>
              <a:rPr lang="en-US" altLang="zh-CN" sz="2004" b="1" dirty="0">
                <a:solidFill>
                  <a:srgbClr val="00B050"/>
                </a:solidFill>
                <a:latin typeface="Calibri" pitchFamily="18" charset="0"/>
                <a:ea typeface="+mn-ea"/>
                <a:cs typeface="Calibri" pitchFamily="18" charset="0"/>
              </a:rPr>
              <a:t>&gt;</a:t>
            </a:r>
          </a:p>
        </p:txBody>
      </p:sp>
      <p:sp>
        <p:nvSpPr>
          <p:cNvPr id="34829" name="TextBox 1"/>
          <p:cNvSpPr txBox="1">
            <a:spLocks noChangeArrowheads="1"/>
          </p:cNvSpPr>
          <p:nvPr/>
        </p:nvSpPr>
        <p:spPr bwMode="auto">
          <a:xfrm>
            <a:off x="901700" y="3848100"/>
            <a:ext cx="43688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0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&lt;option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value="America"&gt;</a:t>
            </a:r>
            <a:r>
              <a:rPr lang="en-US" altLang="zh-CN" sz="2000" b="1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美国</a:t>
            </a:r>
            <a:r>
              <a:rPr lang="en-US" altLang="zh-CN" sz="20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&lt;/option&gt;</a:t>
            </a:r>
          </a:p>
        </p:txBody>
      </p:sp>
      <p:sp>
        <p:nvSpPr>
          <p:cNvPr id="34830" name="TextBox 1"/>
          <p:cNvSpPr txBox="1">
            <a:spLocks noChangeArrowheads="1"/>
          </p:cNvSpPr>
          <p:nvPr/>
        </p:nvSpPr>
        <p:spPr bwMode="auto">
          <a:xfrm>
            <a:off x="901700" y="4241800"/>
            <a:ext cx="62611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0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&lt;option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value="China"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selected="selected"</a:t>
            </a:r>
            <a:r>
              <a:rPr lang="en-US" altLang="zh-CN" sz="20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&gt;</a:t>
            </a:r>
            <a:r>
              <a:rPr lang="en-US" altLang="zh-CN" sz="20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中国</a:t>
            </a:r>
            <a:r>
              <a:rPr lang="en-US" altLang="zh-CN" sz="20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&lt;/option&gt;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&lt;option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value="India"&gt;</a:t>
            </a:r>
            <a:r>
              <a:rPr lang="en-US" altLang="zh-CN" sz="2000" b="1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印度</a:t>
            </a:r>
            <a:r>
              <a:rPr lang="en-US" altLang="zh-CN" sz="20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&lt;/option&gt;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&lt;option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value="Russia"&gt;</a:t>
            </a:r>
            <a:r>
              <a:rPr lang="en-US" altLang="zh-CN" sz="2000" b="1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俄罗斯</a:t>
            </a:r>
            <a:r>
              <a:rPr lang="en-US" altLang="zh-CN" sz="20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&lt;/option&gt;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444500" y="5384800"/>
            <a:ext cx="977900" cy="254000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4" b="1" dirty="0">
                <a:solidFill>
                  <a:srgbClr val="00B050"/>
                </a:solidFill>
                <a:latin typeface="Calibri" pitchFamily="18" charset="0"/>
                <a:ea typeface="+mn-ea"/>
                <a:cs typeface="Calibri" pitchFamily="18" charset="0"/>
              </a:rPr>
              <a:t>&lt;/select&gt;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14300" y="6604000"/>
            <a:ext cx="177800" cy="177800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 fontAlgn="auto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3" dirty="0">
                <a:solidFill>
                  <a:srgbClr val="FFFFFF"/>
                </a:solidFill>
                <a:latin typeface="Calibri" pitchFamily="18" charset="0"/>
                <a:ea typeface="+mn-ea"/>
                <a:cs typeface="Calibri" pitchFamily="18" charset="0"/>
              </a:rPr>
              <a:t>22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7073900" y="6007100"/>
            <a:ext cx="1358900" cy="228600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3" dirty="0">
                <a:solidFill>
                  <a:srgbClr val="000000"/>
                </a:solidFill>
                <a:latin typeface="微软雅黑" pitchFamily="18" charset="0"/>
                <a:ea typeface="+mn-ea"/>
                <a:cs typeface="微软雅黑" pitchFamily="18" charset="0"/>
              </a:rPr>
              <a:t>form/select.htm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Box 1"/>
          <p:cNvSpPr txBox="1">
            <a:spLocks noChangeArrowheads="1"/>
          </p:cNvSpPr>
          <p:nvPr/>
        </p:nvSpPr>
        <p:spPr bwMode="auto">
          <a:xfrm>
            <a:off x="482600" y="228600"/>
            <a:ext cx="1828800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4700"/>
              </a:lnSpc>
            </a:pPr>
            <a:r>
              <a:rPr lang="en-US" altLang="zh-CN" sz="3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课程目标</a:t>
            </a:r>
          </a:p>
        </p:txBody>
      </p:sp>
      <p:sp>
        <p:nvSpPr>
          <p:cNvPr id="14338" name="TextBox 1"/>
          <p:cNvSpPr txBox="1">
            <a:spLocks noChangeArrowheads="1"/>
          </p:cNvSpPr>
          <p:nvPr/>
        </p:nvSpPr>
        <p:spPr bwMode="auto">
          <a:xfrm>
            <a:off x="444500" y="1562100"/>
            <a:ext cx="4635884" cy="1533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7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•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sz="270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HTML</a:t>
            </a:r>
            <a:r>
              <a:rPr lang="en-US" altLang="zh-CN" sz="27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的常用标签的使用</a:t>
            </a:r>
            <a:endParaRPr lang="en-US" altLang="zh-CN" sz="27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7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•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掌握表单的使用</a:t>
            </a:r>
            <a:endParaRPr lang="en-US" altLang="zh-CN" sz="27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7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•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能够</a:t>
            </a:r>
            <a:r>
              <a:rPr lang="zh-CN" altLang="en-US" sz="27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设计常见的表单页面</a:t>
            </a:r>
            <a:endParaRPr lang="en-US" altLang="zh-CN" sz="27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14300" y="6604000"/>
            <a:ext cx="88900" cy="177800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 fontAlgn="auto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3" dirty="0">
                <a:solidFill>
                  <a:srgbClr val="FFFFFF"/>
                </a:solidFill>
                <a:latin typeface="Calibri" pitchFamily="18" charset="0"/>
                <a:ea typeface="+mn-ea"/>
                <a:cs typeface="Calibri" pitchFamily="18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565900" y="5922963"/>
            <a:ext cx="2370138" cy="422275"/>
          </a:xfrm>
          <a:custGeom>
            <a:avLst/>
            <a:gdLst>
              <a:gd name="connsiteX0" fmla="*/ 6350 w 2370201"/>
              <a:gd name="connsiteY0" fmla="*/ 83146 h 422275"/>
              <a:gd name="connsiteX1" fmla="*/ 32004 w 2370201"/>
              <a:gd name="connsiteY1" fmla="*/ 57543 h 422275"/>
              <a:gd name="connsiteX2" fmla="*/ 32004 w 2370201"/>
              <a:gd name="connsiteY2" fmla="*/ 57543 h 422275"/>
              <a:gd name="connsiteX3" fmla="*/ 32004 w 2370201"/>
              <a:gd name="connsiteY3" fmla="*/ 57543 h 422275"/>
              <a:gd name="connsiteX4" fmla="*/ 2312543 w 2370201"/>
              <a:gd name="connsiteY4" fmla="*/ 57543 h 422275"/>
              <a:gd name="connsiteX5" fmla="*/ 2312543 w 2370201"/>
              <a:gd name="connsiteY5" fmla="*/ 31953 h 422275"/>
              <a:gd name="connsiteX6" fmla="*/ 2312543 w 2370201"/>
              <a:gd name="connsiteY6" fmla="*/ 31953 h 422275"/>
              <a:gd name="connsiteX7" fmla="*/ 2338196 w 2370201"/>
              <a:gd name="connsiteY7" fmla="*/ 6350 h 422275"/>
              <a:gd name="connsiteX8" fmla="*/ 2363723 w 2370201"/>
              <a:gd name="connsiteY8" fmla="*/ 31953 h 422275"/>
              <a:gd name="connsiteX9" fmla="*/ 2363723 w 2370201"/>
              <a:gd name="connsiteY9" fmla="*/ 31953 h 422275"/>
              <a:gd name="connsiteX10" fmla="*/ 2363723 w 2370201"/>
              <a:gd name="connsiteY10" fmla="*/ 31953 h 422275"/>
              <a:gd name="connsiteX11" fmla="*/ 2363851 w 2370201"/>
              <a:gd name="connsiteY11" fmla="*/ 339128 h 422275"/>
              <a:gd name="connsiteX12" fmla="*/ 2363851 w 2370201"/>
              <a:gd name="connsiteY12" fmla="*/ 339128 h 422275"/>
              <a:gd name="connsiteX13" fmla="*/ 2338196 w 2370201"/>
              <a:gd name="connsiteY13" fmla="*/ 364731 h 422275"/>
              <a:gd name="connsiteX14" fmla="*/ 2338196 w 2370201"/>
              <a:gd name="connsiteY14" fmla="*/ 364731 h 422275"/>
              <a:gd name="connsiteX15" fmla="*/ 2338196 w 2370201"/>
              <a:gd name="connsiteY15" fmla="*/ 364731 h 422275"/>
              <a:gd name="connsiteX16" fmla="*/ 57531 w 2370201"/>
              <a:gd name="connsiteY16" fmla="*/ 364731 h 422275"/>
              <a:gd name="connsiteX17" fmla="*/ 57531 w 2370201"/>
              <a:gd name="connsiteY17" fmla="*/ 390321 h 422275"/>
              <a:gd name="connsiteX18" fmla="*/ 57531 w 2370201"/>
              <a:gd name="connsiteY18" fmla="*/ 390321 h 422275"/>
              <a:gd name="connsiteX19" fmla="*/ 32004 w 2370201"/>
              <a:gd name="connsiteY19" fmla="*/ 415925 h 422275"/>
              <a:gd name="connsiteX20" fmla="*/ 6350 w 2370201"/>
              <a:gd name="connsiteY20" fmla="*/ 390321 h 422275"/>
              <a:gd name="connsiteX21" fmla="*/ 6350 w 2370201"/>
              <a:gd name="connsiteY21" fmla="*/ 390321 h 422275"/>
              <a:gd name="connsiteX22" fmla="*/ 6350 w 2370201"/>
              <a:gd name="connsiteY22" fmla="*/ 83146 h 4222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2370201" h="422275">
                <a:moveTo>
                  <a:pt x="6350" y="83146"/>
                </a:moveTo>
                <a:cubicBezTo>
                  <a:pt x="6350" y="69011"/>
                  <a:pt x="17780" y="57543"/>
                  <a:pt x="32004" y="57543"/>
                </a:cubicBezTo>
                <a:cubicBezTo>
                  <a:pt x="32004" y="57543"/>
                  <a:pt x="32004" y="57543"/>
                  <a:pt x="32004" y="57543"/>
                </a:cubicBezTo>
                <a:lnTo>
                  <a:pt x="32004" y="57543"/>
                </a:lnTo>
                <a:lnTo>
                  <a:pt x="2312543" y="57543"/>
                </a:lnTo>
                <a:lnTo>
                  <a:pt x="2312543" y="31953"/>
                </a:lnTo>
                <a:lnTo>
                  <a:pt x="2312543" y="31953"/>
                </a:lnTo>
                <a:cubicBezTo>
                  <a:pt x="2312543" y="17805"/>
                  <a:pt x="2324100" y="6350"/>
                  <a:pt x="2338196" y="6350"/>
                </a:cubicBezTo>
                <a:cubicBezTo>
                  <a:pt x="2352293" y="6350"/>
                  <a:pt x="2363723" y="17805"/>
                  <a:pt x="2363723" y="31953"/>
                </a:cubicBezTo>
                <a:cubicBezTo>
                  <a:pt x="2363723" y="31953"/>
                  <a:pt x="2363723" y="31953"/>
                  <a:pt x="2363723" y="31953"/>
                </a:cubicBezTo>
                <a:lnTo>
                  <a:pt x="2363723" y="31953"/>
                </a:lnTo>
                <a:lnTo>
                  <a:pt x="2363851" y="339128"/>
                </a:lnTo>
                <a:lnTo>
                  <a:pt x="2363851" y="339128"/>
                </a:lnTo>
                <a:cubicBezTo>
                  <a:pt x="2363851" y="353263"/>
                  <a:pt x="2352293" y="364731"/>
                  <a:pt x="2338196" y="364731"/>
                </a:cubicBezTo>
                <a:cubicBezTo>
                  <a:pt x="2338196" y="364731"/>
                  <a:pt x="2338196" y="364731"/>
                  <a:pt x="2338196" y="364731"/>
                </a:cubicBezTo>
                <a:lnTo>
                  <a:pt x="2338196" y="364731"/>
                </a:lnTo>
                <a:lnTo>
                  <a:pt x="57531" y="364731"/>
                </a:lnTo>
                <a:lnTo>
                  <a:pt x="57531" y="390321"/>
                </a:lnTo>
                <a:lnTo>
                  <a:pt x="57531" y="390321"/>
                </a:lnTo>
                <a:cubicBezTo>
                  <a:pt x="57531" y="404469"/>
                  <a:pt x="46101" y="415925"/>
                  <a:pt x="32004" y="415925"/>
                </a:cubicBezTo>
                <a:cubicBezTo>
                  <a:pt x="17780" y="415925"/>
                  <a:pt x="6350" y="404469"/>
                  <a:pt x="6350" y="390321"/>
                </a:cubicBezTo>
                <a:cubicBezTo>
                  <a:pt x="6350" y="390321"/>
                  <a:pt x="6350" y="390321"/>
                  <a:pt x="6350" y="390321"/>
                </a:cubicBezTo>
                <a:lnTo>
                  <a:pt x="6350" y="8314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6AAC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8872538" y="5948363"/>
            <a:ext cx="63500" cy="38100"/>
          </a:xfrm>
          <a:custGeom>
            <a:avLst/>
            <a:gdLst>
              <a:gd name="connsiteX0" fmla="*/ 6350 w 64007"/>
              <a:gd name="connsiteY0" fmla="*/ 31940 h 38290"/>
              <a:gd name="connsiteX1" fmla="*/ 32003 w 64007"/>
              <a:gd name="connsiteY1" fmla="*/ 31940 h 38290"/>
              <a:gd name="connsiteX2" fmla="*/ 32003 w 64007"/>
              <a:gd name="connsiteY2" fmla="*/ 31940 h 38290"/>
              <a:gd name="connsiteX3" fmla="*/ 57657 w 64007"/>
              <a:gd name="connsiteY3" fmla="*/ 6350 h 382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4007" h="38290">
                <a:moveTo>
                  <a:pt x="6350" y="31940"/>
                </a:moveTo>
                <a:lnTo>
                  <a:pt x="32003" y="31940"/>
                </a:lnTo>
                <a:lnTo>
                  <a:pt x="32003" y="31940"/>
                </a:lnTo>
                <a:cubicBezTo>
                  <a:pt x="46100" y="31940"/>
                  <a:pt x="57657" y="20485"/>
                  <a:pt x="57657" y="6350"/>
                </a:cubicBezTo>
              </a:path>
            </a:pathLst>
          </a:custGeom>
          <a:ln w="12700">
            <a:solidFill>
              <a:srgbClr val="46AAC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8872538" y="5948363"/>
            <a:ext cx="38100" cy="38100"/>
          </a:xfrm>
          <a:custGeom>
            <a:avLst/>
            <a:gdLst>
              <a:gd name="connsiteX0" fmla="*/ 32003 w 38353"/>
              <a:gd name="connsiteY0" fmla="*/ 31940 h 38290"/>
              <a:gd name="connsiteX1" fmla="*/ 32003 w 38353"/>
              <a:gd name="connsiteY1" fmla="*/ 6350 h 38290"/>
              <a:gd name="connsiteX2" fmla="*/ 32003 w 38353"/>
              <a:gd name="connsiteY2" fmla="*/ 6350 h 38290"/>
              <a:gd name="connsiteX3" fmla="*/ 19176 w 38353"/>
              <a:gd name="connsiteY3" fmla="*/ 19139 h 38290"/>
              <a:gd name="connsiteX4" fmla="*/ 6350 w 38353"/>
              <a:gd name="connsiteY4" fmla="*/ 6350 h 38290"/>
              <a:gd name="connsiteX5" fmla="*/ 6350 w 38353"/>
              <a:gd name="connsiteY5" fmla="*/ 6350 h 382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38353" h="38290">
                <a:moveTo>
                  <a:pt x="32003" y="31940"/>
                </a:moveTo>
                <a:lnTo>
                  <a:pt x="32003" y="6350"/>
                </a:lnTo>
                <a:lnTo>
                  <a:pt x="32003" y="6350"/>
                </a:lnTo>
                <a:cubicBezTo>
                  <a:pt x="32003" y="13411"/>
                  <a:pt x="26288" y="19139"/>
                  <a:pt x="19176" y="19139"/>
                </a:cubicBezTo>
                <a:cubicBezTo>
                  <a:pt x="12064" y="19139"/>
                  <a:pt x="6350" y="13411"/>
                  <a:pt x="6350" y="6350"/>
                </a:cubicBezTo>
                <a:cubicBezTo>
                  <a:pt x="6350" y="6350"/>
                  <a:pt x="6350" y="6350"/>
                  <a:pt x="6350" y="6350"/>
                </a:cubicBezTo>
              </a:path>
            </a:pathLst>
          </a:custGeom>
          <a:ln w="12700">
            <a:solidFill>
              <a:srgbClr val="46AAC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565900" y="5986463"/>
            <a:ext cx="63500" cy="52387"/>
          </a:xfrm>
          <a:custGeom>
            <a:avLst/>
            <a:gdLst>
              <a:gd name="connsiteX0" fmla="*/ 32004 w 63881"/>
              <a:gd name="connsiteY0" fmla="*/ 44754 h 51104"/>
              <a:gd name="connsiteX1" fmla="*/ 32004 w 63881"/>
              <a:gd name="connsiteY1" fmla="*/ 19151 h 51104"/>
              <a:gd name="connsiteX2" fmla="*/ 32004 w 63881"/>
              <a:gd name="connsiteY2" fmla="*/ 19151 h 51104"/>
              <a:gd name="connsiteX3" fmla="*/ 44704 w 63881"/>
              <a:gd name="connsiteY3" fmla="*/ 6350 h 51104"/>
              <a:gd name="connsiteX4" fmla="*/ 57531 w 63881"/>
              <a:gd name="connsiteY4" fmla="*/ 19151 h 51104"/>
              <a:gd name="connsiteX5" fmla="*/ 57531 w 63881"/>
              <a:gd name="connsiteY5" fmla="*/ 19151 h 51104"/>
              <a:gd name="connsiteX6" fmla="*/ 57531 w 63881"/>
              <a:gd name="connsiteY6" fmla="*/ 19151 h 51104"/>
              <a:gd name="connsiteX7" fmla="*/ 32004 w 63881"/>
              <a:gd name="connsiteY7" fmla="*/ 44742 h 51104"/>
              <a:gd name="connsiteX8" fmla="*/ 6350 w 63881"/>
              <a:gd name="connsiteY8" fmla="*/ 19151 h 51104"/>
              <a:gd name="connsiteX9" fmla="*/ 6350 w 63881"/>
              <a:gd name="connsiteY9" fmla="*/ 19151 h 511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63881" h="51104">
                <a:moveTo>
                  <a:pt x="32004" y="44754"/>
                </a:moveTo>
                <a:lnTo>
                  <a:pt x="32004" y="19151"/>
                </a:lnTo>
                <a:lnTo>
                  <a:pt x="32004" y="19151"/>
                </a:lnTo>
                <a:cubicBezTo>
                  <a:pt x="32004" y="12077"/>
                  <a:pt x="37718" y="6350"/>
                  <a:pt x="44704" y="6350"/>
                </a:cubicBezTo>
                <a:cubicBezTo>
                  <a:pt x="51816" y="6350"/>
                  <a:pt x="57531" y="12077"/>
                  <a:pt x="57531" y="19151"/>
                </a:cubicBezTo>
                <a:cubicBezTo>
                  <a:pt x="57531" y="19151"/>
                  <a:pt x="57531" y="19151"/>
                  <a:pt x="57531" y="19151"/>
                </a:cubicBezTo>
                <a:lnTo>
                  <a:pt x="57531" y="19151"/>
                </a:lnTo>
                <a:cubicBezTo>
                  <a:pt x="57531" y="33286"/>
                  <a:pt x="46101" y="44742"/>
                  <a:pt x="32004" y="44742"/>
                </a:cubicBezTo>
                <a:cubicBezTo>
                  <a:pt x="17780" y="44742"/>
                  <a:pt x="6350" y="33286"/>
                  <a:pt x="6350" y="19151"/>
                </a:cubicBezTo>
                <a:cubicBezTo>
                  <a:pt x="6350" y="19151"/>
                  <a:pt x="6350" y="19151"/>
                  <a:pt x="6350" y="19151"/>
                </a:cubicBezTo>
              </a:path>
            </a:pathLst>
          </a:custGeom>
          <a:ln w="12700">
            <a:solidFill>
              <a:srgbClr val="46AAC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6616700" y="5999163"/>
            <a:ext cx="25400" cy="295275"/>
          </a:xfrm>
          <a:custGeom>
            <a:avLst/>
            <a:gdLst>
              <a:gd name="connsiteX0" fmla="*/ 6350 w 25400"/>
              <a:gd name="connsiteY0" fmla="*/ 6350 h 294284"/>
              <a:gd name="connsiteX1" fmla="*/ 6350 w 25400"/>
              <a:gd name="connsiteY1" fmla="*/ 287934 h 2942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94284">
                <a:moveTo>
                  <a:pt x="6350" y="6350"/>
                </a:moveTo>
                <a:lnTo>
                  <a:pt x="6350" y="287934"/>
                </a:lnTo>
              </a:path>
            </a:pathLst>
          </a:custGeom>
          <a:ln w="12700">
            <a:solidFill>
              <a:srgbClr val="46AAC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584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15100" y="5892800"/>
            <a:ext cx="24765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7" name="TextBox 1"/>
          <p:cNvSpPr txBox="1">
            <a:spLocks noChangeArrowheads="1"/>
          </p:cNvSpPr>
          <p:nvPr/>
        </p:nvSpPr>
        <p:spPr bwMode="auto">
          <a:xfrm>
            <a:off x="406400" y="139700"/>
            <a:ext cx="2743200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4700"/>
              </a:lnSpc>
            </a:pPr>
            <a:r>
              <a:rPr lang="en-US" altLang="zh-CN" sz="3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常用表单字段</a:t>
            </a:r>
          </a:p>
        </p:txBody>
      </p:sp>
      <p:sp>
        <p:nvSpPr>
          <p:cNvPr id="35848" name="TextBox 1"/>
          <p:cNvSpPr txBox="1">
            <a:spLocks noChangeArrowheads="1"/>
          </p:cNvSpPr>
          <p:nvPr/>
        </p:nvSpPr>
        <p:spPr bwMode="auto">
          <a:xfrm>
            <a:off x="444500" y="1422400"/>
            <a:ext cx="5270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7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•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&lt;option&gt;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标签表示一个可选择项</a:t>
            </a:r>
            <a:endParaRPr lang="en-US" altLang="zh-CN" sz="27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849" name="TextBox 1"/>
          <p:cNvSpPr txBox="1">
            <a:spLocks noChangeArrowheads="1"/>
          </p:cNvSpPr>
          <p:nvPr/>
        </p:nvSpPr>
        <p:spPr bwMode="auto">
          <a:xfrm>
            <a:off x="901700" y="2138304"/>
            <a:ext cx="4279900" cy="452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spAutoFit/>
          </a:bodyPr>
          <a:lstStyle/>
          <a:p>
            <a:pPr>
              <a:lnSpc>
                <a:spcPts val="34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value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属性：选项代表的值</a:t>
            </a:r>
            <a:endParaRPr lang="en-US" altLang="zh-CN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850" name="TextBox 1"/>
          <p:cNvSpPr txBox="1">
            <a:spLocks noChangeArrowheads="1"/>
          </p:cNvSpPr>
          <p:nvPr/>
        </p:nvSpPr>
        <p:spPr bwMode="auto">
          <a:xfrm>
            <a:off x="901700" y="2806700"/>
            <a:ext cx="4737100" cy="443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spAutoFit/>
          </a:bodyPr>
          <a:lstStyle/>
          <a:p>
            <a:pPr>
              <a:lnSpc>
                <a:spcPts val="31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selected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属性：是否选中此选项</a:t>
            </a:r>
            <a:endParaRPr lang="en-US" altLang="zh-CN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851" name="TextBox 1"/>
          <p:cNvSpPr txBox="1">
            <a:spLocks noChangeArrowheads="1"/>
          </p:cNvSpPr>
          <p:nvPr/>
        </p:nvSpPr>
        <p:spPr bwMode="auto">
          <a:xfrm>
            <a:off x="444500" y="3987800"/>
            <a:ext cx="63500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0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上例子中，我们选中“中国”提交表单时，请求消息头</a:t>
            </a:r>
            <a:r>
              <a:rPr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</a:p>
        </p:txBody>
      </p:sp>
      <p:sp>
        <p:nvSpPr>
          <p:cNvPr id="35852" name="TextBox 1"/>
          <p:cNvSpPr txBox="1">
            <a:spLocks noChangeArrowheads="1"/>
          </p:cNvSpPr>
          <p:nvPr/>
        </p:nvSpPr>
        <p:spPr bwMode="auto">
          <a:xfrm>
            <a:off x="444500" y="4432300"/>
            <a:ext cx="51943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GET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/DEMO/form/</a:t>
            </a:r>
            <a:r>
              <a:rPr lang="en-US" altLang="zh-CN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select.htm?country</a:t>
            </a:r>
            <a:r>
              <a:rPr lang="en-US" altLang="zh-CN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=China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HTTP/1.1</a:t>
            </a:r>
          </a:p>
          <a:p>
            <a:pPr>
              <a:lnSpc>
                <a:spcPts val="2500"/>
              </a:lnSpc>
            </a:pP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Accept: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*/*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444500" y="5105400"/>
            <a:ext cx="5232400" cy="876300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00B050"/>
                </a:solidFill>
                <a:latin typeface="Calibri" pitchFamily="18" charset="0"/>
                <a:ea typeface="+mn-ea"/>
                <a:cs typeface="Calibri" pitchFamily="18" charset="0"/>
              </a:rPr>
              <a:t>Referer:</a:t>
            </a:r>
            <a:r>
              <a:rPr lang="en-US" altLang="zh-CN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Calibri" pitchFamily="18" charset="0"/>
                <a:ea typeface="+mn-ea"/>
                <a:cs typeface="Calibri" pitchFamily="18" charset="0"/>
              </a:rPr>
              <a:t>http://localhost:4346/DEMO/form/select.htm</a:t>
            </a:r>
          </a:p>
          <a:p>
            <a:pPr fontAlgn="auto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00B050"/>
                </a:solidFill>
                <a:latin typeface="Calibri" pitchFamily="18" charset="0"/>
                <a:ea typeface="+mn-ea"/>
                <a:cs typeface="Calibri" pitchFamily="18" charset="0"/>
              </a:rPr>
              <a:t>Accept-Language:</a:t>
            </a:r>
            <a:r>
              <a:rPr lang="en-US" altLang="zh-CN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Calibri" pitchFamily="18" charset="0"/>
                <a:ea typeface="+mn-ea"/>
                <a:cs typeface="Calibri" pitchFamily="18" charset="0"/>
              </a:rPr>
              <a:t>zh-cn</a:t>
            </a:r>
          </a:p>
          <a:p>
            <a:pPr fontAlgn="auto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2" b="1" dirty="0">
                <a:solidFill>
                  <a:srgbClr val="00B050"/>
                </a:solidFill>
                <a:latin typeface="Calibri" pitchFamily="18" charset="0"/>
                <a:ea typeface="+mn-ea"/>
                <a:cs typeface="Calibri" pitchFamily="18" charset="0"/>
              </a:rPr>
              <a:t>……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14300" y="6604000"/>
            <a:ext cx="177800" cy="177800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 fontAlgn="auto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3" dirty="0">
                <a:solidFill>
                  <a:srgbClr val="FFFFFF"/>
                </a:solidFill>
                <a:latin typeface="Calibri" pitchFamily="18" charset="0"/>
                <a:ea typeface="+mn-ea"/>
                <a:cs typeface="Calibri" pitchFamily="18" charset="0"/>
              </a:rPr>
              <a:t>23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7073900" y="6007100"/>
            <a:ext cx="1358900" cy="228600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3" dirty="0">
                <a:solidFill>
                  <a:srgbClr val="000000"/>
                </a:solidFill>
                <a:latin typeface="微软雅黑" pitchFamily="18" charset="0"/>
                <a:ea typeface="+mn-ea"/>
                <a:cs typeface="微软雅黑" pitchFamily="18" charset="0"/>
              </a:rPr>
              <a:t>form/select.htm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565900" y="5922963"/>
            <a:ext cx="2370138" cy="422275"/>
          </a:xfrm>
          <a:custGeom>
            <a:avLst/>
            <a:gdLst>
              <a:gd name="connsiteX0" fmla="*/ 6350 w 2370201"/>
              <a:gd name="connsiteY0" fmla="*/ 83146 h 422275"/>
              <a:gd name="connsiteX1" fmla="*/ 32004 w 2370201"/>
              <a:gd name="connsiteY1" fmla="*/ 57543 h 422275"/>
              <a:gd name="connsiteX2" fmla="*/ 32004 w 2370201"/>
              <a:gd name="connsiteY2" fmla="*/ 57543 h 422275"/>
              <a:gd name="connsiteX3" fmla="*/ 32004 w 2370201"/>
              <a:gd name="connsiteY3" fmla="*/ 57543 h 422275"/>
              <a:gd name="connsiteX4" fmla="*/ 2312543 w 2370201"/>
              <a:gd name="connsiteY4" fmla="*/ 57543 h 422275"/>
              <a:gd name="connsiteX5" fmla="*/ 2312543 w 2370201"/>
              <a:gd name="connsiteY5" fmla="*/ 31953 h 422275"/>
              <a:gd name="connsiteX6" fmla="*/ 2312543 w 2370201"/>
              <a:gd name="connsiteY6" fmla="*/ 31953 h 422275"/>
              <a:gd name="connsiteX7" fmla="*/ 2338196 w 2370201"/>
              <a:gd name="connsiteY7" fmla="*/ 6350 h 422275"/>
              <a:gd name="connsiteX8" fmla="*/ 2363723 w 2370201"/>
              <a:gd name="connsiteY8" fmla="*/ 31953 h 422275"/>
              <a:gd name="connsiteX9" fmla="*/ 2363723 w 2370201"/>
              <a:gd name="connsiteY9" fmla="*/ 31953 h 422275"/>
              <a:gd name="connsiteX10" fmla="*/ 2363723 w 2370201"/>
              <a:gd name="connsiteY10" fmla="*/ 31953 h 422275"/>
              <a:gd name="connsiteX11" fmla="*/ 2363851 w 2370201"/>
              <a:gd name="connsiteY11" fmla="*/ 339128 h 422275"/>
              <a:gd name="connsiteX12" fmla="*/ 2363851 w 2370201"/>
              <a:gd name="connsiteY12" fmla="*/ 339128 h 422275"/>
              <a:gd name="connsiteX13" fmla="*/ 2338196 w 2370201"/>
              <a:gd name="connsiteY13" fmla="*/ 364731 h 422275"/>
              <a:gd name="connsiteX14" fmla="*/ 2338196 w 2370201"/>
              <a:gd name="connsiteY14" fmla="*/ 364731 h 422275"/>
              <a:gd name="connsiteX15" fmla="*/ 2338196 w 2370201"/>
              <a:gd name="connsiteY15" fmla="*/ 364731 h 422275"/>
              <a:gd name="connsiteX16" fmla="*/ 57531 w 2370201"/>
              <a:gd name="connsiteY16" fmla="*/ 364731 h 422275"/>
              <a:gd name="connsiteX17" fmla="*/ 57531 w 2370201"/>
              <a:gd name="connsiteY17" fmla="*/ 390321 h 422275"/>
              <a:gd name="connsiteX18" fmla="*/ 57531 w 2370201"/>
              <a:gd name="connsiteY18" fmla="*/ 390321 h 422275"/>
              <a:gd name="connsiteX19" fmla="*/ 32004 w 2370201"/>
              <a:gd name="connsiteY19" fmla="*/ 415925 h 422275"/>
              <a:gd name="connsiteX20" fmla="*/ 6350 w 2370201"/>
              <a:gd name="connsiteY20" fmla="*/ 390321 h 422275"/>
              <a:gd name="connsiteX21" fmla="*/ 6350 w 2370201"/>
              <a:gd name="connsiteY21" fmla="*/ 390321 h 422275"/>
              <a:gd name="connsiteX22" fmla="*/ 6350 w 2370201"/>
              <a:gd name="connsiteY22" fmla="*/ 83146 h 4222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2370201" h="422275">
                <a:moveTo>
                  <a:pt x="6350" y="83146"/>
                </a:moveTo>
                <a:cubicBezTo>
                  <a:pt x="6350" y="69011"/>
                  <a:pt x="17780" y="57543"/>
                  <a:pt x="32004" y="57543"/>
                </a:cubicBezTo>
                <a:cubicBezTo>
                  <a:pt x="32004" y="57543"/>
                  <a:pt x="32004" y="57543"/>
                  <a:pt x="32004" y="57543"/>
                </a:cubicBezTo>
                <a:lnTo>
                  <a:pt x="32004" y="57543"/>
                </a:lnTo>
                <a:lnTo>
                  <a:pt x="2312543" y="57543"/>
                </a:lnTo>
                <a:lnTo>
                  <a:pt x="2312543" y="31953"/>
                </a:lnTo>
                <a:lnTo>
                  <a:pt x="2312543" y="31953"/>
                </a:lnTo>
                <a:cubicBezTo>
                  <a:pt x="2312543" y="17805"/>
                  <a:pt x="2324100" y="6350"/>
                  <a:pt x="2338196" y="6350"/>
                </a:cubicBezTo>
                <a:cubicBezTo>
                  <a:pt x="2352293" y="6350"/>
                  <a:pt x="2363723" y="17805"/>
                  <a:pt x="2363723" y="31953"/>
                </a:cubicBezTo>
                <a:cubicBezTo>
                  <a:pt x="2363723" y="31953"/>
                  <a:pt x="2363723" y="31953"/>
                  <a:pt x="2363723" y="31953"/>
                </a:cubicBezTo>
                <a:lnTo>
                  <a:pt x="2363723" y="31953"/>
                </a:lnTo>
                <a:lnTo>
                  <a:pt x="2363851" y="339128"/>
                </a:lnTo>
                <a:lnTo>
                  <a:pt x="2363851" y="339128"/>
                </a:lnTo>
                <a:cubicBezTo>
                  <a:pt x="2363851" y="353263"/>
                  <a:pt x="2352293" y="364731"/>
                  <a:pt x="2338196" y="364731"/>
                </a:cubicBezTo>
                <a:cubicBezTo>
                  <a:pt x="2338196" y="364731"/>
                  <a:pt x="2338196" y="364731"/>
                  <a:pt x="2338196" y="364731"/>
                </a:cubicBezTo>
                <a:lnTo>
                  <a:pt x="2338196" y="364731"/>
                </a:lnTo>
                <a:lnTo>
                  <a:pt x="57531" y="364731"/>
                </a:lnTo>
                <a:lnTo>
                  <a:pt x="57531" y="390321"/>
                </a:lnTo>
                <a:lnTo>
                  <a:pt x="57531" y="390321"/>
                </a:lnTo>
                <a:cubicBezTo>
                  <a:pt x="57531" y="404469"/>
                  <a:pt x="46101" y="415925"/>
                  <a:pt x="32004" y="415925"/>
                </a:cubicBezTo>
                <a:cubicBezTo>
                  <a:pt x="17780" y="415925"/>
                  <a:pt x="6350" y="404469"/>
                  <a:pt x="6350" y="390321"/>
                </a:cubicBezTo>
                <a:cubicBezTo>
                  <a:pt x="6350" y="390321"/>
                  <a:pt x="6350" y="390321"/>
                  <a:pt x="6350" y="390321"/>
                </a:cubicBezTo>
                <a:lnTo>
                  <a:pt x="6350" y="8314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6AAC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8872538" y="5948363"/>
            <a:ext cx="63500" cy="38100"/>
          </a:xfrm>
          <a:custGeom>
            <a:avLst/>
            <a:gdLst>
              <a:gd name="connsiteX0" fmla="*/ 6350 w 64007"/>
              <a:gd name="connsiteY0" fmla="*/ 31940 h 38290"/>
              <a:gd name="connsiteX1" fmla="*/ 32003 w 64007"/>
              <a:gd name="connsiteY1" fmla="*/ 31940 h 38290"/>
              <a:gd name="connsiteX2" fmla="*/ 32003 w 64007"/>
              <a:gd name="connsiteY2" fmla="*/ 31940 h 38290"/>
              <a:gd name="connsiteX3" fmla="*/ 57657 w 64007"/>
              <a:gd name="connsiteY3" fmla="*/ 6350 h 382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4007" h="38290">
                <a:moveTo>
                  <a:pt x="6350" y="31940"/>
                </a:moveTo>
                <a:lnTo>
                  <a:pt x="32003" y="31940"/>
                </a:lnTo>
                <a:lnTo>
                  <a:pt x="32003" y="31940"/>
                </a:lnTo>
                <a:cubicBezTo>
                  <a:pt x="46100" y="31940"/>
                  <a:pt x="57657" y="20485"/>
                  <a:pt x="57657" y="6350"/>
                </a:cubicBezTo>
              </a:path>
            </a:pathLst>
          </a:custGeom>
          <a:ln w="12700">
            <a:solidFill>
              <a:srgbClr val="46AAC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8872538" y="5948363"/>
            <a:ext cx="38100" cy="38100"/>
          </a:xfrm>
          <a:custGeom>
            <a:avLst/>
            <a:gdLst>
              <a:gd name="connsiteX0" fmla="*/ 32003 w 38353"/>
              <a:gd name="connsiteY0" fmla="*/ 31940 h 38290"/>
              <a:gd name="connsiteX1" fmla="*/ 32003 w 38353"/>
              <a:gd name="connsiteY1" fmla="*/ 6350 h 38290"/>
              <a:gd name="connsiteX2" fmla="*/ 32003 w 38353"/>
              <a:gd name="connsiteY2" fmla="*/ 6350 h 38290"/>
              <a:gd name="connsiteX3" fmla="*/ 19176 w 38353"/>
              <a:gd name="connsiteY3" fmla="*/ 19139 h 38290"/>
              <a:gd name="connsiteX4" fmla="*/ 6350 w 38353"/>
              <a:gd name="connsiteY4" fmla="*/ 6350 h 38290"/>
              <a:gd name="connsiteX5" fmla="*/ 6350 w 38353"/>
              <a:gd name="connsiteY5" fmla="*/ 6350 h 382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38353" h="38290">
                <a:moveTo>
                  <a:pt x="32003" y="31940"/>
                </a:moveTo>
                <a:lnTo>
                  <a:pt x="32003" y="6350"/>
                </a:lnTo>
                <a:lnTo>
                  <a:pt x="32003" y="6350"/>
                </a:lnTo>
                <a:cubicBezTo>
                  <a:pt x="32003" y="13411"/>
                  <a:pt x="26288" y="19139"/>
                  <a:pt x="19176" y="19139"/>
                </a:cubicBezTo>
                <a:cubicBezTo>
                  <a:pt x="12064" y="19139"/>
                  <a:pt x="6350" y="13411"/>
                  <a:pt x="6350" y="6350"/>
                </a:cubicBezTo>
                <a:cubicBezTo>
                  <a:pt x="6350" y="6350"/>
                  <a:pt x="6350" y="6350"/>
                  <a:pt x="6350" y="6350"/>
                </a:cubicBezTo>
              </a:path>
            </a:pathLst>
          </a:custGeom>
          <a:ln w="12700">
            <a:solidFill>
              <a:srgbClr val="46AAC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565900" y="5986463"/>
            <a:ext cx="63500" cy="52387"/>
          </a:xfrm>
          <a:custGeom>
            <a:avLst/>
            <a:gdLst>
              <a:gd name="connsiteX0" fmla="*/ 32004 w 63881"/>
              <a:gd name="connsiteY0" fmla="*/ 44754 h 51104"/>
              <a:gd name="connsiteX1" fmla="*/ 32004 w 63881"/>
              <a:gd name="connsiteY1" fmla="*/ 19151 h 51104"/>
              <a:gd name="connsiteX2" fmla="*/ 32004 w 63881"/>
              <a:gd name="connsiteY2" fmla="*/ 19151 h 51104"/>
              <a:gd name="connsiteX3" fmla="*/ 44704 w 63881"/>
              <a:gd name="connsiteY3" fmla="*/ 6350 h 51104"/>
              <a:gd name="connsiteX4" fmla="*/ 57531 w 63881"/>
              <a:gd name="connsiteY4" fmla="*/ 19151 h 51104"/>
              <a:gd name="connsiteX5" fmla="*/ 57531 w 63881"/>
              <a:gd name="connsiteY5" fmla="*/ 19151 h 51104"/>
              <a:gd name="connsiteX6" fmla="*/ 57531 w 63881"/>
              <a:gd name="connsiteY6" fmla="*/ 19151 h 51104"/>
              <a:gd name="connsiteX7" fmla="*/ 32004 w 63881"/>
              <a:gd name="connsiteY7" fmla="*/ 44742 h 51104"/>
              <a:gd name="connsiteX8" fmla="*/ 6350 w 63881"/>
              <a:gd name="connsiteY8" fmla="*/ 19151 h 51104"/>
              <a:gd name="connsiteX9" fmla="*/ 6350 w 63881"/>
              <a:gd name="connsiteY9" fmla="*/ 19151 h 511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63881" h="51104">
                <a:moveTo>
                  <a:pt x="32004" y="44754"/>
                </a:moveTo>
                <a:lnTo>
                  <a:pt x="32004" y="19151"/>
                </a:lnTo>
                <a:lnTo>
                  <a:pt x="32004" y="19151"/>
                </a:lnTo>
                <a:cubicBezTo>
                  <a:pt x="32004" y="12077"/>
                  <a:pt x="37718" y="6350"/>
                  <a:pt x="44704" y="6350"/>
                </a:cubicBezTo>
                <a:cubicBezTo>
                  <a:pt x="51816" y="6350"/>
                  <a:pt x="57531" y="12077"/>
                  <a:pt x="57531" y="19151"/>
                </a:cubicBezTo>
                <a:cubicBezTo>
                  <a:pt x="57531" y="19151"/>
                  <a:pt x="57531" y="19151"/>
                  <a:pt x="57531" y="19151"/>
                </a:cubicBezTo>
                <a:lnTo>
                  <a:pt x="57531" y="19151"/>
                </a:lnTo>
                <a:cubicBezTo>
                  <a:pt x="57531" y="33286"/>
                  <a:pt x="46101" y="44742"/>
                  <a:pt x="32004" y="44742"/>
                </a:cubicBezTo>
                <a:cubicBezTo>
                  <a:pt x="17780" y="44742"/>
                  <a:pt x="6350" y="33286"/>
                  <a:pt x="6350" y="19151"/>
                </a:cubicBezTo>
                <a:cubicBezTo>
                  <a:pt x="6350" y="19151"/>
                  <a:pt x="6350" y="19151"/>
                  <a:pt x="6350" y="19151"/>
                </a:cubicBezTo>
              </a:path>
            </a:pathLst>
          </a:custGeom>
          <a:ln w="12700">
            <a:solidFill>
              <a:srgbClr val="46AAC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6616700" y="5999163"/>
            <a:ext cx="25400" cy="295275"/>
          </a:xfrm>
          <a:custGeom>
            <a:avLst/>
            <a:gdLst>
              <a:gd name="connsiteX0" fmla="*/ 6350 w 25400"/>
              <a:gd name="connsiteY0" fmla="*/ 6350 h 294284"/>
              <a:gd name="connsiteX1" fmla="*/ 6350 w 25400"/>
              <a:gd name="connsiteY1" fmla="*/ 287934 h 2942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94284">
                <a:moveTo>
                  <a:pt x="6350" y="6350"/>
                </a:moveTo>
                <a:lnTo>
                  <a:pt x="6350" y="287934"/>
                </a:lnTo>
              </a:path>
            </a:pathLst>
          </a:custGeom>
          <a:ln w="12700">
            <a:solidFill>
              <a:srgbClr val="46AAC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687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5000" y="3136900"/>
            <a:ext cx="16002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15100" y="5892800"/>
            <a:ext cx="24765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2" name="TextBox 1"/>
          <p:cNvSpPr txBox="1">
            <a:spLocks noChangeArrowheads="1"/>
          </p:cNvSpPr>
          <p:nvPr/>
        </p:nvSpPr>
        <p:spPr bwMode="auto">
          <a:xfrm>
            <a:off x="406400" y="317500"/>
            <a:ext cx="7200900" cy="557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4700"/>
              </a:lnSpc>
              <a:tabLst>
                <a:tab pos="38100" algn="l"/>
                <a:tab pos="457200" algn="l"/>
                <a:tab pos="495300" algn="l"/>
                <a:tab pos="660400" algn="l"/>
              </a:tabLst>
            </a:pPr>
            <a:r>
              <a:rPr lang="en-US" altLang="zh-CN" sz="36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常用表单字段</a:t>
            </a:r>
            <a:endParaRPr lang="en-US" altLang="zh-CN" sz="3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1000"/>
              </a:lnSpc>
              <a:tabLst>
                <a:tab pos="38100" algn="l"/>
                <a:tab pos="457200" algn="l"/>
                <a:tab pos="495300" algn="l"/>
                <a:tab pos="660400" algn="l"/>
              </a:tabLst>
            </a:pPr>
            <a:endParaRPr lang="en-US" altLang="zh-CN" dirty="0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38100" algn="l"/>
                <a:tab pos="457200" algn="l"/>
                <a:tab pos="495300" algn="l"/>
                <a:tab pos="660400" algn="l"/>
              </a:tabLst>
            </a:pPr>
            <a:endParaRPr lang="en-US" altLang="zh-CN" dirty="0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38100" algn="l"/>
                <a:tab pos="457200" algn="l"/>
                <a:tab pos="495300" algn="l"/>
                <a:tab pos="660400" algn="l"/>
              </a:tabLst>
            </a:pPr>
            <a:endParaRPr lang="en-US" altLang="zh-CN" dirty="0">
              <a:latin typeface="Calibri" pitchFamily="34" charset="0"/>
            </a:endParaRPr>
          </a:p>
          <a:p>
            <a:pPr>
              <a:lnSpc>
                <a:spcPts val="3900"/>
              </a:lnSpc>
              <a:tabLst>
                <a:tab pos="38100" algn="l"/>
                <a:tab pos="457200" algn="l"/>
                <a:tab pos="495300" algn="l"/>
                <a:tab pos="660400" algn="l"/>
              </a:tabLst>
            </a:pPr>
            <a:r>
              <a:rPr lang="en-US" altLang="zh-CN" dirty="0">
                <a:latin typeface="Calibri" pitchFamily="34" charset="0"/>
              </a:rPr>
              <a:t>	</a:t>
            </a:r>
            <a:r>
              <a:rPr lang="en-US" altLang="zh-CN" sz="27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•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&lt;</a:t>
            </a:r>
            <a:r>
              <a:rPr lang="en-US" altLang="zh-CN" sz="270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optgroup</a:t>
            </a:r>
            <a:r>
              <a:rPr lang="en-US" altLang="zh-CN" sz="27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&gt;</a:t>
            </a:r>
            <a:r>
              <a:rPr lang="en-US" altLang="zh-CN" sz="27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标签</a:t>
            </a:r>
            <a:endParaRPr lang="en-US" altLang="zh-CN" sz="27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400"/>
              </a:lnSpc>
              <a:tabLst>
                <a:tab pos="38100" algn="l"/>
                <a:tab pos="457200" algn="l"/>
                <a:tab pos="495300" algn="l"/>
                <a:tab pos="660400" algn="l"/>
              </a:tabLst>
            </a:pPr>
            <a:r>
              <a:rPr lang="en-US" altLang="zh-CN" dirty="0">
                <a:latin typeface="Calibri" pitchFamily="34" charset="0"/>
              </a:rPr>
              <a:t>			</a:t>
            </a:r>
            <a:r>
              <a:rPr lang="en-US" altLang="zh-CN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用来对选项迚行分组（</a:t>
            </a:r>
            <a:r>
              <a:rPr lang="en-US" altLang="zh-CN" sz="24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分组标签是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不可选择的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>
              <a:lnSpc>
                <a:spcPts val="1000"/>
              </a:lnSpc>
              <a:tabLst>
                <a:tab pos="38100" algn="l"/>
                <a:tab pos="457200" algn="l"/>
                <a:tab pos="495300" algn="l"/>
                <a:tab pos="660400" algn="l"/>
              </a:tabLst>
            </a:pPr>
            <a:endParaRPr lang="en-US" altLang="zh-CN" dirty="0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38100" algn="l"/>
                <a:tab pos="457200" algn="l"/>
                <a:tab pos="495300" algn="l"/>
                <a:tab pos="660400" algn="l"/>
              </a:tabLst>
            </a:pPr>
            <a:endParaRPr lang="en-US" altLang="zh-CN" dirty="0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38100" algn="l"/>
                <a:tab pos="457200" algn="l"/>
                <a:tab pos="495300" algn="l"/>
                <a:tab pos="660400" algn="l"/>
              </a:tabLst>
            </a:pPr>
            <a:endParaRPr lang="en-US" altLang="zh-CN" dirty="0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38100" algn="l"/>
                <a:tab pos="457200" algn="l"/>
                <a:tab pos="495300" algn="l"/>
                <a:tab pos="660400" algn="l"/>
              </a:tabLst>
            </a:pPr>
            <a:endParaRPr lang="en-US" altLang="zh-CN" dirty="0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38100" algn="l"/>
                <a:tab pos="457200" algn="l"/>
                <a:tab pos="495300" algn="l"/>
                <a:tab pos="660400" algn="l"/>
              </a:tabLst>
            </a:pPr>
            <a:endParaRPr lang="en-US" altLang="zh-CN" dirty="0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38100" algn="l"/>
                <a:tab pos="457200" algn="l"/>
                <a:tab pos="495300" algn="l"/>
                <a:tab pos="660400" algn="l"/>
              </a:tabLst>
            </a:pPr>
            <a:endParaRPr lang="en-US" altLang="zh-CN" dirty="0">
              <a:latin typeface="Calibri" pitchFamily="34" charset="0"/>
            </a:endParaRPr>
          </a:p>
          <a:p>
            <a:pPr>
              <a:lnSpc>
                <a:spcPts val="2300"/>
              </a:lnSpc>
              <a:tabLst>
                <a:tab pos="38100" algn="l"/>
                <a:tab pos="457200" algn="l"/>
                <a:tab pos="495300" algn="l"/>
                <a:tab pos="660400" algn="l"/>
              </a:tabLst>
            </a:pPr>
            <a:r>
              <a:rPr lang="en-US" altLang="zh-CN" dirty="0">
                <a:latin typeface="Calibri" pitchFamily="34" charset="0"/>
              </a:rPr>
              <a:t>	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&lt;select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name="country2"&gt;</a:t>
            </a:r>
          </a:p>
          <a:p>
            <a:pPr>
              <a:lnSpc>
                <a:spcPts val="2600"/>
              </a:lnSpc>
              <a:tabLst>
                <a:tab pos="38100" algn="l"/>
                <a:tab pos="457200" algn="l"/>
                <a:tab pos="495300" algn="l"/>
                <a:tab pos="660400" algn="l"/>
              </a:tabLst>
            </a:pPr>
            <a:r>
              <a:rPr lang="en-US" altLang="zh-CN" dirty="0">
                <a:latin typeface="Calibri" pitchFamily="34" charset="0"/>
              </a:rPr>
              <a:t>		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&lt;</a:t>
            </a:r>
            <a:r>
              <a:rPr lang="en-US" altLang="zh-CN" b="1" dirty="0" err="1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optgroup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label="</a:t>
            </a:r>
            <a:r>
              <a:rPr lang="en-US" altLang="zh-CN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北美洲</a:t>
            </a:r>
            <a:r>
              <a:rPr lang="en-US" altLang="zh-CN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"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&gt;</a:t>
            </a:r>
          </a:p>
          <a:p>
            <a:pPr>
              <a:lnSpc>
                <a:spcPts val="2500"/>
              </a:lnSpc>
              <a:tabLst>
                <a:tab pos="38100" algn="l"/>
                <a:tab pos="457200" algn="l"/>
                <a:tab pos="495300" algn="l"/>
                <a:tab pos="660400" algn="l"/>
              </a:tabLst>
            </a:pPr>
            <a:r>
              <a:rPr lang="en-US" altLang="zh-CN" dirty="0">
                <a:latin typeface="Calibri" pitchFamily="34" charset="0"/>
              </a:rPr>
              <a:t>				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&lt;option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value="America"&gt;</a:t>
            </a:r>
            <a:r>
              <a:rPr lang="en-US" altLang="zh-CN" b="1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美国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&lt;/option&gt;</a:t>
            </a:r>
          </a:p>
          <a:p>
            <a:pPr>
              <a:lnSpc>
                <a:spcPts val="2500"/>
              </a:lnSpc>
              <a:tabLst>
                <a:tab pos="38100" algn="l"/>
                <a:tab pos="457200" algn="l"/>
                <a:tab pos="495300" algn="l"/>
                <a:tab pos="660400" algn="l"/>
              </a:tabLst>
            </a:pPr>
            <a:r>
              <a:rPr lang="en-US" altLang="zh-CN" dirty="0">
                <a:latin typeface="Calibri" pitchFamily="34" charset="0"/>
              </a:rPr>
              <a:t>		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&lt;/</a:t>
            </a:r>
            <a:r>
              <a:rPr lang="en-US" altLang="zh-CN" b="1" dirty="0" err="1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optgroup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&gt;</a:t>
            </a:r>
          </a:p>
          <a:p>
            <a:pPr>
              <a:lnSpc>
                <a:spcPts val="2600"/>
              </a:lnSpc>
              <a:tabLst>
                <a:tab pos="38100" algn="l"/>
                <a:tab pos="457200" algn="l"/>
                <a:tab pos="495300" algn="l"/>
                <a:tab pos="660400" algn="l"/>
              </a:tabLst>
            </a:pPr>
            <a:r>
              <a:rPr lang="en-US" altLang="zh-CN" dirty="0">
                <a:latin typeface="Calibri" pitchFamily="34" charset="0"/>
              </a:rPr>
              <a:t>		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&lt;</a:t>
            </a:r>
            <a:r>
              <a:rPr lang="en-US" altLang="zh-CN" b="1" dirty="0" err="1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optgroup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label="</a:t>
            </a:r>
            <a:r>
              <a:rPr lang="en-US" altLang="zh-CN" b="1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亚洲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"&gt;</a:t>
            </a:r>
          </a:p>
          <a:p>
            <a:pPr>
              <a:lnSpc>
                <a:spcPts val="2500"/>
              </a:lnSpc>
              <a:tabLst>
                <a:tab pos="38100" algn="l"/>
                <a:tab pos="457200" algn="l"/>
                <a:tab pos="495300" algn="l"/>
                <a:tab pos="660400" algn="l"/>
              </a:tabLst>
            </a:pPr>
            <a:r>
              <a:rPr lang="en-US" altLang="zh-CN" dirty="0">
                <a:latin typeface="Calibri" pitchFamily="34" charset="0"/>
              </a:rPr>
              <a:t>				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&lt;option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value="China"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selected="selected"&gt;</a:t>
            </a:r>
            <a:r>
              <a:rPr lang="en-US" altLang="zh-CN" b="1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中国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&lt;/option&gt;</a:t>
            </a:r>
          </a:p>
          <a:p>
            <a:pPr>
              <a:lnSpc>
                <a:spcPts val="2500"/>
              </a:lnSpc>
              <a:tabLst>
                <a:tab pos="38100" algn="l"/>
                <a:tab pos="457200" algn="l"/>
                <a:tab pos="495300" algn="l"/>
                <a:tab pos="660400" algn="l"/>
              </a:tabLst>
            </a:pPr>
            <a:r>
              <a:rPr lang="en-US" altLang="zh-CN" dirty="0">
                <a:latin typeface="Calibri" pitchFamily="34" charset="0"/>
              </a:rPr>
              <a:t>				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&lt;option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value="India"&gt;</a:t>
            </a:r>
            <a:r>
              <a:rPr lang="en-US" altLang="zh-CN" b="1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印度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&lt;/option&gt;</a:t>
            </a:r>
          </a:p>
          <a:p>
            <a:pPr>
              <a:lnSpc>
                <a:spcPts val="2500"/>
              </a:lnSpc>
              <a:tabLst>
                <a:tab pos="38100" algn="l"/>
                <a:tab pos="457200" algn="l"/>
                <a:tab pos="495300" algn="l"/>
                <a:tab pos="660400" algn="l"/>
              </a:tabLst>
            </a:pPr>
            <a:r>
              <a:rPr lang="en-US" altLang="zh-CN" dirty="0">
                <a:latin typeface="Calibri" pitchFamily="34" charset="0"/>
              </a:rPr>
              <a:t>				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&lt;option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value="Russia"&gt;</a:t>
            </a:r>
            <a:r>
              <a:rPr lang="en-US" altLang="zh-CN" b="1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俄罗斯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&lt;/option&gt;</a:t>
            </a:r>
          </a:p>
          <a:p>
            <a:pPr>
              <a:lnSpc>
                <a:spcPts val="2500"/>
              </a:lnSpc>
              <a:tabLst>
                <a:tab pos="38100" algn="l"/>
                <a:tab pos="457200" algn="l"/>
                <a:tab pos="495300" algn="l"/>
                <a:tab pos="660400" algn="l"/>
              </a:tabLst>
            </a:pPr>
            <a:r>
              <a:rPr lang="en-US" altLang="zh-CN" dirty="0">
                <a:latin typeface="Calibri" pitchFamily="34" charset="0"/>
              </a:rPr>
              <a:t>		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&lt;/</a:t>
            </a:r>
            <a:r>
              <a:rPr lang="en-US" altLang="zh-CN" b="1" dirty="0" err="1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optgroup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&gt;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44500" y="5842000"/>
            <a:ext cx="876300" cy="228600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2" b="1" dirty="0">
                <a:solidFill>
                  <a:srgbClr val="00B050"/>
                </a:solidFill>
                <a:latin typeface="Calibri" pitchFamily="18" charset="0"/>
                <a:ea typeface="+mn-ea"/>
                <a:cs typeface="Calibri" pitchFamily="18" charset="0"/>
              </a:rPr>
              <a:t>&lt;/select&gt;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14300" y="6604000"/>
            <a:ext cx="177800" cy="177800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 fontAlgn="auto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3" dirty="0">
                <a:solidFill>
                  <a:srgbClr val="FFFFFF"/>
                </a:solidFill>
                <a:latin typeface="Calibri" pitchFamily="18" charset="0"/>
                <a:ea typeface="+mn-ea"/>
                <a:cs typeface="Calibri" pitchFamily="18" charset="0"/>
              </a:rPr>
              <a:t>24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7073900" y="6007100"/>
            <a:ext cx="1358900" cy="228600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3" dirty="0">
                <a:solidFill>
                  <a:srgbClr val="000000"/>
                </a:solidFill>
                <a:latin typeface="微软雅黑" pitchFamily="18" charset="0"/>
                <a:ea typeface="+mn-ea"/>
                <a:cs typeface="微软雅黑" pitchFamily="18" charset="0"/>
              </a:rPr>
              <a:t>form/select.htm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565900" y="5922963"/>
            <a:ext cx="2370138" cy="422275"/>
          </a:xfrm>
          <a:custGeom>
            <a:avLst/>
            <a:gdLst>
              <a:gd name="connsiteX0" fmla="*/ 6350 w 2370201"/>
              <a:gd name="connsiteY0" fmla="*/ 83146 h 422275"/>
              <a:gd name="connsiteX1" fmla="*/ 32004 w 2370201"/>
              <a:gd name="connsiteY1" fmla="*/ 57543 h 422275"/>
              <a:gd name="connsiteX2" fmla="*/ 32004 w 2370201"/>
              <a:gd name="connsiteY2" fmla="*/ 57543 h 422275"/>
              <a:gd name="connsiteX3" fmla="*/ 32004 w 2370201"/>
              <a:gd name="connsiteY3" fmla="*/ 57543 h 422275"/>
              <a:gd name="connsiteX4" fmla="*/ 2312543 w 2370201"/>
              <a:gd name="connsiteY4" fmla="*/ 57543 h 422275"/>
              <a:gd name="connsiteX5" fmla="*/ 2312543 w 2370201"/>
              <a:gd name="connsiteY5" fmla="*/ 31953 h 422275"/>
              <a:gd name="connsiteX6" fmla="*/ 2312543 w 2370201"/>
              <a:gd name="connsiteY6" fmla="*/ 31953 h 422275"/>
              <a:gd name="connsiteX7" fmla="*/ 2338196 w 2370201"/>
              <a:gd name="connsiteY7" fmla="*/ 6350 h 422275"/>
              <a:gd name="connsiteX8" fmla="*/ 2363723 w 2370201"/>
              <a:gd name="connsiteY8" fmla="*/ 31953 h 422275"/>
              <a:gd name="connsiteX9" fmla="*/ 2363723 w 2370201"/>
              <a:gd name="connsiteY9" fmla="*/ 31953 h 422275"/>
              <a:gd name="connsiteX10" fmla="*/ 2363723 w 2370201"/>
              <a:gd name="connsiteY10" fmla="*/ 31953 h 422275"/>
              <a:gd name="connsiteX11" fmla="*/ 2363851 w 2370201"/>
              <a:gd name="connsiteY11" fmla="*/ 339128 h 422275"/>
              <a:gd name="connsiteX12" fmla="*/ 2363851 w 2370201"/>
              <a:gd name="connsiteY12" fmla="*/ 339128 h 422275"/>
              <a:gd name="connsiteX13" fmla="*/ 2338196 w 2370201"/>
              <a:gd name="connsiteY13" fmla="*/ 364731 h 422275"/>
              <a:gd name="connsiteX14" fmla="*/ 2338196 w 2370201"/>
              <a:gd name="connsiteY14" fmla="*/ 364731 h 422275"/>
              <a:gd name="connsiteX15" fmla="*/ 2338196 w 2370201"/>
              <a:gd name="connsiteY15" fmla="*/ 364731 h 422275"/>
              <a:gd name="connsiteX16" fmla="*/ 57531 w 2370201"/>
              <a:gd name="connsiteY16" fmla="*/ 364731 h 422275"/>
              <a:gd name="connsiteX17" fmla="*/ 57531 w 2370201"/>
              <a:gd name="connsiteY17" fmla="*/ 390321 h 422275"/>
              <a:gd name="connsiteX18" fmla="*/ 57531 w 2370201"/>
              <a:gd name="connsiteY18" fmla="*/ 390321 h 422275"/>
              <a:gd name="connsiteX19" fmla="*/ 32004 w 2370201"/>
              <a:gd name="connsiteY19" fmla="*/ 415925 h 422275"/>
              <a:gd name="connsiteX20" fmla="*/ 6350 w 2370201"/>
              <a:gd name="connsiteY20" fmla="*/ 390321 h 422275"/>
              <a:gd name="connsiteX21" fmla="*/ 6350 w 2370201"/>
              <a:gd name="connsiteY21" fmla="*/ 390321 h 422275"/>
              <a:gd name="connsiteX22" fmla="*/ 6350 w 2370201"/>
              <a:gd name="connsiteY22" fmla="*/ 83146 h 4222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2370201" h="422275">
                <a:moveTo>
                  <a:pt x="6350" y="83146"/>
                </a:moveTo>
                <a:cubicBezTo>
                  <a:pt x="6350" y="69011"/>
                  <a:pt x="17780" y="57543"/>
                  <a:pt x="32004" y="57543"/>
                </a:cubicBezTo>
                <a:cubicBezTo>
                  <a:pt x="32004" y="57543"/>
                  <a:pt x="32004" y="57543"/>
                  <a:pt x="32004" y="57543"/>
                </a:cubicBezTo>
                <a:lnTo>
                  <a:pt x="32004" y="57543"/>
                </a:lnTo>
                <a:lnTo>
                  <a:pt x="2312543" y="57543"/>
                </a:lnTo>
                <a:lnTo>
                  <a:pt x="2312543" y="31953"/>
                </a:lnTo>
                <a:lnTo>
                  <a:pt x="2312543" y="31953"/>
                </a:lnTo>
                <a:cubicBezTo>
                  <a:pt x="2312543" y="17805"/>
                  <a:pt x="2324100" y="6350"/>
                  <a:pt x="2338196" y="6350"/>
                </a:cubicBezTo>
                <a:cubicBezTo>
                  <a:pt x="2352293" y="6350"/>
                  <a:pt x="2363723" y="17805"/>
                  <a:pt x="2363723" y="31953"/>
                </a:cubicBezTo>
                <a:cubicBezTo>
                  <a:pt x="2363723" y="31953"/>
                  <a:pt x="2363723" y="31953"/>
                  <a:pt x="2363723" y="31953"/>
                </a:cubicBezTo>
                <a:lnTo>
                  <a:pt x="2363723" y="31953"/>
                </a:lnTo>
                <a:lnTo>
                  <a:pt x="2363851" y="339128"/>
                </a:lnTo>
                <a:lnTo>
                  <a:pt x="2363851" y="339128"/>
                </a:lnTo>
                <a:cubicBezTo>
                  <a:pt x="2363851" y="353263"/>
                  <a:pt x="2352293" y="364731"/>
                  <a:pt x="2338196" y="364731"/>
                </a:cubicBezTo>
                <a:cubicBezTo>
                  <a:pt x="2338196" y="364731"/>
                  <a:pt x="2338196" y="364731"/>
                  <a:pt x="2338196" y="364731"/>
                </a:cubicBezTo>
                <a:lnTo>
                  <a:pt x="2338196" y="364731"/>
                </a:lnTo>
                <a:lnTo>
                  <a:pt x="57531" y="364731"/>
                </a:lnTo>
                <a:lnTo>
                  <a:pt x="57531" y="390321"/>
                </a:lnTo>
                <a:lnTo>
                  <a:pt x="57531" y="390321"/>
                </a:lnTo>
                <a:cubicBezTo>
                  <a:pt x="57531" y="404469"/>
                  <a:pt x="46101" y="415925"/>
                  <a:pt x="32004" y="415925"/>
                </a:cubicBezTo>
                <a:cubicBezTo>
                  <a:pt x="17780" y="415925"/>
                  <a:pt x="6350" y="404469"/>
                  <a:pt x="6350" y="390321"/>
                </a:cubicBezTo>
                <a:cubicBezTo>
                  <a:pt x="6350" y="390321"/>
                  <a:pt x="6350" y="390321"/>
                  <a:pt x="6350" y="390321"/>
                </a:cubicBezTo>
                <a:lnTo>
                  <a:pt x="6350" y="8314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6AAC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8872538" y="5948363"/>
            <a:ext cx="63500" cy="38100"/>
          </a:xfrm>
          <a:custGeom>
            <a:avLst/>
            <a:gdLst>
              <a:gd name="connsiteX0" fmla="*/ 6350 w 64007"/>
              <a:gd name="connsiteY0" fmla="*/ 31940 h 38290"/>
              <a:gd name="connsiteX1" fmla="*/ 32003 w 64007"/>
              <a:gd name="connsiteY1" fmla="*/ 31940 h 38290"/>
              <a:gd name="connsiteX2" fmla="*/ 32003 w 64007"/>
              <a:gd name="connsiteY2" fmla="*/ 31940 h 38290"/>
              <a:gd name="connsiteX3" fmla="*/ 57657 w 64007"/>
              <a:gd name="connsiteY3" fmla="*/ 6350 h 382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4007" h="38290">
                <a:moveTo>
                  <a:pt x="6350" y="31940"/>
                </a:moveTo>
                <a:lnTo>
                  <a:pt x="32003" y="31940"/>
                </a:lnTo>
                <a:lnTo>
                  <a:pt x="32003" y="31940"/>
                </a:lnTo>
                <a:cubicBezTo>
                  <a:pt x="46100" y="31940"/>
                  <a:pt x="57657" y="20485"/>
                  <a:pt x="57657" y="6350"/>
                </a:cubicBezTo>
              </a:path>
            </a:pathLst>
          </a:custGeom>
          <a:ln w="12700">
            <a:solidFill>
              <a:srgbClr val="46AAC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8872538" y="5948363"/>
            <a:ext cx="38100" cy="38100"/>
          </a:xfrm>
          <a:custGeom>
            <a:avLst/>
            <a:gdLst>
              <a:gd name="connsiteX0" fmla="*/ 32003 w 38353"/>
              <a:gd name="connsiteY0" fmla="*/ 31940 h 38290"/>
              <a:gd name="connsiteX1" fmla="*/ 32003 w 38353"/>
              <a:gd name="connsiteY1" fmla="*/ 6350 h 38290"/>
              <a:gd name="connsiteX2" fmla="*/ 32003 w 38353"/>
              <a:gd name="connsiteY2" fmla="*/ 6350 h 38290"/>
              <a:gd name="connsiteX3" fmla="*/ 19176 w 38353"/>
              <a:gd name="connsiteY3" fmla="*/ 19139 h 38290"/>
              <a:gd name="connsiteX4" fmla="*/ 6350 w 38353"/>
              <a:gd name="connsiteY4" fmla="*/ 6350 h 38290"/>
              <a:gd name="connsiteX5" fmla="*/ 6350 w 38353"/>
              <a:gd name="connsiteY5" fmla="*/ 6350 h 382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38353" h="38290">
                <a:moveTo>
                  <a:pt x="32003" y="31940"/>
                </a:moveTo>
                <a:lnTo>
                  <a:pt x="32003" y="6350"/>
                </a:lnTo>
                <a:lnTo>
                  <a:pt x="32003" y="6350"/>
                </a:lnTo>
                <a:cubicBezTo>
                  <a:pt x="32003" y="13411"/>
                  <a:pt x="26288" y="19139"/>
                  <a:pt x="19176" y="19139"/>
                </a:cubicBezTo>
                <a:cubicBezTo>
                  <a:pt x="12064" y="19139"/>
                  <a:pt x="6350" y="13411"/>
                  <a:pt x="6350" y="6350"/>
                </a:cubicBezTo>
                <a:cubicBezTo>
                  <a:pt x="6350" y="6350"/>
                  <a:pt x="6350" y="6350"/>
                  <a:pt x="6350" y="6350"/>
                </a:cubicBezTo>
              </a:path>
            </a:pathLst>
          </a:custGeom>
          <a:ln w="12700">
            <a:solidFill>
              <a:srgbClr val="46AAC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565900" y="5986463"/>
            <a:ext cx="63500" cy="52387"/>
          </a:xfrm>
          <a:custGeom>
            <a:avLst/>
            <a:gdLst>
              <a:gd name="connsiteX0" fmla="*/ 32004 w 63881"/>
              <a:gd name="connsiteY0" fmla="*/ 44754 h 51104"/>
              <a:gd name="connsiteX1" fmla="*/ 32004 w 63881"/>
              <a:gd name="connsiteY1" fmla="*/ 19151 h 51104"/>
              <a:gd name="connsiteX2" fmla="*/ 32004 w 63881"/>
              <a:gd name="connsiteY2" fmla="*/ 19151 h 51104"/>
              <a:gd name="connsiteX3" fmla="*/ 44704 w 63881"/>
              <a:gd name="connsiteY3" fmla="*/ 6350 h 51104"/>
              <a:gd name="connsiteX4" fmla="*/ 57531 w 63881"/>
              <a:gd name="connsiteY4" fmla="*/ 19151 h 51104"/>
              <a:gd name="connsiteX5" fmla="*/ 57531 w 63881"/>
              <a:gd name="connsiteY5" fmla="*/ 19151 h 51104"/>
              <a:gd name="connsiteX6" fmla="*/ 57531 w 63881"/>
              <a:gd name="connsiteY6" fmla="*/ 19151 h 51104"/>
              <a:gd name="connsiteX7" fmla="*/ 32004 w 63881"/>
              <a:gd name="connsiteY7" fmla="*/ 44742 h 51104"/>
              <a:gd name="connsiteX8" fmla="*/ 6350 w 63881"/>
              <a:gd name="connsiteY8" fmla="*/ 19151 h 51104"/>
              <a:gd name="connsiteX9" fmla="*/ 6350 w 63881"/>
              <a:gd name="connsiteY9" fmla="*/ 19151 h 511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63881" h="51104">
                <a:moveTo>
                  <a:pt x="32004" y="44754"/>
                </a:moveTo>
                <a:lnTo>
                  <a:pt x="32004" y="19151"/>
                </a:lnTo>
                <a:lnTo>
                  <a:pt x="32004" y="19151"/>
                </a:lnTo>
                <a:cubicBezTo>
                  <a:pt x="32004" y="12077"/>
                  <a:pt x="37718" y="6350"/>
                  <a:pt x="44704" y="6350"/>
                </a:cubicBezTo>
                <a:cubicBezTo>
                  <a:pt x="51816" y="6350"/>
                  <a:pt x="57531" y="12077"/>
                  <a:pt x="57531" y="19151"/>
                </a:cubicBezTo>
                <a:cubicBezTo>
                  <a:pt x="57531" y="19151"/>
                  <a:pt x="57531" y="19151"/>
                  <a:pt x="57531" y="19151"/>
                </a:cubicBezTo>
                <a:lnTo>
                  <a:pt x="57531" y="19151"/>
                </a:lnTo>
                <a:cubicBezTo>
                  <a:pt x="57531" y="33286"/>
                  <a:pt x="46101" y="44742"/>
                  <a:pt x="32004" y="44742"/>
                </a:cubicBezTo>
                <a:cubicBezTo>
                  <a:pt x="17780" y="44742"/>
                  <a:pt x="6350" y="33286"/>
                  <a:pt x="6350" y="19151"/>
                </a:cubicBezTo>
                <a:cubicBezTo>
                  <a:pt x="6350" y="19151"/>
                  <a:pt x="6350" y="19151"/>
                  <a:pt x="6350" y="19151"/>
                </a:cubicBezTo>
              </a:path>
            </a:pathLst>
          </a:custGeom>
          <a:ln w="12700">
            <a:solidFill>
              <a:srgbClr val="46AAC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6616700" y="5999163"/>
            <a:ext cx="25400" cy="295275"/>
          </a:xfrm>
          <a:custGeom>
            <a:avLst/>
            <a:gdLst>
              <a:gd name="connsiteX0" fmla="*/ 6350 w 25400"/>
              <a:gd name="connsiteY0" fmla="*/ 6350 h 294284"/>
              <a:gd name="connsiteX1" fmla="*/ 6350 w 25400"/>
              <a:gd name="connsiteY1" fmla="*/ 287934 h 2942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94284">
                <a:moveTo>
                  <a:pt x="6350" y="6350"/>
                </a:moveTo>
                <a:lnTo>
                  <a:pt x="6350" y="287934"/>
                </a:lnTo>
              </a:path>
            </a:pathLst>
          </a:custGeom>
          <a:ln w="12700">
            <a:solidFill>
              <a:srgbClr val="46AAC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789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00900" y="3340100"/>
            <a:ext cx="1524000" cy="214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15100" y="5892800"/>
            <a:ext cx="24765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6" name="TextBox 1"/>
          <p:cNvSpPr txBox="1">
            <a:spLocks noChangeArrowheads="1"/>
          </p:cNvSpPr>
          <p:nvPr/>
        </p:nvSpPr>
        <p:spPr bwMode="auto">
          <a:xfrm>
            <a:off x="406400" y="139700"/>
            <a:ext cx="2743200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4700"/>
              </a:lnSpc>
            </a:pPr>
            <a:r>
              <a:rPr lang="en-US" altLang="zh-CN" sz="3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常用表单字段</a:t>
            </a:r>
          </a:p>
        </p:txBody>
      </p:sp>
      <p:sp>
        <p:nvSpPr>
          <p:cNvPr id="37897" name="TextBox 1"/>
          <p:cNvSpPr txBox="1">
            <a:spLocks noChangeArrowheads="1"/>
          </p:cNvSpPr>
          <p:nvPr/>
        </p:nvSpPr>
        <p:spPr bwMode="auto">
          <a:xfrm>
            <a:off x="444500" y="1384300"/>
            <a:ext cx="495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7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•</a:t>
            </a:r>
            <a:r>
              <a:rPr lang="en-US" altLang="zh-CN" sz="27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列表框（</a:t>
            </a:r>
            <a:r>
              <a:rPr lang="en-US" altLang="zh-CN" sz="27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以平铺的形式显示</a:t>
            </a:r>
            <a:r>
              <a:rPr lang="en-US" altLang="zh-CN" sz="27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37898" name="TextBox 1"/>
          <p:cNvSpPr txBox="1">
            <a:spLocks noChangeArrowheads="1"/>
          </p:cNvSpPr>
          <p:nvPr/>
        </p:nvSpPr>
        <p:spPr bwMode="auto">
          <a:xfrm>
            <a:off x="901700" y="1905000"/>
            <a:ext cx="61595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31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&lt;select&gt;</a:t>
            </a:r>
            <a:r>
              <a:rPr lang="en-US" altLang="zh-CN" sz="24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标签的属性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size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的值大于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即可</a:t>
            </a:r>
            <a:endParaRPr lang="en-US" altLang="zh-CN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4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size</a:t>
            </a:r>
            <a:r>
              <a:rPr lang="en-US" altLang="zh-CN" sz="24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表示显示多少行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899" name="TextBox 1"/>
          <p:cNvSpPr txBox="1">
            <a:spLocks noChangeArrowheads="1"/>
          </p:cNvSpPr>
          <p:nvPr/>
        </p:nvSpPr>
        <p:spPr bwMode="auto">
          <a:xfrm>
            <a:off x="444500" y="2971800"/>
            <a:ext cx="39624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3100"/>
              </a:lnSpc>
            </a:pPr>
            <a:r>
              <a:rPr lang="en-US" altLang="zh-CN" sz="2400" b="1" u="sng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示例：列表框与多选列表框？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444500" y="3479800"/>
            <a:ext cx="3733800" cy="254000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4" b="1" dirty="0">
                <a:solidFill>
                  <a:srgbClr val="00B050"/>
                </a:solidFill>
                <a:latin typeface="Calibri" pitchFamily="18" charset="0"/>
                <a:ea typeface="+mn-ea"/>
                <a:cs typeface="Calibri" pitchFamily="18" charset="0"/>
              </a:rPr>
              <a:t>&lt;select</a:t>
            </a:r>
            <a:r>
              <a:rPr lang="en-US" altLang="zh-CN" sz="2004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FF0000"/>
                </a:solidFill>
                <a:latin typeface="Calibri" pitchFamily="18" charset="0"/>
                <a:ea typeface="+mn-ea"/>
                <a:cs typeface="Calibri" pitchFamily="18" charset="0"/>
              </a:rPr>
              <a:t>name="country4"</a:t>
            </a:r>
            <a:r>
              <a:rPr lang="en-US" altLang="zh-CN" sz="2004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FF0000"/>
                </a:solidFill>
                <a:latin typeface="Calibri" pitchFamily="18" charset="0"/>
                <a:ea typeface="+mn-ea"/>
                <a:cs typeface="Calibri" pitchFamily="18" charset="0"/>
              </a:rPr>
              <a:t>size="5"</a:t>
            </a:r>
            <a:r>
              <a:rPr lang="en-US" altLang="zh-CN" sz="2004" b="1" dirty="0">
                <a:solidFill>
                  <a:srgbClr val="00B050"/>
                </a:solidFill>
                <a:latin typeface="Calibri" pitchFamily="18" charset="0"/>
                <a:ea typeface="+mn-ea"/>
                <a:cs typeface="Calibri" pitchFamily="18" charset="0"/>
              </a:rPr>
              <a:t>&gt;</a:t>
            </a:r>
          </a:p>
        </p:txBody>
      </p:sp>
      <p:sp>
        <p:nvSpPr>
          <p:cNvPr id="37901" name="TextBox 1"/>
          <p:cNvSpPr txBox="1">
            <a:spLocks noChangeArrowheads="1"/>
          </p:cNvSpPr>
          <p:nvPr/>
        </p:nvSpPr>
        <p:spPr bwMode="auto">
          <a:xfrm>
            <a:off x="901700" y="3771900"/>
            <a:ext cx="43688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0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&lt;option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value="America"&gt;</a:t>
            </a:r>
            <a:r>
              <a:rPr lang="en-US" altLang="zh-CN" sz="2000" b="1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美国</a:t>
            </a:r>
            <a:r>
              <a:rPr lang="en-US" altLang="zh-CN" sz="20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&lt;/option&gt;</a:t>
            </a:r>
          </a:p>
        </p:txBody>
      </p:sp>
      <p:sp>
        <p:nvSpPr>
          <p:cNvPr id="37902" name="TextBox 1"/>
          <p:cNvSpPr txBox="1">
            <a:spLocks noChangeArrowheads="1"/>
          </p:cNvSpPr>
          <p:nvPr/>
        </p:nvSpPr>
        <p:spPr bwMode="auto">
          <a:xfrm>
            <a:off x="901700" y="4165600"/>
            <a:ext cx="62611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000" b="1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&lt;option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value="China"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selected="selected"&gt;</a:t>
            </a:r>
            <a:r>
              <a:rPr lang="en-US" altLang="zh-CN" sz="2000" b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中国</a:t>
            </a:r>
            <a:r>
              <a:rPr lang="en-US" altLang="zh-CN" sz="2000" b="1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&lt;/option&gt;</a:t>
            </a:r>
          </a:p>
          <a:p>
            <a:pPr>
              <a:lnSpc>
                <a:spcPts val="2800"/>
              </a:lnSpc>
            </a:pPr>
            <a:r>
              <a:rPr lang="en-US" altLang="zh-CN" sz="2000" b="1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&lt;option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value="India"&gt;</a:t>
            </a:r>
            <a:r>
              <a:rPr lang="en-US" altLang="zh-CN" sz="2000" b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印度</a:t>
            </a:r>
            <a:r>
              <a:rPr lang="en-US" altLang="zh-CN" sz="2000" b="1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&lt;/option&gt;</a:t>
            </a:r>
          </a:p>
          <a:p>
            <a:pPr>
              <a:lnSpc>
                <a:spcPts val="2800"/>
              </a:lnSpc>
            </a:pPr>
            <a:r>
              <a:rPr lang="en-US" altLang="zh-CN" sz="2000" b="1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&lt;option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value="Russia"&gt;</a:t>
            </a:r>
            <a:r>
              <a:rPr lang="en-US" altLang="zh-CN" sz="2000" b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俄罗斯</a:t>
            </a:r>
            <a:r>
              <a:rPr lang="en-US" altLang="zh-CN" sz="2000" b="1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&lt;/option&gt;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444500" y="5308600"/>
            <a:ext cx="977900" cy="254000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4" b="1" dirty="0">
                <a:solidFill>
                  <a:srgbClr val="00B050"/>
                </a:solidFill>
                <a:latin typeface="Calibri" pitchFamily="18" charset="0"/>
                <a:ea typeface="+mn-ea"/>
                <a:cs typeface="Calibri" pitchFamily="18" charset="0"/>
              </a:rPr>
              <a:t>&lt;/select&gt;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14300" y="6604000"/>
            <a:ext cx="177800" cy="177800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 fontAlgn="auto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3" dirty="0">
                <a:solidFill>
                  <a:srgbClr val="FFFFFF"/>
                </a:solidFill>
                <a:latin typeface="Calibri" pitchFamily="18" charset="0"/>
                <a:ea typeface="+mn-ea"/>
                <a:cs typeface="Calibri" pitchFamily="18" charset="0"/>
              </a:rPr>
              <a:t>25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7073900" y="6007100"/>
            <a:ext cx="1358900" cy="228600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3" dirty="0">
                <a:solidFill>
                  <a:srgbClr val="000000"/>
                </a:solidFill>
                <a:latin typeface="微软雅黑" pitchFamily="18" charset="0"/>
                <a:ea typeface="+mn-ea"/>
                <a:cs typeface="微软雅黑" pitchFamily="18" charset="0"/>
              </a:rPr>
              <a:t>form/select.htm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565900" y="5922963"/>
            <a:ext cx="2370138" cy="422275"/>
          </a:xfrm>
          <a:custGeom>
            <a:avLst/>
            <a:gdLst>
              <a:gd name="connsiteX0" fmla="*/ 6350 w 2370201"/>
              <a:gd name="connsiteY0" fmla="*/ 83146 h 422275"/>
              <a:gd name="connsiteX1" fmla="*/ 32004 w 2370201"/>
              <a:gd name="connsiteY1" fmla="*/ 57543 h 422275"/>
              <a:gd name="connsiteX2" fmla="*/ 32004 w 2370201"/>
              <a:gd name="connsiteY2" fmla="*/ 57543 h 422275"/>
              <a:gd name="connsiteX3" fmla="*/ 32004 w 2370201"/>
              <a:gd name="connsiteY3" fmla="*/ 57543 h 422275"/>
              <a:gd name="connsiteX4" fmla="*/ 2312543 w 2370201"/>
              <a:gd name="connsiteY4" fmla="*/ 57543 h 422275"/>
              <a:gd name="connsiteX5" fmla="*/ 2312543 w 2370201"/>
              <a:gd name="connsiteY5" fmla="*/ 31953 h 422275"/>
              <a:gd name="connsiteX6" fmla="*/ 2312543 w 2370201"/>
              <a:gd name="connsiteY6" fmla="*/ 31953 h 422275"/>
              <a:gd name="connsiteX7" fmla="*/ 2338196 w 2370201"/>
              <a:gd name="connsiteY7" fmla="*/ 6350 h 422275"/>
              <a:gd name="connsiteX8" fmla="*/ 2363723 w 2370201"/>
              <a:gd name="connsiteY8" fmla="*/ 31953 h 422275"/>
              <a:gd name="connsiteX9" fmla="*/ 2363723 w 2370201"/>
              <a:gd name="connsiteY9" fmla="*/ 31953 h 422275"/>
              <a:gd name="connsiteX10" fmla="*/ 2363723 w 2370201"/>
              <a:gd name="connsiteY10" fmla="*/ 31953 h 422275"/>
              <a:gd name="connsiteX11" fmla="*/ 2363851 w 2370201"/>
              <a:gd name="connsiteY11" fmla="*/ 339128 h 422275"/>
              <a:gd name="connsiteX12" fmla="*/ 2363851 w 2370201"/>
              <a:gd name="connsiteY12" fmla="*/ 339128 h 422275"/>
              <a:gd name="connsiteX13" fmla="*/ 2338196 w 2370201"/>
              <a:gd name="connsiteY13" fmla="*/ 364731 h 422275"/>
              <a:gd name="connsiteX14" fmla="*/ 2338196 w 2370201"/>
              <a:gd name="connsiteY14" fmla="*/ 364731 h 422275"/>
              <a:gd name="connsiteX15" fmla="*/ 2338196 w 2370201"/>
              <a:gd name="connsiteY15" fmla="*/ 364731 h 422275"/>
              <a:gd name="connsiteX16" fmla="*/ 57531 w 2370201"/>
              <a:gd name="connsiteY16" fmla="*/ 364731 h 422275"/>
              <a:gd name="connsiteX17" fmla="*/ 57531 w 2370201"/>
              <a:gd name="connsiteY17" fmla="*/ 390321 h 422275"/>
              <a:gd name="connsiteX18" fmla="*/ 57531 w 2370201"/>
              <a:gd name="connsiteY18" fmla="*/ 390321 h 422275"/>
              <a:gd name="connsiteX19" fmla="*/ 32004 w 2370201"/>
              <a:gd name="connsiteY19" fmla="*/ 415925 h 422275"/>
              <a:gd name="connsiteX20" fmla="*/ 6350 w 2370201"/>
              <a:gd name="connsiteY20" fmla="*/ 390321 h 422275"/>
              <a:gd name="connsiteX21" fmla="*/ 6350 w 2370201"/>
              <a:gd name="connsiteY21" fmla="*/ 390321 h 422275"/>
              <a:gd name="connsiteX22" fmla="*/ 6350 w 2370201"/>
              <a:gd name="connsiteY22" fmla="*/ 83146 h 4222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2370201" h="422275">
                <a:moveTo>
                  <a:pt x="6350" y="83146"/>
                </a:moveTo>
                <a:cubicBezTo>
                  <a:pt x="6350" y="69011"/>
                  <a:pt x="17780" y="57543"/>
                  <a:pt x="32004" y="57543"/>
                </a:cubicBezTo>
                <a:cubicBezTo>
                  <a:pt x="32004" y="57543"/>
                  <a:pt x="32004" y="57543"/>
                  <a:pt x="32004" y="57543"/>
                </a:cubicBezTo>
                <a:lnTo>
                  <a:pt x="32004" y="57543"/>
                </a:lnTo>
                <a:lnTo>
                  <a:pt x="2312543" y="57543"/>
                </a:lnTo>
                <a:lnTo>
                  <a:pt x="2312543" y="31953"/>
                </a:lnTo>
                <a:lnTo>
                  <a:pt x="2312543" y="31953"/>
                </a:lnTo>
                <a:cubicBezTo>
                  <a:pt x="2312543" y="17805"/>
                  <a:pt x="2324100" y="6350"/>
                  <a:pt x="2338196" y="6350"/>
                </a:cubicBezTo>
                <a:cubicBezTo>
                  <a:pt x="2352293" y="6350"/>
                  <a:pt x="2363723" y="17805"/>
                  <a:pt x="2363723" y="31953"/>
                </a:cubicBezTo>
                <a:cubicBezTo>
                  <a:pt x="2363723" y="31953"/>
                  <a:pt x="2363723" y="31953"/>
                  <a:pt x="2363723" y="31953"/>
                </a:cubicBezTo>
                <a:lnTo>
                  <a:pt x="2363723" y="31953"/>
                </a:lnTo>
                <a:lnTo>
                  <a:pt x="2363851" y="339128"/>
                </a:lnTo>
                <a:lnTo>
                  <a:pt x="2363851" y="339128"/>
                </a:lnTo>
                <a:cubicBezTo>
                  <a:pt x="2363851" y="353263"/>
                  <a:pt x="2352293" y="364731"/>
                  <a:pt x="2338196" y="364731"/>
                </a:cubicBezTo>
                <a:cubicBezTo>
                  <a:pt x="2338196" y="364731"/>
                  <a:pt x="2338196" y="364731"/>
                  <a:pt x="2338196" y="364731"/>
                </a:cubicBezTo>
                <a:lnTo>
                  <a:pt x="2338196" y="364731"/>
                </a:lnTo>
                <a:lnTo>
                  <a:pt x="57531" y="364731"/>
                </a:lnTo>
                <a:lnTo>
                  <a:pt x="57531" y="390321"/>
                </a:lnTo>
                <a:lnTo>
                  <a:pt x="57531" y="390321"/>
                </a:lnTo>
                <a:cubicBezTo>
                  <a:pt x="57531" y="404469"/>
                  <a:pt x="46101" y="415925"/>
                  <a:pt x="32004" y="415925"/>
                </a:cubicBezTo>
                <a:cubicBezTo>
                  <a:pt x="17780" y="415925"/>
                  <a:pt x="6350" y="404469"/>
                  <a:pt x="6350" y="390321"/>
                </a:cubicBezTo>
                <a:cubicBezTo>
                  <a:pt x="6350" y="390321"/>
                  <a:pt x="6350" y="390321"/>
                  <a:pt x="6350" y="390321"/>
                </a:cubicBezTo>
                <a:lnTo>
                  <a:pt x="6350" y="8314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6AAC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8872538" y="5948363"/>
            <a:ext cx="63500" cy="38100"/>
          </a:xfrm>
          <a:custGeom>
            <a:avLst/>
            <a:gdLst>
              <a:gd name="connsiteX0" fmla="*/ 6350 w 64007"/>
              <a:gd name="connsiteY0" fmla="*/ 31940 h 38290"/>
              <a:gd name="connsiteX1" fmla="*/ 32003 w 64007"/>
              <a:gd name="connsiteY1" fmla="*/ 31940 h 38290"/>
              <a:gd name="connsiteX2" fmla="*/ 32003 w 64007"/>
              <a:gd name="connsiteY2" fmla="*/ 31940 h 38290"/>
              <a:gd name="connsiteX3" fmla="*/ 57657 w 64007"/>
              <a:gd name="connsiteY3" fmla="*/ 6350 h 382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4007" h="38290">
                <a:moveTo>
                  <a:pt x="6350" y="31940"/>
                </a:moveTo>
                <a:lnTo>
                  <a:pt x="32003" y="31940"/>
                </a:lnTo>
                <a:lnTo>
                  <a:pt x="32003" y="31940"/>
                </a:lnTo>
                <a:cubicBezTo>
                  <a:pt x="46100" y="31940"/>
                  <a:pt x="57657" y="20485"/>
                  <a:pt x="57657" y="6350"/>
                </a:cubicBezTo>
              </a:path>
            </a:pathLst>
          </a:custGeom>
          <a:ln w="12700">
            <a:solidFill>
              <a:srgbClr val="46AAC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8872538" y="5948363"/>
            <a:ext cx="38100" cy="38100"/>
          </a:xfrm>
          <a:custGeom>
            <a:avLst/>
            <a:gdLst>
              <a:gd name="connsiteX0" fmla="*/ 32003 w 38353"/>
              <a:gd name="connsiteY0" fmla="*/ 31940 h 38290"/>
              <a:gd name="connsiteX1" fmla="*/ 32003 w 38353"/>
              <a:gd name="connsiteY1" fmla="*/ 6350 h 38290"/>
              <a:gd name="connsiteX2" fmla="*/ 32003 w 38353"/>
              <a:gd name="connsiteY2" fmla="*/ 6350 h 38290"/>
              <a:gd name="connsiteX3" fmla="*/ 19176 w 38353"/>
              <a:gd name="connsiteY3" fmla="*/ 19139 h 38290"/>
              <a:gd name="connsiteX4" fmla="*/ 6350 w 38353"/>
              <a:gd name="connsiteY4" fmla="*/ 6350 h 38290"/>
              <a:gd name="connsiteX5" fmla="*/ 6350 w 38353"/>
              <a:gd name="connsiteY5" fmla="*/ 6350 h 382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38353" h="38290">
                <a:moveTo>
                  <a:pt x="32003" y="31940"/>
                </a:moveTo>
                <a:lnTo>
                  <a:pt x="32003" y="6350"/>
                </a:lnTo>
                <a:lnTo>
                  <a:pt x="32003" y="6350"/>
                </a:lnTo>
                <a:cubicBezTo>
                  <a:pt x="32003" y="13411"/>
                  <a:pt x="26288" y="19139"/>
                  <a:pt x="19176" y="19139"/>
                </a:cubicBezTo>
                <a:cubicBezTo>
                  <a:pt x="12064" y="19139"/>
                  <a:pt x="6350" y="13411"/>
                  <a:pt x="6350" y="6350"/>
                </a:cubicBezTo>
                <a:cubicBezTo>
                  <a:pt x="6350" y="6350"/>
                  <a:pt x="6350" y="6350"/>
                  <a:pt x="6350" y="6350"/>
                </a:cubicBezTo>
              </a:path>
            </a:pathLst>
          </a:custGeom>
          <a:ln w="12700">
            <a:solidFill>
              <a:srgbClr val="46AAC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565900" y="5986463"/>
            <a:ext cx="63500" cy="52387"/>
          </a:xfrm>
          <a:custGeom>
            <a:avLst/>
            <a:gdLst>
              <a:gd name="connsiteX0" fmla="*/ 32004 w 63881"/>
              <a:gd name="connsiteY0" fmla="*/ 44754 h 51104"/>
              <a:gd name="connsiteX1" fmla="*/ 32004 w 63881"/>
              <a:gd name="connsiteY1" fmla="*/ 19151 h 51104"/>
              <a:gd name="connsiteX2" fmla="*/ 32004 w 63881"/>
              <a:gd name="connsiteY2" fmla="*/ 19151 h 51104"/>
              <a:gd name="connsiteX3" fmla="*/ 44704 w 63881"/>
              <a:gd name="connsiteY3" fmla="*/ 6350 h 51104"/>
              <a:gd name="connsiteX4" fmla="*/ 57531 w 63881"/>
              <a:gd name="connsiteY4" fmla="*/ 19151 h 51104"/>
              <a:gd name="connsiteX5" fmla="*/ 57531 w 63881"/>
              <a:gd name="connsiteY5" fmla="*/ 19151 h 51104"/>
              <a:gd name="connsiteX6" fmla="*/ 57531 w 63881"/>
              <a:gd name="connsiteY6" fmla="*/ 19151 h 51104"/>
              <a:gd name="connsiteX7" fmla="*/ 32004 w 63881"/>
              <a:gd name="connsiteY7" fmla="*/ 44742 h 51104"/>
              <a:gd name="connsiteX8" fmla="*/ 6350 w 63881"/>
              <a:gd name="connsiteY8" fmla="*/ 19151 h 51104"/>
              <a:gd name="connsiteX9" fmla="*/ 6350 w 63881"/>
              <a:gd name="connsiteY9" fmla="*/ 19151 h 511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63881" h="51104">
                <a:moveTo>
                  <a:pt x="32004" y="44754"/>
                </a:moveTo>
                <a:lnTo>
                  <a:pt x="32004" y="19151"/>
                </a:lnTo>
                <a:lnTo>
                  <a:pt x="32004" y="19151"/>
                </a:lnTo>
                <a:cubicBezTo>
                  <a:pt x="32004" y="12077"/>
                  <a:pt x="37718" y="6350"/>
                  <a:pt x="44704" y="6350"/>
                </a:cubicBezTo>
                <a:cubicBezTo>
                  <a:pt x="51816" y="6350"/>
                  <a:pt x="57531" y="12077"/>
                  <a:pt x="57531" y="19151"/>
                </a:cubicBezTo>
                <a:cubicBezTo>
                  <a:pt x="57531" y="19151"/>
                  <a:pt x="57531" y="19151"/>
                  <a:pt x="57531" y="19151"/>
                </a:cubicBezTo>
                <a:lnTo>
                  <a:pt x="57531" y="19151"/>
                </a:lnTo>
                <a:cubicBezTo>
                  <a:pt x="57531" y="33286"/>
                  <a:pt x="46101" y="44742"/>
                  <a:pt x="32004" y="44742"/>
                </a:cubicBezTo>
                <a:cubicBezTo>
                  <a:pt x="17780" y="44742"/>
                  <a:pt x="6350" y="33286"/>
                  <a:pt x="6350" y="19151"/>
                </a:cubicBezTo>
                <a:cubicBezTo>
                  <a:pt x="6350" y="19151"/>
                  <a:pt x="6350" y="19151"/>
                  <a:pt x="6350" y="19151"/>
                </a:cubicBezTo>
              </a:path>
            </a:pathLst>
          </a:custGeom>
          <a:ln w="12700">
            <a:solidFill>
              <a:srgbClr val="46AAC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6616700" y="5999163"/>
            <a:ext cx="25400" cy="295275"/>
          </a:xfrm>
          <a:custGeom>
            <a:avLst/>
            <a:gdLst>
              <a:gd name="connsiteX0" fmla="*/ 6350 w 25400"/>
              <a:gd name="connsiteY0" fmla="*/ 6350 h 294284"/>
              <a:gd name="connsiteX1" fmla="*/ 6350 w 25400"/>
              <a:gd name="connsiteY1" fmla="*/ 287934 h 2942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94284">
                <a:moveTo>
                  <a:pt x="6350" y="6350"/>
                </a:moveTo>
                <a:lnTo>
                  <a:pt x="6350" y="287934"/>
                </a:lnTo>
              </a:path>
            </a:pathLst>
          </a:custGeom>
          <a:ln w="12700">
            <a:solidFill>
              <a:srgbClr val="46AAC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891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5100" y="4013200"/>
            <a:ext cx="25654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9" name="TextBox 1"/>
          <p:cNvSpPr txBox="1">
            <a:spLocks noChangeArrowheads="1"/>
          </p:cNvSpPr>
          <p:nvPr/>
        </p:nvSpPr>
        <p:spPr bwMode="auto">
          <a:xfrm>
            <a:off x="406400" y="139700"/>
            <a:ext cx="2743200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4700"/>
              </a:lnSpc>
            </a:pPr>
            <a:r>
              <a:rPr lang="en-US" altLang="zh-CN" sz="3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常用表单字段</a:t>
            </a:r>
          </a:p>
        </p:txBody>
      </p:sp>
      <p:sp>
        <p:nvSpPr>
          <p:cNvPr id="38920" name="TextBox 1"/>
          <p:cNvSpPr txBox="1">
            <a:spLocks noChangeArrowheads="1"/>
          </p:cNvSpPr>
          <p:nvPr/>
        </p:nvSpPr>
        <p:spPr bwMode="auto">
          <a:xfrm>
            <a:off x="444500" y="1384300"/>
            <a:ext cx="353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7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•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列表框（可以多选</a:t>
            </a:r>
            <a:r>
              <a:rPr lang="en-US" altLang="zh-CN" sz="27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38921" name="TextBox 1"/>
          <p:cNvSpPr txBox="1">
            <a:spLocks noChangeArrowheads="1"/>
          </p:cNvSpPr>
          <p:nvPr/>
        </p:nvSpPr>
        <p:spPr bwMode="auto">
          <a:xfrm>
            <a:off x="901700" y="1905000"/>
            <a:ext cx="6055056" cy="879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31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&lt;select&gt;</a:t>
            </a:r>
            <a:r>
              <a:rPr lang="en-US" altLang="zh-CN" sz="24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标签的属性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multiple="multiple“</a:t>
            </a:r>
          </a:p>
          <a:p>
            <a:pPr>
              <a:lnSpc>
                <a:spcPts val="34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用户可以通过</a:t>
            </a:r>
            <a:r>
              <a:rPr lang="en-US" altLang="zh-CN" sz="240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Ctrl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40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Shift</a:t>
            </a:r>
            <a:r>
              <a:rPr lang="en-US" altLang="zh-CN" sz="24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选择多个选项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38922" name="TextBox 1"/>
          <p:cNvSpPr txBox="1">
            <a:spLocks noChangeArrowheads="1"/>
          </p:cNvSpPr>
          <p:nvPr/>
        </p:nvSpPr>
        <p:spPr bwMode="auto">
          <a:xfrm>
            <a:off x="444500" y="3403600"/>
            <a:ext cx="28194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此时的</a:t>
            </a:r>
            <a:r>
              <a:rPr lang="en-US" altLang="zh-CN" sz="20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HTTP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请求消息为：</a:t>
            </a:r>
          </a:p>
        </p:txBody>
      </p:sp>
      <p:sp>
        <p:nvSpPr>
          <p:cNvPr id="38923" name="TextBox 1"/>
          <p:cNvSpPr txBox="1">
            <a:spLocks noChangeArrowheads="1"/>
          </p:cNvSpPr>
          <p:nvPr/>
        </p:nvSpPr>
        <p:spPr bwMode="auto">
          <a:xfrm>
            <a:off x="444500" y="3835400"/>
            <a:ext cx="7696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b="1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GET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/DEMO/form/select.htm?</a:t>
            </a:r>
            <a:r>
              <a:rPr lang="en-US" altLang="zh-CN" b="1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country4</a:t>
            </a:r>
            <a:r>
              <a:rPr lang="en-US" altLang="zh-CN" b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=China&amp;</a:t>
            </a:r>
            <a:r>
              <a:rPr lang="en-US" altLang="zh-CN" b="1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country4</a:t>
            </a:r>
            <a:r>
              <a:rPr lang="en-US" altLang="zh-CN" b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=India&amp;</a:t>
            </a:r>
            <a:r>
              <a:rPr lang="en-US" altLang="zh-CN" b="1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country4</a:t>
            </a:r>
            <a:r>
              <a:rPr lang="en-US" altLang="zh-CN" b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=Russia</a:t>
            </a:r>
          </a:p>
        </p:txBody>
      </p:sp>
      <p:sp>
        <p:nvSpPr>
          <p:cNvPr id="38924" name="TextBox 1"/>
          <p:cNvSpPr txBox="1">
            <a:spLocks noChangeArrowheads="1"/>
          </p:cNvSpPr>
          <p:nvPr/>
        </p:nvSpPr>
        <p:spPr bwMode="auto">
          <a:xfrm>
            <a:off x="787400" y="4114800"/>
            <a:ext cx="8763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b="1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HTTP/1.1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444500" y="4445000"/>
            <a:ext cx="1079500" cy="228600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2" b="1" dirty="0">
                <a:solidFill>
                  <a:srgbClr val="00B050"/>
                </a:solidFill>
                <a:latin typeface="Calibri" pitchFamily="18" charset="0"/>
                <a:ea typeface="+mn-ea"/>
                <a:cs typeface="Calibri" pitchFamily="18" charset="0"/>
              </a:rPr>
              <a:t>Accept:</a:t>
            </a:r>
            <a:r>
              <a:rPr lang="en-US" altLang="zh-CN" sz="1802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1802" b="1" dirty="0">
                <a:solidFill>
                  <a:srgbClr val="00B050"/>
                </a:solidFill>
                <a:latin typeface="Calibri" pitchFamily="18" charset="0"/>
                <a:ea typeface="+mn-ea"/>
                <a:cs typeface="Calibri" pitchFamily="18" charset="0"/>
              </a:rPr>
              <a:t>*/*</a:t>
            </a:r>
          </a:p>
        </p:txBody>
      </p:sp>
      <p:sp>
        <p:nvSpPr>
          <p:cNvPr id="38926" name="TextBox 1"/>
          <p:cNvSpPr txBox="1">
            <a:spLocks noChangeArrowheads="1"/>
          </p:cNvSpPr>
          <p:nvPr/>
        </p:nvSpPr>
        <p:spPr bwMode="auto">
          <a:xfrm>
            <a:off x="444500" y="4775200"/>
            <a:ext cx="52324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b="1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Referer: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http://localhost:4346/DEMO/form/select.htm</a:t>
            </a:r>
          </a:p>
          <a:p>
            <a:pPr>
              <a:lnSpc>
                <a:spcPts val="2500"/>
              </a:lnSpc>
            </a:pPr>
            <a:r>
              <a:rPr lang="en-US" altLang="zh-CN" b="1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…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14300" y="6604000"/>
            <a:ext cx="177800" cy="177800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 fontAlgn="auto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3" dirty="0">
                <a:solidFill>
                  <a:srgbClr val="FFFFFF"/>
                </a:solidFill>
                <a:latin typeface="Calibri" pitchFamily="18" charset="0"/>
                <a:ea typeface="+mn-ea"/>
                <a:cs typeface="Calibri" pitchFamily="18" charset="0"/>
              </a:rPr>
              <a:t>26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7073900" y="6007100"/>
            <a:ext cx="1358900" cy="228600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3" dirty="0">
                <a:solidFill>
                  <a:srgbClr val="000000"/>
                </a:solidFill>
                <a:latin typeface="微软雅黑" pitchFamily="18" charset="0"/>
                <a:ea typeface="+mn-ea"/>
                <a:cs typeface="微软雅黑" pitchFamily="18" charset="0"/>
              </a:rPr>
              <a:t>form/select.htm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565900" y="5922963"/>
            <a:ext cx="2370138" cy="422275"/>
          </a:xfrm>
          <a:custGeom>
            <a:avLst/>
            <a:gdLst>
              <a:gd name="connsiteX0" fmla="*/ 6350 w 2370201"/>
              <a:gd name="connsiteY0" fmla="*/ 83146 h 422275"/>
              <a:gd name="connsiteX1" fmla="*/ 32004 w 2370201"/>
              <a:gd name="connsiteY1" fmla="*/ 57543 h 422275"/>
              <a:gd name="connsiteX2" fmla="*/ 32004 w 2370201"/>
              <a:gd name="connsiteY2" fmla="*/ 57543 h 422275"/>
              <a:gd name="connsiteX3" fmla="*/ 32004 w 2370201"/>
              <a:gd name="connsiteY3" fmla="*/ 57543 h 422275"/>
              <a:gd name="connsiteX4" fmla="*/ 2312543 w 2370201"/>
              <a:gd name="connsiteY4" fmla="*/ 57543 h 422275"/>
              <a:gd name="connsiteX5" fmla="*/ 2312543 w 2370201"/>
              <a:gd name="connsiteY5" fmla="*/ 31953 h 422275"/>
              <a:gd name="connsiteX6" fmla="*/ 2312543 w 2370201"/>
              <a:gd name="connsiteY6" fmla="*/ 31953 h 422275"/>
              <a:gd name="connsiteX7" fmla="*/ 2338196 w 2370201"/>
              <a:gd name="connsiteY7" fmla="*/ 6350 h 422275"/>
              <a:gd name="connsiteX8" fmla="*/ 2363723 w 2370201"/>
              <a:gd name="connsiteY8" fmla="*/ 31953 h 422275"/>
              <a:gd name="connsiteX9" fmla="*/ 2363723 w 2370201"/>
              <a:gd name="connsiteY9" fmla="*/ 31953 h 422275"/>
              <a:gd name="connsiteX10" fmla="*/ 2363723 w 2370201"/>
              <a:gd name="connsiteY10" fmla="*/ 31953 h 422275"/>
              <a:gd name="connsiteX11" fmla="*/ 2363851 w 2370201"/>
              <a:gd name="connsiteY11" fmla="*/ 339128 h 422275"/>
              <a:gd name="connsiteX12" fmla="*/ 2363851 w 2370201"/>
              <a:gd name="connsiteY12" fmla="*/ 339128 h 422275"/>
              <a:gd name="connsiteX13" fmla="*/ 2338196 w 2370201"/>
              <a:gd name="connsiteY13" fmla="*/ 364731 h 422275"/>
              <a:gd name="connsiteX14" fmla="*/ 2338196 w 2370201"/>
              <a:gd name="connsiteY14" fmla="*/ 364731 h 422275"/>
              <a:gd name="connsiteX15" fmla="*/ 2338196 w 2370201"/>
              <a:gd name="connsiteY15" fmla="*/ 364731 h 422275"/>
              <a:gd name="connsiteX16" fmla="*/ 57531 w 2370201"/>
              <a:gd name="connsiteY16" fmla="*/ 364731 h 422275"/>
              <a:gd name="connsiteX17" fmla="*/ 57531 w 2370201"/>
              <a:gd name="connsiteY17" fmla="*/ 390321 h 422275"/>
              <a:gd name="connsiteX18" fmla="*/ 57531 w 2370201"/>
              <a:gd name="connsiteY18" fmla="*/ 390321 h 422275"/>
              <a:gd name="connsiteX19" fmla="*/ 32004 w 2370201"/>
              <a:gd name="connsiteY19" fmla="*/ 415925 h 422275"/>
              <a:gd name="connsiteX20" fmla="*/ 6350 w 2370201"/>
              <a:gd name="connsiteY20" fmla="*/ 390321 h 422275"/>
              <a:gd name="connsiteX21" fmla="*/ 6350 w 2370201"/>
              <a:gd name="connsiteY21" fmla="*/ 390321 h 422275"/>
              <a:gd name="connsiteX22" fmla="*/ 6350 w 2370201"/>
              <a:gd name="connsiteY22" fmla="*/ 83146 h 4222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2370201" h="422275">
                <a:moveTo>
                  <a:pt x="6350" y="83146"/>
                </a:moveTo>
                <a:cubicBezTo>
                  <a:pt x="6350" y="69011"/>
                  <a:pt x="17780" y="57543"/>
                  <a:pt x="32004" y="57543"/>
                </a:cubicBezTo>
                <a:cubicBezTo>
                  <a:pt x="32004" y="57543"/>
                  <a:pt x="32004" y="57543"/>
                  <a:pt x="32004" y="57543"/>
                </a:cubicBezTo>
                <a:lnTo>
                  <a:pt x="32004" y="57543"/>
                </a:lnTo>
                <a:lnTo>
                  <a:pt x="2312543" y="57543"/>
                </a:lnTo>
                <a:lnTo>
                  <a:pt x="2312543" y="31953"/>
                </a:lnTo>
                <a:lnTo>
                  <a:pt x="2312543" y="31953"/>
                </a:lnTo>
                <a:cubicBezTo>
                  <a:pt x="2312543" y="17805"/>
                  <a:pt x="2324100" y="6350"/>
                  <a:pt x="2338196" y="6350"/>
                </a:cubicBezTo>
                <a:cubicBezTo>
                  <a:pt x="2352293" y="6350"/>
                  <a:pt x="2363723" y="17805"/>
                  <a:pt x="2363723" y="31953"/>
                </a:cubicBezTo>
                <a:cubicBezTo>
                  <a:pt x="2363723" y="31953"/>
                  <a:pt x="2363723" y="31953"/>
                  <a:pt x="2363723" y="31953"/>
                </a:cubicBezTo>
                <a:lnTo>
                  <a:pt x="2363723" y="31953"/>
                </a:lnTo>
                <a:lnTo>
                  <a:pt x="2363851" y="339128"/>
                </a:lnTo>
                <a:lnTo>
                  <a:pt x="2363851" y="339128"/>
                </a:lnTo>
                <a:cubicBezTo>
                  <a:pt x="2363851" y="353263"/>
                  <a:pt x="2352293" y="364731"/>
                  <a:pt x="2338196" y="364731"/>
                </a:cubicBezTo>
                <a:cubicBezTo>
                  <a:pt x="2338196" y="364731"/>
                  <a:pt x="2338196" y="364731"/>
                  <a:pt x="2338196" y="364731"/>
                </a:cubicBezTo>
                <a:lnTo>
                  <a:pt x="2338196" y="364731"/>
                </a:lnTo>
                <a:lnTo>
                  <a:pt x="57531" y="364731"/>
                </a:lnTo>
                <a:lnTo>
                  <a:pt x="57531" y="390321"/>
                </a:lnTo>
                <a:lnTo>
                  <a:pt x="57531" y="390321"/>
                </a:lnTo>
                <a:cubicBezTo>
                  <a:pt x="57531" y="404469"/>
                  <a:pt x="46101" y="415925"/>
                  <a:pt x="32004" y="415925"/>
                </a:cubicBezTo>
                <a:cubicBezTo>
                  <a:pt x="17780" y="415925"/>
                  <a:pt x="6350" y="404469"/>
                  <a:pt x="6350" y="390321"/>
                </a:cubicBezTo>
                <a:cubicBezTo>
                  <a:pt x="6350" y="390321"/>
                  <a:pt x="6350" y="390321"/>
                  <a:pt x="6350" y="390321"/>
                </a:cubicBezTo>
                <a:lnTo>
                  <a:pt x="6350" y="8314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6AAC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8872538" y="5948363"/>
            <a:ext cx="63500" cy="38100"/>
          </a:xfrm>
          <a:custGeom>
            <a:avLst/>
            <a:gdLst>
              <a:gd name="connsiteX0" fmla="*/ 6350 w 64007"/>
              <a:gd name="connsiteY0" fmla="*/ 31940 h 38290"/>
              <a:gd name="connsiteX1" fmla="*/ 32003 w 64007"/>
              <a:gd name="connsiteY1" fmla="*/ 31940 h 38290"/>
              <a:gd name="connsiteX2" fmla="*/ 32003 w 64007"/>
              <a:gd name="connsiteY2" fmla="*/ 31940 h 38290"/>
              <a:gd name="connsiteX3" fmla="*/ 57657 w 64007"/>
              <a:gd name="connsiteY3" fmla="*/ 6350 h 382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4007" h="38290">
                <a:moveTo>
                  <a:pt x="6350" y="31940"/>
                </a:moveTo>
                <a:lnTo>
                  <a:pt x="32003" y="31940"/>
                </a:lnTo>
                <a:lnTo>
                  <a:pt x="32003" y="31940"/>
                </a:lnTo>
                <a:cubicBezTo>
                  <a:pt x="46100" y="31940"/>
                  <a:pt x="57657" y="20485"/>
                  <a:pt x="57657" y="6350"/>
                </a:cubicBezTo>
              </a:path>
            </a:pathLst>
          </a:custGeom>
          <a:ln w="12700">
            <a:solidFill>
              <a:srgbClr val="46AAC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8872538" y="5948363"/>
            <a:ext cx="38100" cy="38100"/>
          </a:xfrm>
          <a:custGeom>
            <a:avLst/>
            <a:gdLst>
              <a:gd name="connsiteX0" fmla="*/ 32003 w 38353"/>
              <a:gd name="connsiteY0" fmla="*/ 31940 h 38290"/>
              <a:gd name="connsiteX1" fmla="*/ 32003 w 38353"/>
              <a:gd name="connsiteY1" fmla="*/ 6350 h 38290"/>
              <a:gd name="connsiteX2" fmla="*/ 32003 w 38353"/>
              <a:gd name="connsiteY2" fmla="*/ 6350 h 38290"/>
              <a:gd name="connsiteX3" fmla="*/ 19176 w 38353"/>
              <a:gd name="connsiteY3" fmla="*/ 19139 h 38290"/>
              <a:gd name="connsiteX4" fmla="*/ 6350 w 38353"/>
              <a:gd name="connsiteY4" fmla="*/ 6350 h 38290"/>
              <a:gd name="connsiteX5" fmla="*/ 6350 w 38353"/>
              <a:gd name="connsiteY5" fmla="*/ 6350 h 382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38353" h="38290">
                <a:moveTo>
                  <a:pt x="32003" y="31940"/>
                </a:moveTo>
                <a:lnTo>
                  <a:pt x="32003" y="6350"/>
                </a:lnTo>
                <a:lnTo>
                  <a:pt x="32003" y="6350"/>
                </a:lnTo>
                <a:cubicBezTo>
                  <a:pt x="32003" y="13411"/>
                  <a:pt x="26288" y="19139"/>
                  <a:pt x="19176" y="19139"/>
                </a:cubicBezTo>
                <a:cubicBezTo>
                  <a:pt x="12064" y="19139"/>
                  <a:pt x="6350" y="13411"/>
                  <a:pt x="6350" y="6350"/>
                </a:cubicBezTo>
                <a:cubicBezTo>
                  <a:pt x="6350" y="6350"/>
                  <a:pt x="6350" y="6350"/>
                  <a:pt x="6350" y="6350"/>
                </a:cubicBezTo>
              </a:path>
            </a:pathLst>
          </a:custGeom>
          <a:ln w="12700">
            <a:solidFill>
              <a:srgbClr val="46AAC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565900" y="5986463"/>
            <a:ext cx="63500" cy="52387"/>
          </a:xfrm>
          <a:custGeom>
            <a:avLst/>
            <a:gdLst>
              <a:gd name="connsiteX0" fmla="*/ 32004 w 63881"/>
              <a:gd name="connsiteY0" fmla="*/ 44754 h 51104"/>
              <a:gd name="connsiteX1" fmla="*/ 32004 w 63881"/>
              <a:gd name="connsiteY1" fmla="*/ 19151 h 51104"/>
              <a:gd name="connsiteX2" fmla="*/ 32004 w 63881"/>
              <a:gd name="connsiteY2" fmla="*/ 19151 h 51104"/>
              <a:gd name="connsiteX3" fmla="*/ 44704 w 63881"/>
              <a:gd name="connsiteY3" fmla="*/ 6350 h 51104"/>
              <a:gd name="connsiteX4" fmla="*/ 57531 w 63881"/>
              <a:gd name="connsiteY4" fmla="*/ 19151 h 51104"/>
              <a:gd name="connsiteX5" fmla="*/ 57531 w 63881"/>
              <a:gd name="connsiteY5" fmla="*/ 19151 h 51104"/>
              <a:gd name="connsiteX6" fmla="*/ 57531 w 63881"/>
              <a:gd name="connsiteY6" fmla="*/ 19151 h 51104"/>
              <a:gd name="connsiteX7" fmla="*/ 32004 w 63881"/>
              <a:gd name="connsiteY7" fmla="*/ 44742 h 51104"/>
              <a:gd name="connsiteX8" fmla="*/ 6350 w 63881"/>
              <a:gd name="connsiteY8" fmla="*/ 19151 h 51104"/>
              <a:gd name="connsiteX9" fmla="*/ 6350 w 63881"/>
              <a:gd name="connsiteY9" fmla="*/ 19151 h 511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63881" h="51104">
                <a:moveTo>
                  <a:pt x="32004" y="44754"/>
                </a:moveTo>
                <a:lnTo>
                  <a:pt x="32004" y="19151"/>
                </a:lnTo>
                <a:lnTo>
                  <a:pt x="32004" y="19151"/>
                </a:lnTo>
                <a:cubicBezTo>
                  <a:pt x="32004" y="12077"/>
                  <a:pt x="37718" y="6350"/>
                  <a:pt x="44704" y="6350"/>
                </a:cubicBezTo>
                <a:cubicBezTo>
                  <a:pt x="51816" y="6350"/>
                  <a:pt x="57531" y="12077"/>
                  <a:pt x="57531" y="19151"/>
                </a:cubicBezTo>
                <a:cubicBezTo>
                  <a:pt x="57531" y="19151"/>
                  <a:pt x="57531" y="19151"/>
                  <a:pt x="57531" y="19151"/>
                </a:cubicBezTo>
                <a:lnTo>
                  <a:pt x="57531" y="19151"/>
                </a:lnTo>
                <a:cubicBezTo>
                  <a:pt x="57531" y="33286"/>
                  <a:pt x="46101" y="44742"/>
                  <a:pt x="32004" y="44742"/>
                </a:cubicBezTo>
                <a:cubicBezTo>
                  <a:pt x="17780" y="44742"/>
                  <a:pt x="6350" y="33286"/>
                  <a:pt x="6350" y="19151"/>
                </a:cubicBezTo>
                <a:cubicBezTo>
                  <a:pt x="6350" y="19151"/>
                  <a:pt x="6350" y="19151"/>
                  <a:pt x="6350" y="19151"/>
                </a:cubicBezTo>
              </a:path>
            </a:pathLst>
          </a:custGeom>
          <a:ln w="12700">
            <a:solidFill>
              <a:srgbClr val="46AAC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6616700" y="5999163"/>
            <a:ext cx="25400" cy="295275"/>
          </a:xfrm>
          <a:custGeom>
            <a:avLst/>
            <a:gdLst>
              <a:gd name="connsiteX0" fmla="*/ 6350 w 25400"/>
              <a:gd name="connsiteY0" fmla="*/ 6350 h 294284"/>
              <a:gd name="connsiteX1" fmla="*/ 6350 w 25400"/>
              <a:gd name="connsiteY1" fmla="*/ 287934 h 2942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94284">
                <a:moveTo>
                  <a:pt x="6350" y="6350"/>
                </a:moveTo>
                <a:lnTo>
                  <a:pt x="6350" y="287934"/>
                </a:lnTo>
              </a:path>
            </a:pathLst>
          </a:custGeom>
          <a:ln w="12700">
            <a:solidFill>
              <a:srgbClr val="46AAC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99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5100" y="5892800"/>
            <a:ext cx="24765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4" name="TextBox 1"/>
          <p:cNvSpPr txBox="1">
            <a:spLocks noChangeArrowheads="1"/>
          </p:cNvSpPr>
          <p:nvPr/>
        </p:nvSpPr>
        <p:spPr bwMode="auto">
          <a:xfrm>
            <a:off x="406400" y="139700"/>
            <a:ext cx="2743200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4700"/>
              </a:lnSpc>
            </a:pPr>
            <a:r>
              <a:rPr lang="en-US" altLang="zh-CN" sz="3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常用表单字段</a:t>
            </a:r>
          </a:p>
        </p:txBody>
      </p:sp>
      <p:sp>
        <p:nvSpPr>
          <p:cNvPr id="39945" name="TextBox 1"/>
          <p:cNvSpPr txBox="1">
            <a:spLocks noChangeArrowheads="1"/>
          </p:cNvSpPr>
          <p:nvPr/>
        </p:nvSpPr>
        <p:spPr bwMode="auto">
          <a:xfrm>
            <a:off x="444500" y="1244600"/>
            <a:ext cx="322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7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•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单选按钮（</a:t>
            </a:r>
            <a:r>
              <a:rPr lang="en-US" altLang="zh-CN" sz="270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input</a:t>
            </a:r>
            <a:r>
              <a:rPr lang="en-US" altLang="zh-CN" sz="27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39946" name="TextBox 1"/>
          <p:cNvSpPr txBox="1">
            <a:spLocks noChangeArrowheads="1"/>
          </p:cNvSpPr>
          <p:nvPr/>
        </p:nvSpPr>
        <p:spPr bwMode="auto">
          <a:xfrm>
            <a:off x="901700" y="1752600"/>
            <a:ext cx="75946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31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单选按钮的行为类似上面介绍的下拉列表，用户可以从</a:t>
            </a:r>
            <a:endParaRPr lang="en-US" altLang="zh-CN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947" name="TextBox 1"/>
          <p:cNvSpPr txBox="1">
            <a:spLocks noChangeArrowheads="1"/>
          </p:cNvSpPr>
          <p:nvPr/>
        </p:nvSpPr>
        <p:spPr bwMode="auto">
          <a:xfrm>
            <a:off x="1193800" y="2120900"/>
            <a:ext cx="30480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31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几个选项中选择一个。</a:t>
            </a:r>
          </a:p>
        </p:txBody>
      </p:sp>
      <p:sp>
        <p:nvSpPr>
          <p:cNvPr id="39948" name="TextBox 1"/>
          <p:cNvSpPr txBox="1">
            <a:spLocks noChangeArrowheads="1"/>
          </p:cNvSpPr>
          <p:nvPr/>
        </p:nvSpPr>
        <p:spPr bwMode="auto">
          <a:xfrm>
            <a:off x="444500" y="2971800"/>
            <a:ext cx="30480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3100"/>
              </a:lnSpc>
            </a:pPr>
            <a:r>
              <a:rPr lang="en-US" altLang="zh-CN" sz="2400" b="1" u="sng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示例：单选按钮分组？</a:t>
            </a:r>
          </a:p>
        </p:txBody>
      </p:sp>
      <p:sp>
        <p:nvSpPr>
          <p:cNvPr id="39949" name="TextBox 1"/>
          <p:cNvSpPr txBox="1">
            <a:spLocks noChangeArrowheads="1"/>
          </p:cNvSpPr>
          <p:nvPr/>
        </p:nvSpPr>
        <p:spPr bwMode="auto">
          <a:xfrm>
            <a:off x="444500" y="3403600"/>
            <a:ext cx="4955652" cy="341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男</a:t>
            </a:r>
            <a:r>
              <a:rPr lang="en-US" altLang="zh-CN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&lt;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input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type="radio"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value="blue"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name</a:t>
            </a:r>
            <a:r>
              <a:rPr lang="en-US" altLang="zh-CN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=“sex"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/&gt;</a:t>
            </a:r>
          </a:p>
        </p:txBody>
      </p:sp>
      <p:sp>
        <p:nvSpPr>
          <p:cNvPr id="39950" name="TextBox 1"/>
          <p:cNvSpPr txBox="1">
            <a:spLocks noChangeArrowheads="1"/>
          </p:cNvSpPr>
          <p:nvPr/>
        </p:nvSpPr>
        <p:spPr bwMode="auto">
          <a:xfrm>
            <a:off x="444500" y="3746500"/>
            <a:ext cx="6779164" cy="341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女</a:t>
            </a:r>
            <a:r>
              <a:rPr lang="en-US" altLang="zh-CN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&lt;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input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type="radio"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value="red"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checked="checked"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name</a:t>
            </a:r>
            <a:r>
              <a:rPr lang="en-US" altLang="zh-CN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=“sex"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/&gt;</a:t>
            </a:r>
            <a:endParaRPr lang="en-US" altLang="zh-CN" b="1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951" name="TextBox 1"/>
          <p:cNvSpPr txBox="1">
            <a:spLocks noChangeArrowheads="1"/>
          </p:cNvSpPr>
          <p:nvPr/>
        </p:nvSpPr>
        <p:spPr bwMode="auto">
          <a:xfrm>
            <a:off x="444500" y="4914900"/>
            <a:ext cx="5473700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特别注意：</a:t>
            </a:r>
            <a:r>
              <a:rPr lang="en-US" altLang="zh-CN" sz="20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name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用于指定哪些单选框是一组的，</a:t>
            </a:r>
          </a:p>
          <a:p>
            <a:pPr>
              <a:lnSpc>
                <a:spcPts val="2800"/>
              </a:lnSpc>
            </a:pP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同组的单选框只能选中一个。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14300" y="6604000"/>
            <a:ext cx="177800" cy="177800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 fontAlgn="auto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3" dirty="0">
                <a:solidFill>
                  <a:srgbClr val="FFFFFF"/>
                </a:solidFill>
                <a:latin typeface="Calibri" pitchFamily="18" charset="0"/>
                <a:ea typeface="+mn-ea"/>
                <a:cs typeface="Calibri" pitchFamily="18" charset="0"/>
              </a:rPr>
              <a:t>27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7099300" y="6007100"/>
            <a:ext cx="1308100" cy="228600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3" dirty="0">
                <a:solidFill>
                  <a:srgbClr val="000000"/>
                </a:solidFill>
                <a:latin typeface="微软雅黑" pitchFamily="18" charset="0"/>
                <a:ea typeface="+mn-ea"/>
                <a:cs typeface="微软雅黑" pitchFamily="18" charset="0"/>
              </a:rPr>
              <a:t>form/radio.htm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565900" y="5922963"/>
            <a:ext cx="2370138" cy="422275"/>
          </a:xfrm>
          <a:custGeom>
            <a:avLst/>
            <a:gdLst>
              <a:gd name="connsiteX0" fmla="*/ 6350 w 2370201"/>
              <a:gd name="connsiteY0" fmla="*/ 83146 h 422275"/>
              <a:gd name="connsiteX1" fmla="*/ 32004 w 2370201"/>
              <a:gd name="connsiteY1" fmla="*/ 57543 h 422275"/>
              <a:gd name="connsiteX2" fmla="*/ 32004 w 2370201"/>
              <a:gd name="connsiteY2" fmla="*/ 57543 h 422275"/>
              <a:gd name="connsiteX3" fmla="*/ 32004 w 2370201"/>
              <a:gd name="connsiteY3" fmla="*/ 57543 h 422275"/>
              <a:gd name="connsiteX4" fmla="*/ 2312543 w 2370201"/>
              <a:gd name="connsiteY4" fmla="*/ 57543 h 422275"/>
              <a:gd name="connsiteX5" fmla="*/ 2312543 w 2370201"/>
              <a:gd name="connsiteY5" fmla="*/ 31953 h 422275"/>
              <a:gd name="connsiteX6" fmla="*/ 2312543 w 2370201"/>
              <a:gd name="connsiteY6" fmla="*/ 31953 h 422275"/>
              <a:gd name="connsiteX7" fmla="*/ 2338196 w 2370201"/>
              <a:gd name="connsiteY7" fmla="*/ 6350 h 422275"/>
              <a:gd name="connsiteX8" fmla="*/ 2363723 w 2370201"/>
              <a:gd name="connsiteY8" fmla="*/ 31953 h 422275"/>
              <a:gd name="connsiteX9" fmla="*/ 2363723 w 2370201"/>
              <a:gd name="connsiteY9" fmla="*/ 31953 h 422275"/>
              <a:gd name="connsiteX10" fmla="*/ 2363723 w 2370201"/>
              <a:gd name="connsiteY10" fmla="*/ 31953 h 422275"/>
              <a:gd name="connsiteX11" fmla="*/ 2363851 w 2370201"/>
              <a:gd name="connsiteY11" fmla="*/ 339128 h 422275"/>
              <a:gd name="connsiteX12" fmla="*/ 2363851 w 2370201"/>
              <a:gd name="connsiteY12" fmla="*/ 339128 h 422275"/>
              <a:gd name="connsiteX13" fmla="*/ 2338196 w 2370201"/>
              <a:gd name="connsiteY13" fmla="*/ 364731 h 422275"/>
              <a:gd name="connsiteX14" fmla="*/ 2338196 w 2370201"/>
              <a:gd name="connsiteY14" fmla="*/ 364731 h 422275"/>
              <a:gd name="connsiteX15" fmla="*/ 2338196 w 2370201"/>
              <a:gd name="connsiteY15" fmla="*/ 364731 h 422275"/>
              <a:gd name="connsiteX16" fmla="*/ 57531 w 2370201"/>
              <a:gd name="connsiteY16" fmla="*/ 364731 h 422275"/>
              <a:gd name="connsiteX17" fmla="*/ 57531 w 2370201"/>
              <a:gd name="connsiteY17" fmla="*/ 390321 h 422275"/>
              <a:gd name="connsiteX18" fmla="*/ 57531 w 2370201"/>
              <a:gd name="connsiteY18" fmla="*/ 390321 h 422275"/>
              <a:gd name="connsiteX19" fmla="*/ 32004 w 2370201"/>
              <a:gd name="connsiteY19" fmla="*/ 415925 h 422275"/>
              <a:gd name="connsiteX20" fmla="*/ 6350 w 2370201"/>
              <a:gd name="connsiteY20" fmla="*/ 390321 h 422275"/>
              <a:gd name="connsiteX21" fmla="*/ 6350 w 2370201"/>
              <a:gd name="connsiteY21" fmla="*/ 390321 h 422275"/>
              <a:gd name="connsiteX22" fmla="*/ 6350 w 2370201"/>
              <a:gd name="connsiteY22" fmla="*/ 83146 h 4222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2370201" h="422275">
                <a:moveTo>
                  <a:pt x="6350" y="83146"/>
                </a:moveTo>
                <a:cubicBezTo>
                  <a:pt x="6350" y="69011"/>
                  <a:pt x="17780" y="57543"/>
                  <a:pt x="32004" y="57543"/>
                </a:cubicBezTo>
                <a:cubicBezTo>
                  <a:pt x="32004" y="57543"/>
                  <a:pt x="32004" y="57543"/>
                  <a:pt x="32004" y="57543"/>
                </a:cubicBezTo>
                <a:lnTo>
                  <a:pt x="32004" y="57543"/>
                </a:lnTo>
                <a:lnTo>
                  <a:pt x="2312543" y="57543"/>
                </a:lnTo>
                <a:lnTo>
                  <a:pt x="2312543" y="31953"/>
                </a:lnTo>
                <a:lnTo>
                  <a:pt x="2312543" y="31953"/>
                </a:lnTo>
                <a:cubicBezTo>
                  <a:pt x="2312543" y="17805"/>
                  <a:pt x="2324100" y="6350"/>
                  <a:pt x="2338196" y="6350"/>
                </a:cubicBezTo>
                <a:cubicBezTo>
                  <a:pt x="2352293" y="6350"/>
                  <a:pt x="2363723" y="17805"/>
                  <a:pt x="2363723" y="31953"/>
                </a:cubicBezTo>
                <a:cubicBezTo>
                  <a:pt x="2363723" y="31953"/>
                  <a:pt x="2363723" y="31953"/>
                  <a:pt x="2363723" y="31953"/>
                </a:cubicBezTo>
                <a:lnTo>
                  <a:pt x="2363723" y="31953"/>
                </a:lnTo>
                <a:lnTo>
                  <a:pt x="2363851" y="339128"/>
                </a:lnTo>
                <a:lnTo>
                  <a:pt x="2363851" y="339128"/>
                </a:lnTo>
                <a:cubicBezTo>
                  <a:pt x="2363851" y="353263"/>
                  <a:pt x="2352293" y="364731"/>
                  <a:pt x="2338196" y="364731"/>
                </a:cubicBezTo>
                <a:cubicBezTo>
                  <a:pt x="2338196" y="364731"/>
                  <a:pt x="2338196" y="364731"/>
                  <a:pt x="2338196" y="364731"/>
                </a:cubicBezTo>
                <a:lnTo>
                  <a:pt x="2338196" y="364731"/>
                </a:lnTo>
                <a:lnTo>
                  <a:pt x="57531" y="364731"/>
                </a:lnTo>
                <a:lnTo>
                  <a:pt x="57531" y="390321"/>
                </a:lnTo>
                <a:lnTo>
                  <a:pt x="57531" y="390321"/>
                </a:lnTo>
                <a:cubicBezTo>
                  <a:pt x="57531" y="404469"/>
                  <a:pt x="46101" y="415925"/>
                  <a:pt x="32004" y="415925"/>
                </a:cubicBezTo>
                <a:cubicBezTo>
                  <a:pt x="17780" y="415925"/>
                  <a:pt x="6350" y="404469"/>
                  <a:pt x="6350" y="390321"/>
                </a:cubicBezTo>
                <a:cubicBezTo>
                  <a:pt x="6350" y="390321"/>
                  <a:pt x="6350" y="390321"/>
                  <a:pt x="6350" y="390321"/>
                </a:cubicBezTo>
                <a:lnTo>
                  <a:pt x="6350" y="8314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6AAC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8872538" y="5948363"/>
            <a:ext cx="63500" cy="38100"/>
          </a:xfrm>
          <a:custGeom>
            <a:avLst/>
            <a:gdLst>
              <a:gd name="connsiteX0" fmla="*/ 6350 w 64007"/>
              <a:gd name="connsiteY0" fmla="*/ 31940 h 38290"/>
              <a:gd name="connsiteX1" fmla="*/ 32003 w 64007"/>
              <a:gd name="connsiteY1" fmla="*/ 31940 h 38290"/>
              <a:gd name="connsiteX2" fmla="*/ 32003 w 64007"/>
              <a:gd name="connsiteY2" fmla="*/ 31940 h 38290"/>
              <a:gd name="connsiteX3" fmla="*/ 57657 w 64007"/>
              <a:gd name="connsiteY3" fmla="*/ 6350 h 382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4007" h="38290">
                <a:moveTo>
                  <a:pt x="6350" y="31940"/>
                </a:moveTo>
                <a:lnTo>
                  <a:pt x="32003" y="31940"/>
                </a:lnTo>
                <a:lnTo>
                  <a:pt x="32003" y="31940"/>
                </a:lnTo>
                <a:cubicBezTo>
                  <a:pt x="46100" y="31940"/>
                  <a:pt x="57657" y="20485"/>
                  <a:pt x="57657" y="6350"/>
                </a:cubicBezTo>
              </a:path>
            </a:pathLst>
          </a:custGeom>
          <a:ln w="12700">
            <a:solidFill>
              <a:srgbClr val="46AAC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8872538" y="5948363"/>
            <a:ext cx="38100" cy="38100"/>
          </a:xfrm>
          <a:custGeom>
            <a:avLst/>
            <a:gdLst>
              <a:gd name="connsiteX0" fmla="*/ 32003 w 38353"/>
              <a:gd name="connsiteY0" fmla="*/ 31940 h 38290"/>
              <a:gd name="connsiteX1" fmla="*/ 32003 w 38353"/>
              <a:gd name="connsiteY1" fmla="*/ 6350 h 38290"/>
              <a:gd name="connsiteX2" fmla="*/ 32003 w 38353"/>
              <a:gd name="connsiteY2" fmla="*/ 6350 h 38290"/>
              <a:gd name="connsiteX3" fmla="*/ 19176 w 38353"/>
              <a:gd name="connsiteY3" fmla="*/ 19139 h 38290"/>
              <a:gd name="connsiteX4" fmla="*/ 6350 w 38353"/>
              <a:gd name="connsiteY4" fmla="*/ 6350 h 38290"/>
              <a:gd name="connsiteX5" fmla="*/ 6350 w 38353"/>
              <a:gd name="connsiteY5" fmla="*/ 6350 h 382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38353" h="38290">
                <a:moveTo>
                  <a:pt x="32003" y="31940"/>
                </a:moveTo>
                <a:lnTo>
                  <a:pt x="32003" y="6350"/>
                </a:lnTo>
                <a:lnTo>
                  <a:pt x="32003" y="6350"/>
                </a:lnTo>
                <a:cubicBezTo>
                  <a:pt x="32003" y="13411"/>
                  <a:pt x="26288" y="19139"/>
                  <a:pt x="19176" y="19139"/>
                </a:cubicBezTo>
                <a:cubicBezTo>
                  <a:pt x="12064" y="19139"/>
                  <a:pt x="6350" y="13411"/>
                  <a:pt x="6350" y="6350"/>
                </a:cubicBezTo>
                <a:cubicBezTo>
                  <a:pt x="6350" y="6350"/>
                  <a:pt x="6350" y="6350"/>
                  <a:pt x="6350" y="6350"/>
                </a:cubicBezTo>
              </a:path>
            </a:pathLst>
          </a:custGeom>
          <a:ln w="12700">
            <a:solidFill>
              <a:srgbClr val="46AAC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565900" y="5986463"/>
            <a:ext cx="63500" cy="52387"/>
          </a:xfrm>
          <a:custGeom>
            <a:avLst/>
            <a:gdLst>
              <a:gd name="connsiteX0" fmla="*/ 32004 w 63881"/>
              <a:gd name="connsiteY0" fmla="*/ 44754 h 51104"/>
              <a:gd name="connsiteX1" fmla="*/ 32004 w 63881"/>
              <a:gd name="connsiteY1" fmla="*/ 19151 h 51104"/>
              <a:gd name="connsiteX2" fmla="*/ 32004 w 63881"/>
              <a:gd name="connsiteY2" fmla="*/ 19151 h 51104"/>
              <a:gd name="connsiteX3" fmla="*/ 44704 w 63881"/>
              <a:gd name="connsiteY3" fmla="*/ 6350 h 51104"/>
              <a:gd name="connsiteX4" fmla="*/ 57531 w 63881"/>
              <a:gd name="connsiteY4" fmla="*/ 19151 h 51104"/>
              <a:gd name="connsiteX5" fmla="*/ 57531 w 63881"/>
              <a:gd name="connsiteY5" fmla="*/ 19151 h 51104"/>
              <a:gd name="connsiteX6" fmla="*/ 57531 w 63881"/>
              <a:gd name="connsiteY6" fmla="*/ 19151 h 51104"/>
              <a:gd name="connsiteX7" fmla="*/ 32004 w 63881"/>
              <a:gd name="connsiteY7" fmla="*/ 44742 h 51104"/>
              <a:gd name="connsiteX8" fmla="*/ 6350 w 63881"/>
              <a:gd name="connsiteY8" fmla="*/ 19151 h 51104"/>
              <a:gd name="connsiteX9" fmla="*/ 6350 w 63881"/>
              <a:gd name="connsiteY9" fmla="*/ 19151 h 511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63881" h="51104">
                <a:moveTo>
                  <a:pt x="32004" y="44754"/>
                </a:moveTo>
                <a:lnTo>
                  <a:pt x="32004" y="19151"/>
                </a:lnTo>
                <a:lnTo>
                  <a:pt x="32004" y="19151"/>
                </a:lnTo>
                <a:cubicBezTo>
                  <a:pt x="32004" y="12077"/>
                  <a:pt x="37718" y="6350"/>
                  <a:pt x="44704" y="6350"/>
                </a:cubicBezTo>
                <a:cubicBezTo>
                  <a:pt x="51816" y="6350"/>
                  <a:pt x="57531" y="12077"/>
                  <a:pt x="57531" y="19151"/>
                </a:cubicBezTo>
                <a:cubicBezTo>
                  <a:pt x="57531" y="19151"/>
                  <a:pt x="57531" y="19151"/>
                  <a:pt x="57531" y="19151"/>
                </a:cubicBezTo>
                <a:lnTo>
                  <a:pt x="57531" y="19151"/>
                </a:lnTo>
                <a:cubicBezTo>
                  <a:pt x="57531" y="33286"/>
                  <a:pt x="46101" y="44742"/>
                  <a:pt x="32004" y="44742"/>
                </a:cubicBezTo>
                <a:cubicBezTo>
                  <a:pt x="17780" y="44742"/>
                  <a:pt x="6350" y="33286"/>
                  <a:pt x="6350" y="19151"/>
                </a:cubicBezTo>
                <a:cubicBezTo>
                  <a:pt x="6350" y="19151"/>
                  <a:pt x="6350" y="19151"/>
                  <a:pt x="6350" y="19151"/>
                </a:cubicBezTo>
              </a:path>
            </a:pathLst>
          </a:custGeom>
          <a:ln w="12700">
            <a:solidFill>
              <a:srgbClr val="46AAC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6616700" y="5999163"/>
            <a:ext cx="25400" cy="295275"/>
          </a:xfrm>
          <a:custGeom>
            <a:avLst/>
            <a:gdLst>
              <a:gd name="connsiteX0" fmla="*/ 6350 w 25400"/>
              <a:gd name="connsiteY0" fmla="*/ 6350 h 294284"/>
              <a:gd name="connsiteX1" fmla="*/ 6350 w 25400"/>
              <a:gd name="connsiteY1" fmla="*/ 287934 h 2942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94284">
                <a:moveTo>
                  <a:pt x="6350" y="6350"/>
                </a:moveTo>
                <a:lnTo>
                  <a:pt x="6350" y="287934"/>
                </a:lnTo>
              </a:path>
            </a:pathLst>
          </a:custGeom>
          <a:ln w="12700">
            <a:solidFill>
              <a:srgbClr val="46AAC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409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5100" y="5892800"/>
            <a:ext cx="24765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8" name="TextBox 1"/>
          <p:cNvSpPr txBox="1">
            <a:spLocks noChangeArrowheads="1"/>
          </p:cNvSpPr>
          <p:nvPr/>
        </p:nvSpPr>
        <p:spPr bwMode="auto">
          <a:xfrm>
            <a:off x="406400" y="139700"/>
            <a:ext cx="2743200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4700"/>
              </a:lnSpc>
            </a:pPr>
            <a:r>
              <a:rPr lang="en-US" altLang="zh-CN" sz="3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常用表单字段</a:t>
            </a:r>
          </a:p>
        </p:txBody>
      </p:sp>
      <p:sp>
        <p:nvSpPr>
          <p:cNvPr id="40969" name="TextBox 1"/>
          <p:cNvSpPr txBox="1">
            <a:spLocks noChangeArrowheads="1"/>
          </p:cNvSpPr>
          <p:nvPr/>
        </p:nvSpPr>
        <p:spPr bwMode="auto">
          <a:xfrm>
            <a:off x="444500" y="1384300"/>
            <a:ext cx="287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7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•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多选框（</a:t>
            </a:r>
            <a:r>
              <a:rPr lang="en-US" altLang="zh-CN" sz="270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input</a:t>
            </a:r>
            <a:r>
              <a:rPr lang="en-US" altLang="zh-CN" sz="27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40970" name="TextBox 1"/>
          <p:cNvSpPr txBox="1">
            <a:spLocks noChangeArrowheads="1"/>
          </p:cNvSpPr>
          <p:nvPr/>
        </p:nvSpPr>
        <p:spPr bwMode="auto">
          <a:xfrm>
            <a:off x="901700" y="1892300"/>
            <a:ext cx="69850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31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多选框和单选按钮，以及可以多选的列表框类似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40971" name="TextBox 1"/>
          <p:cNvSpPr txBox="1">
            <a:spLocks noChangeArrowheads="1"/>
          </p:cNvSpPr>
          <p:nvPr/>
        </p:nvSpPr>
        <p:spPr bwMode="auto">
          <a:xfrm>
            <a:off x="444500" y="2616200"/>
            <a:ext cx="27432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3100"/>
              </a:lnSpc>
            </a:pPr>
            <a:r>
              <a:rPr lang="en-US" altLang="zh-CN" sz="2400" b="1" u="sng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示例：多选框分组？</a:t>
            </a:r>
          </a:p>
        </p:txBody>
      </p:sp>
      <p:sp>
        <p:nvSpPr>
          <p:cNvPr id="40972" name="TextBox 1"/>
          <p:cNvSpPr txBox="1">
            <a:spLocks noChangeArrowheads="1"/>
          </p:cNvSpPr>
          <p:nvPr/>
        </p:nvSpPr>
        <p:spPr bwMode="auto">
          <a:xfrm>
            <a:off x="444500" y="3365500"/>
            <a:ext cx="5755230" cy="341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唱歌</a:t>
            </a:r>
            <a:r>
              <a:rPr lang="en-US" altLang="zh-CN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&lt;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input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type="checkbox"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value="blue"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name="color"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/&gt;</a:t>
            </a:r>
          </a:p>
        </p:txBody>
      </p:sp>
      <p:sp>
        <p:nvSpPr>
          <p:cNvPr id="40973" name="TextBox 1"/>
          <p:cNvSpPr txBox="1">
            <a:spLocks noChangeArrowheads="1"/>
          </p:cNvSpPr>
          <p:nvPr/>
        </p:nvSpPr>
        <p:spPr bwMode="auto">
          <a:xfrm>
            <a:off x="444500" y="3708400"/>
            <a:ext cx="7578741" cy="66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跳舞</a:t>
            </a:r>
            <a:r>
              <a:rPr lang="en-US" altLang="zh-CN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&lt;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input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type="checkbox"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value="red"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checked="checked"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name="color"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/&gt;</a:t>
            </a:r>
          </a:p>
          <a:p>
            <a:pPr>
              <a:lnSpc>
                <a:spcPts val="2500"/>
              </a:lnSpc>
            </a:pPr>
            <a:r>
              <a:rPr lang="zh-CN" altLang="en-US" b="1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编程</a:t>
            </a:r>
            <a:r>
              <a:rPr lang="en-US" altLang="zh-CN" b="1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&lt;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input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type="checkbox"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value="white"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name="color"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/&gt;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14300" y="6604000"/>
            <a:ext cx="177800" cy="177800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 fontAlgn="auto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3" dirty="0">
                <a:solidFill>
                  <a:srgbClr val="FFFFFF"/>
                </a:solidFill>
                <a:latin typeface="Calibri" pitchFamily="18" charset="0"/>
                <a:ea typeface="+mn-ea"/>
                <a:cs typeface="Calibri" pitchFamily="18" charset="0"/>
              </a:rPr>
              <a:t>28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6921500" y="6007100"/>
            <a:ext cx="1663700" cy="228600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3" dirty="0">
                <a:solidFill>
                  <a:srgbClr val="000000"/>
                </a:solidFill>
                <a:latin typeface="微软雅黑" pitchFamily="18" charset="0"/>
                <a:ea typeface="+mn-ea"/>
                <a:cs typeface="微软雅黑" pitchFamily="18" charset="0"/>
              </a:rPr>
              <a:t>form/checkbox.htm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565900" y="5922963"/>
            <a:ext cx="2370138" cy="422275"/>
          </a:xfrm>
          <a:custGeom>
            <a:avLst/>
            <a:gdLst>
              <a:gd name="connsiteX0" fmla="*/ 6350 w 2370201"/>
              <a:gd name="connsiteY0" fmla="*/ 83146 h 422275"/>
              <a:gd name="connsiteX1" fmla="*/ 32004 w 2370201"/>
              <a:gd name="connsiteY1" fmla="*/ 57543 h 422275"/>
              <a:gd name="connsiteX2" fmla="*/ 32004 w 2370201"/>
              <a:gd name="connsiteY2" fmla="*/ 57543 h 422275"/>
              <a:gd name="connsiteX3" fmla="*/ 32004 w 2370201"/>
              <a:gd name="connsiteY3" fmla="*/ 57543 h 422275"/>
              <a:gd name="connsiteX4" fmla="*/ 2312543 w 2370201"/>
              <a:gd name="connsiteY4" fmla="*/ 57543 h 422275"/>
              <a:gd name="connsiteX5" fmla="*/ 2312543 w 2370201"/>
              <a:gd name="connsiteY5" fmla="*/ 31953 h 422275"/>
              <a:gd name="connsiteX6" fmla="*/ 2312543 w 2370201"/>
              <a:gd name="connsiteY6" fmla="*/ 31953 h 422275"/>
              <a:gd name="connsiteX7" fmla="*/ 2338196 w 2370201"/>
              <a:gd name="connsiteY7" fmla="*/ 6350 h 422275"/>
              <a:gd name="connsiteX8" fmla="*/ 2363723 w 2370201"/>
              <a:gd name="connsiteY8" fmla="*/ 31953 h 422275"/>
              <a:gd name="connsiteX9" fmla="*/ 2363723 w 2370201"/>
              <a:gd name="connsiteY9" fmla="*/ 31953 h 422275"/>
              <a:gd name="connsiteX10" fmla="*/ 2363723 w 2370201"/>
              <a:gd name="connsiteY10" fmla="*/ 31953 h 422275"/>
              <a:gd name="connsiteX11" fmla="*/ 2363851 w 2370201"/>
              <a:gd name="connsiteY11" fmla="*/ 339128 h 422275"/>
              <a:gd name="connsiteX12" fmla="*/ 2363851 w 2370201"/>
              <a:gd name="connsiteY12" fmla="*/ 339128 h 422275"/>
              <a:gd name="connsiteX13" fmla="*/ 2338196 w 2370201"/>
              <a:gd name="connsiteY13" fmla="*/ 364731 h 422275"/>
              <a:gd name="connsiteX14" fmla="*/ 2338196 w 2370201"/>
              <a:gd name="connsiteY14" fmla="*/ 364731 h 422275"/>
              <a:gd name="connsiteX15" fmla="*/ 2338196 w 2370201"/>
              <a:gd name="connsiteY15" fmla="*/ 364731 h 422275"/>
              <a:gd name="connsiteX16" fmla="*/ 57531 w 2370201"/>
              <a:gd name="connsiteY16" fmla="*/ 364731 h 422275"/>
              <a:gd name="connsiteX17" fmla="*/ 57531 w 2370201"/>
              <a:gd name="connsiteY17" fmla="*/ 390321 h 422275"/>
              <a:gd name="connsiteX18" fmla="*/ 57531 w 2370201"/>
              <a:gd name="connsiteY18" fmla="*/ 390321 h 422275"/>
              <a:gd name="connsiteX19" fmla="*/ 32004 w 2370201"/>
              <a:gd name="connsiteY19" fmla="*/ 415925 h 422275"/>
              <a:gd name="connsiteX20" fmla="*/ 6350 w 2370201"/>
              <a:gd name="connsiteY20" fmla="*/ 390321 h 422275"/>
              <a:gd name="connsiteX21" fmla="*/ 6350 w 2370201"/>
              <a:gd name="connsiteY21" fmla="*/ 390321 h 422275"/>
              <a:gd name="connsiteX22" fmla="*/ 6350 w 2370201"/>
              <a:gd name="connsiteY22" fmla="*/ 83146 h 4222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2370201" h="422275">
                <a:moveTo>
                  <a:pt x="6350" y="83146"/>
                </a:moveTo>
                <a:cubicBezTo>
                  <a:pt x="6350" y="69011"/>
                  <a:pt x="17780" y="57543"/>
                  <a:pt x="32004" y="57543"/>
                </a:cubicBezTo>
                <a:cubicBezTo>
                  <a:pt x="32004" y="57543"/>
                  <a:pt x="32004" y="57543"/>
                  <a:pt x="32004" y="57543"/>
                </a:cubicBezTo>
                <a:lnTo>
                  <a:pt x="32004" y="57543"/>
                </a:lnTo>
                <a:lnTo>
                  <a:pt x="2312543" y="57543"/>
                </a:lnTo>
                <a:lnTo>
                  <a:pt x="2312543" y="31953"/>
                </a:lnTo>
                <a:lnTo>
                  <a:pt x="2312543" y="31953"/>
                </a:lnTo>
                <a:cubicBezTo>
                  <a:pt x="2312543" y="17805"/>
                  <a:pt x="2324100" y="6350"/>
                  <a:pt x="2338196" y="6350"/>
                </a:cubicBezTo>
                <a:cubicBezTo>
                  <a:pt x="2352293" y="6350"/>
                  <a:pt x="2363723" y="17805"/>
                  <a:pt x="2363723" y="31953"/>
                </a:cubicBezTo>
                <a:cubicBezTo>
                  <a:pt x="2363723" y="31953"/>
                  <a:pt x="2363723" y="31953"/>
                  <a:pt x="2363723" y="31953"/>
                </a:cubicBezTo>
                <a:lnTo>
                  <a:pt x="2363723" y="31953"/>
                </a:lnTo>
                <a:lnTo>
                  <a:pt x="2363851" y="339128"/>
                </a:lnTo>
                <a:lnTo>
                  <a:pt x="2363851" y="339128"/>
                </a:lnTo>
                <a:cubicBezTo>
                  <a:pt x="2363851" y="353263"/>
                  <a:pt x="2352293" y="364731"/>
                  <a:pt x="2338196" y="364731"/>
                </a:cubicBezTo>
                <a:cubicBezTo>
                  <a:pt x="2338196" y="364731"/>
                  <a:pt x="2338196" y="364731"/>
                  <a:pt x="2338196" y="364731"/>
                </a:cubicBezTo>
                <a:lnTo>
                  <a:pt x="2338196" y="364731"/>
                </a:lnTo>
                <a:lnTo>
                  <a:pt x="57531" y="364731"/>
                </a:lnTo>
                <a:lnTo>
                  <a:pt x="57531" y="390321"/>
                </a:lnTo>
                <a:lnTo>
                  <a:pt x="57531" y="390321"/>
                </a:lnTo>
                <a:cubicBezTo>
                  <a:pt x="57531" y="404469"/>
                  <a:pt x="46101" y="415925"/>
                  <a:pt x="32004" y="415925"/>
                </a:cubicBezTo>
                <a:cubicBezTo>
                  <a:pt x="17780" y="415925"/>
                  <a:pt x="6350" y="404469"/>
                  <a:pt x="6350" y="390321"/>
                </a:cubicBezTo>
                <a:cubicBezTo>
                  <a:pt x="6350" y="390321"/>
                  <a:pt x="6350" y="390321"/>
                  <a:pt x="6350" y="390321"/>
                </a:cubicBezTo>
                <a:lnTo>
                  <a:pt x="6350" y="8314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6AAC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8872538" y="5948363"/>
            <a:ext cx="63500" cy="38100"/>
          </a:xfrm>
          <a:custGeom>
            <a:avLst/>
            <a:gdLst>
              <a:gd name="connsiteX0" fmla="*/ 6350 w 64007"/>
              <a:gd name="connsiteY0" fmla="*/ 31940 h 38290"/>
              <a:gd name="connsiteX1" fmla="*/ 32003 w 64007"/>
              <a:gd name="connsiteY1" fmla="*/ 31940 h 38290"/>
              <a:gd name="connsiteX2" fmla="*/ 32003 w 64007"/>
              <a:gd name="connsiteY2" fmla="*/ 31940 h 38290"/>
              <a:gd name="connsiteX3" fmla="*/ 57657 w 64007"/>
              <a:gd name="connsiteY3" fmla="*/ 6350 h 382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4007" h="38290">
                <a:moveTo>
                  <a:pt x="6350" y="31940"/>
                </a:moveTo>
                <a:lnTo>
                  <a:pt x="32003" y="31940"/>
                </a:lnTo>
                <a:lnTo>
                  <a:pt x="32003" y="31940"/>
                </a:lnTo>
                <a:cubicBezTo>
                  <a:pt x="46100" y="31940"/>
                  <a:pt x="57657" y="20485"/>
                  <a:pt x="57657" y="6350"/>
                </a:cubicBezTo>
              </a:path>
            </a:pathLst>
          </a:custGeom>
          <a:ln w="12700">
            <a:solidFill>
              <a:srgbClr val="46AAC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8872538" y="5948363"/>
            <a:ext cx="38100" cy="38100"/>
          </a:xfrm>
          <a:custGeom>
            <a:avLst/>
            <a:gdLst>
              <a:gd name="connsiteX0" fmla="*/ 32003 w 38353"/>
              <a:gd name="connsiteY0" fmla="*/ 31940 h 38290"/>
              <a:gd name="connsiteX1" fmla="*/ 32003 w 38353"/>
              <a:gd name="connsiteY1" fmla="*/ 6350 h 38290"/>
              <a:gd name="connsiteX2" fmla="*/ 32003 w 38353"/>
              <a:gd name="connsiteY2" fmla="*/ 6350 h 38290"/>
              <a:gd name="connsiteX3" fmla="*/ 19176 w 38353"/>
              <a:gd name="connsiteY3" fmla="*/ 19139 h 38290"/>
              <a:gd name="connsiteX4" fmla="*/ 6350 w 38353"/>
              <a:gd name="connsiteY4" fmla="*/ 6350 h 38290"/>
              <a:gd name="connsiteX5" fmla="*/ 6350 w 38353"/>
              <a:gd name="connsiteY5" fmla="*/ 6350 h 382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38353" h="38290">
                <a:moveTo>
                  <a:pt x="32003" y="31940"/>
                </a:moveTo>
                <a:lnTo>
                  <a:pt x="32003" y="6350"/>
                </a:lnTo>
                <a:lnTo>
                  <a:pt x="32003" y="6350"/>
                </a:lnTo>
                <a:cubicBezTo>
                  <a:pt x="32003" y="13411"/>
                  <a:pt x="26288" y="19139"/>
                  <a:pt x="19176" y="19139"/>
                </a:cubicBezTo>
                <a:cubicBezTo>
                  <a:pt x="12064" y="19139"/>
                  <a:pt x="6350" y="13411"/>
                  <a:pt x="6350" y="6350"/>
                </a:cubicBezTo>
                <a:cubicBezTo>
                  <a:pt x="6350" y="6350"/>
                  <a:pt x="6350" y="6350"/>
                  <a:pt x="6350" y="6350"/>
                </a:cubicBezTo>
              </a:path>
            </a:pathLst>
          </a:custGeom>
          <a:ln w="12700">
            <a:solidFill>
              <a:srgbClr val="46AAC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565900" y="5986463"/>
            <a:ext cx="63500" cy="52387"/>
          </a:xfrm>
          <a:custGeom>
            <a:avLst/>
            <a:gdLst>
              <a:gd name="connsiteX0" fmla="*/ 32004 w 63881"/>
              <a:gd name="connsiteY0" fmla="*/ 44754 h 51104"/>
              <a:gd name="connsiteX1" fmla="*/ 32004 w 63881"/>
              <a:gd name="connsiteY1" fmla="*/ 19151 h 51104"/>
              <a:gd name="connsiteX2" fmla="*/ 32004 w 63881"/>
              <a:gd name="connsiteY2" fmla="*/ 19151 h 51104"/>
              <a:gd name="connsiteX3" fmla="*/ 44704 w 63881"/>
              <a:gd name="connsiteY3" fmla="*/ 6350 h 51104"/>
              <a:gd name="connsiteX4" fmla="*/ 57531 w 63881"/>
              <a:gd name="connsiteY4" fmla="*/ 19151 h 51104"/>
              <a:gd name="connsiteX5" fmla="*/ 57531 w 63881"/>
              <a:gd name="connsiteY5" fmla="*/ 19151 h 51104"/>
              <a:gd name="connsiteX6" fmla="*/ 57531 w 63881"/>
              <a:gd name="connsiteY6" fmla="*/ 19151 h 51104"/>
              <a:gd name="connsiteX7" fmla="*/ 32004 w 63881"/>
              <a:gd name="connsiteY7" fmla="*/ 44742 h 51104"/>
              <a:gd name="connsiteX8" fmla="*/ 6350 w 63881"/>
              <a:gd name="connsiteY8" fmla="*/ 19151 h 51104"/>
              <a:gd name="connsiteX9" fmla="*/ 6350 w 63881"/>
              <a:gd name="connsiteY9" fmla="*/ 19151 h 511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63881" h="51104">
                <a:moveTo>
                  <a:pt x="32004" y="44754"/>
                </a:moveTo>
                <a:lnTo>
                  <a:pt x="32004" y="19151"/>
                </a:lnTo>
                <a:lnTo>
                  <a:pt x="32004" y="19151"/>
                </a:lnTo>
                <a:cubicBezTo>
                  <a:pt x="32004" y="12077"/>
                  <a:pt x="37718" y="6350"/>
                  <a:pt x="44704" y="6350"/>
                </a:cubicBezTo>
                <a:cubicBezTo>
                  <a:pt x="51816" y="6350"/>
                  <a:pt x="57531" y="12077"/>
                  <a:pt x="57531" y="19151"/>
                </a:cubicBezTo>
                <a:cubicBezTo>
                  <a:pt x="57531" y="19151"/>
                  <a:pt x="57531" y="19151"/>
                  <a:pt x="57531" y="19151"/>
                </a:cubicBezTo>
                <a:lnTo>
                  <a:pt x="57531" y="19151"/>
                </a:lnTo>
                <a:cubicBezTo>
                  <a:pt x="57531" y="33286"/>
                  <a:pt x="46101" y="44742"/>
                  <a:pt x="32004" y="44742"/>
                </a:cubicBezTo>
                <a:cubicBezTo>
                  <a:pt x="17780" y="44742"/>
                  <a:pt x="6350" y="33286"/>
                  <a:pt x="6350" y="19151"/>
                </a:cubicBezTo>
                <a:cubicBezTo>
                  <a:pt x="6350" y="19151"/>
                  <a:pt x="6350" y="19151"/>
                  <a:pt x="6350" y="19151"/>
                </a:cubicBezTo>
              </a:path>
            </a:pathLst>
          </a:custGeom>
          <a:ln w="12700">
            <a:solidFill>
              <a:srgbClr val="46AAC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6616700" y="5999163"/>
            <a:ext cx="25400" cy="295275"/>
          </a:xfrm>
          <a:custGeom>
            <a:avLst/>
            <a:gdLst>
              <a:gd name="connsiteX0" fmla="*/ 6350 w 25400"/>
              <a:gd name="connsiteY0" fmla="*/ 6350 h 294284"/>
              <a:gd name="connsiteX1" fmla="*/ 6350 w 25400"/>
              <a:gd name="connsiteY1" fmla="*/ 287934 h 2942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94284">
                <a:moveTo>
                  <a:pt x="6350" y="6350"/>
                </a:moveTo>
                <a:lnTo>
                  <a:pt x="6350" y="287934"/>
                </a:lnTo>
              </a:path>
            </a:pathLst>
          </a:custGeom>
          <a:ln w="12700">
            <a:solidFill>
              <a:srgbClr val="46AAC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4199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5100" y="5892800"/>
            <a:ext cx="24765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92" name="TextBox 1"/>
          <p:cNvSpPr txBox="1">
            <a:spLocks noChangeArrowheads="1"/>
          </p:cNvSpPr>
          <p:nvPr/>
        </p:nvSpPr>
        <p:spPr bwMode="auto">
          <a:xfrm>
            <a:off x="406400" y="139700"/>
            <a:ext cx="2743200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4700"/>
              </a:lnSpc>
            </a:pPr>
            <a:r>
              <a:rPr lang="en-US" altLang="zh-CN" sz="3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常用表单字段</a:t>
            </a:r>
          </a:p>
        </p:txBody>
      </p:sp>
      <p:sp>
        <p:nvSpPr>
          <p:cNvPr id="41993" name="TextBox 1"/>
          <p:cNvSpPr txBox="1">
            <a:spLocks noChangeArrowheads="1"/>
          </p:cNvSpPr>
          <p:nvPr/>
        </p:nvSpPr>
        <p:spPr bwMode="auto">
          <a:xfrm>
            <a:off x="444500" y="12954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7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•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按钮（</a:t>
            </a:r>
            <a:r>
              <a:rPr lang="en-US" altLang="zh-CN" sz="270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input</a:t>
            </a:r>
            <a:r>
              <a:rPr lang="en-US" altLang="zh-CN" sz="27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41994" name="TextBox 1"/>
          <p:cNvSpPr txBox="1">
            <a:spLocks noChangeArrowheads="1"/>
          </p:cNvSpPr>
          <p:nvPr/>
        </p:nvSpPr>
        <p:spPr bwMode="auto">
          <a:xfrm>
            <a:off x="901700" y="1854200"/>
            <a:ext cx="39243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31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提交按钮（</a:t>
            </a:r>
            <a:r>
              <a:rPr lang="en-US" altLang="zh-CN" sz="240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type</a:t>
            </a:r>
            <a:r>
              <a:rPr lang="en-US" altLang="zh-CN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=”submit”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41995" name="TextBox 1"/>
          <p:cNvSpPr txBox="1">
            <a:spLocks noChangeArrowheads="1"/>
          </p:cNvSpPr>
          <p:nvPr/>
        </p:nvSpPr>
        <p:spPr bwMode="auto">
          <a:xfrm>
            <a:off x="1358900" y="2286000"/>
            <a:ext cx="30226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•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点击提交按钮所在的表单</a:t>
            </a:r>
            <a:endParaRPr lang="en-US" altLang="zh-CN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996" name="TextBox 1"/>
          <p:cNvSpPr txBox="1">
            <a:spLocks noChangeArrowheads="1"/>
          </p:cNvSpPr>
          <p:nvPr/>
        </p:nvSpPr>
        <p:spPr bwMode="auto">
          <a:xfrm>
            <a:off x="1358900" y="2641600"/>
            <a:ext cx="7230826" cy="379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•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用户在单行文本框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0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密码框中</a:t>
            </a:r>
            <a:r>
              <a:rPr lang="en-US" altLang="zh-CN" sz="20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，按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enter</a:t>
            </a:r>
            <a:r>
              <a:rPr lang="en-US" altLang="zh-CN" sz="20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时提交表单（相当点击</a:t>
            </a:r>
            <a:endParaRPr lang="en-US" altLang="zh-CN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997" name="TextBox 1"/>
          <p:cNvSpPr txBox="1">
            <a:spLocks noChangeArrowheads="1"/>
          </p:cNvSpPr>
          <p:nvPr/>
        </p:nvSpPr>
        <p:spPr bwMode="auto">
          <a:xfrm>
            <a:off x="1587500" y="2946400"/>
            <a:ext cx="15240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0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提交按钮</a:t>
            </a:r>
            <a:r>
              <a:rPr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）。</a:t>
            </a:r>
          </a:p>
        </p:txBody>
      </p:sp>
      <p:sp>
        <p:nvSpPr>
          <p:cNvPr id="41998" name="TextBox 1"/>
          <p:cNvSpPr txBox="1">
            <a:spLocks noChangeArrowheads="1"/>
          </p:cNvSpPr>
          <p:nvPr/>
        </p:nvSpPr>
        <p:spPr bwMode="auto">
          <a:xfrm>
            <a:off x="901700" y="3505200"/>
            <a:ext cx="37084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31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重置按钮（</a:t>
            </a:r>
            <a:r>
              <a:rPr lang="en-US" altLang="zh-CN" sz="240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type</a:t>
            </a:r>
            <a:r>
              <a:rPr lang="en-US" altLang="zh-CN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=”reset”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41999" name="TextBox 1"/>
          <p:cNvSpPr txBox="1">
            <a:spLocks noChangeArrowheads="1"/>
          </p:cNvSpPr>
          <p:nvPr/>
        </p:nvSpPr>
        <p:spPr bwMode="auto">
          <a:xfrm>
            <a:off x="1358900" y="3937000"/>
            <a:ext cx="55626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0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•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将表单字段的值重置为页面第一次加载时的值。</a:t>
            </a:r>
          </a:p>
        </p:txBody>
      </p:sp>
      <p:sp>
        <p:nvSpPr>
          <p:cNvPr id="42000" name="TextBox 1"/>
          <p:cNvSpPr txBox="1">
            <a:spLocks noChangeArrowheads="1"/>
          </p:cNvSpPr>
          <p:nvPr/>
        </p:nvSpPr>
        <p:spPr bwMode="auto">
          <a:xfrm>
            <a:off x="901700" y="4673600"/>
            <a:ext cx="39116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31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一般按钮（</a:t>
            </a:r>
            <a:r>
              <a:rPr lang="en-US" altLang="zh-CN" sz="240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type</a:t>
            </a:r>
            <a:r>
              <a:rPr lang="en-US" altLang="zh-CN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=”button”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42001" name="TextBox 1"/>
          <p:cNvSpPr txBox="1">
            <a:spLocks noChangeArrowheads="1"/>
          </p:cNvSpPr>
          <p:nvPr/>
        </p:nvSpPr>
        <p:spPr bwMode="auto">
          <a:xfrm>
            <a:off x="1358900" y="5105400"/>
            <a:ext cx="20066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•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没有默认行为</a:t>
            </a:r>
            <a:r>
              <a:rPr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42002" name="TextBox 1"/>
          <p:cNvSpPr txBox="1">
            <a:spLocks noChangeArrowheads="1"/>
          </p:cNvSpPr>
          <p:nvPr/>
        </p:nvSpPr>
        <p:spPr bwMode="auto">
          <a:xfrm>
            <a:off x="1358900" y="5473700"/>
            <a:ext cx="55626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00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•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怎样使用一般按钮提交表单？（使用</a:t>
            </a:r>
            <a:r>
              <a:rPr lang="en-US" altLang="zh-CN" sz="200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Javascript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14300" y="6604000"/>
            <a:ext cx="177800" cy="177800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 fontAlgn="auto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3" dirty="0">
                <a:solidFill>
                  <a:srgbClr val="FFFFFF"/>
                </a:solidFill>
                <a:latin typeface="Calibri" pitchFamily="18" charset="0"/>
                <a:ea typeface="+mn-ea"/>
                <a:cs typeface="Calibri" pitchFamily="18" charset="0"/>
              </a:rPr>
              <a:t>29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7023100" y="6007100"/>
            <a:ext cx="1460500" cy="228600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3" dirty="0">
                <a:solidFill>
                  <a:srgbClr val="000000"/>
                </a:solidFill>
                <a:latin typeface="微软雅黑" pitchFamily="18" charset="0"/>
                <a:ea typeface="+mn-ea"/>
                <a:cs typeface="微软雅黑" pitchFamily="18" charset="0"/>
              </a:rPr>
              <a:t>form/submit.htm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565900" y="5922963"/>
            <a:ext cx="2370138" cy="422275"/>
          </a:xfrm>
          <a:custGeom>
            <a:avLst/>
            <a:gdLst>
              <a:gd name="connsiteX0" fmla="*/ 6350 w 2370201"/>
              <a:gd name="connsiteY0" fmla="*/ 83146 h 422275"/>
              <a:gd name="connsiteX1" fmla="*/ 32004 w 2370201"/>
              <a:gd name="connsiteY1" fmla="*/ 57543 h 422275"/>
              <a:gd name="connsiteX2" fmla="*/ 32004 w 2370201"/>
              <a:gd name="connsiteY2" fmla="*/ 57543 h 422275"/>
              <a:gd name="connsiteX3" fmla="*/ 32004 w 2370201"/>
              <a:gd name="connsiteY3" fmla="*/ 57543 h 422275"/>
              <a:gd name="connsiteX4" fmla="*/ 2312543 w 2370201"/>
              <a:gd name="connsiteY4" fmla="*/ 57543 h 422275"/>
              <a:gd name="connsiteX5" fmla="*/ 2312543 w 2370201"/>
              <a:gd name="connsiteY5" fmla="*/ 31953 h 422275"/>
              <a:gd name="connsiteX6" fmla="*/ 2312543 w 2370201"/>
              <a:gd name="connsiteY6" fmla="*/ 31953 h 422275"/>
              <a:gd name="connsiteX7" fmla="*/ 2338196 w 2370201"/>
              <a:gd name="connsiteY7" fmla="*/ 6350 h 422275"/>
              <a:gd name="connsiteX8" fmla="*/ 2363723 w 2370201"/>
              <a:gd name="connsiteY8" fmla="*/ 31953 h 422275"/>
              <a:gd name="connsiteX9" fmla="*/ 2363723 w 2370201"/>
              <a:gd name="connsiteY9" fmla="*/ 31953 h 422275"/>
              <a:gd name="connsiteX10" fmla="*/ 2363723 w 2370201"/>
              <a:gd name="connsiteY10" fmla="*/ 31953 h 422275"/>
              <a:gd name="connsiteX11" fmla="*/ 2363851 w 2370201"/>
              <a:gd name="connsiteY11" fmla="*/ 339128 h 422275"/>
              <a:gd name="connsiteX12" fmla="*/ 2363851 w 2370201"/>
              <a:gd name="connsiteY12" fmla="*/ 339128 h 422275"/>
              <a:gd name="connsiteX13" fmla="*/ 2338196 w 2370201"/>
              <a:gd name="connsiteY13" fmla="*/ 364731 h 422275"/>
              <a:gd name="connsiteX14" fmla="*/ 2338196 w 2370201"/>
              <a:gd name="connsiteY14" fmla="*/ 364731 h 422275"/>
              <a:gd name="connsiteX15" fmla="*/ 2338196 w 2370201"/>
              <a:gd name="connsiteY15" fmla="*/ 364731 h 422275"/>
              <a:gd name="connsiteX16" fmla="*/ 57531 w 2370201"/>
              <a:gd name="connsiteY16" fmla="*/ 364731 h 422275"/>
              <a:gd name="connsiteX17" fmla="*/ 57531 w 2370201"/>
              <a:gd name="connsiteY17" fmla="*/ 390321 h 422275"/>
              <a:gd name="connsiteX18" fmla="*/ 57531 w 2370201"/>
              <a:gd name="connsiteY18" fmla="*/ 390321 h 422275"/>
              <a:gd name="connsiteX19" fmla="*/ 32004 w 2370201"/>
              <a:gd name="connsiteY19" fmla="*/ 415925 h 422275"/>
              <a:gd name="connsiteX20" fmla="*/ 6350 w 2370201"/>
              <a:gd name="connsiteY20" fmla="*/ 390321 h 422275"/>
              <a:gd name="connsiteX21" fmla="*/ 6350 w 2370201"/>
              <a:gd name="connsiteY21" fmla="*/ 390321 h 422275"/>
              <a:gd name="connsiteX22" fmla="*/ 6350 w 2370201"/>
              <a:gd name="connsiteY22" fmla="*/ 83146 h 4222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2370201" h="422275">
                <a:moveTo>
                  <a:pt x="6350" y="83146"/>
                </a:moveTo>
                <a:cubicBezTo>
                  <a:pt x="6350" y="69011"/>
                  <a:pt x="17780" y="57543"/>
                  <a:pt x="32004" y="57543"/>
                </a:cubicBezTo>
                <a:cubicBezTo>
                  <a:pt x="32004" y="57543"/>
                  <a:pt x="32004" y="57543"/>
                  <a:pt x="32004" y="57543"/>
                </a:cubicBezTo>
                <a:lnTo>
                  <a:pt x="32004" y="57543"/>
                </a:lnTo>
                <a:lnTo>
                  <a:pt x="2312543" y="57543"/>
                </a:lnTo>
                <a:lnTo>
                  <a:pt x="2312543" y="31953"/>
                </a:lnTo>
                <a:lnTo>
                  <a:pt x="2312543" y="31953"/>
                </a:lnTo>
                <a:cubicBezTo>
                  <a:pt x="2312543" y="17805"/>
                  <a:pt x="2324100" y="6350"/>
                  <a:pt x="2338196" y="6350"/>
                </a:cubicBezTo>
                <a:cubicBezTo>
                  <a:pt x="2352293" y="6350"/>
                  <a:pt x="2363723" y="17805"/>
                  <a:pt x="2363723" y="31953"/>
                </a:cubicBezTo>
                <a:cubicBezTo>
                  <a:pt x="2363723" y="31953"/>
                  <a:pt x="2363723" y="31953"/>
                  <a:pt x="2363723" y="31953"/>
                </a:cubicBezTo>
                <a:lnTo>
                  <a:pt x="2363723" y="31953"/>
                </a:lnTo>
                <a:lnTo>
                  <a:pt x="2363851" y="339128"/>
                </a:lnTo>
                <a:lnTo>
                  <a:pt x="2363851" y="339128"/>
                </a:lnTo>
                <a:cubicBezTo>
                  <a:pt x="2363851" y="353263"/>
                  <a:pt x="2352293" y="364731"/>
                  <a:pt x="2338196" y="364731"/>
                </a:cubicBezTo>
                <a:cubicBezTo>
                  <a:pt x="2338196" y="364731"/>
                  <a:pt x="2338196" y="364731"/>
                  <a:pt x="2338196" y="364731"/>
                </a:cubicBezTo>
                <a:lnTo>
                  <a:pt x="2338196" y="364731"/>
                </a:lnTo>
                <a:lnTo>
                  <a:pt x="57531" y="364731"/>
                </a:lnTo>
                <a:lnTo>
                  <a:pt x="57531" y="390321"/>
                </a:lnTo>
                <a:lnTo>
                  <a:pt x="57531" y="390321"/>
                </a:lnTo>
                <a:cubicBezTo>
                  <a:pt x="57531" y="404469"/>
                  <a:pt x="46101" y="415925"/>
                  <a:pt x="32004" y="415925"/>
                </a:cubicBezTo>
                <a:cubicBezTo>
                  <a:pt x="17780" y="415925"/>
                  <a:pt x="6350" y="404469"/>
                  <a:pt x="6350" y="390321"/>
                </a:cubicBezTo>
                <a:cubicBezTo>
                  <a:pt x="6350" y="390321"/>
                  <a:pt x="6350" y="390321"/>
                  <a:pt x="6350" y="390321"/>
                </a:cubicBezTo>
                <a:lnTo>
                  <a:pt x="6350" y="8314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6AAC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8872538" y="5948363"/>
            <a:ext cx="63500" cy="38100"/>
          </a:xfrm>
          <a:custGeom>
            <a:avLst/>
            <a:gdLst>
              <a:gd name="connsiteX0" fmla="*/ 6350 w 64007"/>
              <a:gd name="connsiteY0" fmla="*/ 31940 h 38290"/>
              <a:gd name="connsiteX1" fmla="*/ 32003 w 64007"/>
              <a:gd name="connsiteY1" fmla="*/ 31940 h 38290"/>
              <a:gd name="connsiteX2" fmla="*/ 32003 w 64007"/>
              <a:gd name="connsiteY2" fmla="*/ 31940 h 38290"/>
              <a:gd name="connsiteX3" fmla="*/ 57657 w 64007"/>
              <a:gd name="connsiteY3" fmla="*/ 6350 h 382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4007" h="38290">
                <a:moveTo>
                  <a:pt x="6350" y="31940"/>
                </a:moveTo>
                <a:lnTo>
                  <a:pt x="32003" y="31940"/>
                </a:lnTo>
                <a:lnTo>
                  <a:pt x="32003" y="31940"/>
                </a:lnTo>
                <a:cubicBezTo>
                  <a:pt x="46100" y="31940"/>
                  <a:pt x="57657" y="20485"/>
                  <a:pt x="57657" y="6350"/>
                </a:cubicBezTo>
              </a:path>
            </a:pathLst>
          </a:custGeom>
          <a:ln w="12700">
            <a:solidFill>
              <a:srgbClr val="46AAC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8872538" y="5948363"/>
            <a:ext cx="38100" cy="38100"/>
          </a:xfrm>
          <a:custGeom>
            <a:avLst/>
            <a:gdLst>
              <a:gd name="connsiteX0" fmla="*/ 32003 w 38353"/>
              <a:gd name="connsiteY0" fmla="*/ 31940 h 38290"/>
              <a:gd name="connsiteX1" fmla="*/ 32003 w 38353"/>
              <a:gd name="connsiteY1" fmla="*/ 6350 h 38290"/>
              <a:gd name="connsiteX2" fmla="*/ 32003 w 38353"/>
              <a:gd name="connsiteY2" fmla="*/ 6350 h 38290"/>
              <a:gd name="connsiteX3" fmla="*/ 19176 w 38353"/>
              <a:gd name="connsiteY3" fmla="*/ 19139 h 38290"/>
              <a:gd name="connsiteX4" fmla="*/ 6350 w 38353"/>
              <a:gd name="connsiteY4" fmla="*/ 6350 h 38290"/>
              <a:gd name="connsiteX5" fmla="*/ 6350 w 38353"/>
              <a:gd name="connsiteY5" fmla="*/ 6350 h 382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38353" h="38290">
                <a:moveTo>
                  <a:pt x="32003" y="31940"/>
                </a:moveTo>
                <a:lnTo>
                  <a:pt x="32003" y="6350"/>
                </a:lnTo>
                <a:lnTo>
                  <a:pt x="32003" y="6350"/>
                </a:lnTo>
                <a:cubicBezTo>
                  <a:pt x="32003" y="13411"/>
                  <a:pt x="26288" y="19139"/>
                  <a:pt x="19176" y="19139"/>
                </a:cubicBezTo>
                <a:cubicBezTo>
                  <a:pt x="12064" y="19139"/>
                  <a:pt x="6350" y="13411"/>
                  <a:pt x="6350" y="6350"/>
                </a:cubicBezTo>
                <a:cubicBezTo>
                  <a:pt x="6350" y="6350"/>
                  <a:pt x="6350" y="6350"/>
                  <a:pt x="6350" y="6350"/>
                </a:cubicBezTo>
              </a:path>
            </a:pathLst>
          </a:custGeom>
          <a:ln w="12700">
            <a:solidFill>
              <a:srgbClr val="46AAC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565900" y="5986463"/>
            <a:ext cx="63500" cy="52387"/>
          </a:xfrm>
          <a:custGeom>
            <a:avLst/>
            <a:gdLst>
              <a:gd name="connsiteX0" fmla="*/ 32004 w 63881"/>
              <a:gd name="connsiteY0" fmla="*/ 44754 h 51104"/>
              <a:gd name="connsiteX1" fmla="*/ 32004 w 63881"/>
              <a:gd name="connsiteY1" fmla="*/ 19151 h 51104"/>
              <a:gd name="connsiteX2" fmla="*/ 32004 w 63881"/>
              <a:gd name="connsiteY2" fmla="*/ 19151 h 51104"/>
              <a:gd name="connsiteX3" fmla="*/ 44704 w 63881"/>
              <a:gd name="connsiteY3" fmla="*/ 6350 h 51104"/>
              <a:gd name="connsiteX4" fmla="*/ 57531 w 63881"/>
              <a:gd name="connsiteY4" fmla="*/ 19151 h 51104"/>
              <a:gd name="connsiteX5" fmla="*/ 57531 w 63881"/>
              <a:gd name="connsiteY5" fmla="*/ 19151 h 51104"/>
              <a:gd name="connsiteX6" fmla="*/ 57531 w 63881"/>
              <a:gd name="connsiteY6" fmla="*/ 19151 h 51104"/>
              <a:gd name="connsiteX7" fmla="*/ 32004 w 63881"/>
              <a:gd name="connsiteY7" fmla="*/ 44742 h 51104"/>
              <a:gd name="connsiteX8" fmla="*/ 6350 w 63881"/>
              <a:gd name="connsiteY8" fmla="*/ 19151 h 51104"/>
              <a:gd name="connsiteX9" fmla="*/ 6350 w 63881"/>
              <a:gd name="connsiteY9" fmla="*/ 19151 h 511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63881" h="51104">
                <a:moveTo>
                  <a:pt x="32004" y="44754"/>
                </a:moveTo>
                <a:lnTo>
                  <a:pt x="32004" y="19151"/>
                </a:lnTo>
                <a:lnTo>
                  <a:pt x="32004" y="19151"/>
                </a:lnTo>
                <a:cubicBezTo>
                  <a:pt x="32004" y="12077"/>
                  <a:pt x="37718" y="6350"/>
                  <a:pt x="44704" y="6350"/>
                </a:cubicBezTo>
                <a:cubicBezTo>
                  <a:pt x="51816" y="6350"/>
                  <a:pt x="57531" y="12077"/>
                  <a:pt x="57531" y="19151"/>
                </a:cubicBezTo>
                <a:cubicBezTo>
                  <a:pt x="57531" y="19151"/>
                  <a:pt x="57531" y="19151"/>
                  <a:pt x="57531" y="19151"/>
                </a:cubicBezTo>
                <a:lnTo>
                  <a:pt x="57531" y="19151"/>
                </a:lnTo>
                <a:cubicBezTo>
                  <a:pt x="57531" y="33286"/>
                  <a:pt x="46101" y="44742"/>
                  <a:pt x="32004" y="44742"/>
                </a:cubicBezTo>
                <a:cubicBezTo>
                  <a:pt x="17780" y="44742"/>
                  <a:pt x="6350" y="33286"/>
                  <a:pt x="6350" y="19151"/>
                </a:cubicBezTo>
                <a:cubicBezTo>
                  <a:pt x="6350" y="19151"/>
                  <a:pt x="6350" y="19151"/>
                  <a:pt x="6350" y="19151"/>
                </a:cubicBezTo>
              </a:path>
            </a:pathLst>
          </a:custGeom>
          <a:ln w="12700">
            <a:solidFill>
              <a:srgbClr val="46AAC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6616700" y="5999163"/>
            <a:ext cx="25400" cy="295275"/>
          </a:xfrm>
          <a:custGeom>
            <a:avLst/>
            <a:gdLst>
              <a:gd name="connsiteX0" fmla="*/ 6350 w 25400"/>
              <a:gd name="connsiteY0" fmla="*/ 6350 h 294284"/>
              <a:gd name="connsiteX1" fmla="*/ 6350 w 25400"/>
              <a:gd name="connsiteY1" fmla="*/ 287934 h 2942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94284">
                <a:moveTo>
                  <a:pt x="6350" y="6350"/>
                </a:moveTo>
                <a:lnTo>
                  <a:pt x="6350" y="287934"/>
                </a:lnTo>
              </a:path>
            </a:pathLst>
          </a:custGeom>
          <a:ln w="12700">
            <a:solidFill>
              <a:srgbClr val="46AAC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4301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5100" y="4267200"/>
            <a:ext cx="2476500" cy="214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5" name="TextBox 1"/>
          <p:cNvSpPr txBox="1">
            <a:spLocks noChangeArrowheads="1"/>
          </p:cNvSpPr>
          <p:nvPr/>
        </p:nvSpPr>
        <p:spPr bwMode="auto">
          <a:xfrm>
            <a:off x="406400" y="317500"/>
            <a:ext cx="8194551" cy="5770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4700"/>
              </a:lnSpc>
              <a:tabLst>
                <a:tab pos="38100" algn="l"/>
                <a:tab pos="495300" algn="l"/>
                <a:tab pos="787400" algn="l"/>
              </a:tabLst>
            </a:pPr>
            <a:r>
              <a:rPr lang="en-US" altLang="zh-CN" sz="36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常用表单字段</a:t>
            </a:r>
            <a:endParaRPr lang="en-US" altLang="zh-CN" sz="3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1000"/>
              </a:lnSpc>
              <a:tabLst>
                <a:tab pos="38100" algn="l"/>
                <a:tab pos="495300" algn="l"/>
                <a:tab pos="787400" algn="l"/>
              </a:tabLst>
            </a:pPr>
            <a:endParaRPr lang="en-US" altLang="zh-CN" dirty="0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38100" algn="l"/>
                <a:tab pos="495300" algn="l"/>
                <a:tab pos="787400" algn="l"/>
              </a:tabLst>
            </a:pPr>
            <a:endParaRPr lang="en-US" altLang="zh-CN" dirty="0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38100" algn="l"/>
                <a:tab pos="495300" algn="l"/>
                <a:tab pos="787400" algn="l"/>
              </a:tabLst>
            </a:pPr>
            <a:endParaRPr lang="en-US" altLang="zh-CN" dirty="0">
              <a:latin typeface="Calibri" pitchFamily="34" charset="0"/>
            </a:endParaRPr>
          </a:p>
          <a:p>
            <a:pPr>
              <a:lnSpc>
                <a:spcPts val="3900"/>
              </a:lnSpc>
              <a:tabLst>
                <a:tab pos="38100" algn="l"/>
                <a:tab pos="495300" algn="l"/>
                <a:tab pos="787400" algn="l"/>
              </a:tabLst>
            </a:pPr>
            <a:r>
              <a:rPr lang="en-US" altLang="zh-CN" dirty="0">
                <a:latin typeface="Calibri" pitchFamily="34" charset="0"/>
              </a:rPr>
              <a:t>	</a:t>
            </a:r>
            <a:r>
              <a:rPr lang="en-US" altLang="zh-CN" sz="27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•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图片按钮（</a:t>
            </a:r>
            <a:r>
              <a:rPr lang="en-US" altLang="zh-CN" sz="270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input</a:t>
            </a:r>
            <a:r>
              <a:rPr lang="en-US" altLang="zh-CN" sz="27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>
              <a:lnSpc>
                <a:spcPts val="3500"/>
              </a:lnSpc>
              <a:tabLst>
                <a:tab pos="38100" algn="l"/>
                <a:tab pos="495300" algn="l"/>
                <a:tab pos="787400" algn="l"/>
              </a:tabLst>
            </a:pPr>
            <a:r>
              <a:rPr lang="en-US" altLang="zh-CN" dirty="0">
                <a:latin typeface="Calibri" pitchFamily="34" charset="0"/>
              </a:rPr>
              <a:t>		</a:t>
            </a:r>
            <a:r>
              <a:rPr lang="en-US" altLang="zh-CN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类似提交按钮，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但是使用一个图片而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是浏览器默认的</a:t>
            </a:r>
            <a:endParaRPr lang="en-US" altLang="zh-CN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800"/>
              </a:lnSpc>
              <a:tabLst>
                <a:tab pos="38100" algn="l"/>
                <a:tab pos="495300" algn="l"/>
                <a:tab pos="787400" algn="l"/>
              </a:tabLst>
            </a:pPr>
            <a:r>
              <a:rPr lang="en-US" altLang="zh-CN" dirty="0">
                <a:latin typeface="Calibri" pitchFamily="34" charset="0"/>
              </a:rPr>
              <a:t>			</a:t>
            </a:r>
            <a:r>
              <a:rPr lang="en-US" altLang="zh-CN" sz="24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按钮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ts val="1000"/>
              </a:lnSpc>
              <a:tabLst>
                <a:tab pos="38100" algn="l"/>
                <a:tab pos="495300" algn="l"/>
                <a:tab pos="787400" algn="l"/>
              </a:tabLst>
            </a:pPr>
            <a:endParaRPr lang="en-US" altLang="zh-CN" dirty="0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38100" algn="l"/>
                <a:tab pos="495300" algn="l"/>
                <a:tab pos="787400" algn="l"/>
              </a:tabLst>
            </a:pPr>
            <a:endParaRPr lang="en-US" altLang="zh-CN" dirty="0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38100" algn="l"/>
                <a:tab pos="495300" algn="l"/>
                <a:tab pos="787400" algn="l"/>
              </a:tabLst>
            </a:pPr>
            <a:endParaRPr lang="en-US" altLang="zh-CN" dirty="0">
              <a:latin typeface="Calibri" pitchFamily="34" charset="0"/>
            </a:endParaRPr>
          </a:p>
          <a:p>
            <a:pPr>
              <a:lnSpc>
                <a:spcPts val="3900"/>
              </a:lnSpc>
              <a:tabLst>
                <a:tab pos="38100" algn="l"/>
                <a:tab pos="495300" algn="l"/>
                <a:tab pos="787400" algn="l"/>
              </a:tabLst>
            </a:pPr>
            <a:r>
              <a:rPr lang="en-US" altLang="zh-CN" dirty="0">
                <a:latin typeface="Calibri" pitchFamily="34" charset="0"/>
              </a:rPr>
              <a:t>	</a:t>
            </a:r>
            <a:r>
              <a:rPr lang="en-US" altLang="zh-CN" sz="2400" b="1" u="sng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示例：图片按钮向服务器提交的数据</a:t>
            </a:r>
            <a:r>
              <a:rPr lang="en-US" altLang="zh-CN" sz="2400" b="1" u="sng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？</a:t>
            </a:r>
          </a:p>
          <a:p>
            <a:pPr>
              <a:lnSpc>
                <a:spcPts val="1000"/>
              </a:lnSpc>
              <a:tabLst>
                <a:tab pos="38100" algn="l"/>
                <a:tab pos="495300" algn="l"/>
                <a:tab pos="787400" algn="l"/>
              </a:tabLst>
            </a:pPr>
            <a:endParaRPr lang="en-US" altLang="zh-CN" dirty="0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38100" algn="l"/>
                <a:tab pos="495300" algn="l"/>
                <a:tab pos="787400" algn="l"/>
              </a:tabLst>
            </a:pPr>
            <a:endParaRPr lang="en-US" altLang="zh-CN" dirty="0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38100" algn="l"/>
                <a:tab pos="495300" algn="l"/>
                <a:tab pos="787400" algn="l"/>
              </a:tabLst>
            </a:pPr>
            <a:endParaRPr lang="en-US" altLang="zh-CN" dirty="0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38100" algn="l"/>
                <a:tab pos="495300" algn="l"/>
                <a:tab pos="787400" algn="l"/>
              </a:tabLst>
            </a:pPr>
            <a:endParaRPr lang="en-US" altLang="zh-CN" dirty="0">
              <a:latin typeface="Calibri" pitchFamily="34" charset="0"/>
            </a:endParaRPr>
          </a:p>
          <a:p>
            <a:pPr>
              <a:lnSpc>
                <a:spcPts val="2800"/>
              </a:lnSpc>
              <a:tabLst>
                <a:tab pos="38100" algn="l"/>
                <a:tab pos="495300" algn="l"/>
                <a:tab pos="787400" algn="l"/>
              </a:tabLst>
            </a:pPr>
            <a:r>
              <a:rPr lang="en-US" altLang="zh-CN" dirty="0">
                <a:latin typeface="Calibri" pitchFamily="34" charset="0"/>
              </a:rPr>
              <a:t>	</a:t>
            </a:r>
            <a:r>
              <a:rPr lang="en-US" altLang="zh-CN" sz="24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&lt;input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type="image"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src</a:t>
            </a:r>
            <a:r>
              <a:rPr lang="en-US" altLang="zh-CN" sz="24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="../images/rose.bmp"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alt="Rose"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/&gt;</a:t>
            </a:r>
          </a:p>
          <a:p>
            <a:pPr>
              <a:lnSpc>
                <a:spcPts val="2900"/>
              </a:lnSpc>
              <a:tabLst>
                <a:tab pos="38100" algn="l"/>
                <a:tab pos="495300" algn="l"/>
                <a:tab pos="787400" algn="l"/>
              </a:tabLst>
            </a:pPr>
            <a:r>
              <a:rPr lang="en-US" altLang="zh-CN" dirty="0">
                <a:latin typeface="Calibri" pitchFamily="34" charset="0"/>
              </a:rPr>
              <a:t>	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点击图片按钮会回发表单，</a:t>
            </a:r>
            <a:r>
              <a:rPr lang="en-US" altLang="zh-CN" sz="2000" b="1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HTTP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请求消息为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>
              <a:lnSpc>
                <a:spcPts val="2800"/>
              </a:lnSpc>
              <a:tabLst>
                <a:tab pos="38100" algn="l"/>
                <a:tab pos="495300" algn="l"/>
                <a:tab pos="787400" algn="l"/>
              </a:tabLst>
            </a:pPr>
            <a:r>
              <a:rPr lang="en-US" altLang="zh-CN" dirty="0">
                <a:latin typeface="Calibri" pitchFamily="34" charset="0"/>
              </a:rPr>
              <a:t>	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GET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/form/</a:t>
            </a:r>
            <a:r>
              <a:rPr lang="en-US" altLang="zh-CN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imgbutton.htm?password</a:t>
            </a:r>
            <a:r>
              <a:rPr lang="en-US" altLang="zh-CN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=123456&amp;</a:t>
            </a:r>
            <a:r>
              <a:rPr lang="en-US" altLang="zh-CN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x=5&amp;y=93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HTTP/1.1</a:t>
            </a:r>
          </a:p>
          <a:p>
            <a:pPr>
              <a:lnSpc>
                <a:spcPts val="2500"/>
              </a:lnSpc>
              <a:tabLst>
                <a:tab pos="38100" algn="l"/>
                <a:tab pos="495300" algn="l"/>
                <a:tab pos="787400" algn="l"/>
              </a:tabLst>
            </a:pPr>
            <a:r>
              <a:rPr lang="en-US" altLang="zh-CN" dirty="0">
                <a:latin typeface="Calibri" pitchFamily="34" charset="0"/>
              </a:rPr>
              <a:t>	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Accept: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*/*</a:t>
            </a:r>
          </a:p>
          <a:p>
            <a:pPr>
              <a:lnSpc>
                <a:spcPts val="2500"/>
              </a:lnSpc>
              <a:tabLst>
                <a:tab pos="38100" algn="l"/>
                <a:tab pos="495300" algn="l"/>
                <a:tab pos="787400" algn="l"/>
              </a:tabLst>
            </a:pPr>
            <a:r>
              <a:rPr lang="en-US" altLang="zh-CN" dirty="0">
                <a:latin typeface="Calibri" pitchFamily="34" charset="0"/>
              </a:rPr>
              <a:t>	</a:t>
            </a:r>
            <a:r>
              <a:rPr lang="en-US" altLang="zh-CN" b="1" dirty="0" err="1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Referer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: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http://localhost:4346/DEMO/form/imgbutton.htm</a:t>
            </a:r>
          </a:p>
          <a:p>
            <a:pPr>
              <a:lnSpc>
                <a:spcPts val="2500"/>
              </a:lnSpc>
              <a:tabLst>
                <a:tab pos="38100" algn="l"/>
                <a:tab pos="495300" algn="l"/>
                <a:tab pos="787400" algn="l"/>
              </a:tabLst>
            </a:pPr>
            <a:r>
              <a:rPr lang="en-US" altLang="zh-CN" dirty="0">
                <a:latin typeface="Calibri" pitchFamily="34" charset="0"/>
              </a:rPr>
              <a:t>	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Accept-Language: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err="1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zh-cn</a:t>
            </a:r>
            <a:endParaRPr lang="en-US" altLang="zh-CN" b="1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016" name="TextBox 1"/>
          <p:cNvSpPr txBox="1">
            <a:spLocks noChangeArrowheads="1"/>
          </p:cNvSpPr>
          <p:nvPr/>
        </p:nvSpPr>
        <p:spPr bwMode="auto">
          <a:xfrm>
            <a:off x="444500" y="5994400"/>
            <a:ext cx="317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b="1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……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14300" y="6604000"/>
            <a:ext cx="177800" cy="177800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 fontAlgn="auto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3" dirty="0">
                <a:solidFill>
                  <a:srgbClr val="FFFFFF"/>
                </a:solidFill>
                <a:latin typeface="Calibri" pitchFamily="18" charset="0"/>
                <a:ea typeface="+mn-ea"/>
                <a:cs typeface="Calibri" pitchFamily="18" charset="0"/>
              </a:rPr>
              <a:t>30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6870700" y="6007100"/>
            <a:ext cx="1778000" cy="228600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3" dirty="0">
                <a:solidFill>
                  <a:srgbClr val="000000"/>
                </a:solidFill>
                <a:latin typeface="微软雅黑" pitchFamily="18" charset="0"/>
                <a:ea typeface="+mn-ea"/>
                <a:cs typeface="微软雅黑" pitchFamily="18" charset="0"/>
              </a:rPr>
              <a:t>form/imgbutton.htm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565900" y="5922963"/>
            <a:ext cx="2370138" cy="422275"/>
          </a:xfrm>
          <a:custGeom>
            <a:avLst/>
            <a:gdLst>
              <a:gd name="connsiteX0" fmla="*/ 6350 w 2370201"/>
              <a:gd name="connsiteY0" fmla="*/ 83146 h 422275"/>
              <a:gd name="connsiteX1" fmla="*/ 32004 w 2370201"/>
              <a:gd name="connsiteY1" fmla="*/ 57543 h 422275"/>
              <a:gd name="connsiteX2" fmla="*/ 32004 w 2370201"/>
              <a:gd name="connsiteY2" fmla="*/ 57543 h 422275"/>
              <a:gd name="connsiteX3" fmla="*/ 32004 w 2370201"/>
              <a:gd name="connsiteY3" fmla="*/ 57543 h 422275"/>
              <a:gd name="connsiteX4" fmla="*/ 2312543 w 2370201"/>
              <a:gd name="connsiteY4" fmla="*/ 57543 h 422275"/>
              <a:gd name="connsiteX5" fmla="*/ 2312543 w 2370201"/>
              <a:gd name="connsiteY5" fmla="*/ 31953 h 422275"/>
              <a:gd name="connsiteX6" fmla="*/ 2312543 w 2370201"/>
              <a:gd name="connsiteY6" fmla="*/ 31953 h 422275"/>
              <a:gd name="connsiteX7" fmla="*/ 2338196 w 2370201"/>
              <a:gd name="connsiteY7" fmla="*/ 6350 h 422275"/>
              <a:gd name="connsiteX8" fmla="*/ 2363723 w 2370201"/>
              <a:gd name="connsiteY8" fmla="*/ 31953 h 422275"/>
              <a:gd name="connsiteX9" fmla="*/ 2363723 w 2370201"/>
              <a:gd name="connsiteY9" fmla="*/ 31953 h 422275"/>
              <a:gd name="connsiteX10" fmla="*/ 2363723 w 2370201"/>
              <a:gd name="connsiteY10" fmla="*/ 31953 h 422275"/>
              <a:gd name="connsiteX11" fmla="*/ 2363851 w 2370201"/>
              <a:gd name="connsiteY11" fmla="*/ 339128 h 422275"/>
              <a:gd name="connsiteX12" fmla="*/ 2363851 w 2370201"/>
              <a:gd name="connsiteY12" fmla="*/ 339128 h 422275"/>
              <a:gd name="connsiteX13" fmla="*/ 2338196 w 2370201"/>
              <a:gd name="connsiteY13" fmla="*/ 364731 h 422275"/>
              <a:gd name="connsiteX14" fmla="*/ 2338196 w 2370201"/>
              <a:gd name="connsiteY14" fmla="*/ 364731 h 422275"/>
              <a:gd name="connsiteX15" fmla="*/ 2338196 w 2370201"/>
              <a:gd name="connsiteY15" fmla="*/ 364731 h 422275"/>
              <a:gd name="connsiteX16" fmla="*/ 57531 w 2370201"/>
              <a:gd name="connsiteY16" fmla="*/ 364731 h 422275"/>
              <a:gd name="connsiteX17" fmla="*/ 57531 w 2370201"/>
              <a:gd name="connsiteY17" fmla="*/ 390321 h 422275"/>
              <a:gd name="connsiteX18" fmla="*/ 57531 w 2370201"/>
              <a:gd name="connsiteY18" fmla="*/ 390321 h 422275"/>
              <a:gd name="connsiteX19" fmla="*/ 32004 w 2370201"/>
              <a:gd name="connsiteY19" fmla="*/ 415925 h 422275"/>
              <a:gd name="connsiteX20" fmla="*/ 6350 w 2370201"/>
              <a:gd name="connsiteY20" fmla="*/ 390321 h 422275"/>
              <a:gd name="connsiteX21" fmla="*/ 6350 w 2370201"/>
              <a:gd name="connsiteY21" fmla="*/ 390321 h 422275"/>
              <a:gd name="connsiteX22" fmla="*/ 6350 w 2370201"/>
              <a:gd name="connsiteY22" fmla="*/ 83146 h 4222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2370201" h="422275">
                <a:moveTo>
                  <a:pt x="6350" y="83146"/>
                </a:moveTo>
                <a:cubicBezTo>
                  <a:pt x="6350" y="69011"/>
                  <a:pt x="17780" y="57543"/>
                  <a:pt x="32004" y="57543"/>
                </a:cubicBezTo>
                <a:cubicBezTo>
                  <a:pt x="32004" y="57543"/>
                  <a:pt x="32004" y="57543"/>
                  <a:pt x="32004" y="57543"/>
                </a:cubicBezTo>
                <a:lnTo>
                  <a:pt x="32004" y="57543"/>
                </a:lnTo>
                <a:lnTo>
                  <a:pt x="2312543" y="57543"/>
                </a:lnTo>
                <a:lnTo>
                  <a:pt x="2312543" y="31953"/>
                </a:lnTo>
                <a:lnTo>
                  <a:pt x="2312543" y="31953"/>
                </a:lnTo>
                <a:cubicBezTo>
                  <a:pt x="2312543" y="17805"/>
                  <a:pt x="2324100" y="6350"/>
                  <a:pt x="2338196" y="6350"/>
                </a:cubicBezTo>
                <a:cubicBezTo>
                  <a:pt x="2352293" y="6350"/>
                  <a:pt x="2363723" y="17805"/>
                  <a:pt x="2363723" y="31953"/>
                </a:cubicBezTo>
                <a:cubicBezTo>
                  <a:pt x="2363723" y="31953"/>
                  <a:pt x="2363723" y="31953"/>
                  <a:pt x="2363723" y="31953"/>
                </a:cubicBezTo>
                <a:lnTo>
                  <a:pt x="2363723" y="31953"/>
                </a:lnTo>
                <a:lnTo>
                  <a:pt x="2363851" y="339128"/>
                </a:lnTo>
                <a:lnTo>
                  <a:pt x="2363851" y="339128"/>
                </a:lnTo>
                <a:cubicBezTo>
                  <a:pt x="2363851" y="353263"/>
                  <a:pt x="2352293" y="364731"/>
                  <a:pt x="2338196" y="364731"/>
                </a:cubicBezTo>
                <a:cubicBezTo>
                  <a:pt x="2338196" y="364731"/>
                  <a:pt x="2338196" y="364731"/>
                  <a:pt x="2338196" y="364731"/>
                </a:cubicBezTo>
                <a:lnTo>
                  <a:pt x="2338196" y="364731"/>
                </a:lnTo>
                <a:lnTo>
                  <a:pt x="57531" y="364731"/>
                </a:lnTo>
                <a:lnTo>
                  <a:pt x="57531" y="390321"/>
                </a:lnTo>
                <a:lnTo>
                  <a:pt x="57531" y="390321"/>
                </a:lnTo>
                <a:cubicBezTo>
                  <a:pt x="57531" y="404469"/>
                  <a:pt x="46101" y="415925"/>
                  <a:pt x="32004" y="415925"/>
                </a:cubicBezTo>
                <a:cubicBezTo>
                  <a:pt x="17780" y="415925"/>
                  <a:pt x="6350" y="404469"/>
                  <a:pt x="6350" y="390321"/>
                </a:cubicBezTo>
                <a:cubicBezTo>
                  <a:pt x="6350" y="390321"/>
                  <a:pt x="6350" y="390321"/>
                  <a:pt x="6350" y="390321"/>
                </a:cubicBezTo>
                <a:lnTo>
                  <a:pt x="6350" y="8314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6AAC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8872538" y="5948363"/>
            <a:ext cx="63500" cy="38100"/>
          </a:xfrm>
          <a:custGeom>
            <a:avLst/>
            <a:gdLst>
              <a:gd name="connsiteX0" fmla="*/ 6350 w 64007"/>
              <a:gd name="connsiteY0" fmla="*/ 31940 h 38290"/>
              <a:gd name="connsiteX1" fmla="*/ 32003 w 64007"/>
              <a:gd name="connsiteY1" fmla="*/ 31940 h 38290"/>
              <a:gd name="connsiteX2" fmla="*/ 32003 w 64007"/>
              <a:gd name="connsiteY2" fmla="*/ 31940 h 38290"/>
              <a:gd name="connsiteX3" fmla="*/ 57657 w 64007"/>
              <a:gd name="connsiteY3" fmla="*/ 6350 h 382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4007" h="38290">
                <a:moveTo>
                  <a:pt x="6350" y="31940"/>
                </a:moveTo>
                <a:lnTo>
                  <a:pt x="32003" y="31940"/>
                </a:lnTo>
                <a:lnTo>
                  <a:pt x="32003" y="31940"/>
                </a:lnTo>
                <a:cubicBezTo>
                  <a:pt x="46100" y="31940"/>
                  <a:pt x="57657" y="20485"/>
                  <a:pt x="57657" y="6350"/>
                </a:cubicBezTo>
              </a:path>
            </a:pathLst>
          </a:custGeom>
          <a:ln w="12700">
            <a:solidFill>
              <a:srgbClr val="46AAC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8872538" y="5948363"/>
            <a:ext cx="38100" cy="38100"/>
          </a:xfrm>
          <a:custGeom>
            <a:avLst/>
            <a:gdLst>
              <a:gd name="connsiteX0" fmla="*/ 32003 w 38353"/>
              <a:gd name="connsiteY0" fmla="*/ 31940 h 38290"/>
              <a:gd name="connsiteX1" fmla="*/ 32003 w 38353"/>
              <a:gd name="connsiteY1" fmla="*/ 6350 h 38290"/>
              <a:gd name="connsiteX2" fmla="*/ 32003 w 38353"/>
              <a:gd name="connsiteY2" fmla="*/ 6350 h 38290"/>
              <a:gd name="connsiteX3" fmla="*/ 19176 w 38353"/>
              <a:gd name="connsiteY3" fmla="*/ 19139 h 38290"/>
              <a:gd name="connsiteX4" fmla="*/ 6350 w 38353"/>
              <a:gd name="connsiteY4" fmla="*/ 6350 h 38290"/>
              <a:gd name="connsiteX5" fmla="*/ 6350 w 38353"/>
              <a:gd name="connsiteY5" fmla="*/ 6350 h 382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38353" h="38290">
                <a:moveTo>
                  <a:pt x="32003" y="31940"/>
                </a:moveTo>
                <a:lnTo>
                  <a:pt x="32003" y="6350"/>
                </a:lnTo>
                <a:lnTo>
                  <a:pt x="32003" y="6350"/>
                </a:lnTo>
                <a:cubicBezTo>
                  <a:pt x="32003" y="13411"/>
                  <a:pt x="26288" y="19139"/>
                  <a:pt x="19176" y="19139"/>
                </a:cubicBezTo>
                <a:cubicBezTo>
                  <a:pt x="12064" y="19139"/>
                  <a:pt x="6350" y="13411"/>
                  <a:pt x="6350" y="6350"/>
                </a:cubicBezTo>
                <a:cubicBezTo>
                  <a:pt x="6350" y="6350"/>
                  <a:pt x="6350" y="6350"/>
                  <a:pt x="6350" y="6350"/>
                </a:cubicBezTo>
              </a:path>
            </a:pathLst>
          </a:custGeom>
          <a:ln w="12700">
            <a:solidFill>
              <a:srgbClr val="46AAC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565900" y="5986463"/>
            <a:ext cx="63500" cy="52387"/>
          </a:xfrm>
          <a:custGeom>
            <a:avLst/>
            <a:gdLst>
              <a:gd name="connsiteX0" fmla="*/ 32004 w 63881"/>
              <a:gd name="connsiteY0" fmla="*/ 44754 h 51104"/>
              <a:gd name="connsiteX1" fmla="*/ 32004 w 63881"/>
              <a:gd name="connsiteY1" fmla="*/ 19151 h 51104"/>
              <a:gd name="connsiteX2" fmla="*/ 32004 w 63881"/>
              <a:gd name="connsiteY2" fmla="*/ 19151 h 51104"/>
              <a:gd name="connsiteX3" fmla="*/ 44704 w 63881"/>
              <a:gd name="connsiteY3" fmla="*/ 6350 h 51104"/>
              <a:gd name="connsiteX4" fmla="*/ 57531 w 63881"/>
              <a:gd name="connsiteY4" fmla="*/ 19151 h 51104"/>
              <a:gd name="connsiteX5" fmla="*/ 57531 w 63881"/>
              <a:gd name="connsiteY5" fmla="*/ 19151 h 51104"/>
              <a:gd name="connsiteX6" fmla="*/ 57531 w 63881"/>
              <a:gd name="connsiteY6" fmla="*/ 19151 h 51104"/>
              <a:gd name="connsiteX7" fmla="*/ 32004 w 63881"/>
              <a:gd name="connsiteY7" fmla="*/ 44742 h 51104"/>
              <a:gd name="connsiteX8" fmla="*/ 6350 w 63881"/>
              <a:gd name="connsiteY8" fmla="*/ 19151 h 51104"/>
              <a:gd name="connsiteX9" fmla="*/ 6350 w 63881"/>
              <a:gd name="connsiteY9" fmla="*/ 19151 h 511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63881" h="51104">
                <a:moveTo>
                  <a:pt x="32004" y="44754"/>
                </a:moveTo>
                <a:lnTo>
                  <a:pt x="32004" y="19151"/>
                </a:lnTo>
                <a:lnTo>
                  <a:pt x="32004" y="19151"/>
                </a:lnTo>
                <a:cubicBezTo>
                  <a:pt x="32004" y="12077"/>
                  <a:pt x="37718" y="6350"/>
                  <a:pt x="44704" y="6350"/>
                </a:cubicBezTo>
                <a:cubicBezTo>
                  <a:pt x="51816" y="6350"/>
                  <a:pt x="57531" y="12077"/>
                  <a:pt x="57531" y="19151"/>
                </a:cubicBezTo>
                <a:cubicBezTo>
                  <a:pt x="57531" y="19151"/>
                  <a:pt x="57531" y="19151"/>
                  <a:pt x="57531" y="19151"/>
                </a:cubicBezTo>
                <a:lnTo>
                  <a:pt x="57531" y="19151"/>
                </a:lnTo>
                <a:cubicBezTo>
                  <a:pt x="57531" y="33286"/>
                  <a:pt x="46101" y="44742"/>
                  <a:pt x="32004" y="44742"/>
                </a:cubicBezTo>
                <a:cubicBezTo>
                  <a:pt x="17780" y="44742"/>
                  <a:pt x="6350" y="33286"/>
                  <a:pt x="6350" y="19151"/>
                </a:cubicBezTo>
                <a:cubicBezTo>
                  <a:pt x="6350" y="19151"/>
                  <a:pt x="6350" y="19151"/>
                  <a:pt x="6350" y="19151"/>
                </a:cubicBezTo>
              </a:path>
            </a:pathLst>
          </a:custGeom>
          <a:ln w="12700">
            <a:solidFill>
              <a:srgbClr val="46AAC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6616700" y="5999163"/>
            <a:ext cx="25400" cy="295275"/>
          </a:xfrm>
          <a:custGeom>
            <a:avLst/>
            <a:gdLst>
              <a:gd name="connsiteX0" fmla="*/ 6350 w 25400"/>
              <a:gd name="connsiteY0" fmla="*/ 6350 h 294284"/>
              <a:gd name="connsiteX1" fmla="*/ 6350 w 25400"/>
              <a:gd name="connsiteY1" fmla="*/ 287934 h 2942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94284">
                <a:moveTo>
                  <a:pt x="6350" y="6350"/>
                </a:moveTo>
                <a:lnTo>
                  <a:pt x="6350" y="287934"/>
                </a:lnTo>
              </a:path>
            </a:pathLst>
          </a:custGeom>
          <a:ln w="12700">
            <a:solidFill>
              <a:srgbClr val="46AAC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4403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77100" y="3556000"/>
            <a:ext cx="16002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15100" y="5892800"/>
            <a:ext cx="24765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40" name="TextBox 1"/>
          <p:cNvSpPr txBox="1">
            <a:spLocks noChangeArrowheads="1"/>
          </p:cNvSpPr>
          <p:nvPr/>
        </p:nvSpPr>
        <p:spPr bwMode="auto">
          <a:xfrm>
            <a:off x="406400" y="139700"/>
            <a:ext cx="2743200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4700"/>
              </a:lnSpc>
            </a:pPr>
            <a:r>
              <a:rPr lang="en-US" altLang="zh-CN" sz="3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常用表单字段</a:t>
            </a:r>
          </a:p>
        </p:txBody>
      </p:sp>
      <p:sp>
        <p:nvSpPr>
          <p:cNvPr id="44041" name="TextBox 1"/>
          <p:cNvSpPr txBox="1">
            <a:spLocks noChangeArrowheads="1"/>
          </p:cNvSpPr>
          <p:nvPr/>
        </p:nvSpPr>
        <p:spPr bwMode="auto">
          <a:xfrm>
            <a:off x="444500" y="1295400"/>
            <a:ext cx="815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7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•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注意，在发送到服务器的数据中，除了文本框的值</a:t>
            </a:r>
            <a:endParaRPr lang="en-US" altLang="zh-CN" sz="27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042" name="TextBox 1"/>
          <p:cNvSpPr txBox="1">
            <a:spLocks noChangeArrowheads="1"/>
          </p:cNvSpPr>
          <p:nvPr/>
        </p:nvSpPr>
        <p:spPr bwMode="auto">
          <a:xfrm>
            <a:off x="787400" y="1905000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7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7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还有</a:t>
            </a:r>
            <a:r>
              <a:rPr lang="en-US" altLang="zh-CN" sz="27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787400" y="2476500"/>
            <a:ext cx="1473200" cy="342900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 fontAlgn="auto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795" b="1" dirty="0">
                <a:solidFill>
                  <a:srgbClr val="00B050"/>
                </a:solidFill>
                <a:latin typeface="Calibri" pitchFamily="18" charset="0"/>
                <a:ea typeface="+mn-ea"/>
                <a:cs typeface="Calibri" pitchFamily="18" charset="0"/>
              </a:rPr>
              <a:t>x=5&amp;y=93</a:t>
            </a:r>
          </a:p>
        </p:txBody>
      </p:sp>
      <p:sp>
        <p:nvSpPr>
          <p:cNvPr id="44044" name="TextBox 1"/>
          <p:cNvSpPr txBox="1">
            <a:spLocks noChangeArrowheads="1"/>
          </p:cNvSpPr>
          <p:nvPr/>
        </p:nvSpPr>
        <p:spPr bwMode="auto">
          <a:xfrm>
            <a:off x="787400" y="3111500"/>
            <a:ext cx="57912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3100"/>
              </a:lnSpc>
            </a:pPr>
            <a:r>
              <a:rPr lang="en-US" altLang="zh-CN" sz="2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这个是点击按钮时，光标落在图片的坐标。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14300" y="6604000"/>
            <a:ext cx="177800" cy="177800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 fontAlgn="auto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3" dirty="0">
                <a:solidFill>
                  <a:srgbClr val="FFFFFF"/>
                </a:solidFill>
                <a:latin typeface="Calibri" pitchFamily="18" charset="0"/>
                <a:ea typeface="+mn-ea"/>
                <a:cs typeface="Calibri" pitchFamily="18" charset="0"/>
              </a:rPr>
              <a:t>31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6870700" y="6007100"/>
            <a:ext cx="1778000" cy="228600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3" dirty="0">
                <a:solidFill>
                  <a:srgbClr val="000000"/>
                </a:solidFill>
                <a:latin typeface="微软雅黑" pitchFamily="18" charset="0"/>
                <a:ea typeface="+mn-ea"/>
                <a:cs typeface="微软雅黑" pitchFamily="18" charset="0"/>
              </a:rPr>
              <a:t>form/imgbutton.htm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Box 1"/>
          <p:cNvSpPr txBox="1">
            <a:spLocks noChangeArrowheads="1"/>
          </p:cNvSpPr>
          <p:nvPr/>
        </p:nvSpPr>
        <p:spPr bwMode="auto">
          <a:xfrm>
            <a:off x="406400" y="139700"/>
            <a:ext cx="2743200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4700"/>
              </a:lnSpc>
            </a:pPr>
            <a:r>
              <a:rPr lang="en-US" altLang="zh-CN" sz="3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常用表单字段</a:t>
            </a:r>
          </a:p>
        </p:txBody>
      </p:sp>
      <p:sp>
        <p:nvSpPr>
          <p:cNvPr id="45058" name="TextBox 1"/>
          <p:cNvSpPr txBox="1">
            <a:spLocks noChangeArrowheads="1"/>
          </p:cNvSpPr>
          <p:nvPr/>
        </p:nvSpPr>
        <p:spPr bwMode="auto">
          <a:xfrm>
            <a:off x="444500" y="13462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7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•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隐藏输入框（</a:t>
            </a:r>
            <a:r>
              <a:rPr lang="en-US" altLang="zh-CN" sz="270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input</a:t>
            </a:r>
            <a:r>
              <a:rPr lang="en-US" altLang="zh-CN" sz="27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45059" name="TextBox 1"/>
          <p:cNvSpPr txBox="1">
            <a:spLocks noChangeArrowheads="1"/>
          </p:cNvSpPr>
          <p:nvPr/>
        </p:nvSpPr>
        <p:spPr bwMode="auto">
          <a:xfrm>
            <a:off x="901700" y="1854200"/>
            <a:ext cx="7694414" cy="443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31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可见</a:t>
            </a:r>
            <a:r>
              <a:rPr lang="en-US" altLang="zh-CN" sz="24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，但是隐藏输入框的值可以随着表单一起提</a:t>
            </a:r>
            <a:endParaRPr lang="en-US" altLang="zh-CN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060" name="TextBox 1"/>
          <p:cNvSpPr txBox="1">
            <a:spLocks noChangeArrowheads="1"/>
          </p:cNvSpPr>
          <p:nvPr/>
        </p:nvSpPr>
        <p:spPr bwMode="auto">
          <a:xfrm>
            <a:off x="1193800" y="2222500"/>
            <a:ext cx="6096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31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交。</a:t>
            </a:r>
          </a:p>
        </p:txBody>
      </p:sp>
      <p:sp>
        <p:nvSpPr>
          <p:cNvPr id="45061" name="TextBox 1"/>
          <p:cNvSpPr txBox="1">
            <a:spLocks noChangeArrowheads="1"/>
          </p:cNvSpPr>
          <p:nvPr/>
        </p:nvSpPr>
        <p:spPr bwMode="auto">
          <a:xfrm>
            <a:off x="444500" y="2743200"/>
            <a:ext cx="7632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400" b="1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&lt;input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type="hidden"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name="password"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value="123456"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/&gt;</a:t>
            </a:r>
          </a:p>
        </p:txBody>
      </p:sp>
      <p:sp>
        <p:nvSpPr>
          <p:cNvPr id="45062" name="TextBox 1"/>
          <p:cNvSpPr txBox="1">
            <a:spLocks noChangeArrowheads="1"/>
          </p:cNvSpPr>
          <p:nvPr/>
        </p:nvSpPr>
        <p:spPr bwMode="auto">
          <a:xfrm>
            <a:off x="444500" y="3937000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7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•</a:t>
            </a:r>
            <a:r>
              <a:rPr lang="en-US" altLang="zh-CN" sz="27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常见的使用场合</a:t>
            </a:r>
          </a:p>
        </p:txBody>
      </p:sp>
      <p:sp>
        <p:nvSpPr>
          <p:cNvPr id="45063" name="TextBox 1"/>
          <p:cNvSpPr txBox="1">
            <a:spLocks noChangeArrowheads="1"/>
          </p:cNvSpPr>
          <p:nvPr/>
        </p:nvSpPr>
        <p:spPr bwMode="auto">
          <a:xfrm>
            <a:off x="901700" y="4445000"/>
            <a:ext cx="33274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31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多页面收集用户信息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14300" y="6604000"/>
            <a:ext cx="177800" cy="177800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 fontAlgn="auto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3" dirty="0">
                <a:solidFill>
                  <a:srgbClr val="FFFFFF"/>
                </a:solidFill>
                <a:latin typeface="Calibri" pitchFamily="18" charset="0"/>
                <a:ea typeface="+mn-ea"/>
                <a:cs typeface="Calibri" pitchFamily="18" charset="0"/>
              </a:rPr>
              <a:t>32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Box 1"/>
          <p:cNvSpPr txBox="1">
            <a:spLocks noChangeArrowheads="1"/>
          </p:cNvSpPr>
          <p:nvPr/>
        </p:nvSpPr>
        <p:spPr bwMode="auto">
          <a:xfrm>
            <a:off x="482600" y="228600"/>
            <a:ext cx="1828800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4700"/>
              </a:lnSpc>
            </a:pPr>
            <a:r>
              <a:rPr lang="en-US" altLang="zh-CN" sz="3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单元目标</a:t>
            </a:r>
          </a:p>
        </p:txBody>
      </p:sp>
      <p:sp>
        <p:nvSpPr>
          <p:cNvPr id="15362" name="TextBox 1"/>
          <p:cNvSpPr txBox="1">
            <a:spLocks noChangeArrowheads="1"/>
          </p:cNvSpPr>
          <p:nvPr/>
        </p:nvSpPr>
        <p:spPr bwMode="auto">
          <a:xfrm>
            <a:off x="444500" y="1549400"/>
            <a:ext cx="353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7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•</a:t>
            </a:r>
            <a:r>
              <a:rPr lang="en-US" altLang="zh-CN" sz="27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了解提交表单的方法</a:t>
            </a:r>
          </a:p>
        </p:txBody>
      </p:sp>
      <p:sp>
        <p:nvSpPr>
          <p:cNvPr id="15363" name="TextBox 1"/>
          <p:cNvSpPr txBox="1">
            <a:spLocks noChangeArrowheads="1"/>
          </p:cNvSpPr>
          <p:nvPr/>
        </p:nvSpPr>
        <p:spPr bwMode="auto">
          <a:xfrm>
            <a:off x="444500" y="2057400"/>
            <a:ext cx="566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7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•</a:t>
            </a:r>
            <a:r>
              <a:rPr lang="en-US" altLang="zh-CN" sz="27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掌握常用表单字段的使用（</a:t>
            </a:r>
            <a:r>
              <a:rPr lang="en-US" altLang="zh-CN" sz="27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重点</a:t>
            </a:r>
            <a:r>
              <a:rPr lang="en-US" altLang="zh-CN" sz="27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14300" y="6604000"/>
            <a:ext cx="88900" cy="177800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 fontAlgn="auto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3" dirty="0">
                <a:solidFill>
                  <a:srgbClr val="FFFFFF"/>
                </a:solidFill>
                <a:latin typeface="Calibri" pitchFamily="18" charset="0"/>
                <a:ea typeface="+mn-ea"/>
                <a:cs typeface="Calibri" pitchFamily="18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565900" y="5922963"/>
            <a:ext cx="2370138" cy="422275"/>
          </a:xfrm>
          <a:custGeom>
            <a:avLst/>
            <a:gdLst>
              <a:gd name="connsiteX0" fmla="*/ 6350 w 2370201"/>
              <a:gd name="connsiteY0" fmla="*/ 83146 h 422275"/>
              <a:gd name="connsiteX1" fmla="*/ 32004 w 2370201"/>
              <a:gd name="connsiteY1" fmla="*/ 57543 h 422275"/>
              <a:gd name="connsiteX2" fmla="*/ 32004 w 2370201"/>
              <a:gd name="connsiteY2" fmla="*/ 57543 h 422275"/>
              <a:gd name="connsiteX3" fmla="*/ 32004 w 2370201"/>
              <a:gd name="connsiteY3" fmla="*/ 57543 h 422275"/>
              <a:gd name="connsiteX4" fmla="*/ 2312543 w 2370201"/>
              <a:gd name="connsiteY4" fmla="*/ 57543 h 422275"/>
              <a:gd name="connsiteX5" fmla="*/ 2312543 w 2370201"/>
              <a:gd name="connsiteY5" fmla="*/ 31953 h 422275"/>
              <a:gd name="connsiteX6" fmla="*/ 2312543 w 2370201"/>
              <a:gd name="connsiteY6" fmla="*/ 31953 h 422275"/>
              <a:gd name="connsiteX7" fmla="*/ 2338196 w 2370201"/>
              <a:gd name="connsiteY7" fmla="*/ 6350 h 422275"/>
              <a:gd name="connsiteX8" fmla="*/ 2363723 w 2370201"/>
              <a:gd name="connsiteY8" fmla="*/ 31953 h 422275"/>
              <a:gd name="connsiteX9" fmla="*/ 2363723 w 2370201"/>
              <a:gd name="connsiteY9" fmla="*/ 31953 h 422275"/>
              <a:gd name="connsiteX10" fmla="*/ 2363723 w 2370201"/>
              <a:gd name="connsiteY10" fmla="*/ 31953 h 422275"/>
              <a:gd name="connsiteX11" fmla="*/ 2363851 w 2370201"/>
              <a:gd name="connsiteY11" fmla="*/ 339128 h 422275"/>
              <a:gd name="connsiteX12" fmla="*/ 2363851 w 2370201"/>
              <a:gd name="connsiteY12" fmla="*/ 339128 h 422275"/>
              <a:gd name="connsiteX13" fmla="*/ 2338196 w 2370201"/>
              <a:gd name="connsiteY13" fmla="*/ 364731 h 422275"/>
              <a:gd name="connsiteX14" fmla="*/ 2338196 w 2370201"/>
              <a:gd name="connsiteY14" fmla="*/ 364731 h 422275"/>
              <a:gd name="connsiteX15" fmla="*/ 2338196 w 2370201"/>
              <a:gd name="connsiteY15" fmla="*/ 364731 h 422275"/>
              <a:gd name="connsiteX16" fmla="*/ 57531 w 2370201"/>
              <a:gd name="connsiteY16" fmla="*/ 364731 h 422275"/>
              <a:gd name="connsiteX17" fmla="*/ 57531 w 2370201"/>
              <a:gd name="connsiteY17" fmla="*/ 390321 h 422275"/>
              <a:gd name="connsiteX18" fmla="*/ 57531 w 2370201"/>
              <a:gd name="connsiteY18" fmla="*/ 390321 h 422275"/>
              <a:gd name="connsiteX19" fmla="*/ 32004 w 2370201"/>
              <a:gd name="connsiteY19" fmla="*/ 415925 h 422275"/>
              <a:gd name="connsiteX20" fmla="*/ 6350 w 2370201"/>
              <a:gd name="connsiteY20" fmla="*/ 390321 h 422275"/>
              <a:gd name="connsiteX21" fmla="*/ 6350 w 2370201"/>
              <a:gd name="connsiteY21" fmla="*/ 390321 h 422275"/>
              <a:gd name="connsiteX22" fmla="*/ 6350 w 2370201"/>
              <a:gd name="connsiteY22" fmla="*/ 83146 h 4222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2370201" h="422275">
                <a:moveTo>
                  <a:pt x="6350" y="83146"/>
                </a:moveTo>
                <a:cubicBezTo>
                  <a:pt x="6350" y="69011"/>
                  <a:pt x="17780" y="57543"/>
                  <a:pt x="32004" y="57543"/>
                </a:cubicBezTo>
                <a:cubicBezTo>
                  <a:pt x="32004" y="57543"/>
                  <a:pt x="32004" y="57543"/>
                  <a:pt x="32004" y="57543"/>
                </a:cubicBezTo>
                <a:lnTo>
                  <a:pt x="32004" y="57543"/>
                </a:lnTo>
                <a:lnTo>
                  <a:pt x="2312543" y="57543"/>
                </a:lnTo>
                <a:lnTo>
                  <a:pt x="2312543" y="31953"/>
                </a:lnTo>
                <a:lnTo>
                  <a:pt x="2312543" y="31953"/>
                </a:lnTo>
                <a:cubicBezTo>
                  <a:pt x="2312543" y="17805"/>
                  <a:pt x="2324100" y="6350"/>
                  <a:pt x="2338196" y="6350"/>
                </a:cubicBezTo>
                <a:cubicBezTo>
                  <a:pt x="2352293" y="6350"/>
                  <a:pt x="2363723" y="17805"/>
                  <a:pt x="2363723" y="31953"/>
                </a:cubicBezTo>
                <a:cubicBezTo>
                  <a:pt x="2363723" y="31953"/>
                  <a:pt x="2363723" y="31953"/>
                  <a:pt x="2363723" y="31953"/>
                </a:cubicBezTo>
                <a:lnTo>
                  <a:pt x="2363723" y="31953"/>
                </a:lnTo>
                <a:lnTo>
                  <a:pt x="2363851" y="339128"/>
                </a:lnTo>
                <a:lnTo>
                  <a:pt x="2363851" y="339128"/>
                </a:lnTo>
                <a:cubicBezTo>
                  <a:pt x="2363851" y="353263"/>
                  <a:pt x="2352293" y="364731"/>
                  <a:pt x="2338196" y="364731"/>
                </a:cubicBezTo>
                <a:cubicBezTo>
                  <a:pt x="2338196" y="364731"/>
                  <a:pt x="2338196" y="364731"/>
                  <a:pt x="2338196" y="364731"/>
                </a:cubicBezTo>
                <a:lnTo>
                  <a:pt x="2338196" y="364731"/>
                </a:lnTo>
                <a:lnTo>
                  <a:pt x="57531" y="364731"/>
                </a:lnTo>
                <a:lnTo>
                  <a:pt x="57531" y="390321"/>
                </a:lnTo>
                <a:lnTo>
                  <a:pt x="57531" y="390321"/>
                </a:lnTo>
                <a:cubicBezTo>
                  <a:pt x="57531" y="404469"/>
                  <a:pt x="46101" y="415925"/>
                  <a:pt x="32004" y="415925"/>
                </a:cubicBezTo>
                <a:cubicBezTo>
                  <a:pt x="17780" y="415925"/>
                  <a:pt x="6350" y="404469"/>
                  <a:pt x="6350" y="390321"/>
                </a:cubicBezTo>
                <a:cubicBezTo>
                  <a:pt x="6350" y="390321"/>
                  <a:pt x="6350" y="390321"/>
                  <a:pt x="6350" y="390321"/>
                </a:cubicBezTo>
                <a:lnTo>
                  <a:pt x="6350" y="8314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6AAC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8872538" y="5948363"/>
            <a:ext cx="63500" cy="38100"/>
          </a:xfrm>
          <a:custGeom>
            <a:avLst/>
            <a:gdLst>
              <a:gd name="connsiteX0" fmla="*/ 6350 w 64007"/>
              <a:gd name="connsiteY0" fmla="*/ 31940 h 38290"/>
              <a:gd name="connsiteX1" fmla="*/ 32003 w 64007"/>
              <a:gd name="connsiteY1" fmla="*/ 31940 h 38290"/>
              <a:gd name="connsiteX2" fmla="*/ 32003 w 64007"/>
              <a:gd name="connsiteY2" fmla="*/ 31940 h 38290"/>
              <a:gd name="connsiteX3" fmla="*/ 57657 w 64007"/>
              <a:gd name="connsiteY3" fmla="*/ 6350 h 382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4007" h="38290">
                <a:moveTo>
                  <a:pt x="6350" y="31940"/>
                </a:moveTo>
                <a:lnTo>
                  <a:pt x="32003" y="31940"/>
                </a:lnTo>
                <a:lnTo>
                  <a:pt x="32003" y="31940"/>
                </a:lnTo>
                <a:cubicBezTo>
                  <a:pt x="46100" y="31940"/>
                  <a:pt x="57657" y="20485"/>
                  <a:pt x="57657" y="6350"/>
                </a:cubicBezTo>
              </a:path>
            </a:pathLst>
          </a:custGeom>
          <a:ln w="12700">
            <a:solidFill>
              <a:srgbClr val="46AAC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8872538" y="5948363"/>
            <a:ext cx="38100" cy="38100"/>
          </a:xfrm>
          <a:custGeom>
            <a:avLst/>
            <a:gdLst>
              <a:gd name="connsiteX0" fmla="*/ 32003 w 38353"/>
              <a:gd name="connsiteY0" fmla="*/ 31940 h 38290"/>
              <a:gd name="connsiteX1" fmla="*/ 32003 w 38353"/>
              <a:gd name="connsiteY1" fmla="*/ 6350 h 38290"/>
              <a:gd name="connsiteX2" fmla="*/ 32003 w 38353"/>
              <a:gd name="connsiteY2" fmla="*/ 6350 h 38290"/>
              <a:gd name="connsiteX3" fmla="*/ 19176 w 38353"/>
              <a:gd name="connsiteY3" fmla="*/ 19139 h 38290"/>
              <a:gd name="connsiteX4" fmla="*/ 6350 w 38353"/>
              <a:gd name="connsiteY4" fmla="*/ 6350 h 38290"/>
              <a:gd name="connsiteX5" fmla="*/ 6350 w 38353"/>
              <a:gd name="connsiteY5" fmla="*/ 6350 h 382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38353" h="38290">
                <a:moveTo>
                  <a:pt x="32003" y="31940"/>
                </a:moveTo>
                <a:lnTo>
                  <a:pt x="32003" y="6350"/>
                </a:lnTo>
                <a:lnTo>
                  <a:pt x="32003" y="6350"/>
                </a:lnTo>
                <a:cubicBezTo>
                  <a:pt x="32003" y="13411"/>
                  <a:pt x="26288" y="19139"/>
                  <a:pt x="19176" y="19139"/>
                </a:cubicBezTo>
                <a:cubicBezTo>
                  <a:pt x="12064" y="19139"/>
                  <a:pt x="6350" y="13411"/>
                  <a:pt x="6350" y="6350"/>
                </a:cubicBezTo>
                <a:cubicBezTo>
                  <a:pt x="6350" y="6350"/>
                  <a:pt x="6350" y="6350"/>
                  <a:pt x="6350" y="6350"/>
                </a:cubicBezTo>
              </a:path>
            </a:pathLst>
          </a:custGeom>
          <a:ln w="12700">
            <a:solidFill>
              <a:srgbClr val="46AAC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565900" y="5986463"/>
            <a:ext cx="63500" cy="52387"/>
          </a:xfrm>
          <a:custGeom>
            <a:avLst/>
            <a:gdLst>
              <a:gd name="connsiteX0" fmla="*/ 32004 w 63881"/>
              <a:gd name="connsiteY0" fmla="*/ 44754 h 51104"/>
              <a:gd name="connsiteX1" fmla="*/ 32004 w 63881"/>
              <a:gd name="connsiteY1" fmla="*/ 19151 h 51104"/>
              <a:gd name="connsiteX2" fmla="*/ 32004 w 63881"/>
              <a:gd name="connsiteY2" fmla="*/ 19151 h 51104"/>
              <a:gd name="connsiteX3" fmla="*/ 44704 w 63881"/>
              <a:gd name="connsiteY3" fmla="*/ 6350 h 51104"/>
              <a:gd name="connsiteX4" fmla="*/ 57531 w 63881"/>
              <a:gd name="connsiteY4" fmla="*/ 19151 h 51104"/>
              <a:gd name="connsiteX5" fmla="*/ 57531 w 63881"/>
              <a:gd name="connsiteY5" fmla="*/ 19151 h 51104"/>
              <a:gd name="connsiteX6" fmla="*/ 57531 w 63881"/>
              <a:gd name="connsiteY6" fmla="*/ 19151 h 51104"/>
              <a:gd name="connsiteX7" fmla="*/ 32004 w 63881"/>
              <a:gd name="connsiteY7" fmla="*/ 44742 h 51104"/>
              <a:gd name="connsiteX8" fmla="*/ 6350 w 63881"/>
              <a:gd name="connsiteY8" fmla="*/ 19151 h 51104"/>
              <a:gd name="connsiteX9" fmla="*/ 6350 w 63881"/>
              <a:gd name="connsiteY9" fmla="*/ 19151 h 511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63881" h="51104">
                <a:moveTo>
                  <a:pt x="32004" y="44754"/>
                </a:moveTo>
                <a:lnTo>
                  <a:pt x="32004" y="19151"/>
                </a:lnTo>
                <a:lnTo>
                  <a:pt x="32004" y="19151"/>
                </a:lnTo>
                <a:cubicBezTo>
                  <a:pt x="32004" y="12077"/>
                  <a:pt x="37718" y="6350"/>
                  <a:pt x="44704" y="6350"/>
                </a:cubicBezTo>
                <a:cubicBezTo>
                  <a:pt x="51816" y="6350"/>
                  <a:pt x="57531" y="12077"/>
                  <a:pt x="57531" y="19151"/>
                </a:cubicBezTo>
                <a:cubicBezTo>
                  <a:pt x="57531" y="19151"/>
                  <a:pt x="57531" y="19151"/>
                  <a:pt x="57531" y="19151"/>
                </a:cubicBezTo>
                <a:lnTo>
                  <a:pt x="57531" y="19151"/>
                </a:lnTo>
                <a:cubicBezTo>
                  <a:pt x="57531" y="33286"/>
                  <a:pt x="46101" y="44742"/>
                  <a:pt x="32004" y="44742"/>
                </a:cubicBezTo>
                <a:cubicBezTo>
                  <a:pt x="17780" y="44742"/>
                  <a:pt x="6350" y="33286"/>
                  <a:pt x="6350" y="19151"/>
                </a:cubicBezTo>
                <a:cubicBezTo>
                  <a:pt x="6350" y="19151"/>
                  <a:pt x="6350" y="19151"/>
                  <a:pt x="6350" y="19151"/>
                </a:cubicBezTo>
              </a:path>
            </a:pathLst>
          </a:custGeom>
          <a:ln w="12700">
            <a:solidFill>
              <a:srgbClr val="46AAC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6616700" y="5999163"/>
            <a:ext cx="25400" cy="295275"/>
          </a:xfrm>
          <a:custGeom>
            <a:avLst/>
            <a:gdLst>
              <a:gd name="connsiteX0" fmla="*/ 6350 w 25400"/>
              <a:gd name="connsiteY0" fmla="*/ 6350 h 294284"/>
              <a:gd name="connsiteX1" fmla="*/ 6350 w 25400"/>
              <a:gd name="connsiteY1" fmla="*/ 287934 h 2942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94284">
                <a:moveTo>
                  <a:pt x="6350" y="6350"/>
                </a:moveTo>
                <a:lnTo>
                  <a:pt x="6350" y="287934"/>
                </a:lnTo>
              </a:path>
            </a:pathLst>
          </a:custGeom>
          <a:ln w="12700">
            <a:solidFill>
              <a:srgbClr val="46AAC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4608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5100" y="5892800"/>
            <a:ext cx="24765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7" name="TextBox 1"/>
          <p:cNvSpPr txBox="1">
            <a:spLocks noChangeArrowheads="1"/>
          </p:cNvSpPr>
          <p:nvPr/>
        </p:nvSpPr>
        <p:spPr bwMode="auto">
          <a:xfrm>
            <a:off x="406400" y="139700"/>
            <a:ext cx="2743200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4700"/>
              </a:lnSpc>
            </a:pPr>
            <a:r>
              <a:rPr lang="en-US" altLang="zh-CN" sz="3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常用表单字段</a:t>
            </a:r>
          </a:p>
        </p:txBody>
      </p:sp>
      <p:sp>
        <p:nvSpPr>
          <p:cNvPr id="46088" name="TextBox 1"/>
          <p:cNvSpPr txBox="1">
            <a:spLocks noChangeArrowheads="1"/>
          </p:cNvSpPr>
          <p:nvPr/>
        </p:nvSpPr>
        <p:spPr bwMode="auto">
          <a:xfrm>
            <a:off x="444500" y="1320800"/>
            <a:ext cx="2451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7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•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标签（</a:t>
            </a:r>
            <a:r>
              <a:rPr lang="en-US" altLang="zh-CN" sz="270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label</a:t>
            </a:r>
            <a:r>
              <a:rPr lang="en-US" altLang="zh-CN" sz="27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46089" name="TextBox 1"/>
          <p:cNvSpPr txBox="1">
            <a:spLocks noChangeArrowheads="1"/>
          </p:cNvSpPr>
          <p:nvPr/>
        </p:nvSpPr>
        <p:spPr bwMode="auto">
          <a:xfrm>
            <a:off x="901700" y="1828800"/>
            <a:ext cx="77089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3100"/>
              </a:lnSpc>
            </a:pPr>
            <a:r>
              <a:rPr lang="en-US" altLang="zh-CN" sz="24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–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有些</a:t>
            </a:r>
            <a:r>
              <a:rPr lang="en-US" altLang="zh-CN" sz="24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HTML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标签尺寸很小，比如单选框和多选框。希望点</a:t>
            </a:r>
          </a:p>
        </p:txBody>
      </p:sp>
      <p:sp>
        <p:nvSpPr>
          <p:cNvPr id="46090" name="TextBox 1"/>
          <p:cNvSpPr txBox="1">
            <a:spLocks noChangeArrowheads="1"/>
          </p:cNvSpPr>
          <p:nvPr/>
        </p:nvSpPr>
        <p:spPr bwMode="auto">
          <a:xfrm>
            <a:off x="1193800" y="2197100"/>
            <a:ext cx="64008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31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击单选框旁边的按钮和点击单选框的效果相同。</a:t>
            </a:r>
          </a:p>
        </p:txBody>
      </p:sp>
      <p:sp>
        <p:nvSpPr>
          <p:cNvPr id="46091" name="TextBox 1"/>
          <p:cNvSpPr txBox="1">
            <a:spLocks noChangeArrowheads="1"/>
          </p:cNvSpPr>
          <p:nvPr/>
        </p:nvSpPr>
        <p:spPr bwMode="auto">
          <a:xfrm>
            <a:off x="444500" y="2908300"/>
            <a:ext cx="48768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3100"/>
              </a:lnSpc>
            </a:pPr>
            <a:r>
              <a:rPr lang="en-US" altLang="zh-CN" sz="2400" b="1" u="sng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示例：</a:t>
            </a:r>
            <a:r>
              <a:rPr lang="en-US" altLang="zh-CN" sz="2400" b="1" u="sng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&lt;label&gt;</a:t>
            </a:r>
            <a:r>
              <a:rPr lang="en-US" altLang="zh-CN" sz="2400" b="1" u="sng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标签常见的使用场景？</a:t>
            </a:r>
          </a:p>
        </p:txBody>
      </p:sp>
      <p:sp>
        <p:nvSpPr>
          <p:cNvPr id="46092" name="TextBox 1"/>
          <p:cNvSpPr txBox="1">
            <a:spLocks noChangeArrowheads="1"/>
          </p:cNvSpPr>
          <p:nvPr/>
        </p:nvSpPr>
        <p:spPr bwMode="auto">
          <a:xfrm>
            <a:off x="444500" y="3340100"/>
            <a:ext cx="33274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000" b="1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&lt;label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for="blue"</a:t>
            </a:r>
            <a:r>
              <a:rPr lang="en-US" altLang="zh-CN" sz="2000" b="1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&gt;</a:t>
            </a:r>
            <a:r>
              <a:rPr lang="en-US" altLang="zh-CN" sz="2000" b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蓝色</a:t>
            </a:r>
            <a:r>
              <a:rPr lang="en-US" altLang="zh-CN" sz="2000" b="1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&lt;/label&gt;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444500" y="3771900"/>
            <a:ext cx="6451600" cy="254000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4" b="1" dirty="0">
                <a:solidFill>
                  <a:srgbClr val="00B050"/>
                </a:solidFill>
                <a:latin typeface="Calibri" pitchFamily="18" charset="0"/>
                <a:ea typeface="+mn-ea"/>
                <a:cs typeface="Calibri" pitchFamily="18" charset="0"/>
              </a:rPr>
              <a:t>&lt;input</a:t>
            </a:r>
            <a:r>
              <a:rPr lang="en-US" altLang="zh-CN" sz="2004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00B050"/>
                </a:solidFill>
                <a:latin typeface="Calibri" pitchFamily="18" charset="0"/>
                <a:ea typeface="+mn-ea"/>
                <a:cs typeface="Calibri" pitchFamily="18" charset="0"/>
              </a:rPr>
              <a:t>type="radio"</a:t>
            </a:r>
            <a:r>
              <a:rPr lang="en-US" altLang="zh-CN" sz="2004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FF0000"/>
                </a:solidFill>
                <a:latin typeface="Calibri" pitchFamily="18" charset="0"/>
                <a:ea typeface="+mn-ea"/>
                <a:cs typeface="Calibri" pitchFamily="18" charset="0"/>
              </a:rPr>
              <a:t>id="blue"</a:t>
            </a:r>
            <a:r>
              <a:rPr lang="en-US" altLang="zh-CN" sz="2004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00B050"/>
                </a:solidFill>
                <a:latin typeface="Calibri" pitchFamily="18" charset="0"/>
                <a:ea typeface="+mn-ea"/>
                <a:cs typeface="Calibri" pitchFamily="18" charset="0"/>
              </a:rPr>
              <a:t>value="blue"</a:t>
            </a:r>
            <a:r>
              <a:rPr lang="en-US" altLang="zh-CN" sz="2004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00B050"/>
                </a:solidFill>
                <a:latin typeface="Calibri" pitchFamily="18" charset="0"/>
                <a:ea typeface="+mn-ea"/>
                <a:cs typeface="Calibri" pitchFamily="18" charset="0"/>
              </a:rPr>
              <a:t>name="color"</a:t>
            </a:r>
            <a:r>
              <a:rPr lang="en-US" altLang="zh-CN" sz="2004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00B050"/>
                </a:solidFill>
                <a:latin typeface="Calibri" pitchFamily="18" charset="0"/>
                <a:ea typeface="+mn-ea"/>
                <a:cs typeface="Calibri" pitchFamily="18" charset="0"/>
              </a:rPr>
              <a:t>/&gt;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14300" y="6604000"/>
            <a:ext cx="177800" cy="177800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 fontAlgn="auto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3" dirty="0">
                <a:solidFill>
                  <a:srgbClr val="FFFFFF"/>
                </a:solidFill>
                <a:latin typeface="Calibri" pitchFamily="18" charset="0"/>
                <a:ea typeface="+mn-ea"/>
                <a:cs typeface="Calibri" pitchFamily="18" charset="0"/>
              </a:rPr>
              <a:t>33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7099300" y="6007100"/>
            <a:ext cx="1308100" cy="228600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3" dirty="0">
                <a:solidFill>
                  <a:srgbClr val="000000"/>
                </a:solidFill>
                <a:latin typeface="微软雅黑" pitchFamily="18" charset="0"/>
                <a:ea typeface="+mn-ea"/>
                <a:cs typeface="微软雅黑" pitchFamily="18" charset="0"/>
              </a:rPr>
              <a:t>form/radio.htm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Box 1"/>
          <p:cNvSpPr txBox="1">
            <a:spLocks noChangeArrowheads="1"/>
          </p:cNvSpPr>
          <p:nvPr/>
        </p:nvSpPr>
        <p:spPr bwMode="auto">
          <a:xfrm>
            <a:off x="406400" y="139700"/>
            <a:ext cx="2743200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4700"/>
              </a:lnSpc>
            </a:pPr>
            <a:r>
              <a:rPr lang="en-US" altLang="zh-CN" sz="3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常用表单字段</a:t>
            </a:r>
          </a:p>
        </p:txBody>
      </p:sp>
      <p:sp>
        <p:nvSpPr>
          <p:cNvPr id="47106" name="TextBox 1"/>
          <p:cNvSpPr txBox="1">
            <a:spLocks noChangeArrowheads="1"/>
          </p:cNvSpPr>
          <p:nvPr/>
        </p:nvSpPr>
        <p:spPr bwMode="auto">
          <a:xfrm>
            <a:off x="444500" y="1371600"/>
            <a:ext cx="426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7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•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0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id</a:t>
            </a:r>
            <a:r>
              <a:rPr lang="en-US" altLang="zh-CN" sz="27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70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name</a:t>
            </a:r>
            <a:r>
              <a:rPr lang="en-US" altLang="zh-CN" sz="27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有什么区别呢</a:t>
            </a:r>
            <a:r>
              <a:rPr lang="en-US" altLang="zh-CN" sz="27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？</a:t>
            </a:r>
          </a:p>
        </p:txBody>
      </p:sp>
      <p:sp>
        <p:nvSpPr>
          <p:cNvPr id="47107" name="TextBox 1"/>
          <p:cNvSpPr txBox="1">
            <a:spLocks noChangeArrowheads="1"/>
          </p:cNvSpPr>
          <p:nvPr/>
        </p:nvSpPr>
        <p:spPr bwMode="auto">
          <a:xfrm>
            <a:off x="901700" y="1879600"/>
            <a:ext cx="7632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31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id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在整个页面是唯一的，没有任何两个</a:t>
            </a:r>
            <a:r>
              <a:rPr lang="en-US" altLang="zh-CN" sz="240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HTML</a:t>
            </a:r>
            <a:r>
              <a:rPr lang="en-US" altLang="zh-CN" sz="24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标签的</a:t>
            </a:r>
            <a:r>
              <a:rPr lang="en-US" altLang="zh-CN" sz="240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id</a:t>
            </a:r>
            <a:r>
              <a:rPr lang="en-US" altLang="zh-CN" sz="24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endParaRPr lang="en-US" altLang="zh-CN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108" name="TextBox 1"/>
          <p:cNvSpPr txBox="1">
            <a:spLocks noChangeArrowheads="1"/>
          </p:cNvSpPr>
          <p:nvPr/>
        </p:nvSpPr>
        <p:spPr bwMode="auto">
          <a:xfrm>
            <a:off x="1193800" y="2247900"/>
            <a:ext cx="12192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3100"/>
              </a:lnSpc>
            </a:pPr>
            <a:r>
              <a:rPr lang="en-US" altLang="zh-CN" sz="24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一样的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47109" name="TextBox 1"/>
          <p:cNvSpPr txBox="1">
            <a:spLocks noChangeArrowheads="1"/>
          </p:cNvSpPr>
          <p:nvPr/>
        </p:nvSpPr>
        <p:spPr bwMode="auto">
          <a:xfrm>
            <a:off x="901700" y="2692400"/>
            <a:ext cx="7594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31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name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用在向服务器发送数据时，保存</a:t>
            </a:r>
            <a:r>
              <a:rPr lang="en-US" altLang="zh-CN" sz="240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HTML</a:t>
            </a:r>
            <a:r>
              <a:rPr lang="en-US" altLang="zh-CN" sz="24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标签的值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ts val="34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可以有相同的</a:t>
            </a:r>
            <a:r>
              <a:rPr lang="en-US" altLang="zh-CN" sz="240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name</a:t>
            </a:r>
            <a:r>
              <a:rPr lang="en-US" altLang="zh-CN" sz="24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HTML</a:t>
            </a:r>
            <a:r>
              <a:rPr lang="en-US" altLang="zh-CN" sz="24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标签存在（比如相同</a:t>
            </a:r>
            <a:r>
              <a:rPr lang="en-US" altLang="zh-CN" sz="240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name</a:t>
            </a:r>
            <a:r>
              <a:rPr lang="en-US" altLang="zh-CN" sz="24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endParaRPr lang="en-US" altLang="zh-CN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110" name="TextBox 1"/>
          <p:cNvSpPr txBox="1">
            <a:spLocks noChangeArrowheads="1"/>
          </p:cNvSpPr>
          <p:nvPr/>
        </p:nvSpPr>
        <p:spPr bwMode="auto">
          <a:xfrm>
            <a:off x="1193800" y="3492500"/>
            <a:ext cx="30734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3100"/>
              </a:lnSpc>
            </a:pPr>
            <a:r>
              <a:rPr lang="en-US" altLang="zh-CN" sz="24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radio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是同一分组的）。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14300" y="6604000"/>
            <a:ext cx="177800" cy="177800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 fontAlgn="auto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3" dirty="0">
                <a:solidFill>
                  <a:srgbClr val="FFFFFF"/>
                </a:solidFill>
                <a:latin typeface="Calibri" pitchFamily="18" charset="0"/>
                <a:ea typeface="+mn-ea"/>
                <a:cs typeface="Calibri" pitchFamily="18" charset="0"/>
              </a:rPr>
              <a:t>34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565900" y="5922963"/>
            <a:ext cx="2370138" cy="422275"/>
          </a:xfrm>
          <a:custGeom>
            <a:avLst/>
            <a:gdLst>
              <a:gd name="connsiteX0" fmla="*/ 6350 w 2370201"/>
              <a:gd name="connsiteY0" fmla="*/ 83146 h 422275"/>
              <a:gd name="connsiteX1" fmla="*/ 32004 w 2370201"/>
              <a:gd name="connsiteY1" fmla="*/ 57543 h 422275"/>
              <a:gd name="connsiteX2" fmla="*/ 32004 w 2370201"/>
              <a:gd name="connsiteY2" fmla="*/ 57543 h 422275"/>
              <a:gd name="connsiteX3" fmla="*/ 32004 w 2370201"/>
              <a:gd name="connsiteY3" fmla="*/ 57543 h 422275"/>
              <a:gd name="connsiteX4" fmla="*/ 2312543 w 2370201"/>
              <a:gd name="connsiteY4" fmla="*/ 57543 h 422275"/>
              <a:gd name="connsiteX5" fmla="*/ 2312543 w 2370201"/>
              <a:gd name="connsiteY5" fmla="*/ 31953 h 422275"/>
              <a:gd name="connsiteX6" fmla="*/ 2312543 w 2370201"/>
              <a:gd name="connsiteY6" fmla="*/ 31953 h 422275"/>
              <a:gd name="connsiteX7" fmla="*/ 2338196 w 2370201"/>
              <a:gd name="connsiteY7" fmla="*/ 6350 h 422275"/>
              <a:gd name="connsiteX8" fmla="*/ 2363723 w 2370201"/>
              <a:gd name="connsiteY8" fmla="*/ 31953 h 422275"/>
              <a:gd name="connsiteX9" fmla="*/ 2363723 w 2370201"/>
              <a:gd name="connsiteY9" fmla="*/ 31953 h 422275"/>
              <a:gd name="connsiteX10" fmla="*/ 2363723 w 2370201"/>
              <a:gd name="connsiteY10" fmla="*/ 31953 h 422275"/>
              <a:gd name="connsiteX11" fmla="*/ 2363851 w 2370201"/>
              <a:gd name="connsiteY11" fmla="*/ 339128 h 422275"/>
              <a:gd name="connsiteX12" fmla="*/ 2363851 w 2370201"/>
              <a:gd name="connsiteY12" fmla="*/ 339128 h 422275"/>
              <a:gd name="connsiteX13" fmla="*/ 2338196 w 2370201"/>
              <a:gd name="connsiteY13" fmla="*/ 364731 h 422275"/>
              <a:gd name="connsiteX14" fmla="*/ 2338196 w 2370201"/>
              <a:gd name="connsiteY14" fmla="*/ 364731 h 422275"/>
              <a:gd name="connsiteX15" fmla="*/ 2338196 w 2370201"/>
              <a:gd name="connsiteY15" fmla="*/ 364731 h 422275"/>
              <a:gd name="connsiteX16" fmla="*/ 57531 w 2370201"/>
              <a:gd name="connsiteY16" fmla="*/ 364731 h 422275"/>
              <a:gd name="connsiteX17" fmla="*/ 57531 w 2370201"/>
              <a:gd name="connsiteY17" fmla="*/ 390321 h 422275"/>
              <a:gd name="connsiteX18" fmla="*/ 57531 w 2370201"/>
              <a:gd name="connsiteY18" fmla="*/ 390321 h 422275"/>
              <a:gd name="connsiteX19" fmla="*/ 32004 w 2370201"/>
              <a:gd name="connsiteY19" fmla="*/ 415925 h 422275"/>
              <a:gd name="connsiteX20" fmla="*/ 6350 w 2370201"/>
              <a:gd name="connsiteY20" fmla="*/ 390321 h 422275"/>
              <a:gd name="connsiteX21" fmla="*/ 6350 w 2370201"/>
              <a:gd name="connsiteY21" fmla="*/ 390321 h 422275"/>
              <a:gd name="connsiteX22" fmla="*/ 6350 w 2370201"/>
              <a:gd name="connsiteY22" fmla="*/ 83146 h 4222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2370201" h="422275">
                <a:moveTo>
                  <a:pt x="6350" y="83146"/>
                </a:moveTo>
                <a:cubicBezTo>
                  <a:pt x="6350" y="69011"/>
                  <a:pt x="17780" y="57543"/>
                  <a:pt x="32004" y="57543"/>
                </a:cubicBezTo>
                <a:cubicBezTo>
                  <a:pt x="32004" y="57543"/>
                  <a:pt x="32004" y="57543"/>
                  <a:pt x="32004" y="57543"/>
                </a:cubicBezTo>
                <a:lnTo>
                  <a:pt x="32004" y="57543"/>
                </a:lnTo>
                <a:lnTo>
                  <a:pt x="2312543" y="57543"/>
                </a:lnTo>
                <a:lnTo>
                  <a:pt x="2312543" y="31953"/>
                </a:lnTo>
                <a:lnTo>
                  <a:pt x="2312543" y="31953"/>
                </a:lnTo>
                <a:cubicBezTo>
                  <a:pt x="2312543" y="17805"/>
                  <a:pt x="2324100" y="6350"/>
                  <a:pt x="2338196" y="6350"/>
                </a:cubicBezTo>
                <a:cubicBezTo>
                  <a:pt x="2352293" y="6350"/>
                  <a:pt x="2363723" y="17805"/>
                  <a:pt x="2363723" y="31953"/>
                </a:cubicBezTo>
                <a:cubicBezTo>
                  <a:pt x="2363723" y="31953"/>
                  <a:pt x="2363723" y="31953"/>
                  <a:pt x="2363723" y="31953"/>
                </a:cubicBezTo>
                <a:lnTo>
                  <a:pt x="2363723" y="31953"/>
                </a:lnTo>
                <a:lnTo>
                  <a:pt x="2363851" y="339128"/>
                </a:lnTo>
                <a:lnTo>
                  <a:pt x="2363851" y="339128"/>
                </a:lnTo>
                <a:cubicBezTo>
                  <a:pt x="2363851" y="353263"/>
                  <a:pt x="2352293" y="364731"/>
                  <a:pt x="2338196" y="364731"/>
                </a:cubicBezTo>
                <a:cubicBezTo>
                  <a:pt x="2338196" y="364731"/>
                  <a:pt x="2338196" y="364731"/>
                  <a:pt x="2338196" y="364731"/>
                </a:cubicBezTo>
                <a:lnTo>
                  <a:pt x="2338196" y="364731"/>
                </a:lnTo>
                <a:lnTo>
                  <a:pt x="57531" y="364731"/>
                </a:lnTo>
                <a:lnTo>
                  <a:pt x="57531" y="390321"/>
                </a:lnTo>
                <a:lnTo>
                  <a:pt x="57531" y="390321"/>
                </a:lnTo>
                <a:cubicBezTo>
                  <a:pt x="57531" y="404469"/>
                  <a:pt x="46101" y="415925"/>
                  <a:pt x="32004" y="415925"/>
                </a:cubicBezTo>
                <a:cubicBezTo>
                  <a:pt x="17780" y="415925"/>
                  <a:pt x="6350" y="404469"/>
                  <a:pt x="6350" y="390321"/>
                </a:cubicBezTo>
                <a:cubicBezTo>
                  <a:pt x="6350" y="390321"/>
                  <a:pt x="6350" y="390321"/>
                  <a:pt x="6350" y="390321"/>
                </a:cubicBezTo>
                <a:lnTo>
                  <a:pt x="6350" y="8314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6AAC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8872538" y="5948363"/>
            <a:ext cx="63500" cy="38100"/>
          </a:xfrm>
          <a:custGeom>
            <a:avLst/>
            <a:gdLst>
              <a:gd name="connsiteX0" fmla="*/ 6350 w 64007"/>
              <a:gd name="connsiteY0" fmla="*/ 31940 h 38290"/>
              <a:gd name="connsiteX1" fmla="*/ 32003 w 64007"/>
              <a:gd name="connsiteY1" fmla="*/ 31940 h 38290"/>
              <a:gd name="connsiteX2" fmla="*/ 32003 w 64007"/>
              <a:gd name="connsiteY2" fmla="*/ 31940 h 38290"/>
              <a:gd name="connsiteX3" fmla="*/ 57657 w 64007"/>
              <a:gd name="connsiteY3" fmla="*/ 6350 h 382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4007" h="38290">
                <a:moveTo>
                  <a:pt x="6350" y="31940"/>
                </a:moveTo>
                <a:lnTo>
                  <a:pt x="32003" y="31940"/>
                </a:lnTo>
                <a:lnTo>
                  <a:pt x="32003" y="31940"/>
                </a:lnTo>
                <a:cubicBezTo>
                  <a:pt x="46100" y="31940"/>
                  <a:pt x="57657" y="20485"/>
                  <a:pt x="57657" y="6350"/>
                </a:cubicBezTo>
              </a:path>
            </a:pathLst>
          </a:custGeom>
          <a:ln w="12700">
            <a:solidFill>
              <a:srgbClr val="46AAC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8872538" y="5948363"/>
            <a:ext cx="38100" cy="38100"/>
          </a:xfrm>
          <a:custGeom>
            <a:avLst/>
            <a:gdLst>
              <a:gd name="connsiteX0" fmla="*/ 32003 w 38353"/>
              <a:gd name="connsiteY0" fmla="*/ 31940 h 38290"/>
              <a:gd name="connsiteX1" fmla="*/ 32003 w 38353"/>
              <a:gd name="connsiteY1" fmla="*/ 6350 h 38290"/>
              <a:gd name="connsiteX2" fmla="*/ 32003 w 38353"/>
              <a:gd name="connsiteY2" fmla="*/ 6350 h 38290"/>
              <a:gd name="connsiteX3" fmla="*/ 19176 w 38353"/>
              <a:gd name="connsiteY3" fmla="*/ 19139 h 38290"/>
              <a:gd name="connsiteX4" fmla="*/ 6350 w 38353"/>
              <a:gd name="connsiteY4" fmla="*/ 6350 h 38290"/>
              <a:gd name="connsiteX5" fmla="*/ 6350 w 38353"/>
              <a:gd name="connsiteY5" fmla="*/ 6350 h 382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38353" h="38290">
                <a:moveTo>
                  <a:pt x="32003" y="31940"/>
                </a:moveTo>
                <a:lnTo>
                  <a:pt x="32003" y="6350"/>
                </a:lnTo>
                <a:lnTo>
                  <a:pt x="32003" y="6350"/>
                </a:lnTo>
                <a:cubicBezTo>
                  <a:pt x="32003" y="13411"/>
                  <a:pt x="26288" y="19139"/>
                  <a:pt x="19176" y="19139"/>
                </a:cubicBezTo>
                <a:cubicBezTo>
                  <a:pt x="12064" y="19139"/>
                  <a:pt x="6350" y="13411"/>
                  <a:pt x="6350" y="6350"/>
                </a:cubicBezTo>
                <a:cubicBezTo>
                  <a:pt x="6350" y="6350"/>
                  <a:pt x="6350" y="6350"/>
                  <a:pt x="6350" y="6350"/>
                </a:cubicBezTo>
              </a:path>
            </a:pathLst>
          </a:custGeom>
          <a:ln w="12700">
            <a:solidFill>
              <a:srgbClr val="46AAC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565900" y="5986463"/>
            <a:ext cx="63500" cy="52387"/>
          </a:xfrm>
          <a:custGeom>
            <a:avLst/>
            <a:gdLst>
              <a:gd name="connsiteX0" fmla="*/ 32004 w 63881"/>
              <a:gd name="connsiteY0" fmla="*/ 44754 h 51104"/>
              <a:gd name="connsiteX1" fmla="*/ 32004 w 63881"/>
              <a:gd name="connsiteY1" fmla="*/ 19151 h 51104"/>
              <a:gd name="connsiteX2" fmla="*/ 32004 w 63881"/>
              <a:gd name="connsiteY2" fmla="*/ 19151 h 51104"/>
              <a:gd name="connsiteX3" fmla="*/ 44704 w 63881"/>
              <a:gd name="connsiteY3" fmla="*/ 6350 h 51104"/>
              <a:gd name="connsiteX4" fmla="*/ 57531 w 63881"/>
              <a:gd name="connsiteY4" fmla="*/ 19151 h 51104"/>
              <a:gd name="connsiteX5" fmla="*/ 57531 w 63881"/>
              <a:gd name="connsiteY5" fmla="*/ 19151 h 51104"/>
              <a:gd name="connsiteX6" fmla="*/ 57531 w 63881"/>
              <a:gd name="connsiteY6" fmla="*/ 19151 h 51104"/>
              <a:gd name="connsiteX7" fmla="*/ 32004 w 63881"/>
              <a:gd name="connsiteY7" fmla="*/ 44742 h 51104"/>
              <a:gd name="connsiteX8" fmla="*/ 6350 w 63881"/>
              <a:gd name="connsiteY8" fmla="*/ 19151 h 51104"/>
              <a:gd name="connsiteX9" fmla="*/ 6350 w 63881"/>
              <a:gd name="connsiteY9" fmla="*/ 19151 h 511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63881" h="51104">
                <a:moveTo>
                  <a:pt x="32004" y="44754"/>
                </a:moveTo>
                <a:lnTo>
                  <a:pt x="32004" y="19151"/>
                </a:lnTo>
                <a:lnTo>
                  <a:pt x="32004" y="19151"/>
                </a:lnTo>
                <a:cubicBezTo>
                  <a:pt x="32004" y="12077"/>
                  <a:pt x="37718" y="6350"/>
                  <a:pt x="44704" y="6350"/>
                </a:cubicBezTo>
                <a:cubicBezTo>
                  <a:pt x="51816" y="6350"/>
                  <a:pt x="57531" y="12077"/>
                  <a:pt x="57531" y="19151"/>
                </a:cubicBezTo>
                <a:cubicBezTo>
                  <a:pt x="57531" y="19151"/>
                  <a:pt x="57531" y="19151"/>
                  <a:pt x="57531" y="19151"/>
                </a:cubicBezTo>
                <a:lnTo>
                  <a:pt x="57531" y="19151"/>
                </a:lnTo>
                <a:cubicBezTo>
                  <a:pt x="57531" y="33286"/>
                  <a:pt x="46101" y="44742"/>
                  <a:pt x="32004" y="44742"/>
                </a:cubicBezTo>
                <a:cubicBezTo>
                  <a:pt x="17780" y="44742"/>
                  <a:pt x="6350" y="33286"/>
                  <a:pt x="6350" y="19151"/>
                </a:cubicBezTo>
                <a:cubicBezTo>
                  <a:pt x="6350" y="19151"/>
                  <a:pt x="6350" y="19151"/>
                  <a:pt x="6350" y="19151"/>
                </a:cubicBezTo>
              </a:path>
            </a:pathLst>
          </a:custGeom>
          <a:ln w="12700">
            <a:solidFill>
              <a:srgbClr val="46AAC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6616700" y="5999163"/>
            <a:ext cx="25400" cy="295275"/>
          </a:xfrm>
          <a:custGeom>
            <a:avLst/>
            <a:gdLst>
              <a:gd name="connsiteX0" fmla="*/ 6350 w 25400"/>
              <a:gd name="connsiteY0" fmla="*/ 6350 h 294284"/>
              <a:gd name="connsiteX1" fmla="*/ 6350 w 25400"/>
              <a:gd name="connsiteY1" fmla="*/ 287934 h 2942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94284">
                <a:moveTo>
                  <a:pt x="6350" y="6350"/>
                </a:moveTo>
                <a:lnTo>
                  <a:pt x="6350" y="287934"/>
                </a:lnTo>
              </a:path>
            </a:pathLst>
          </a:custGeom>
          <a:ln w="12700">
            <a:solidFill>
              <a:srgbClr val="46AAC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4813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73800" y="3136900"/>
            <a:ext cx="24257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15100" y="5892800"/>
            <a:ext cx="24765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6" name="TextBox 1"/>
          <p:cNvSpPr txBox="1">
            <a:spLocks noChangeArrowheads="1"/>
          </p:cNvSpPr>
          <p:nvPr/>
        </p:nvSpPr>
        <p:spPr bwMode="auto">
          <a:xfrm>
            <a:off x="406400" y="317500"/>
            <a:ext cx="8547100" cy="565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4700"/>
              </a:lnSpc>
              <a:tabLst>
                <a:tab pos="38100" algn="l"/>
                <a:tab pos="457200" algn="l"/>
                <a:tab pos="495300" algn="l"/>
                <a:tab pos="660400" algn="l"/>
              </a:tabLst>
            </a:pPr>
            <a:r>
              <a:rPr lang="en-US" altLang="zh-CN" sz="36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常用表单字段</a:t>
            </a:r>
            <a:endParaRPr lang="en-US" altLang="zh-CN" sz="3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1000"/>
              </a:lnSpc>
              <a:tabLst>
                <a:tab pos="38100" algn="l"/>
                <a:tab pos="457200" algn="l"/>
                <a:tab pos="495300" algn="l"/>
                <a:tab pos="660400" algn="l"/>
              </a:tabLst>
            </a:pPr>
            <a:endParaRPr lang="en-US" altLang="zh-CN" dirty="0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38100" algn="l"/>
                <a:tab pos="457200" algn="l"/>
                <a:tab pos="495300" algn="l"/>
                <a:tab pos="660400" algn="l"/>
              </a:tabLst>
            </a:pPr>
            <a:endParaRPr lang="en-US" altLang="zh-CN" dirty="0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38100" algn="l"/>
                <a:tab pos="457200" algn="l"/>
                <a:tab pos="495300" algn="l"/>
                <a:tab pos="660400" algn="l"/>
              </a:tabLst>
            </a:pPr>
            <a:endParaRPr lang="en-US" altLang="zh-CN" dirty="0">
              <a:latin typeface="Calibri" pitchFamily="34" charset="0"/>
            </a:endParaRPr>
          </a:p>
          <a:p>
            <a:pPr>
              <a:lnSpc>
                <a:spcPts val="3900"/>
              </a:lnSpc>
              <a:tabLst>
                <a:tab pos="38100" algn="l"/>
                <a:tab pos="457200" algn="l"/>
                <a:tab pos="495300" algn="l"/>
                <a:tab pos="660400" algn="l"/>
              </a:tabLst>
            </a:pPr>
            <a:r>
              <a:rPr lang="en-US" altLang="zh-CN" dirty="0">
                <a:latin typeface="Calibri" pitchFamily="34" charset="0"/>
              </a:rPr>
              <a:t>	</a:t>
            </a:r>
            <a:r>
              <a:rPr lang="en-US" altLang="zh-CN" sz="27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•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分组框（</a:t>
            </a:r>
            <a:r>
              <a:rPr lang="en-US" altLang="zh-CN" sz="270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fieldset</a:t>
            </a:r>
            <a:r>
              <a:rPr lang="en-US" altLang="zh-CN" sz="27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>
              <a:lnSpc>
                <a:spcPts val="3400"/>
              </a:lnSpc>
              <a:tabLst>
                <a:tab pos="38100" algn="l"/>
                <a:tab pos="457200" algn="l"/>
                <a:tab pos="495300" algn="l"/>
                <a:tab pos="660400" algn="l"/>
              </a:tabLst>
            </a:pPr>
            <a:r>
              <a:rPr lang="en-US" altLang="zh-CN" dirty="0">
                <a:latin typeface="Calibri" pitchFamily="34" charset="0"/>
              </a:rPr>
              <a:t>			</a:t>
            </a:r>
            <a:r>
              <a:rPr lang="en-US" altLang="zh-CN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分组框</a:t>
            </a:r>
            <a:r>
              <a:rPr lang="en-US" altLang="zh-CN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&lt;</a:t>
            </a:r>
            <a:r>
              <a:rPr lang="en-US" altLang="zh-CN" sz="240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fieldset</a:t>
            </a:r>
            <a:r>
              <a:rPr lang="en-US" altLang="zh-CN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&gt;</a:t>
            </a:r>
            <a:r>
              <a:rPr lang="en-US" altLang="zh-CN" sz="24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标签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ts val="3400"/>
              </a:lnSpc>
              <a:tabLst>
                <a:tab pos="38100" algn="l"/>
                <a:tab pos="457200" algn="l"/>
                <a:tab pos="495300" algn="l"/>
                <a:tab pos="660400" algn="l"/>
              </a:tabLst>
            </a:pPr>
            <a:r>
              <a:rPr lang="en-US" altLang="zh-CN" dirty="0">
                <a:latin typeface="Calibri" pitchFamily="34" charset="0"/>
              </a:rPr>
              <a:t>			</a:t>
            </a:r>
            <a:r>
              <a:rPr lang="en-US" altLang="zh-CN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&lt;legend&gt;</a:t>
            </a:r>
            <a:r>
              <a:rPr lang="en-US" altLang="zh-CN" sz="24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标签来显示分组框标题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ts val="1000"/>
              </a:lnSpc>
              <a:tabLst>
                <a:tab pos="38100" algn="l"/>
                <a:tab pos="457200" algn="l"/>
                <a:tab pos="495300" algn="l"/>
                <a:tab pos="660400" algn="l"/>
              </a:tabLst>
            </a:pPr>
            <a:endParaRPr lang="en-US" altLang="zh-CN" dirty="0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38100" algn="l"/>
                <a:tab pos="457200" algn="l"/>
                <a:tab pos="495300" algn="l"/>
                <a:tab pos="660400" algn="l"/>
              </a:tabLst>
            </a:pPr>
            <a:endParaRPr lang="en-US" altLang="zh-CN" dirty="0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38100" algn="l"/>
                <a:tab pos="457200" algn="l"/>
                <a:tab pos="495300" algn="l"/>
                <a:tab pos="660400" algn="l"/>
              </a:tabLst>
            </a:pPr>
            <a:endParaRPr lang="en-US" altLang="zh-CN" dirty="0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38100" algn="l"/>
                <a:tab pos="457200" algn="l"/>
                <a:tab pos="495300" algn="l"/>
                <a:tab pos="660400" algn="l"/>
              </a:tabLst>
            </a:pPr>
            <a:endParaRPr lang="en-US" altLang="zh-CN" dirty="0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38100" algn="l"/>
                <a:tab pos="457200" algn="l"/>
                <a:tab pos="495300" algn="l"/>
                <a:tab pos="660400" algn="l"/>
              </a:tabLst>
            </a:pPr>
            <a:endParaRPr lang="en-US" altLang="zh-CN" dirty="0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38100" algn="l"/>
                <a:tab pos="457200" algn="l"/>
                <a:tab pos="495300" algn="l"/>
                <a:tab pos="660400" algn="l"/>
              </a:tabLst>
            </a:pPr>
            <a:endParaRPr lang="en-US" altLang="zh-CN" dirty="0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38100" algn="l"/>
                <a:tab pos="457200" algn="l"/>
                <a:tab pos="495300" algn="l"/>
                <a:tab pos="660400" algn="l"/>
              </a:tabLst>
            </a:pPr>
            <a:endParaRPr lang="en-US" altLang="zh-CN" dirty="0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38100" algn="l"/>
                <a:tab pos="457200" algn="l"/>
                <a:tab pos="495300" algn="l"/>
                <a:tab pos="660400" algn="l"/>
              </a:tabLst>
            </a:pPr>
            <a:endParaRPr lang="en-US" altLang="zh-CN" dirty="0">
              <a:latin typeface="Calibri" pitchFamily="34" charset="0"/>
            </a:endParaRPr>
          </a:p>
          <a:p>
            <a:pPr>
              <a:lnSpc>
                <a:spcPts val="2300"/>
              </a:lnSpc>
              <a:tabLst>
                <a:tab pos="38100" algn="l"/>
                <a:tab pos="457200" algn="l"/>
                <a:tab pos="495300" algn="l"/>
                <a:tab pos="660400" algn="l"/>
              </a:tabLst>
            </a:pPr>
            <a:r>
              <a:rPr lang="en-US" altLang="zh-CN" dirty="0">
                <a:latin typeface="Calibri" pitchFamily="34" charset="0"/>
              </a:rPr>
              <a:t>	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&lt;</a:t>
            </a:r>
            <a:r>
              <a:rPr lang="en-US" altLang="zh-CN" b="1" dirty="0" err="1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fieldset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style="width:200px;"&gt;</a:t>
            </a:r>
          </a:p>
          <a:p>
            <a:pPr>
              <a:lnSpc>
                <a:spcPts val="2600"/>
              </a:lnSpc>
              <a:tabLst>
                <a:tab pos="38100" algn="l"/>
                <a:tab pos="457200" algn="l"/>
                <a:tab pos="495300" algn="l"/>
                <a:tab pos="660400" algn="l"/>
              </a:tabLst>
            </a:pPr>
            <a:r>
              <a:rPr lang="en-US" altLang="zh-CN" dirty="0">
                <a:latin typeface="Calibri" pitchFamily="34" charset="0"/>
              </a:rPr>
              <a:t>		</a:t>
            </a:r>
            <a:r>
              <a:rPr lang="en-US" altLang="zh-CN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&lt;legend&gt;</a:t>
            </a:r>
            <a:r>
              <a:rPr lang="en-US" altLang="zh-CN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选择颜色</a:t>
            </a:r>
            <a:r>
              <a:rPr lang="en-US" altLang="zh-CN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&lt;/legend&gt;</a:t>
            </a:r>
          </a:p>
          <a:p>
            <a:pPr>
              <a:lnSpc>
                <a:spcPts val="2500"/>
              </a:lnSpc>
              <a:tabLst>
                <a:tab pos="38100" algn="l"/>
                <a:tab pos="457200" algn="l"/>
                <a:tab pos="495300" algn="l"/>
                <a:tab pos="660400" algn="l"/>
              </a:tabLst>
            </a:pPr>
            <a:r>
              <a:rPr lang="en-US" altLang="zh-CN" dirty="0">
                <a:latin typeface="Calibri" pitchFamily="34" charset="0"/>
              </a:rPr>
              <a:t>		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&lt;</a:t>
            </a:r>
            <a:r>
              <a:rPr lang="en-US" altLang="zh-CN" b="1" dirty="0" err="1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ul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&gt;</a:t>
            </a:r>
          </a:p>
          <a:p>
            <a:pPr>
              <a:lnSpc>
                <a:spcPts val="2600"/>
              </a:lnSpc>
              <a:tabLst>
                <a:tab pos="38100" algn="l"/>
                <a:tab pos="457200" algn="l"/>
                <a:tab pos="495300" algn="l"/>
                <a:tab pos="660400" algn="l"/>
              </a:tabLst>
            </a:pPr>
            <a:r>
              <a:rPr lang="en-US" altLang="zh-CN" dirty="0">
                <a:latin typeface="Calibri" pitchFamily="34" charset="0"/>
              </a:rPr>
              <a:t>				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&lt;li&gt;</a:t>
            </a:r>
            <a:r>
              <a:rPr lang="en-US" altLang="zh-CN" b="1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蓝色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&lt;input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type="radio"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value="blue"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name="color"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/&gt;&lt;/li&gt;</a:t>
            </a:r>
          </a:p>
          <a:p>
            <a:pPr>
              <a:lnSpc>
                <a:spcPts val="2500"/>
              </a:lnSpc>
              <a:tabLst>
                <a:tab pos="38100" algn="l"/>
                <a:tab pos="457200" algn="l"/>
                <a:tab pos="495300" algn="l"/>
                <a:tab pos="660400" algn="l"/>
              </a:tabLst>
            </a:pPr>
            <a:r>
              <a:rPr lang="en-US" altLang="zh-CN" dirty="0">
                <a:latin typeface="Calibri" pitchFamily="34" charset="0"/>
              </a:rPr>
              <a:t>				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&lt;li&gt;</a:t>
            </a:r>
            <a:r>
              <a:rPr lang="en-US" altLang="zh-CN" b="1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红色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&lt;input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type="radio"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value="red"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checked="checked"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name="color"/&gt;&lt;/li&gt;</a:t>
            </a:r>
          </a:p>
          <a:p>
            <a:pPr>
              <a:lnSpc>
                <a:spcPts val="2500"/>
              </a:lnSpc>
              <a:tabLst>
                <a:tab pos="38100" algn="l"/>
                <a:tab pos="457200" algn="l"/>
                <a:tab pos="495300" algn="l"/>
                <a:tab pos="660400" algn="l"/>
              </a:tabLst>
            </a:pPr>
            <a:r>
              <a:rPr lang="en-US" altLang="zh-CN" dirty="0">
                <a:latin typeface="Calibri" pitchFamily="34" charset="0"/>
              </a:rPr>
              <a:t>				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&lt;li&gt;</a:t>
            </a:r>
            <a:r>
              <a:rPr lang="en-US" altLang="zh-CN" b="1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白色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&lt;input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type="radio"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value="</a:t>
            </a:r>
            <a:r>
              <a:rPr lang="en-US" altLang="zh-CN" b="1" dirty="0" err="1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white"name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="color"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/&gt;&lt;/li&gt;</a:t>
            </a:r>
          </a:p>
          <a:p>
            <a:pPr>
              <a:lnSpc>
                <a:spcPts val="2500"/>
              </a:lnSpc>
              <a:tabLst>
                <a:tab pos="38100" algn="l"/>
                <a:tab pos="457200" algn="l"/>
                <a:tab pos="495300" algn="l"/>
                <a:tab pos="660400" algn="l"/>
              </a:tabLst>
            </a:pPr>
            <a:r>
              <a:rPr lang="en-US" altLang="zh-CN" dirty="0">
                <a:latin typeface="Calibri" pitchFamily="34" charset="0"/>
              </a:rPr>
              <a:t>		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&lt;/</a:t>
            </a:r>
            <a:r>
              <a:rPr lang="en-US" altLang="zh-CN" b="1" dirty="0" err="1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ul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&gt;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44500" y="5880100"/>
            <a:ext cx="1028700" cy="228600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2" b="1" dirty="0">
                <a:solidFill>
                  <a:srgbClr val="00B050"/>
                </a:solidFill>
                <a:latin typeface="Calibri" pitchFamily="18" charset="0"/>
                <a:ea typeface="+mn-ea"/>
                <a:cs typeface="Calibri" pitchFamily="18" charset="0"/>
              </a:rPr>
              <a:t>&lt;/fieldset&gt;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14300" y="6604000"/>
            <a:ext cx="177800" cy="177800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 fontAlgn="auto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3" dirty="0">
                <a:solidFill>
                  <a:srgbClr val="FFFFFF"/>
                </a:solidFill>
                <a:latin typeface="Calibri" pitchFamily="18" charset="0"/>
                <a:ea typeface="+mn-ea"/>
                <a:cs typeface="Calibri" pitchFamily="18" charset="0"/>
              </a:rPr>
              <a:t>35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7010400" y="6007100"/>
            <a:ext cx="1485900" cy="228600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3" dirty="0">
                <a:solidFill>
                  <a:srgbClr val="000000"/>
                </a:solidFill>
                <a:latin typeface="微软雅黑" pitchFamily="18" charset="0"/>
                <a:ea typeface="+mn-ea"/>
                <a:cs typeface="微软雅黑" pitchFamily="18" charset="0"/>
              </a:rPr>
              <a:t>form/fieldset.htm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Box 1"/>
          <p:cNvSpPr txBox="1">
            <a:spLocks noChangeArrowheads="1"/>
          </p:cNvSpPr>
          <p:nvPr/>
        </p:nvSpPr>
        <p:spPr bwMode="auto">
          <a:xfrm>
            <a:off x="406400" y="139700"/>
            <a:ext cx="1828800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4700"/>
              </a:lnSpc>
            </a:pPr>
            <a:r>
              <a:rPr lang="en-US" altLang="zh-CN" sz="3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单元目录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444500" y="1447800"/>
            <a:ext cx="177934" cy="1931298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 fontAlgn="auto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795" dirty="0">
                <a:solidFill>
                  <a:srgbClr val="FF0000"/>
                </a:solidFill>
                <a:latin typeface="Calibri" pitchFamily="18" charset="0"/>
                <a:ea typeface="+mn-ea"/>
                <a:cs typeface="Calibri" pitchFamily="18" charset="0"/>
              </a:rPr>
              <a:t>•</a:t>
            </a: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latin typeface="+mn-lt"/>
              <a:ea typeface="+mn-ea"/>
            </a:endParaRPr>
          </a:p>
          <a:p>
            <a:pPr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798" dirty="0">
                <a:solidFill>
                  <a:srgbClr val="000000"/>
                </a:solidFill>
                <a:latin typeface="Calibri" pitchFamily="18" charset="0"/>
                <a:ea typeface="+mn-ea"/>
                <a:cs typeface="Calibri" pitchFamily="18" charset="0"/>
              </a:rPr>
              <a:t>•</a:t>
            </a: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latin typeface="+mn-lt"/>
              <a:ea typeface="+mn-ea"/>
            </a:endParaRPr>
          </a:p>
          <a:p>
            <a:pPr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795" dirty="0">
                <a:solidFill>
                  <a:srgbClr val="000000"/>
                </a:solidFill>
                <a:latin typeface="Calibri" pitchFamily="18" charset="0"/>
                <a:ea typeface="+mn-ea"/>
                <a:cs typeface="Calibri" pitchFamily="18" charset="0"/>
              </a:rPr>
              <a:t>•</a:t>
            </a: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latin typeface="+mn-lt"/>
              <a:ea typeface="+mn-ea"/>
            </a:endParaRPr>
          </a:p>
          <a:p>
            <a:pPr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795" dirty="0">
              <a:solidFill>
                <a:srgbClr val="000000"/>
              </a:solidFill>
              <a:latin typeface="Calibri" pitchFamily="18" charset="0"/>
              <a:ea typeface="+mn-ea"/>
              <a:cs typeface="Calibri" pitchFamily="18" charset="0"/>
            </a:endParaRPr>
          </a:p>
        </p:txBody>
      </p:sp>
      <p:sp>
        <p:nvSpPr>
          <p:cNvPr id="17411" name="TextBox 1"/>
          <p:cNvSpPr txBox="1">
            <a:spLocks noChangeArrowheads="1"/>
          </p:cNvSpPr>
          <p:nvPr/>
        </p:nvSpPr>
        <p:spPr bwMode="auto">
          <a:xfrm>
            <a:off x="787400" y="1371600"/>
            <a:ext cx="2423740" cy="1533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7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表单概述</a:t>
            </a:r>
            <a:endParaRPr lang="en-US" altLang="zh-CN" sz="27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7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提交表单的方法</a:t>
            </a:r>
            <a:endParaRPr lang="en-US" altLang="zh-CN" sz="27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7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常用表单字段</a:t>
            </a:r>
            <a:endParaRPr lang="en-US" altLang="zh-CN" sz="27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114300" y="6604000"/>
            <a:ext cx="88900" cy="177800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 fontAlgn="auto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3" dirty="0">
                <a:solidFill>
                  <a:srgbClr val="FFFFFF"/>
                </a:solidFill>
                <a:latin typeface="Calibri" pitchFamily="18" charset="0"/>
                <a:ea typeface="+mn-ea"/>
                <a:cs typeface="Calibri" pitchFamily="18" charset="0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2900" y="4064000"/>
            <a:ext cx="26797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4" name="TextBox 1"/>
          <p:cNvSpPr txBox="1">
            <a:spLocks noChangeArrowheads="1"/>
          </p:cNvSpPr>
          <p:nvPr/>
        </p:nvSpPr>
        <p:spPr bwMode="auto">
          <a:xfrm>
            <a:off x="406400" y="139700"/>
            <a:ext cx="1828800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4700"/>
              </a:lnSpc>
            </a:pPr>
            <a:r>
              <a:rPr lang="en-US" altLang="zh-CN" sz="3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表单概述</a:t>
            </a:r>
          </a:p>
        </p:txBody>
      </p:sp>
      <p:sp>
        <p:nvSpPr>
          <p:cNvPr id="18435" name="TextBox 1"/>
          <p:cNvSpPr txBox="1">
            <a:spLocks noChangeArrowheads="1"/>
          </p:cNvSpPr>
          <p:nvPr/>
        </p:nvSpPr>
        <p:spPr bwMode="auto">
          <a:xfrm>
            <a:off x="444500" y="1701800"/>
            <a:ext cx="673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7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•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表单用来收集用户信息并提交给服务器</a:t>
            </a:r>
            <a:r>
              <a:rPr lang="en-US" altLang="zh-CN" sz="27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18436" name="TextBox 1"/>
          <p:cNvSpPr txBox="1">
            <a:spLocks noChangeArrowheads="1"/>
          </p:cNvSpPr>
          <p:nvPr/>
        </p:nvSpPr>
        <p:spPr bwMode="auto">
          <a:xfrm>
            <a:off x="901700" y="2209800"/>
            <a:ext cx="7694414" cy="443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31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服务器需要一门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动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态语言来获取这些信息并迚行处理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</a:p>
        </p:txBody>
      </p:sp>
      <p:sp>
        <p:nvSpPr>
          <p:cNvPr id="18437" name="TextBox 1"/>
          <p:cNvSpPr txBox="1">
            <a:spLocks noChangeArrowheads="1"/>
          </p:cNvSpPr>
          <p:nvPr/>
        </p:nvSpPr>
        <p:spPr bwMode="auto">
          <a:xfrm>
            <a:off x="1193800" y="2578100"/>
            <a:ext cx="61722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3100"/>
              </a:lnSpc>
            </a:pPr>
            <a:r>
              <a:rPr lang="en-US" altLang="zh-CN" sz="24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常用的服务器端语言有</a:t>
            </a:r>
            <a:r>
              <a:rPr lang="en-US" altLang="zh-CN" sz="240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asp</a:t>
            </a:r>
            <a:r>
              <a:rPr lang="en-US" altLang="zh-CN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/asp.net/</a:t>
            </a:r>
            <a:r>
              <a:rPr lang="en-US" altLang="zh-CN" sz="240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php</a:t>
            </a:r>
            <a:r>
              <a:rPr lang="en-US" altLang="zh-CN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/</a:t>
            </a:r>
            <a:r>
              <a:rPr lang="en-US" altLang="zh-CN" sz="240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jsp</a:t>
            </a:r>
            <a:r>
              <a:rPr lang="en-US" altLang="zh-CN" sz="24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等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18438" name="TextBox 1"/>
          <p:cNvSpPr txBox="1">
            <a:spLocks noChangeArrowheads="1"/>
          </p:cNvSpPr>
          <p:nvPr/>
        </p:nvSpPr>
        <p:spPr bwMode="auto">
          <a:xfrm>
            <a:off x="444500" y="4064000"/>
            <a:ext cx="42291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1800"/>
              </a:lnSpc>
              <a:tabLst>
                <a:tab pos="342900" algn="l"/>
              </a:tabLst>
            </a:pPr>
            <a:r>
              <a:rPr lang="en-US" altLang="zh-CN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&lt;form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method="get"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action="</a:t>
            </a:r>
            <a:r>
              <a:rPr lang="en-US" altLang="zh-CN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form.jsp</a:t>
            </a:r>
            <a:r>
              <a:rPr lang="en-US" altLang="zh-CN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"</a:t>
            </a:r>
            <a:r>
              <a:rPr lang="en-US" altLang="zh-CN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&gt;</a:t>
            </a:r>
          </a:p>
          <a:p>
            <a:pPr>
              <a:lnSpc>
                <a:spcPts val="2500"/>
              </a:lnSpc>
              <a:tabLst>
                <a:tab pos="342900" algn="l"/>
              </a:tabLst>
            </a:pPr>
            <a:r>
              <a:rPr lang="en-US" altLang="zh-CN" dirty="0">
                <a:latin typeface="Calibri" pitchFamily="34" charset="0"/>
              </a:rPr>
              <a:t>	</a:t>
            </a:r>
            <a:r>
              <a:rPr lang="en-US" altLang="zh-CN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&lt;input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type="text"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name="id"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value=""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/&gt;</a:t>
            </a:r>
          </a:p>
        </p:txBody>
      </p:sp>
      <p:sp>
        <p:nvSpPr>
          <p:cNvPr id="18439" name="TextBox 1"/>
          <p:cNvSpPr txBox="1">
            <a:spLocks noChangeArrowheads="1"/>
          </p:cNvSpPr>
          <p:nvPr/>
        </p:nvSpPr>
        <p:spPr bwMode="auto">
          <a:xfrm>
            <a:off x="787400" y="4648200"/>
            <a:ext cx="35687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&lt;input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type="submit"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value="</a:t>
            </a:r>
            <a:r>
              <a:rPr lang="en-US" altLang="zh-CN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提交</a:t>
            </a:r>
            <a:r>
              <a:rPr lang="en-US" altLang="zh-CN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"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/&gt;</a:t>
            </a:r>
          </a:p>
        </p:txBody>
      </p:sp>
      <p:sp>
        <p:nvSpPr>
          <p:cNvPr id="18440" name="TextBox 1"/>
          <p:cNvSpPr txBox="1">
            <a:spLocks noChangeArrowheads="1"/>
          </p:cNvSpPr>
          <p:nvPr/>
        </p:nvSpPr>
        <p:spPr bwMode="auto">
          <a:xfrm>
            <a:off x="444500" y="5041900"/>
            <a:ext cx="76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&lt;/form&gt;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14300" y="6604000"/>
            <a:ext cx="88900" cy="177800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 fontAlgn="auto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3" dirty="0">
                <a:solidFill>
                  <a:srgbClr val="FFFFFF"/>
                </a:solidFill>
                <a:latin typeface="Calibri" pitchFamily="18" charset="0"/>
                <a:ea typeface="+mn-ea"/>
                <a:cs typeface="Calibri" pitchFamily="18" charset="0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565900" y="5922963"/>
            <a:ext cx="2370138" cy="422275"/>
          </a:xfrm>
          <a:custGeom>
            <a:avLst/>
            <a:gdLst>
              <a:gd name="connsiteX0" fmla="*/ 6350 w 2370201"/>
              <a:gd name="connsiteY0" fmla="*/ 83146 h 422275"/>
              <a:gd name="connsiteX1" fmla="*/ 32004 w 2370201"/>
              <a:gd name="connsiteY1" fmla="*/ 57543 h 422275"/>
              <a:gd name="connsiteX2" fmla="*/ 32004 w 2370201"/>
              <a:gd name="connsiteY2" fmla="*/ 57543 h 422275"/>
              <a:gd name="connsiteX3" fmla="*/ 32004 w 2370201"/>
              <a:gd name="connsiteY3" fmla="*/ 57543 h 422275"/>
              <a:gd name="connsiteX4" fmla="*/ 2312543 w 2370201"/>
              <a:gd name="connsiteY4" fmla="*/ 57543 h 422275"/>
              <a:gd name="connsiteX5" fmla="*/ 2312543 w 2370201"/>
              <a:gd name="connsiteY5" fmla="*/ 31953 h 422275"/>
              <a:gd name="connsiteX6" fmla="*/ 2312543 w 2370201"/>
              <a:gd name="connsiteY6" fmla="*/ 31953 h 422275"/>
              <a:gd name="connsiteX7" fmla="*/ 2338196 w 2370201"/>
              <a:gd name="connsiteY7" fmla="*/ 6350 h 422275"/>
              <a:gd name="connsiteX8" fmla="*/ 2363723 w 2370201"/>
              <a:gd name="connsiteY8" fmla="*/ 31953 h 422275"/>
              <a:gd name="connsiteX9" fmla="*/ 2363723 w 2370201"/>
              <a:gd name="connsiteY9" fmla="*/ 31953 h 422275"/>
              <a:gd name="connsiteX10" fmla="*/ 2363723 w 2370201"/>
              <a:gd name="connsiteY10" fmla="*/ 31953 h 422275"/>
              <a:gd name="connsiteX11" fmla="*/ 2363851 w 2370201"/>
              <a:gd name="connsiteY11" fmla="*/ 339128 h 422275"/>
              <a:gd name="connsiteX12" fmla="*/ 2363851 w 2370201"/>
              <a:gd name="connsiteY12" fmla="*/ 339128 h 422275"/>
              <a:gd name="connsiteX13" fmla="*/ 2338196 w 2370201"/>
              <a:gd name="connsiteY13" fmla="*/ 364731 h 422275"/>
              <a:gd name="connsiteX14" fmla="*/ 2338196 w 2370201"/>
              <a:gd name="connsiteY14" fmla="*/ 364731 h 422275"/>
              <a:gd name="connsiteX15" fmla="*/ 2338196 w 2370201"/>
              <a:gd name="connsiteY15" fmla="*/ 364731 h 422275"/>
              <a:gd name="connsiteX16" fmla="*/ 57531 w 2370201"/>
              <a:gd name="connsiteY16" fmla="*/ 364731 h 422275"/>
              <a:gd name="connsiteX17" fmla="*/ 57531 w 2370201"/>
              <a:gd name="connsiteY17" fmla="*/ 390321 h 422275"/>
              <a:gd name="connsiteX18" fmla="*/ 57531 w 2370201"/>
              <a:gd name="connsiteY18" fmla="*/ 390321 h 422275"/>
              <a:gd name="connsiteX19" fmla="*/ 32004 w 2370201"/>
              <a:gd name="connsiteY19" fmla="*/ 415925 h 422275"/>
              <a:gd name="connsiteX20" fmla="*/ 6350 w 2370201"/>
              <a:gd name="connsiteY20" fmla="*/ 390321 h 422275"/>
              <a:gd name="connsiteX21" fmla="*/ 6350 w 2370201"/>
              <a:gd name="connsiteY21" fmla="*/ 390321 h 422275"/>
              <a:gd name="connsiteX22" fmla="*/ 6350 w 2370201"/>
              <a:gd name="connsiteY22" fmla="*/ 83146 h 4222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2370201" h="422275">
                <a:moveTo>
                  <a:pt x="6350" y="83146"/>
                </a:moveTo>
                <a:cubicBezTo>
                  <a:pt x="6350" y="69011"/>
                  <a:pt x="17780" y="57543"/>
                  <a:pt x="32004" y="57543"/>
                </a:cubicBezTo>
                <a:cubicBezTo>
                  <a:pt x="32004" y="57543"/>
                  <a:pt x="32004" y="57543"/>
                  <a:pt x="32004" y="57543"/>
                </a:cubicBezTo>
                <a:lnTo>
                  <a:pt x="32004" y="57543"/>
                </a:lnTo>
                <a:lnTo>
                  <a:pt x="2312543" y="57543"/>
                </a:lnTo>
                <a:lnTo>
                  <a:pt x="2312543" y="31953"/>
                </a:lnTo>
                <a:lnTo>
                  <a:pt x="2312543" y="31953"/>
                </a:lnTo>
                <a:cubicBezTo>
                  <a:pt x="2312543" y="17805"/>
                  <a:pt x="2324100" y="6350"/>
                  <a:pt x="2338196" y="6350"/>
                </a:cubicBezTo>
                <a:cubicBezTo>
                  <a:pt x="2352293" y="6350"/>
                  <a:pt x="2363723" y="17805"/>
                  <a:pt x="2363723" y="31953"/>
                </a:cubicBezTo>
                <a:cubicBezTo>
                  <a:pt x="2363723" y="31953"/>
                  <a:pt x="2363723" y="31953"/>
                  <a:pt x="2363723" y="31953"/>
                </a:cubicBezTo>
                <a:lnTo>
                  <a:pt x="2363723" y="31953"/>
                </a:lnTo>
                <a:lnTo>
                  <a:pt x="2363851" y="339128"/>
                </a:lnTo>
                <a:lnTo>
                  <a:pt x="2363851" y="339128"/>
                </a:lnTo>
                <a:cubicBezTo>
                  <a:pt x="2363851" y="353263"/>
                  <a:pt x="2352293" y="364731"/>
                  <a:pt x="2338196" y="364731"/>
                </a:cubicBezTo>
                <a:cubicBezTo>
                  <a:pt x="2338196" y="364731"/>
                  <a:pt x="2338196" y="364731"/>
                  <a:pt x="2338196" y="364731"/>
                </a:cubicBezTo>
                <a:lnTo>
                  <a:pt x="2338196" y="364731"/>
                </a:lnTo>
                <a:lnTo>
                  <a:pt x="57531" y="364731"/>
                </a:lnTo>
                <a:lnTo>
                  <a:pt x="57531" y="390321"/>
                </a:lnTo>
                <a:lnTo>
                  <a:pt x="57531" y="390321"/>
                </a:lnTo>
                <a:cubicBezTo>
                  <a:pt x="57531" y="404469"/>
                  <a:pt x="46101" y="415925"/>
                  <a:pt x="32004" y="415925"/>
                </a:cubicBezTo>
                <a:cubicBezTo>
                  <a:pt x="17780" y="415925"/>
                  <a:pt x="6350" y="404469"/>
                  <a:pt x="6350" y="390321"/>
                </a:cubicBezTo>
                <a:cubicBezTo>
                  <a:pt x="6350" y="390321"/>
                  <a:pt x="6350" y="390321"/>
                  <a:pt x="6350" y="390321"/>
                </a:cubicBezTo>
                <a:lnTo>
                  <a:pt x="6350" y="8314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6AAC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8872538" y="5948363"/>
            <a:ext cx="63500" cy="38100"/>
          </a:xfrm>
          <a:custGeom>
            <a:avLst/>
            <a:gdLst>
              <a:gd name="connsiteX0" fmla="*/ 6350 w 64007"/>
              <a:gd name="connsiteY0" fmla="*/ 31940 h 38290"/>
              <a:gd name="connsiteX1" fmla="*/ 32003 w 64007"/>
              <a:gd name="connsiteY1" fmla="*/ 31940 h 38290"/>
              <a:gd name="connsiteX2" fmla="*/ 32003 w 64007"/>
              <a:gd name="connsiteY2" fmla="*/ 31940 h 38290"/>
              <a:gd name="connsiteX3" fmla="*/ 57657 w 64007"/>
              <a:gd name="connsiteY3" fmla="*/ 6350 h 382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4007" h="38290">
                <a:moveTo>
                  <a:pt x="6350" y="31940"/>
                </a:moveTo>
                <a:lnTo>
                  <a:pt x="32003" y="31940"/>
                </a:lnTo>
                <a:lnTo>
                  <a:pt x="32003" y="31940"/>
                </a:lnTo>
                <a:cubicBezTo>
                  <a:pt x="46100" y="31940"/>
                  <a:pt x="57657" y="20485"/>
                  <a:pt x="57657" y="6350"/>
                </a:cubicBezTo>
              </a:path>
            </a:pathLst>
          </a:custGeom>
          <a:ln w="12700">
            <a:solidFill>
              <a:srgbClr val="46AAC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8872538" y="5948363"/>
            <a:ext cx="38100" cy="38100"/>
          </a:xfrm>
          <a:custGeom>
            <a:avLst/>
            <a:gdLst>
              <a:gd name="connsiteX0" fmla="*/ 32003 w 38353"/>
              <a:gd name="connsiteY0" fmla="*/ 31940 h 38290"/>
              <a:gd name="connsiteX1" fmla="*/ 32003 w 38353"/>
              <a:gd name="connsiteY1" fmla="*/ 6350 h 38290"/>
              <a:gd name="connsiteX2" fmla="*/ 32003 w 38353"/>
              <a:gd name="connsiteY2" fmla="*/ 6350 h 38290"/>
              <a:gd name="connsiteX3" fmla="*/ 19176 w 38353"/>
              <a:gd name="connsiteY3" fmla="*/ 19139 h 38290"/>
              <a:gd name="connsiteX4" fmla="*/ 6350 w 38353"/>
              <a:gd name="connsiteY4" fmla="*/ 6350 h 38290"/>
              <a:gd name="connsiteX5" fmla="*/ 6350 w 38353"/>
              <a:gd name="connsiteY5" fmla="*/ 6350 h 382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38353" h="38290">
                <a:moveTo>
                  <a:pt x="32003" y="31940"/>
                </a:moveTo>
                <a:lnTo>
                  <a:pt x="32003" y="6350"/>
                </a:lnTo>
                <a:lnTo>
                  <a:pt x="32003" y="6350"/>
                </a:lnTo>
                <a:cubicBezTo>
                  <a:pt x="32003" y="13411"/>
                  <a:pt x="26288" y="19139"/>
                  <a:pt x="19176" y="19139"/>
                </a:cubicBezTo>
                <a:cubicBezTo>
                  <a:pt x="12064" y="19139"/>
                  <a:pt x="6350" y="13411"/>
                  <a:pt x="6350" y="6350"/>
                </a:cubicBezTo>
                <a:cubicBezTo>
                  <a:pt x="6350" y="6350"/>
                  <a:pt x="6350" y="6350"/>
                  <a:pt x="6350" y="6350"/>
                </a:cubicBezTo>
              </a:path>
            </a:pathLst>
          </a:custGeom>
          <a:ln w="12700">
            <a:solidFill>
              <a:srgbClr val="46AAC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6565900" y="5986463"/>
            <a:ext cx="63500" cy="52387"/>
          </a:xfrm>
          <a:custGeom>
            <a:avLst/>
            <a:gdLst>
              <a:gd name="connsiteX0" fmla="*/ 32004 w 63881"/>
              <a:gd name="connsiteY0" fmla="*/ 44754 h 51104"/>
              <a:gd name="connsiteX1" fmla="*/ 32004 w 63881"/>
              <a:gd name="connsiteY1" fmla="*/ 19151 h 51104"/>
              <a:gd name="connsiteX2" fmla="*/ 32004 w 63881"/>
              <a:gd name="connsiteY2" fmla="*/ 19151 h 51104"/>
              <a:gd name="connsiteX3" fmla="*/ 44704 w 63881"/>
              <a:gd name="connsiteY3" fmla="*/ 6350 h 51104"/>
              <a:gd name="connsiteX4" fmla="*/ 57531 w 63881"/>
              <a:gd name="connsiteY4" fmla="*/ 19151 h 51104"/>
              <a:gd name="connsiteX5" fmla="*/ 57531 w 63881"/>
              <a:gd name="connsiteY5" fmla="*/ 19151 h 51104"/>
              <a:gd name="connsiteX6" fmla="*/ 57531 w 63881"/>
              <a:gd name="connsiteY6" fmla="*/ 19151 h 51104"/>
              <a:gd name="connsiteX7" fmla="*/ 32004 w 63881"/>
              <a:gd name="connsiteY7" fmla="*/ 44742 h 51104"/>
              <a:gd name="connsiteX8" fmla="*/ 6350 w 63881"/>
              <a:gd name="connsiteY8" fmla="*/ 19151 h 51104"/>
              <a:gd name="connsiteX9" fmla="*/ 6350 w 63881"/>
              <a:gd name="connsiteY9" fmla="*/ 19151 h 511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63881" h="51104">
                <a:moveTo>
                  <a:pt x="32004" y="44754"/>
                </a:moveTo>
                <a:lnTo>
                  <a:pt x="32004" y="19151"/>
                </a:lnTo>
                <a:lnTo>
                  <a:pt x="32004" y="19151"/>
                </a:lnTo>
                <a:cubicBezTo>
                  <a:pt x="32004" y="12077"/>
                  <a:pt x="37718" y="6350"/>
                  <a:pt x="44704" y="6350"/>
                </a:cubicBezTo>
                <a:cubicBezTo>
                  <a:pt x="51816" y="6350"/>
                  <a:pt x="57531" y="12077"/>
                  <a:pt x="57531" y="19151"/>
                </a:cubicBezTo>
                <a:cubicBezTo>
                  <a:pt x="57531" y="19151"/>
                  <a:pt x="57531" y="19151"/>
                  <a:pt x="57531" y="19151"/>
                </a:cubicBezTo>
                <a:lnTo>
                  <a:pt x="57531" y="19151"/>
                </a:lnTo>
                <a:cubicBezTo>
                  <a:pt x="57531" y="33286"/>
                  <a:pt x="46101" y="44742"/>
                  <a:pt x="32004" y="44742"/>
                </a:cubicBezTo>
                <a:cubicBezTo>
                  <a:pt x="17780" y="44742"/>
                  <a:pt x="6350" y="33286"/>
                  <a:pt x="6350" y="19151"/>
                </a:cubicBezTo>
                <a:cubicBezTo>
                  <a:pt x="6350" y="19151"/>
                  <a:pt x="6350" y="19151"/>
                  <a:pt x="6350" y="19151"/>
                </a:cubicBezTo>
              </a:path>
            </a:pathLst>
          </a:custGeom>
          <a:ln w="12700">
            <a:solidFill>
              <a:srgbClr val="46AAC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6616700" y="5999163"/>
            <a:ext cx="25400" cy="295275"/>
          </a:xfrm>
          <a:custGeom>
            <a:avLst/>
            <a:gdLst>
              <a:gd name="connsiteX0" fmla="*/ 6350 w 25400"/>
              <a:gd name="connsiteY0" fmla="*/ 6350 h 294284"/>
              <a:gd name="connsiteX1" fmla="*/ 6350 w 25400"/>
              <a:gd name="connsiteY1" fmla="*/ 287934 h 2942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94284">
                <a:moveTo>
                  <a:pt x="6350" y="6350"/>
                </a:moveTo>
                <a:lnTo>
                  <a:pt x="6350" y="287934"/>
                </a:lnTo>
              </a:path>
            </a:pathLst>
          </a:custGeom>
          <a:ln w="12700">
            <a:solidFill>
              <a:srgbClr val="46AAC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2151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5100" y="5892800"/>
            <a:ext cx="24765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7000" y="342900"/>
            <a:ext cx="8813800" cy="588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14300" y="6604000"/>
            <a:ext cx="88900" cy="177800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 fontAlgn="auto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3" dirty="0">
                <a:solidFill>
                  <a:srgbClr val="FFFFFF"/>
                </a:solidFill>
                <a:latin typeface="Calibri" pitchFamily="18" charset="0"/>
                <a:ea typeface="宋体" panose="02010600030101010101" pitchFamily="2" charset="-122"/>
                <a:cs typeface="Calibri" pitchFamily="18" charset="0"/>
              </a:rPr>
              <a:t>9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112000" y="6007100"/>
            <a:ext cx="1282700" cy="228600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3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form/form.htm</a:t>
            </a:r>
          </a:p>
        </p:txBody>
      </p:sp>
    </p:spTree>
    <p:extLst>
      <p:ext uri="{BB962C8B-B14F-4D97-AF65-F5344CB8AC3E}">
        <p14:creationId xmlns:p14="http://schemas.microsoft.com/office/powerpoint/2010/main" val="87635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65183"/>
            <a:ext cx="5694249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00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58800"/>
            <a:ext cx="9118600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14300" y="6604000"/>
            <a:ext cx="177800" cy="177800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 fontAlgn="auto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3" dirty="0">
                <a:solidFill>
                  <a:srgbClr val="FFFFFF"/>
                </a:solidFill>
                <a:latin typeface="Calibri" pitchFamily="18" charset="0"/>
                <a:ea typeface="宋体" panose="02010600030101010101" pitchFamily="2" charset="-122"/>
                <a:cs typeface="Calibri" pitchFamily="18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21745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Box 1"/>
          <p:cNvSpPr txBox="1">
            <a:spLocks noChangeArrowheads="1"/>
          </p:cNvSpPr>
          <p:nvPr/>
        </p:nvSpPr>
        <p:spPr bwMode="auto">
          <a:xfrm>
            <a:off x="406400" y="317500"/>
            <a:ext cx="1828800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4700"/>
              </a:lnSpc>
            </a:pPr>
            <a:r>
              <a:rPr lang="en-US" altLang="zh-CN" sz="36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单元目录</a:t>
            </a:r>
            <a:endParaRPr lang="en-US" altLang="zh-CN" sz="3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444500" y="1473200"/>
            <a:ext cx="165100" cy="1879600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 fontAlgn="auto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795" dirty="0">
                <a:solidFill>
                  <a:srgbClr val="000000"/>
                </a:solidFill>
                <a:latin typeface="Calibri" pitchFamily="18" charset="0"/>
                <a:ea typeface="+mn-ea"/>
                <a:cs typeface="Calibri" pitchFamily="18" charset="0"/>
              </a:rPr>
              <a:t>•</a:t>
            </a: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latin typeface="+mn-lt"/>
              <a:ea typeface="+mn-ea"/>
            </a:endParaRPr>
          </a:p>
          <a:p>
            <a:pPr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798" dirty="0">
                <a:solidFill>
                  <a:srgbClr val="FF0000"/>
                </a:solidFill>
                <a:latin typeface="Calibri" pitchFamily="18" charset="0"/>
                <a:ea typeface="+mn-ea"/>
                <a:cs typeface="Calibri" pitchFamily="18" charset="0"/>
              </a:rPr>
              <a:t>•</a:t>
            </a: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latin typeface="+mn-lt"/>
              <a:ea typeface="+mn-ea"/>
            </a:endParaRPr>
          </a:p>
          <a:p>
            <a:pPr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795" dirty="0">
                <a:solidFill>
                  <a:srgbClr val="000000"/>
                </a:solidFill>
                <a:latin typeface="Calibri" pitchFamily="18" charset="0"/>
                <a:ea typeface="+mn-ea"/>
                <a:cs typeface="Calibri" pitchFamily="18" charset="0"/>
              </a:rPr>
              <a:t>•</a:t>
            </a: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latin typeface="+mn-lt"/>
              <a:ea typeface="+mn-ea"/>
            </a:endParaRPr>
          </a:p>
          <a:p>
            <a:pPr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795" dirty="0">
                <a:solidFill>
                  <a:srgbClr val="000000"/>
                </a:solidFill>
                <a:latin typeface="Calibri" pitchFamily="18" charset="0"/>
                <a:ea typeface="+mn-ea"/>
                <a:cs typeface="Calibri" pitchFamily="18" charset="0"/>
              </a:rPr>
              <a:t>•</a:t>
            </a:r>
          </a:p>
        </p:txBody>
      </p:sp>
      <p:sp>
        <p:nvSpPr>
          <p:cNvPr id="19459" name="TextBox 1"/>
          <p:cNvSpPr txBox="1">
            <a:spLocks noChangeArrowheads="1"/>
          </p:cNvSpPr>
          <p:nvPr/>
        </p:nvSpPr>
        <p:spPr bwMode="auto">
          <a:xfrm>
            <a:off x="787400" y="1435100"/>
            <a:ext cx="2476500" cy="199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7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表单概述</a:t>
            </a:r>
            <a:endParaRPr lang="en-US" altLang="zh-CN" sz="27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7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提交表单的方法</a:t>
            </a:r>
            <a:endParaRPr lang="en-US" altLang="zh-CN" sz="27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7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常用表单字段</a:t>
            </a:r>
            <a:endParaRPr lang="en-US" altLang="zh-CN" sz="27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7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框架</a:t>
            </a:r>
            <a:endParaRPr lang="en-US" altLang="zh-CN" sz="27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114300" y="6604000"/>
            <a:ext cx="88900" cy="177800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 fontAlgn="auto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3" dirty="0">
                <a:solidFill>
                  <a:srgbClr val="FFFFFF"/>
                </a:solidFill>
                <a:latin typeface="Calibri" pitchFamily="18" charset="0"/>
                <a:ea typeface="+mn-ea"/>
                <a:cs typeface="Calibri" pitchFamily="18" charset="0"/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965</Words>
  <Application>Microsoft Office PowerPoint</Application>
  <PresentationFormat>全屏显示(4:3)</PresentationFormat>
  <Paragraphs>333</Paragraphs>
  <Slides>32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宋体</vt:lpstr>
      <vt:lpstr>微软雅黑</vt:lpstr>
      <vt:lpstr>Arial</vt:lpstr>
      <vt:lpstr>Calibri</vt:lpstr>
      <vt:lpstr>Times New Roman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user</cp:lastModifiedBy>
  <cp:revision>73</cp:revision>
  <dcterms:created xsi:type="dcterms:W3CDTF">2006-08-16T00:00:00Z</dcterms:created>
  <dcterms:modified xsi:type="dcterms:W3CDTF">2020-04-27T06:38:05Z</dcterms:modified>
</cp:coreProperties>
</file>