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344" r:id="rId2"/>
    <p:sldId id="350" r:id="rId3"/>
    <p:sldId id="353" r:id="rId4"/>
    <p:sldId id="410" r:id="rId5"/>
    <p:sldId id="352" r:id="rId6"/>
    <p:sldId id="425" r:id="rId7"/>
    <p:sldId id="426" r:id="rId8"/>
    <p:sldId id="427" r:id="rId9"/>
    <p:sldId id="428" r:id="rId10"/>
    <p:sldId id="429" r:id="rId11"/>
    <p:sldId id="413" r:id="rId12"/>
    <p:sldId id="430" r:id="rId13"/>
    <p:sldId id="431" r:id="rId14"/>
    <p:sldId id="414" r:id="rId15"/>
    <p:sldId id="432" r:id="rId16"/>
    <p:sldId id="433" r:id="rId17"/>
    <p:sldId id="415" r:id="rId18"/>
    <p:sldId id="434" r:id="rId19"/>
    <p:sldId id="435" r:id="rId20"/>
    <p:sldId id="436" r:id="rId21"/>
    <p:sldId id="411" r:id="rId22"/>
    <p:sldId id="437" r:id="rId23"/>
    <p:sldId id="438" r:id="rId24"/>
    <p:sldId id="416" r:id="rId25"/>
    <p:sldId id="445" r:id="rId26"/>
    <p:sldId id="439" r:id="rId27"/>
    <p:sldId id="440" r:id="rId28"/>
    <p:sldId id="441" r:id="rId29"/>
    <p:sldId id="443" r:id="rId30"/>
    <p:sldId id="417" r:id="rId31"/>
    <p:sldId id="444" r:id="rId32"/>
    <p:sldId id="446" r:id="rId33"/>
    <p:sldId id="447" r:id="rId34"/>
    <p:sldId id="448" r:id="rId35"/>
    <p:sldId id="418" r:id="rId36"/>
    <p:sldId id="449" r:id="rId37"/>
    <p:sldId id="450" r:id="rId38"/>
    <p:sldId id="453" r:id="rId39"/>
    <p:sldId id="451" r:id="rId40"/>
    <p:sldId id="452" r:id="rId41"/>
    <p:sldId id="454" r:id="rId42"/>
    <p:sldId id="455" r:id="rId43"/>
    <p:sldId id="456" r:id="rId44"/>
    <p:sldId id="419" r:id="rId45"/>
    <p:sldId id="457" r:id="rId46"/>
    <p:sldId id="458" r:id="rId47"/>
    <p:sldId id="459" r:id="rId48"/>
    <p:sldId id="460" r:id="rId49"/>
    <p:sldId id="461" r:id="rId50"/>
    <p:sldId id="462" r:id="rId51"/>
    <p:sldId id="463" r:id="rId52"/>
    <p:sldId id="464" r:id="rId53"/>
    <p:sldId id="465" r:id="rId54"/>
    <p:sldId id="466" r:id="rId55"/>
    <p:sldId id="420" r:id="rId56"/>
    <p:sldId id="421" r:id="rId57"/>
    <p:sldId id="467" r:id="rId58"/>
    <p:sldId id="468" r:id="rId59"/>
    <p:sldId id="469" r:id="rId60"/>
    <p:sldId id="470" r:id="rId61"/>
    <p:sldId id="471" r:id="rId62"/>
    <p:sldId id="472" r:id="rId63"/>
    <p:sldId id="481" r:id="rId64"/>
    <p:sldId id="482" r:id="rId65"/>
    <p:sldId id="483" r:id="rId66"/>
    <p:sldId id="484" r:id="rId67"/>
    <p:sldId id="412" r:id="rId68"/>
    <p:sldId id="478" r:id="rId69"/>
    <p:sldId id="473" r:id="rId70"/>
    <p:sldId id="474" r:id="rId71"/>
    <p:sldId id="475" r:id="rId72"/>
    <p:sldId id="422" r:id="rId73"/>
    <p:sldId id="479" r:id="rId74"/>
    <p:sldId id="423" r:id="rId75"/>
    <p:sldId id="480" r:id="rId76"/>
    <p:sldId id="424" r:id="rId77"/>
    <p:sldId id="409" r:id="rId78"/>
  </p:sldIdLst>
  <p:sldSz cx="9144000" cy="6858000" type="screen4x3"/>
  <p:notesSz cx="6858000" cy="9144000"/>
  <p:custShowLst>
    <p:custShow name="自定义放映 1" id="0">
      <p:sldLst>
        <p:sld r:id="rId2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  <p:sld r:id="rId18"/>
        <p:sld r:id="rId19"/>
        <p:sld r:id="rId20"/>
        <p:sld r:id="rId21"/>
        <p:sld r:id="rId22"/>
        <p:sld r:id="rId23"/>
        <p:sld r:id="rId24"/>
        <p:sld r:id="rId25"/>
        <p:sld r:id="rId26"/>
        <p:sld r:id="rId27"/>
        <p:sld r:id="rId28"/>
        <p:sld r:id="rId29"/>
        <p:sld r:id="rId30"/>
        <p:sld r:id="rId31"/>
        <p:sld r:id="rId32"/>
        <p:sld r:id="rId33"/>
        <p:sld r:id="rId34"/>
        <p:sld r:id="rId35"/>
        <p:sld r:id="rId36"/>
        <p:sld r:id="rId37"/>
        <p:sld r:id="rId38"/>
        <p:sld r:id="rId39"/>
        <p:sld r:id="rId40"/>
        <p:sld r:id="rId41"/>
        <p:sld r:id="rId42"/>
        <p:sld r:id="rId43"/>
        <p:sld r:id="rId44"/>
        <p:sld r:id="rId45"/>
        <p:sld r:id="rId46"/>
        <p:sld r:id="rId47"/>
        <p:sld r:id="rId48"/>
        <p:sld r:id="rId49"/>
        <p:sld r:id="rId50"/>
        <p:sld r:id="rId51"/>
        <p:sld r:id="rId52"/>
        <p:sld r:id="rId53"/>
        <p:sld r:id="rId54"/>
        <p:sld r:id="rId55"/>
        <p:sld r:id="rId56"/>
        <p:sld r:id="rId57"/>
        <p:sld r:id="rId58"/>
        <p:sld r:id="rId59"/>
        <p:sld r:id="rId60"/>
        <p:sld r:id="rId61"/>
        <p:sld r:id="rId62"/>
        <p:sld r:id="rId63"/>
        <p:sld r:id="rId64"/>
        <p:sld r:id="rId65"/>
        <p:sld r:id="rId66"/>
        <p:sld r:id="rId67"/>
        <p:sld r:id="rId68"/>
        <p:sld r:id="rId69"/>
        <p:sld r:id="rId70"/>
        <p:sld r:id="rId71"/>
        <p:sld r:id="rId72"/>
        <p:sld r:id="rId73"/>
        <p:sld r:id="rId74"/>
        <p:sld r:id="rId75"/>
        <p:sld r:id="rId76"/>
        <p:sld r:id="rId77"/>
        <p:sld r:id="rId78"/>
      </p:sldLst>
    </p:custShow>
  </p:custShow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111"/>
    <a:srgbClr val="BED1EE"/>
    <a:srgbClr val="0D74C9"/>
    <a:srgbClr val="0F83E3"/>
    <a:srgbClr val="DFEFFD"/>
    <a:srgbClr val="ECF6FE"/>
    <a:srgbClr val="F9F9F9"/>
    <a:srgbClr val="CBE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1" autoAdjust="0"/>
    <p:restoredTop sz="94667" autoAdjust="0"/>
  </p:normalViewPr>
  <p:slideViewPr>
    <p:cSldViewPr snapToGrid="0" snapToObjects="1">
      <p:cViewPr varScale="1">
        <p:scale>
          <a:sx n="125" d="100"/>
          <a:sy n="125" d="100"/>
        </p:scale>
        <p:origin x="322" y="86"/>
      </p:cViewPr>
      <p:guideLst>
        <p:guide orient="horz" pos="2113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82E01A6-EB52-4274-B2FB-F655EA392152}" type="datetimeFigureOut">
              <a:rPr lang="zh-CN" altLang="en-US"/>
              <a:pPr>
                <a:defRPr/>
              </a:pPr>
              <a:t>2023/5/9</a:t>
            </a:fld>
            <a:endParaRPr lang="en-US"/>
          </a:p>
        </p:txBody>
      </p:sp>
      <p:sp>
        <p:nvSpPr>
          <p:cNvPr id="8499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526FEF2-2627-48FF-863E-E4EFEE6708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462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5DA564E7-40F6-493D-8C10-7E059A5FA356}" type="slidenum">
              <a:rPr lang="zh-CN" altLang="en-US" smtClean="0"/>
              <a:pPr>
                <a:buFont typeface="Arial" pitchFamily="34" charset="0"/>
                <a:buNone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BD63780F-1D8C-4D53-BFED-12AF6B50C8BE}" type="slidenum">
              <a:rPr lang="zh-CN" altLang="en-US" smtClean="0"/>
              <a:pPr>
                <a:buFont typeface="Arial" pitchFamily="34" charset="0"/>
                <a:buNone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DF8051CF-B514-42E1-8848-F0195C38A494}" type="slidenum">
              <a:rPr lang="zh-CN" altLang="en-US" smtClean="0"/>
              <a:pPr>
                <a:buFont typeface="Arial" pitchFamily="34" charset="0"/>
                <a:buNone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65C1AAA0-AF94-4FB0-A7E7-80799D0C8D7B}" type="slidenum">
              <a:rPr lang="zh-CN" altLang="en-US" smtClean="0"/>
              <a:pPr>
                <a:buFont typeface="Arial" pitchFamily="34" charset="0"/>
                <a:buNone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DEEBEB71-59A8-4D52-A184-A12B5F5E2E8A}" type="slidenum">
              <a:rPr lang="zh-CN" altLang="en-US" smtClean="0"/>
              <a:pPr>
                <a:buFont typeface="Arial" pitchFamily="34" charset="0"/>
                <a:buNone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93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896E14B5-A11E-471F-A3C3-34ECF58C6E27}" type="slidenum">
              <a:rPr lang="zh-CN" altLang="en-US" smtClean="0"/>
              <a:pPr>
                <a:buFont typeface="Arial" pitchFamily="34" charset="0"/>
                <a:buNone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0B7F8DC7-C0BC-48D6-93DA-97FCE8DD5AA7}" type="slidenum">
              <a:rPr lang="zh-CN" altLang="en-US" smtClean="0"/>
              <a:pPr>
                <a:buFont typeface="Arial" pitchFamily="34" charset="0"/>
                <a:buNone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13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A38E4BA3-304B-46F8-B7F1-E18684093C6E}" type="slidenum">
              <a:rPr lang="zh-CN" altLang="en-US" smtClean="0"/>
              <a:pPr>
                <a:buFont typeface="Arial" pitchFamily="34" charset="0"/>
                <a:buNone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24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D14C8174-940C-4E6B-ABE0-943A77DF53A4}" type="slidenum">
              <a:rPr lang="zh-CN" altLang="en-US" smtClean="0"/>
              <a:pPr>
                <a:buFont typeface="Arial" pitchFamily="34" charset="0"/>
                <a:buNone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0F2CEC69-A69D-46B4-BD88-8945DCC8284E}" type="slidenum">
              <a:rPr lang="zh-CN" altLang="en-US" smtClean="0"/>
              <a:pPr>
                <a:buFont typeface="Arial" pitchFamily="34" charset="0"/>
                <a:buNone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44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02E18D58-C208-4D0D-995A-645FB53B5100}" type="slidenum">
              <a:rPr lang="zh-CN" altLang="en-US" smtClean="0"/>
              <a:pPr>
                <a:buFont typeface="Arial" pitchFamily="34" charset="0"/>
                <a:buNone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1C3FB66D-CE4A-4B10-BC7D-9889E922BAA4}" type="slidenum">
              <a:rPr lang="zh-CN" altLang="en-US" smtClean="0"/>
              <a:pPr>
                <a:buFont typeface="Arial" pitchFamily="34" charset="0"/>
                <a:buNone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CFEED775-AFE0-4D62-8232-E91506A837AA}" type="slidenum">
              <a:rPr lang="zh-CN" altLang="en-US" smtClean="0"/>
              <a:pPr>
                <a:buFont typeface="Arial" pitchFamily="34" charset="0"/>
                <a:buNone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64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65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80BE6763-FF85-42E7-8A9C-8E9D266CE30D}" type="slidenum">
              <a:rPr lang="zh-CN" altLang="en-US" smtClean="0"/>
              <a:pPr>
                <a:buFont typeface="Arial" pitchFamily="34" charset="0"/>
                <a:buNone/>
              </a:pPr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75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6847B159-308F-4A6D-BC7C-9D0304B5C089}" type="slidenum">
              <a:rPr lang="zh-CN" altLang="en-US" smtClean="0"/>
              <a:pPr>
                <a:buFont typeface="Arial" pitchFamily="34" charset="0"/>
                <a:buNone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85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B215E891-647B-470C-8082-A82119F581C1}" type="slidenum">
              <a:rPr lang="zh-CN" altLang="en-US" smtClean="0"/>
              <a:pPr>
                <a:buFont typeface="Arial" pitchFamily="34" charset="0"/>
                <a:buNone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95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95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63F9EB6C-69C1-4F98-8AD4-11BAAA67580B}" type="slidenum">
              <a:rPr lang="zh-CN" altLang="en-US" smtClean="0"/>
              <a:pPr>
                <a:buFont typeface="Arial" pitchFamily="34" charset="0"/>
                <a:buNone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05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105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3311A30A-0482-46EB-983B-0DEAC8BB2698}" type="slidenum">
              <a:rPr lang="zh-CN" altLang="en-US" smtClean="0"/>
              <a:pPr>
                <a:buFont typeface="Arial" pitchFamily="34" charset="0"/>
                <a:buNone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F2E327A8-27AF-481F-B671-AC5F86D0B2A5}" type="slidenum">
              <a:rPr lang="zh-CN" altLang="en-US" smtClean="0"/>
              <a:pPr>
                <a:buFont typeface="Arial" pitchFamily="34" charset="0"/>
                <a:buNone/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126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3F30C077-BBB6-49C8-B3E0-B2155F212CC4}" type="slidenum">
              <a:rPr lang="zh-CN" altLang="en-US" smtClean="0"/>
              <a:pPr>
                <a:buFont typeface="Arial" pitchFamily="34" charset="0"/>
                <a:buNone/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7580E38F-1BD6-4274-A8D2-985D7A0D2EBA}" type="slidenum">
              <a:rPr lang="zh-CN" altLang="en-US" smtClean="0"/>
              <a:pPr>
                <a:buFont typeface="Arial" pitchFamily="34" charset="0"/>
                <a:buNone/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46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146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AE09052B-F9EF-49EC-9BCC-CF20AFCC707F}" type="slidenum">
              <a:rPr lang="zh-CN" altLang="en-US" smtClean="0"/>
              <a:pPr>
                <a:buFont typeface="Arial" pitchFamily="34" charset="0"/>
                <a:buNone/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880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350DB156-4F03-4716-9725-FDB684D169E4}" type="slidenum">
              <a:rPr lang="zh-CN" altLang="en-US" smtClean="0"/>
              <a:pPr>
                <a:buFont typeface="Arial" pitchFamily="34" charset="0"/>
                <a:buNone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157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C77827AA-12F4-44DD-BC12-953C21E3B7E5}" type="slidenum">
              <a:rPr lang="zh-CN" altLang="en-US" smtClean="0"/>
              <a:pPr>
                <a:buFont typeface="Arial" pitchFamily="34" charset="0"/>
                <a:buNone/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67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167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ED1E0C4B-C78E-40E5-9208-3A1FF9122EB3}" type="slidenum">
              <a:rPr lang="zh-CN" altLang="en-US" smtClean="0"/>
              <a:pPr>
                <a:buFont typeface="Arial" pitchFamily="34" charset="0"/>
                <a:buNone/>
              </a:pPr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177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DC7AFC79-45A3-4DC1-90F4-BCC6F02E8662}" type="slidenum">
              <a:rPr lang="zh-CN" altLang="en-US" smtClean="0"/>
              <a:pPr>
                <a:buFont typeface="Arial" pitchFamily="34" charset="0"/>
                <a:buNone/>
              </a:pPr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187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FED29AE9-2931-4880-8472-829AEFEC0E16}" type="slidenum">
              <a:rPr lang="zh-CN" altLang="en-US" smtClean="0"/>
              <a:pPr>
                <a:buFont typeface="Arial" pitchFamily="34" charset="0"/>
                <a:buNone/>
              </a:pPr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98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198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E7AA0999-A70B-4AF4-97C3-8637822F379D}" type="slidenum">
              <a:rPr lang="zh-CN" altLang="en-US" smtClean="0"/>
              <a:pPr>
                <a:buFont typeface="Arial" pitchFamily="34" charset="0"/>
                <a:buNone/>
              </a:pPr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08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208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AC48EA24-F084-4649-8A2F-C492A9641EF5}" type="slidenum">
              <a:rPr lang="zh-CN" altLang="en-US" smtClean="0"/>
              <a:pPr>
                <a:buFont typeface="Arial" pitchFamily="34" charset="0"/>
                <a:buNone/>
              </a:pPr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18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218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374AB120-20E2-466B-9C9A-93A0A45ABB40}" type="slidenum">
              <a:rPr lang="zh-CN" altLang="en-US" smtClean="0"/>
              <a:pPr>
                <a:buFont typeface="Arial" pitchFamily="34" charset="0"/>
                <a:buNone/>
              </a:pPr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8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228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B806F603-A51E-4716-A7A6-4386215D034C}" type="slidenum">
              <a:rPr lang="zh-CN" altLang="en-US" smtClean="0"/>
              <a:pPr>
                <a:buFont typeface="Arial" pitchFamily="34" charset="0"/>
                <a:buNone/>
              </a:pPr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39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239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DE884BAB-AC5C-4981-8D40-86EC1767C2D2}" type="slidenum">
              <a:rPr lang="zh-CN" altLang="en-US" smtClean="0"/>
              <a:pPr>
                <a:buFont typeface="Arial" pitchFamily="34" charset="0"/>
                <a:buNone/>
              </a:pPr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49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249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3B99E45C-FEA9-4A19-A238-00426C17B0B7}" type="slidenum">
              <a:rPr lang="zh-CN" altLang="en-US" smtClean="0"/>
              <a:pPr>
                <a:buFont typeface="Arial" pitchFamily="34" charset="0"/>
                <a:buNone/>
              </a:pPr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97926EA2-0A69-4FF8-91A8-3969482EC534}" type="slidenum">
              <a:rPr lang="zh-CN" altLang="en-US" smtClean="0"/>
              <a:pPr>
                <a:buFont typeface="Arial" pitchFamily="34" charset="0"/>
                <a:buNone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59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259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984B0122-5ACA-4563-AABC-91314192F3B3}" type="slidenum">
              <a:rPr lang="zh-CN" altLang="en-US" smtClean="0"/>
              <a:pPr>
                <a:buFont typeface="Arial" pitchFamily="34" charset="0"/>
                <a:buNone/>
              </a:pPr>
              <a:t>44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69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269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6953D3FD-316C-47A6-BE42-1FF212648FDA}" type="slidenum">
              <a:rPr lang="zh-CN" altLang="en-US" smtClean="0"/>
              <a:pPr>
                <a:buFont typeface="Arial" pitchFamily="34" charset="0"/>
                <a:buNone/>
              </a:pPr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80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280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A041A3CA-D3DA-47D9-B7D8-47A1572B2960}" type="slidenum">
              <a:rPr lang="zh-CN" altLang="en-US" smtClean="0"/>
              <a:pPr>
                <a:buFont typeface="Arial" pitchFamily="34" charset="0"/>
                <a:buNone/>
              </a:pPr>
              <a:t>46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90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290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17AE7A27-1518-4F75-9513-3D17702FB761}" type="slidenum">
              <a:rPr lang="zh-CN" altLang="en-US" smtClean="0"/>
              <a:pPr>
                <a:buFont typeface="Arial" pitchFamily="34" charset="0"/>
                <a:buNone/>
              </a:pPr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00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300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744D547D-A891-40D9-8BE4-9B42A147C959}" type="slidenum">
              <a:rPr lang="zh-CN" altLang="en-US" smtClean="0"/>
              <a:pPr>
                <a:buFont typeface="Arial" pitchFamily="34" charset="0"/>
                <a:buNone/>
              </a:pPr>
              <a:t>48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10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310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B3DD10ED-0831-4922-95A5-07D6BEDCE641}" type="slidenum">
              <a:rPr lang="zh-CN" altLang="en-US" smtClean="0"/>
              <a:pPr>
                <a:buFont typeface="Arial" pitchFamily="34" charset="0"/>
                <a:buNone/>
              </a:pPr>
              <a:t>49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2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321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02D4800E-7BBE-4ACD-931E-4EC4F86CE53A}" type="slidenum">
              <a:rPr lang="zh-CN" altLang="en-US" smtClean="0"/>
              <a:pPr>
                <a:buFont typeface="Arial" pitchFamily="34" charset="0"/>
                <a:buNone/>
              </a:pPr>
              <a:t>50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331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229174B8-C599-4DEB-982B-56C9D7F4AF33}" type="slidenum">
              <a:rPr lang="zh-CN" altLang="en-US" smtClean="0"/>
              <a:pPr>
                <a:buFont typeface="Arial" pitchFamily="34" charset="0"/>
                <a:buNone/>
              </a:pPr>
              <a:t>51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41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341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73BA4B5A-DA84-44F6-AFED-FD40F1F2EB26}" type="slidenum">
              <a:rPr lang="zh-CN" altLang="en-US" smtClean="0"/>
              <a:pPr>
                <a:buFont typeface="Arial" pitchFamily="34" charset="0"/>
                <a:buNone/>
              </a:pPr>
              <a:t>52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5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35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C1F9C362-C092-4635-AF4A-514658DC00DC}" type="slidenum">
              <a:rPr lang="zh-CN" altLang="en-US" smtClean="0"/>
              <a:pPr>
                <a:buFont typeface="Arial" pitchFamily="34" charset="0"/>
                <a:buNone/>
              </a:pPr>
              <a:t>53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01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C08F02B7-646F-4248-B2DA-24CD19C4FDC7}" type="slidenum">
              <a:rPr lang="zh-CN" altLang="en-US" smtClean="0"/>
              <a:pPr>
                <a:buFont typeface="Arial" pitchFamily="34" charset="0"/>
                <a:buNone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61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361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CD547AC9-F850-4629-80FE-130BC700047C}" type="slidenum">
              <a:rPr lang="zh-CN" altLang="en-US" smtClean="0"/>
              <a:pPr>
                <a:buFont typeface="Arial" pitchFamily="34" charset="0"/>
                <a:buNone/>
              </a:pPr>
              <a:t>54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72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372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FC969D69-443E-4180-9948-E07EC93EE2BF}" type="slidenum">
              <a:rPr lang="zh-CN" altLang="en-US" smtClean="0"/>
              <a:pPr>
                <a:buFont typeface="Arial" pitchFamily="34" charset="0"/>
                <a:buNone/>
              </a:pPr>
              <a:t>55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8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38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642592AF-E0E9-4AE9-B6B4-088B3B1A895F}" type="slidenum">
              <a:rPr lang="zh-CN" altLang="en-US" smtClean="0"/>
              <a:pPr>
                <a:buFont typeface="Arial" pitchFamily="34" charset="0"/>
                <a:buNone/>
              </a:pPr>
              <a:t>56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92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392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64E151CB-EE36-454B-A668-1CEC37245F4B}" type="slidenum">
              <a:rPr lang="zh-CN" altLang="en-US" smtClean="0"/>
              <a:pPr>
                <a:buFont typeface="Arial" pitchFamily="34" charset="0"/>
                <a:buNone/>
              </a:pPr>
              <a:t>57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02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402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86F695E5-2073-4C26-851E-15681E77BE5D}" type="slidenum">
              <a:rPr lang="zh-CN" altLang="en-US" smtClean="0"/>
              <a:pPr>
                <a:buFont typeface="Arial" pitchFamily="34" charset="0"/>
                <a:buNone/>
              </a:pPr>
              <a:t>58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13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413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CC1E48E9-A533-451F-8EC5-7CD642F3C17F}" type="slidenum">
              <a:rPr lang="zh-CN" altLang="en-US" smtClean="0"/>
              <a:pPr>
                <a:buFont typeface="Arial" pitchFamily="34" charset="0"/>
                <a:buNone/>
              </a:pPr>
              <a:t>59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23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423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EE4259C1-2EC4-4CD8-B0D0-B9274ED331E7}" type="slidenum">
              <a:rPr lang="zh-CN" altLang="en-US" smtClean="0"/>
              <a:pPr>
                <a:buFont typeface="Arial" pitchFamily="34" charset="0"/>
                <a:buNone/>
              </a:pPr>
              <a:t>60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433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B7727325-C888-4EC8-A562-91D4B20CDF52}" type="slidenum">
              <a:rPr lang="zh-CN" altLang="en-US" smtClean="0"/>
              <a:pPr>
                <a:buFont typeface="Arial" pitchFamily="34" charset="0"/>
                <a:buNone/>
              </a:pPr>
              <a:t>61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4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443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4E9FE96A-7B4F-46CE-9091-E65D2F6B937B}" type="slidenum">
              <a:rPr lang="zh-CN" altLang="en-US" smtClean="0"/>
              <a:pPr>
                <a:buFont typeface="Arial" pitchFamily="34" charset="0"/>
                <a:buNone/>
              </a:pPr>
              <a:t>62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54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45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A1A756DE-6C93-4054-9638-0B93B58908A3}" type="slidenum">
              <a:rPr lang="zh-CN" altLang="en-US" smtClean="0"/>
              <a:pPr>
                <a:buFont typeface="Arial" pitchFamily="34" charset="0"/>
                <a:buNone/>
              </a:pPr>
              <a:t>63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C468ACA0-1AD3-4FEB-9730-2685B50370E5}" type="slidenum">
              <a:rPr lang="zh-CN" altLang="en-US" smtClean="0"/>
              <a:pPr>
                <a:buFont typeface="Arial" pitchFamily="34" charset="0"/>
                <a:buNone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64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46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626AB951-5C14-4044-8563-E0C08525A4A2}" type="slidenum">
              <a:rPr lang="zh-CN" altLang="en-US" smtClean="0"/>
              <a:pPr>
                <a:buFont typeface="Arial" pitchFamily="34" charset="0"/>
                <a:buNone/>
              </a:pPr>
              <a:t>64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74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47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EE891C49-215B-41BB-AF05-43D877999613}" type="slidenum">
              <a:rPr lang="zh-CN" altLang="en-US" smtClean="0"/>
              <a:pPr>
                <a:buFont typeface="Arial" pitchFamily="34" charset="0"/>
                <a:buNone/>
              </a:pPr>
              <a:t>65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84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484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94098A88-3779-4B82-AD8F-19CFB5E6E209}" type="slidenum">
              <a:rPr lang="zh-CN" altLang="en-US" smtClean="0"/>
              <a:pPr>
                <a:buFont typeface="Arial" pitchFamily="34" charset="0"/>
                <a:buNone/>
              </a:pPr>
              <a:t>66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95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495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20028727-B1BB-4197-A73E-BEEC986952E0}" type="slidenum">
              <a:rPr lang="zh-CN" altLang="en-US" smtClean="0"/>
              <a:pPr>
                <a:buFont typeface="Arial" pitchFamily="34" charset="0"/>
                <a:buNone/>
              </a:pPr>
              <a:t>67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05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505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24D21C00-0F78-4601-9ECC-947BFE43598C}" type="slidenum">
              <a:rPr lang="zh-CN" altLang="en-US" smtClean="0"/>
              <a:pPr>
                <a:buFont typeface="Arial" pitchFamily="34" charset="0"/>
                <a:buNone/>
              </a:pPr>
              <a:t>68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1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51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97F6A3E1-1DA1-4647-AF36-D8AC0D7D3F68}" type="slidenum">
              <a:rPr lang="zh-CN" altLang="en-US" smtClean="0"/>
              <a:pPr>
                <a:buFont typeface="Arial" pitchFamily="34" charset="0"/>
                <a:buNone/>
              </a:pPr>
              <a:t>69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2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52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FE1AC383-DC17-432A-8094-38443F88BDCE}" type="slidenum">
              <a:rPr lang="zh-CN" altLang="en-US" smtClean="0"/>
              <a:pPr>
                <a:buFont typeface="Arial" pitchFamily="34" charset="0"/>
                <a:buNone/>
              </a:pPr>
              <a:t>70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536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415C243C-0DEE-4A3E-B5F3-65A1AE910AEE}" type="slidenum">
              <a:rPr lang="zh-CN" altLang="en-US" smtClean="0"/>
              <a:pPr>
                <a:buFont typeface="Arial" pitchFamily="34" charset="0"/>
                <a:buNone/>
              </a:pPr>
              <a:t>71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46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546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ADB42C98-DC3E-479E-85B0-FBFD6A117363}" type="slidenum">
              <a:rPr lang="zh-CN" altLang="en-US" smtClean="0"/>
              <a:pPr>
                <a:buFont typeface="Arial" pitchFamily="34" charset="0"/>
                <a:buNone/>
              </a:pPr>
              <a:t>72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56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556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1EB52C71-F994-4A23-9868-9F153E3673D6}" type="slidenum">
              <a:rPr lang="zh-CN" altLang="en-US" smtClean="0"/>
              <a:pPr>
                <a:buFont typeface="Arial" pitchFamily="34" charset="0"/>
                <a:buNone/>
              </a:pPr>
              <a:t>73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21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12F22E3B-9613-4695-AE46-A4BC617A7564}" type="slidenum">
              <a:rPr lang="zh-CN" altLang="en-US" smtClean="0"/>
              <a:pPr>
                <a:buFont typeface="Arial" pitchFamily="34" charset="0"/>
                <a:buNone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66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566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7581EDA9-CB2B-4DBE-80F5-F599CAC39C6E}" type="slidenum">
              <a:rPr lang="zh-CN" altLang="en-US" smtClean="0"/>
              <a:pPr>
                <a:buFont typeface="Arial" pitchFamily="34" charset="0"/>
                <a:buNone/>
              </a:pPr>
              <a:t>74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7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57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FBD3C437-04DA-4DCC-A59F-CF6620B0F290}" type="slidenum">
              <a:rPr lang="zh-CN" altLang="en-US" smtClean="0"/>
              <a:pPr>
                <a:buFont typeface="Arial" pitchFamily="34" charset="0"/>
                <a:buNone/>
              </a:pPr>
              <a:t>75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E1B21277-B388-42CB-9A58-CA5D5669B665}" type="slidenum">
              <a:rPr lang="zh-CN" altLang="en-US" smtClean="0"/>
              <a:pPr>
                <a:buFont typeface="Arial" pitchFamily="34" charset="0"/>
                <a:buNone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942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E76B2423-1FFA-4492-9C72-EF5A5CA96645}" type="slidenum">
              <a:rPr lang="zh-CN" altLang="en-US" smtClean="0"/>
              <a:pPr>
                <a:buFont typeface="Arial" pitchFamily="34" charset="0"/>
                <a:buNone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6"/>
          <p:cNvGrpSpPr>
            <a:grpSpLocks/>
          </p:cNvGrpSpPr>
          <p:nvPr userDrawn="1"/>
        </p:nvGrpSpPr>
        <p:grpSpPr bwMode="auto">
          <a:xfrm>
            <a:off x="1485900" y="5554663"/>
            <a:ext cx="1017588" cy="792162"/>
            <a:chOff x="696160" y="5631842"/>
            <a:chExt cx="1017505" cy="792000"/>
          </a:xfrm>
        </p:grpSpPr>
        <p:sp>
          <p:nvSpPr>
            <p:cNvPr id="7" name="椭圆 6"/>
            <p:cNvSpPr>
              <a:spLocks noChangeArrowheads="1"/>
            </p:cNvSpPr>
            <p:nvPr/>
          </p:nvSpPr>
          <p:spPr bwMode="auto">
            <a:xfrm>
              <a:off x="846961" y="5631842"/>
              <a:ext cx="793685" cy="792000"/>
            </a:xfrm>
            <a:prstGeom prst="ellipse">
              <a:avLst/>
            </a:prstGeom>
            <a:solidFill>
              <a:srgbClr val="F291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charset="0"/>
                <a:buNone/>
                <a:defRPr/>
              </a:pPr>
              <a:endParaRPr lang="zh-CN" altLang="en-US"/>
            </a:p>
          </p:txBody>
        </p:sp>
        <p:sp>
          <p:nvSpPr>
            <p:cNvPr id="8" name="矩形 4"/>
            <p:cNvSpPr>
              <a:spLocks noChangeArrowheads="1"/>
            </p:cNvSpPr>
            <p:nvPr/>
          </p:nvSpPr>
          <p:spPr bwMode="auto">
            <a:xfrm>
              <a:off x="696160" y="5739770"/>
              <a:ext cx="1017505" cy="4920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r>
                <a:rPr lang="zh-CN" altLang="en-US" sz="2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 </a:t>
              </a:r>
              <a:r>
                <a:rPr lang="en-US" altLang="zh-CN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MySQL</a:t>
              </a:r>
              <a:endParaRPr lang="zh-CN" altLang="en-US" sz="1100">
                <a:solidFill>
                  <a:schemeClr val="bg1"/>
                </a:solidFill>
              </a:endParaRPr>
            </a:p>
          </p:txBody>
        </p:sp>
      </p:grp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2709863" y="5480050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>
              <a:sym typeface="微软雅黑" pitchFamily="34" charset="-122"/>
            </a:endParaRPr>
          </a:p>
        </p:txBody>
      </p:sp>
      <p:sp>
        <p:nvSpPr>
          <p:cNvPr id="15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532438" y="5483225"/>
            <a:ext cx="2714625" cy="35083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1400">
                <a:solidFill>
                  <a:srgbClr val="75A0D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047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785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84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知识架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690563" y="220663"/>
            <a:ext cx="923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</a:t>
            </a:r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endParaRPr lang="zh-CN" altLang="en-US" sz="360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88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98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 bwMode="auto">
          <a:xfrm>
            <a:off x="685800" y="1352550"/>
            <a:ext cx="7772400" cy="21574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数据库基本操作</a:t>
            </a:r>
          </a:p>
        </p:txBody>
      </p:sp>
      <p:sp>
        <p:nvSpPr>
          <p:cNvPr id="4099" name="文本占位符 3"/>
          <p:cNvSpPr>
            <a:spLocks noGrp="1"/>
          </p:cNvSpPr>
          <p:nvPr>
            <p:ph type="body" sz="quarter" idx="12"/>
          </p:nvPr>
        </p:nvSpPr>
        <p:spPr bwMode="auto">
          <a:xfrm>
            <a:off x="2709863" y="5480050"/>
            <a:ext cx="2714625" cy="869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数据库操作</a:t>
            </a:r>
            <a:endParaRPr lang="en-US" altLang="zh-CN"/>
          </a:p>
          <a:p>
            <a:r>
              <a:rPr lang="zh-CN" altLang="en-US"/>
              <a:t>数据表操作</a:t>
            </a:r>
          </a:p>
        </p:txBody>
      </p:sp>
      <p:sp>
        <p:nvSpPr>
          <p:cNvPr id="4100" name="文本占位符 4"/>
          <p:cNvSpPr>
            <a:spLocks noGrp="1"/>
          </p:cNvSpPr>
          <p:nvPr>
            <p:ph type="body" sz="quarter" idx="13"/>
          </p:nvPr>
        </p:nvSpPr>
        <p:spPr bwMode="auto">
          <a:xfrm>
            <a:off x="5532438" y="5483225"/>
            <a:ext cx="2714625" cy="866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数据操作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 </a:t>
            </a:r>
            <a:r>
              <a:rPr lang="zh-CN" altLang="en-US" dirty="0"/>
              <a:t>数据库操作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1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创建数据库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grpSp>
        <p:nvGrpSpPr>
          <p:cNvPr id="15365" name="组合 7"/>
          <p:cNvGrpSpPr>
            <a:grpSpLocks/>
          </p:cNvGrpSpPr>
          <p:nvPr/>
        </p:nvGrpSpPr>
        <p:grpSpPr bwMode="auto">
          <a:xfrm>
            <a:off x="6846888" y="2466975"/>
            <a:ext cx="2084387" cy="2084388"/>
            <a:chOff x="6858001" y="2169043"/>
            <a:chExt cx="2083980" cy="2083980"/>
          </a:xfrm>
        </p:grpSpPr>
        <p:sp>
          <p:nvSpPr>
            <p:cNvPr id="15367" name="椭圆 4"/>
            <p:cNvSpPr>
              <a:spLocks noChangeArrowheads="1"/>
            </p:cNvSpPr>
            <p:nvPr/>
          </p:nvSpPr>
          <p:spPr bwMode="auto">
            <a:xfrm>
              <a:off x="6858001" y="2169043"/>
              <a:ext cx="2083980" cy="2083980"/>
            </a:xfrm>
            <a:prstGeom prst="ellipse">
              <a:avLst/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5368" name="TextBox 5"/>
            <p:cNvSpPr txBox="1">
              <a:spLocks noChangeArrowheads="1"/>
            </p:cNvSpPr>
            <p:nvPr/>
          </p:nvSpPr>
          <p:spPr bwMode="auto">
            <a:xfrm>
              <a:off x="7514049" y="2296644"/>
              <a:ext cx="949481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9600">
                  <a:solidFill>
                    <a:schemeClr val="bg1"/>
                  </a:solidFill>
                  <a:latin typeface="华文彩云" pitchFamily="2" charset="-122"/>
                  <a:ea typeface="华文彩云" pitchFamily="2" charset="-122"/>
                </a:rPr>
                <a:t>！</a:t>
              </a:r>
            </a:p>
          </p:txBody>
        </p:sp>
      </p:grpSp>
      <p:sp>
        <p:nvSpPr>
          <p:cNvPr id="15366" name="矩形 8"/>
          <p:cNvSpPr>
            <a:spLocks noChangeArrowheads="1"/>
          </p:cNvSpPr>
          <p:nvPr/>
        </p:nvSpPr>
        <p:spPr bwMode="auto">
          <a:xfrm>
            <a:off x="417513" y="2722563"/>
            <a:ext cx="6291262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zh-CN">
                <a:latin typeface="+mn-lt"/>
              </a:rPr>
              <a:t>从前面的</a:t>
            </a:r>
            <a:r>
              <a:rPr lang="en-US" altLang="zh-CN">
                <a:latin typeface="+mn-lt"/>
              </a:rPr>
              <a:t>SQL</a:t>
            </a:r>
            <a:r>
              <a:rPr lang="zh-CN" altLang="zh-CN">
                <a:latin typeface="+mn-lt"/>
              </a:rPr>
              <a:t>语句操作可以看出，创建数据库就是在存储数据的文件夹</a:t>
            </a:r>
            <a:r>
              <a:rPr lang="en-US" altLang="zh-CN">
                <a:latin typeface="+mn-lt"/>
              </a:rPr>
              <a:t>data</a:t>
            </a:r>
            <a:r>
              <a:rPr lang="zh-CN" altLang="zh-CN">
                <a:latin typeface="+mn-lt"/>
              </a:rPr>
              <a:t>下生成一个与数据库同名的目录，用于保存此数据库相关的内容。因此，在</a:t>
            </a:r>
            <a:r>
              <a:rPr lang="en-US" altLang="zh-CN">
                <a:latin typeface="+mn-lt"/>
              </a:rPr>
              <a:t>MySQL</a:t>
            </a:r>
            <a:r>
              <a:rPr lang="zh-CN" altLang="zh-CN">
                <a:latin typeface="+mn-lt"/>
              </a:rPr>
              <a:t>中还可以通过在</a:t>
            </a:r>
            <a:r>
              <a:rPr lang="en-US" altLang="zh-CN">
                <a:latin typeface="+mn-lt"/>
              </a:rPr>
              <a:t>data</a:t>
            </a:r>
            <a:r>
              <a:rPr lang="zh-CN" altLang="zh-CN">
                <a:latin typeface="+mn-lt"/>
              </a:rPr>
              <a:t>下创建目录的方式完成数据库的创建。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53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 </a:t>
            </a:r>
            <a:r>
              <a:rPr lang="zh-CN" altLang="en-US" dirty="0"/>
              <a:t>数据库操作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2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查看数据库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sp>
        <p:nvSpPr>
          <p:cNvPr id="16389" name="矩形 15"/>
          <p:cNvSpPr>
            <a:spLocks noChangeArrowheads="1"/>
          </p:cNvSpPr>
          <p:nvPr/>
        </p:nvSpPr>
        <p:spPr bwMode="auto">
          <a:xfrm>
            <a:off x="2482850" y="3905250"/>
            <a:ext cx="32718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>
                <a:latin typeface="+mn-lt"/>
              </a:rPr>
              <a:t>② </a:t>
            </a:r>
            <a:r>
              <a:rPr lang="zh-CN" altLang="zh-CN">
                <a:latin typeface="+mn-lt"/>
              </a:rPr>
              <a:t>查看指定数据库的创建信息</a:t>
            </a:r>
          </a:p>
        </p:txBody>
      </p:sp>
      <p:sp>
        <p:nvSpPr>
          <p:cNvPr id="16390" name="矩形 16"/>
          <p:cNvSpPr>
            <a:spLocks noChangeArrowheads="1"/>
          </p:cNvSpPr>
          <p:nvPr/>
        </p:nvSpPr>
        <p:spPr bwMode="auto">
          <a:xfrm>
            <a:off x="2482850" y="2244725"/>
            <a:ext cx="3833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>
                <a:latin typeface="+mn-lt"/>
              </a:rPr>
              <a:t>① </a:t>
            </a:r>
            <a:r>
              <a:rPr lang="zh-CN" altLang="zh-CN">
                <a:latin typeface="+mn-lt"/>
              </a:rPr>
              <a:t>查看</a:t>
            </a:r>
            <a:r>
              <a:rPr lang="en-US" altLang="zh-CN">
                <a:latin typeface="+mn-lt"/>
              </a:rPr>
              <a:t>MySQL</a:t>
            </a:r>
            <a:r>
              <a:rPr lang="zh-CN" altLang="zh-CN">
                <a:latin typeface="+mn-lt"/>
              </a:rPr>
              <a:t>服务器下所有数据库</a:t>
            </a:r>
          </a:p>
        </p:txBody>
      </p:sp>
      <p:grpSp>
        <p:nvGrpSpPr>
          <p:cNvPr id="16391" name="组合 22"/>
          <p:cNvGrpSpPr>
            <a:grpSpLocks/>
          </p:cNvGrpSpPr>
          <p:nvPr/>
        </p:nvGrpSpPr>
        <p:grpSpPr bwMode="auto">
          <a:xfrm>
            <a:off x="2044700" y="2584450"/>
            <a:ext cx="4754563" cy="307975"/>
            <a:chOff x="2909458" y="1448789"/>
            <a:chExt cx="4754598" cy="308760"/>
          </a:xfrm>
        </p:grpSpPr>
        <p:cxnSp>
          <p:nvCxnSpPr>
            <p:cNvPr id="24" name="直接连接符 23"/>
            <p:cNvCxnSpPr/>
            <p:nvPr/>
          </p:nvCxnSpPr>
          <p:spPr bwMode="auto">
            <a:xfrm>
              <a:off x="3230135" y="1603170"/>
              <a:ext cx="4433921" cy="0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十字箭头标注 24"/>
            <p:cNvSpPr/>
            <p:nvPr/>
          </p:nvSpPr>
          <p:spPr bwMode="auto">
            <a:xfrm>
              <a:off x="2909458" y="1448789"/>
              <a:ext cx="307977" cy="308760"/>
            </a:xfrm>
            <a:prstGeom prst="quadArrowCallout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</a:endParaRPr>
            </a:p>
          </p:txBody>
        </p:sp>
      </p:grpSp>
      <p:grpSp>
        <p:nvGrpSpPr>
          <p:cNvPr id="16392" name="组合 26"/>
          <p:cNvGrpSpPr>
            <a:grpSpLocks/>
          </p:cNvGrpSpPr>
          <p:nvPr/>
        </p:nvGrpSpPr>
        <p:grpSpPr bwMode="auto">
          <a:xfrm>
            <a:off x="2043113" y="4273550"/>
            <a:ext cx="4756150" cy="309563"/>
            <a:chOff x="2909458" y="1448789"/>
            <a:chExt cx="4756186" cy="308760"/>
          </a:xfrm>
        </p:grpSpPr>
        <p:cxnSp>
          <p:nvCxnSpPr>
            <p:cNvPr id="28" name="直接连接符 27"/>
            <p:cNvCxnSpPr/>
            <p:nvPr/>
          </p:nvCxnSpPr>
          <p:spPr bwMode="auto">
            <a:xfrm>
              <a:off x="3230135" y="1603960"/>
              <a:ext cx="4435509" cy="0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十字箭头标注 28"/>
            <p:cNvSpPr/>
            <p:nvPr/>
          </p:nvSpPr>
          <p:spPr bwMode="auto">
            <a:xfrm>
              <a:off x="2909458" y="1448789"/>
              <a:ext cx="307977" cy="308760"/>
            </a:xfrm>
            <a:prstGeom prst="quadArrowCallout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</a:endParaRPr>
            </a:p>
          </p:txBody>
        </p: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2330450" y="2789238"/>
            <a:ext cx="4522788" cy="714375"/>
            <a:chOff x="2330450" y="2789238"/>
            <a:chExt cx="4346575" cy="714375"/>
          </a:xfrm>
        </p:grpSpPr>
        <p:sp>
          <p:nvSpPr>
            <p:cNvPr id="16393" name="圆角矩形 32"/>
            <p:cNvSpPr>
              <a:spLocks noChangeArrowheads="1"/>
            </p:cNvSpPr>
            <p:nvPr/>
          </p:nvSpPr>
          <p:spPr bwMode="auto">
            <a:xfrm>
              <a:off x="2330450" y="2789238"/>
              <a:ext cx="4346575" cy="714375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prstDash val="sysDot"/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itchFamily="18" charset="0"/>
              </a:endParaRPr>
            </a:p>
          </p:txBody>
        </p:sp>
        <p:sp>
          <p:nvSpPr>
            <p:cNvPr id="16394" name="矩形 33"/>
            <p:cNvSpPr>
              <a:spLocks noChangeArrowheads="1"/>
            </p:cNvSpPr>
            <p:nvPr/>
          </p:nvSpPr>
          <p:spPr bwMode="auto">
            <a:xfrm>
              <a:off x="2330450" y="2952750"/>
              <a:ext cx="43465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>
                  <a:solidFill>
                    <a:srgbClr val="FF0000"/>
                  </a:solidFill>
                  <a:latin typeface="+mn-lt"/>
                  <a:cs typeface="Times New Roman" pitchFamily="18" charset="0"/>
                </a:rPr>
                <a:t>SHOW DATABASES;</a:t>
              </a:r>
              <a:endParaRPr lang="zh-CN" altLang="zh-CN">
                <a:latin typeface="+mn-lt"/>
                <a:cs typeface="Times New Roman" pitchFamily="18" charset="0"/>
              </a:endParaRPr>
            </a:p>
          </p:txBody>
        </p: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330450" y="4465638"/>
            <a:ext cx="4522788" cy="798512"/>
            <a:chOff x="2330450" y="4465638"/>
            <a:chExt cx="4346575" cy="798731"/>
          </a:xfrm>
        </p:grpSpPr>
        <p:sp>
          <p:nvSpPr>
            <p:cNvPr id="16395" name="圆角矩形 34"/>
            <p:cNvSpPr>
              <a:spLocks noChangeArrowheads="1"/>
            </p:cNvSpPr>
            <p:nvPr/>
          </p:nvSpPr>
          <p:spPr bwMode="auto">
            <a:xfrm>
              <a:off x="2330450" y="4465638"/>
              <a:ext cx="4346575" cy="7129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prstDash val="sysDot"/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itchFamily="18" charset="0"/>
              </a:endParaRPr>
            </a:p>
          </p:txBody>
        </p:sp>
        <p:sp>
          <p:nvSpPr>
            <p:cNvPr id="16396" name="矩形 35"/>
            <p:cNvSpPr>
              <a:spLocks noChangeArrowheads="1"/>
            </p:cNvSpPr>
            <p:nvPr/>
          </p:nvSpPr>
          <p:spPr bwMode="auto">
            <a:xfrm>
              <a:off x="2330450" y="4618080"/>
              <a:ext cx="4346575" cy="646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>
                  <a:solidFill>
                    <a:srgbClr val="FF0000"/>
                  </a:solidFill>
                  <a:latin typeface="+mn-lt"/>
                  <a:cs typeface="Times New Roman" pitchFamily="18" charset="0"/>
                </a:rPr>
                <a:t>SHOW CREATE DATABASE </a:t>
              </a:r>
              <a:r>
                <a:rPr lang="zh-CN" altLang="en-US">
                  <a:latin typeface="+mn-lt"/>
                  <a:cs typeface="Times New Roman" pitchFamily="18" charset="0"/>
                </a:rPr>
                <a:t>数据库名称</a:t>
              </a:r>
              <a:r>
                <a:rPr lang="en-US" altLang="zh-CN">
                  <a:latin typeface="+mn-lt"/>
                  <a:cs typeface="Times New Roman" pitchFamily="18" charset="0"/>
                </a:rPr>
                <a:t>;</a:t>
              </a:r>
              <a:endParaRPr lang="zh-CN" altLang="zh-CN">
                <a:latin typeface="+mn-lt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389" grpId="0"/>
      <p:bldP spid="163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 </a:t>
            </a:r>
            <a:r>
              <a:rPr lang="zh-CN" altLang="en-US" dirty="0"/>
              <a:t>数据库操作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2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查看数据库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sp>
        <p:nvSpPr>
          <p:cNvPr id="17413" name="矩形 2"/>
          <p:cNvSpPr>
            <a:spLocks noChangeArrowheads="1"/>
          </p:cNvSpPr>
          <p:nvPr/>
        </p:nvSpPr>
        <p:spPr bwMode="auto">
          <a:xfrm>
            <a:off x="728663" y="2582863"/>
            <a:ext cx="3311525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1400">
                <a:latin typeface="Courier New" pitchFamily="49" charset="0"/>
              </a:rPr>
              <a:t>mysql&gt; </a:t>
            </a:r>
            <a:r>
              <a:rPr lang="en-US" altLang="zh-CN" sz="1400" b="1">
                <a:latin typeface="Courier New" pitchFamily="49" charset="0"/>
              </a:rPr>
              <a:t>SHOW DATABASES</a:t>
            </a:r>
            <a:r>
              <a:rPr lang="en-US" altLang="zh-CN" sz="1400">
                <a:latin typeface="Courier New" pitchFamily="49" charset="0"/>
              </a:rPr>
              <a:t>;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+--------------------+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| Database           |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+--------------------+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| information_schema |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| mysql              |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| performance_schema |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| mydb               |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| sys                |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+--------------------+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5 rows in set (0.00 sec)</a:t>
            </a:r>
            <a:endParaRPr lang="zh-CN" altLang="zh-CN" sz="1400">
              <a:latin typeface="Courier New" pitchFamily="49" charset="0"/>
            </a:endParaRPr>
          </a:p>
        </p:txBody>
      </p:sp>
      <p:sp>
        <p:nvSpPr>
          <p:cNvPr id="17414" name="矩形 3"/>
          <p:cNvSpPr>
            <a:spLocks noChangeArrowheads="1"/>
          </p:cNvSpPr>
          <p:nvPr/>
        </p:nvSpPr>
        <p:spPr bwMode="auto">
          <a:xfrm>
            <a:off x="4289425" y="2603500"/>
            <a:ext cx="43545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itchFamily="2" charset="2"/>
              <a:buChar char="n"/>
              <a:defRPr/>
            </a:pPr>
            <a:r>
              <a:rPr lang="en-US" altLang="zh-CN">
                <a:latin typeface="+mn-lt"/>
              </a:rPr>
              <a:t>information_schema</a:t>
            </a:r>
            <a:r>
              <a:rPr lang="zh-CN" altLang="en-US">
                <a:latin typeface="+mn-lt"/>
              </a:rPr>
              <a:t>：</a:t>
            </a:r>
            <a:r>
              <a:rPr lang="zh-CN" altLang="zh-CN">
                <a:latin typeface="+mn-lt"/>
              </a:rPr>
              <a:t>数据字典</a:t>
            </a:r>
            <a:endParaRPr lang="en-US" altLang="zh-CN">
              <a:latin typeface="+mn-lt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n"/>
              <a:defRPr/>
            </a:pPr>
            <a:r>
              <a:rPr lang="en-US" altLang="zh-CN">
                <a:latin typeface="+mn-lt"/>
              </a:rPr>
              <a:t>performance_schema</a:t>
            </a:r>
            <a:r>
              <a:rPr lang="zh-CN" altLang="en-US">
                <a:latin typeface="+mn-lt"/>
              </a:rPr>
              <a:t>：</a:t>
            </a:r>
            <a:r>
              <a:rPr lang="zh-CN" altLang="zh-CN">
                <a:latin typeface="+mn-lt"/>
              </a:rPr>
              <a:t>性能字典</a:t>
            </a:r>
            <a:endParaRPr lang="en-US" altLang="zh-CN">
              <a:latin typeface="+mn-lt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n"/>
              <a:defRPr/>
            </a:pPr>
            <a:r>
              <a:rPr lang="en-US" altLang="zh-CN">
                <a:latin typeface="+mn-lt"/>
              </a:rPr>
              <a:t>mysql</a:t>
            </a:r>
            <a:r>
              <a:rPr lang="zh-CN" altLang="en-US">
                <a:latin typeface="+mn-lt"/>
              </a:rPr>
              <a:t>：</a:t>
            </a:r>
            <a:r>
              <a:rPr lang="zh-CN" altLang="zh-CN">
                <a:latin typeface="+mn-lt"/>
              </a:rPr>
              <a:t>控制和管理信息</a:t>
            </a:r>
            <a:endParaRPr lang="en-US" altLang="zh-CN">
              <a:latin typeface="+mn-lt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n"/>
              <a:defRPr/>
            </a:pPr>
            <a:r>
              <a:rPr lang="en-US" altLang="zh-CN">
                <a:latin typeface="+mn-lt"/>
              </a:rPr>
              <a:t>sys</a:t>
            </a:r>
            <a:r>
              <a:rPr lang="zh-CN" altLang="en-US">
                <a:latin typeface="+mn-lt"/>
              </a:rPr>
              <a:t>：</a:t>
            </a:r>
            <a:r>
              <a:rPr lang="zh-CN" altLang="zh-CN">
                <a:latin typeface="+mn-lt"/>
              </a:rPr>
              <a:t>系统数据库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  <p:bldP spid="174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 </a:t>
            </a:r>
            <a:r>
              <a:rPr lang="zh-CN" altLang="en-US" dirty="0"/>
              <a:t>数据库操作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2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查看数据库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2725" y="2601913"/>
            <a:ext cx="8813800" cy="166211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28600">
              <a:spcAft>
                <a:spcPts val="0"/>
              </a:spcAft>
              <a:defRPr/>
            </a:pPr>
            <a:r>
              <a:rPr lang="en-US" altLang="zh-CN" sz="1400" err="1">
                <a:latin typeface="Courier New"/>
                <a:ea typeface="宋体"/>
                <a:cs typeface="宋体"/>
              </a:rPr>
              <a:t>mysql</a:t>
            </a:r>
            <a:r>
              <a:rPr lang="en-US" altLang="zh-CN" sz="1400">
                <a:latin typeface="Courier New"/>
                <a:ea typeface="宋体"/>
                <a:cs typeface="宋体"/>
              </a:rPr>
              <a:t>&gt; </a:t>
            </a:r>
            <a:r>
              <a:rPr lang="en-US" altLang="zh-CN" sz="1400" b="1">
                <a:latin typeface="Courier New"/>
                <a:ea typeface="宋体"/>
                <a:cs typeface="宋体"/>
              </a:rPr>
              <a:t>SHOW CREATE DATABASE</a:t>
            </a:r>
            <a:r>
              <a:rPr lang="en-US" altLang="zh-CN" sz="1400">
                <a:latin typeface="Courier New"/>
                <a:ea typeface="宋体"/>
                <a:cs typeface="宋体"/>
              </a:rPr>
              <a:t> </a:t>
            </a:r>
            <a:r>
              <a:rPr lang="en-US" altLang="zh-CN" sz="1400" err="1">
                <a:latin typeface="Courier New"/>
                <a:ea typeface="宋体"/>
                <a:cs typeface="宋体"/>
              </a:rPr>
              <a:t>mydb</a:t>
            </a:r>
            <a:r>
              <a:rPr lang="en-US" altLang="zh-CN" sz="1400">
                <a:latin typeface="Courier New"/>
                <a:ea typeface="宋体"/>
                <a:cs typeface="宋体"/>
              </a:rPr>
              <a:t>;</a:t>
            </a:r>
            <a:endParaRPr lang="zh-CN" altLang="zh-CN" sz="1400">
              <a:latin typeface="Courier New"/>
              <a:ea typeface="宋体"/>
              <a:cs typeface="宋体"/>
            </a:endParaRPr>
          </a:p>
          <a:p>
            <a:pPr indent="203200">
              <a:spcAft>
                <a:spcPts val="0"/>
              </a:spcAft>
              <a:defRPr/>
            </a:pPr>
            <a:r>
              <a:rPr lang="en-US" altLang="zh-CN" sz="1400">
                <a:latin typeface="Courier New"/>
                <a:ea typeface="宋体"/>
                <a:cs typeface="宋体"/>
              </a:rPr>
              <a:t>+----------+-----------------------------------------------------------------+</a:t>
            </a:r>
            <a:endParaRPr lang="zh-CN" altLang="zh-CN" sz="1600">
              <a:latin typeface="Courier New"/>
              <a:ea typeface="宋体"/>
              <a:cs typeface="宋体"/>
            </a:endParaRPr>
          </a:p>
          <a:p>
            <a:pPr indent="203200">
              <a:spcAft>
                <a:spcPts val="0"/>
              </a:spcAft>
              <a:defRPr/>
            </a:pPr>
            <a:r>
              <a:rPr lang="en-US" altLang="zh-CN" sz="1400">
                <a:latin typeface="Courier New"/>
                <a:ea typeface="宋体"/>
                <a:cs typeface="宋体"/>
              </a:rPr>
              <a:t>| Database | Create Database                                                 |</a:t>
            </a:r>
            <a:endParaRPr lang="zh-CN" altLang="zh-CN" sz="1600">
              <a:latin typeface="Courier New"/>
              <a:ea typeface="宋体"/>
              <a:cs typeface="宋体"/>
            </a:endParaRPr>
          </a:p>
          <a:p>
            <a:pPr indent="203200">
              <a:spcAft>
                <a:spcPts val="0"/>
              </a:spcAft>
              <a:defRPr/>
            </a:pPr>
            <a:r>
              <a:rPr lang="en-US" altLang="zh-CN" sz="1400">
                <a:latin typeface="Courier New"/>
                <a:ea typeface="宋体"/>
                <a:cs typeface="宋体"/>
              </a:rPr>
              <a:t>+----------+-----------------------------------------------------------------+</a:t>
            </a:r>
            <a:endParaRPr lang="zh-CN" altLang="zh-CN" sz="1600">
              <a:latin typeface="Courier New"/>
              <a:ea typeface="宋体"/>
              <a:cs typeface="宋体"/>
            </a:endParaRPr>
          </a:p>
          <a:p>
            <a:pPr indent="203200">
              <a:spcAft>
                <a:spcPts val="0"/>
              </a:spcAft>
              <a:defRPr/>
            </a:pPr>
            <a:r>
              <a:rPr lang="en-US" altLang="zh-CN" sz="1400">
                <a:latin typeface="Courier New"/>
                <a:ea typeface="宋体"/>
                <a:cs typeface="宋体"/>
              </a:rPr>
              <a:t>|  </a:t>
            </a:r>
            <a:r>
              <a:rPr lang="en-US" altLang="zh-CN" sz="1400" err="1">
                <a:latin typeface="Courier New"/>
                <a:ea typeface="宋体"/>
                <a:cs typeface="宋体"/>
              </a:rPr>
              <a:t>mydb</a:t>
            </a:r>
            <a:r>
              <a:rPr lang="en-US" altLang="zh-CN" sz="1400">
                <a:latin typeface="Courier New"/>
                <a:ea typeface="宋体"/>
                <a:cs typeface="宋体"/>
              </a:rPr>
              <a:t>    | CREATE DATABASE `</a:t>
            </a:r>
            <a:r>
              <a:rPr lang="en-US" altLang="zh-CN" sz="1600" err="1">
                <a:latin typeface="Courier New"/>
                <a:ea typeface="宋体"/>
                <a:cs typeface="宋体"/>
              </a:rPr>
              <a:t>mydb</a:t>
            </a:r>
            <a:r>
              <a:rPr lang="en-US" altLang="zh-CN" sz="1400">
                <a:latin typeface="Courier New"/>
                <a:ea typeface="宋体"/>
                <a:cs typeface="宋体"/>
              </a:rPr>
              <a:t>` /*!40100 DEFAULT CHARACTER SET latin1 */|</a:t>
            </a:r>
            <a:endParaRPr lang="zh-CN" altLang="zh-CN" sz="1600">
              <a:latin typeface="Courier New"/>
              <a:ea typeface="宋体"/>
              <a:cs typeface="宋体"/>
            </a:endParaRPr>
          </a:p>
          <a:p>
            <a:pPr indent="203200">
              <a:spcAft>
                <a:spcPts val="0"/>
              </a:spcAft>
              <a:defRPr/>
            </a:pPr>
            <a:r>
              <a:rPr lang="en-US" altLang="zh-CN" sz="1400">
                <a:latin typeface="Courier New"/>
                <a:ea typeface="宋体"/>
                <a:cs typeface="宋体"/>
              </a:rPr>
              <a:t>+----------+-----------------------------------------------------------------+</a:t>
            </a:r>
            <a:endParaRPr lang="zh-CN" altLang="zh-CN" sz="1600">
              <a:latin typeface="Courier New"/>
              <a:ea typeface="宋体"/>
              <a:cs typeface="宋体"/>
            </a:endParaRPr>
          </a:p>
          <a:p>
            <a:pPr indent="203200">
              <a:spcAft>
                <a:spcPts val="0"/>
              </a:spcAft>
              <a:defRPr/>
            </a:pPr>
            <a:r>
              <a:rPr lang="en-US" altLang="zh-CN" sz="1400">
                <a:latin typeface="Courier New"/>
                <a:ea typeface="宋体"/>
                <a:cs typeface="宋体"/>
              </a:rPr>
              <a:t>1 row in set (0.00 sec)</a:t>
            </a:r>
            <a:endParaRPr lang="zh-CN" altLang="zh-CN" sz="1600">
              <a:latin typeface="Courier New"/>
              <a:ea typeface="宋体"/>
              <a:cs typeface="宋体"/>
            </a:endParaRPr>
          </a:p>
        </p:txBody>
      </p:sp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482600" y="4389438"/>
            <a:ext cx="85121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itchFamily="2" charset="2"/>
              <a:buChar char="n"/>
              <a:defRPr/>
            </a:pPr>
            <a:r>
              <a:rPr lang="zh-CN" altLang="en-US">
                <a:latin typeface="+mn-lt"/>
              </a:rPr>
              <a:t>以上输出结果显示了创建</a:t>
            </a:r>
            <a:r>
              <a:rPr lang="en-US" altLang="zh-CN">
                <a:latin typeface="+mn-lt"/>
              </a:rPr>
              <a:t>mydb</a:t>
            </a:r>
            <a:r>
              <a:rPr lang="zh-CN" altLang="en-US">
                <a:latin typeface="+mn-lt"/>
              </a:rPr>
              <a:t>数据库的</a:t>
            </a:r>
            <a:r>
              <a:rPr lang="en-US" altLang="zh-CN">
                <a:latin typeface="+mn-lt"/>
              </a:rPr>
              <a:t>SQL</a:t>
            </a:r>
            <a:r>
              <a:rPr lang="zh-CN" altLang="en-US">
                <a:latin typeface="+mn-lt"/>
              </a:rPr>
              <a:t>语句，以及数据库的默认字符集。</a:t>
            </a:r>
            <a:endParaRPr lang="zh-CN" altLang="zh-CN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latin typeface="+mn-lt"/>
              </a:rPr>
              <a:t>1 </a:t>
            </a:r>
            <a:r>
              <a:rPr lang="zh-CN" altLang="en-US" dirty="0">
                <a:latin typeface="+mn-lt"/>
              </a:rPr>
              <a:t>数据库操作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+mn-lt"/>
                </a:rPr>
                <a:t>3</a:t>
              </a:r>
              <a:endParaRPr lang="zh-CN" altLang="en-US" sz="280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latin typeface="+mn-lt"/>
              </a:rPr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选择数据库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</a:rPr>
              <a:t> </a:t>
            </a:r>
            <a:r>
              <a:rPr lang="en-US" altLang="zh-CN">
                <a:latin typeface="+mn-lt"/>
              </a:rPr>
              <a:t>                                                            </a:t>
            </a:r>
            <a:endParaRPr lang="zh-CN" altLang="en-US">
              <a:latin typeface="+mn-lt"/>
            </a:endParaRPr>
          </a:p>
        </p:txBody>
      </p:sp>
      <p:sp>
        <p:nvSpPr>
          <p:cNvPr id="19464" name="椭圆 26"/>
          <p:cNvSpPr>
            <a:spLocks noChangeArrowheads="1"/>
          </p:cNvSpPr>
          <p:nvPr/>
        </p:nvSpPr>
        <p:spPr bwMode="auto">
          <a:xfrm>
            <a:off x="4535488" y="5600700"/>
            <a:ext cx="901700" cy="519113"/>
          </a:xfrm>
          <a:prstGeom prst="ellipse">
            <a:avLst/>
          </a:prstGeom>
          <a:solidFill>
            <a:srgbClr val="F2911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  <a:defRPr/>
            </a:pPr>
            <a:r>
              <a:rPr lang="en-US" altLang="zh-CN">
                <a:latin typeface="+mn-lt"/>
                <a:cs typeface="Times New Roman" pitchFamily="18" charset="0"/>
              </a:rPr>
              <a:t>data</a:t>
            </a:r>
            <a:endParaRPr lang="zh-CN" altLang="en-US">
              <a:latin typeface="+mn-lt"/>
              <a:cs typeface="Times New Roman" pitchFamily="18" charset="0"/>
            </a:endParaRPr>
          </a:p>
        </p:txBody>
      </p: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604963" y="2003425"/>
            <a:ext cx="5991225" cy="2879725"/>
            <a:chOff x="1604963" y="2003425"/>
            <a:chExt cx="5991225" cy="2879725"/>
          </a:xfrm>
        </p:grpSpPr>
        <p:grpSp>
          <p:nvGrpSpPr>
            <p:cNvPr id="3" name="组合 19"/>
            <p:cNvGrpSpPr>
              <a:grpSpLocks/>
            </p:cNvGrpSpPr>
            <p:nvPr/>
          </p:nvGrpSpPr>
          <p:grpSpPr bwMode="auto">
            <a:xfrm>
              <a:off x="4302125" y="2871788"/>
              <a:ext cx="1423988" cy="1698625"/>
              <a:chOff x="4362517" y="3079378"/>
              <a:chExt cx="1422780" cy="1697335"/>
            </a:xfrm>
          </p:grpSpPr>
          <p:sp>
            <p:nvSpPr>
              <p:cNvPr id="21" name="圆柱形 20"/>
              <p:cNvSpPr/>
              <p:nvPr/>
            </p:nvSpPr>
            <p:spPr bwMode="auto">
              <a:xfrm>
                <a:off x="4362517" y="3079378"/>
                <a:ext cx="1422780" cy="1697335"/>
              </a:xfrm>
              <a:prstGeom prst="can">
                <a:avLst/>
              </a:prstGeom>
              <a:solidFill>
                <a:schemeClr val="accent5">
                  <a:lumMod val="90000"/>
                </a:schemeClr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479" name="TextBox 21"/>
              <p:cNvSpPr txBox="1">
                <a:spLocks noChangeArrowheads="1"/>
              </p:cNvSpPr>
              <p:nvPr/>
            </p:nvSpPr>
            <p:spPr bwMode="auto">
              <a:xfrm>
                <a:off x="4820916" y="3079378"/>
                <a:ext cx="505982" cy="3696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zh-CN">
                    <a:latin typeface="+mn-lt"/>
                    <a:cs typeface="Times New Roman" pitchFamily="18" charset="0"/>
                  </a:rPr>
                  <a:t>DB</a:t>
                </a:r>
                <a:endParaRPr lang="zh-CN" altLang="en-US">
                  <a:latin typeface="+mn-lt"/>
                  <a:cs typeface="Times New Roman" pitchFamily="18" charset="0"/>
                </a:endParaRPr>
              </a:p>
            </p:txBody>
          </p:sp>
        </p:grpSp>
        <p:grpSp>
          <p:nvGrpSpPr>
            <p:cNvPr id="4" name="组合 22"/>
            <p:cNvGrpSpPr>
              <a:grpSpLocks/>
            </p:cNvGrpSpPr>
            <p:nvPr/>
          </p:nvGrpSpPr>
          <p:grpSpPr bwMode="auto">
            <a:xfrm>
              <a:off x="2293938" y="2871788"/>
              <a:ext cx="1422400" cy="1698625"/>
              <a:chOff x="2354022" y="3079378"/>
              <a:chExt cx="1422780" cy="1697335"/>
            </a:xfrm>
          </p:grpSpPr>
          <p:sp>
            <p:nvSpPr>
              <p:cNvPr id="24" name="圆柱形 23"/>
              <p:cNvSpPr/>
              <p:nvPr/>
            </p:nvSpPr>
            <p:spPr bwMode="auto">
              <a:xfrm>
                <a:off x="2354022" y="3079378"/>
                <a:ext cx="1422780" cy="1697335"/>
              </a:xfrm>
              <a:prstGeom prst="can">
                <a:avLst/>
              </a:prstGeom>
              <a:solidFill>
                <a:schemeClr val="accent5">
                  <a:lumMod val="90000"/>
                </a:schemeClr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477" name="TextBox 24"/>
              <p:cNvSpPr txBox="1">
                <a:spLocks noChangeArrowheads="1"/>
              </p:cNvSpPr>
              <p:nvPr/>
            </p:nvSpPr>
            <p:spPr bwMode="auto">
              <a:xfrm>
                <a:off x="2812932" y="3079378"/>
                <a:ext cx="504960" cy="3696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zh-CN">
                    <a:latin typeface="+mn-lt"/>
                    <a:cs typeface="Times New Roman" pitchFamily="18" charset="0"/>
                  </a:rPr>
                  <a:t>DB</a:t>
                </a:r>
                <a:endParaRPr lang="zh-CN" altLang="en-US">
                  <a:latin typeface="+mn-lt"/>
                  <a:cs typeface="Times New Roman" pitchFamily="18" charset="0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 bwMode="auto">
            <a:xfrm>
              <a:off x="1604963" y="2298700"/>
              <a:ext cx="5991225" cy="2584450"/>
            </a:xfrm>
            <a:prstGeom prst="rect">
              <a:avLst/>
            </a:prstGeom>
            <a:noFill/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grpSp>
          <p:nvGrpSpPr>
            <p:cNvPr id="5" name="组合 27"/>
            <p:cNvGrpSpPr>
              <a:grpSpLocks/>
            </p:cNvGrpSpPr>
            <p:nvPr/>
          </p:nvGrpSpPr>
          <p:grpSpPr bwMode="auto">
            <a:xfrm>
              <a:off x="1604963" y="2003425"/>
              <a:ext cx="941387" cy="1657350"/>
              <a:chOff x="1665003" y="2210701"/>
              <a:chExt cx="941724" cy="1657186"/>
            </a:xfrm>
          </p:grpSpPr>
          <p:sp>
            <p:nvSpPr>
              <p:cNvPr id="29" name="直角三角形 28"/>
              <p:cNvSpPr/>
              <p:nvPr/>
            </p:nvSpPr>
            <p:spPr bwMode="auto">
              <a:xfrm rot="5400000">
                <a:off x="1454895" y="2716055"/>
                <a:ext cx="1361940" cy="941724"/>
              </a:xfrm>
              <a:prstGeom prst="rtTriangle">
                <a:avLst/>
              </a:prstGeom>
              <a:solidFill>
                <a:schemeClr val="bg1">
                  <a:lumMod val="85000"/>
                </a:schemeClr>
              </a:solidFill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latin typeface="+mn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475" name="TextBox 29"/>
              <p:cNvSpPr txBox="1">
                <a:spLocks noChangeArrowheads="1"/>
              </p:cNvSpPr>
              <p:nvPr/>
            </p:nvSpPr>
            <p:spPr bwMode="auto">
              <a:xfrm rot="18615187" flipH="1">
                <a:off x="1536626" y="2588404"/>
                <a:ext cx="1123839" cy="3684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defRPr/>
                </a:pPr>
                <a:r>
                  <a:rPr lang="en-US" altLang="zh-CN">
                    <a:latin typeface="+mn-lt"/>
                    <a:cs typeface="Times New Roman" pitchFamily="18" charset="0"/>
                  </a:rPr>
                  <a:t>DBMS</a:t>
                </a:r>
                <a:endParaRPr lang="zh-CN" altLang="en-US">
                  <a:latin typeface="+mn-lt"/>
                  <a:cs typeface="Times New Roman" pitchFamily="18" charset="0"/>
                </a:endParaRPr>
              </a:p>
            </p:txBody>
          </p:sp>
        </p:grpSp>
        <p:sp>
          <p:nvSpPr>
            <p:cNvPr id="19473" name="TextBox 31"/>
            <p:cNvSpPr txBox="1">
              <a:spLocks noChangeArrowheads="1"/>
            </p:cNvSpPr>
            <p:nvPr/>
          </p:nvSpPr>
          <p:spPr bwMode="auto">
            <a:xfrm>
              <a:off x="6149975" y="3721100"/>
              <a:ext cx="110807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3600">
                  <a:latin typeface="+mn-lt"/>
                  <a:cs typeface="Times New Roman" pitchFamily="18" charset="0"/>
                </a:rPr>
                <a:t>……</a:t>
              </a:r>
              <a:endParaRPr lang="zh-CN" altLang="en-US" sz="3600"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9467" name="TextBox 32"/>
          <p:cNvSpPr txBox="1">
            <a:spLocks noChangeArrowheads="1"/>
          </p:cNvSpPr>
          <p:nvPr/>
        </p:nvSpPr>
        <p:spPr bwMode="auto">
          <a:xfrm>
            <a:off x="3770313" y="4767263"/>
            <a:ext cx="371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400" b="1">
                <a:latin typeface="+mn-lt"/>
              </a:rPr>
              <a:t>?</a:t>
            </a:r>
            <a:endParaRPr lang="zh-CN" altLang="en-US" sz="2400" b="1">
              <a:latin typeface="+mn-lt"/>
            </a:endParaRPr>
          </a:p>
        </p:txBody>
      </p:sp>
      <p:sp>
        <p:nvSpPr>
          <p:cNvPr id="19468" name="TextBox 33"/>
          <p:cNvSpPr txBox="1">
            <a:spLocks noChangeArrowheads="1"/>
          </p:cNvSpPr>
          <p:nvPr/>
        </p:nvSpPr>
        <p:spPr bwMode="auto">
          <a:xfrm>
            <a:off x="4816475" y="4802188"/>
            <a:ext cx="371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400" b="1">
                <a:latin typeface="+mn-lt"/>
              </a:rPr>
              <a:t>?</a:t>
            </a:r>
            <a:endParaRPr lang="zh-CN" altLang="en-US" sz="2400" b="1">
              <a:latin typeface="+mn-lt"/>
            </a:endParaRPr>
          </a:p>
        </p:txBody>
      </p:sp>
      <p:sp>
        <p:nvSpPr>
          <p:cNvPr id="19469" name="TextBox 34"/>
          <p:cNvSpPr txBox="1">
            <a:spLocks noChangeArrowheads="1"/>
          </p:cNvSpPr>
          <p:nvPr/>
        </p:nvSpPr>
        <p:spPr bwMode="auto">
          <a:xfrm>
            <a:off x="5726113" y="4779963"/>
            <a:ext cx="371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2400" b="1">
                <a:latin typeface="+mn-lt"/>
              </a:rPr>
              <a:t>?</a:t>
            </a:r>
            <a:endParaRPr lang="zh-CN" altLang="en-US" sz="2400" b="1">
              <a:latin typeface="+mn-lt"/>
            </a:endParaRPr>
          </a:p>
        </p:txBody>
      </p:sp>
      <p:cxnSp>
        <p:nvCxnSpPr>
          <p:cNvPr id="19470" name="直接箭头连接符 36"/>
          <p:cNvCxnSpPr>
            <a:cxnSpLocks noChangeShapeType="1"/>
            <a:stCxn id="19464" idx="0"/>
            <a:endCxn id="24" idx="3"/>
          </p:cNvCxnSpPr>
          <p:nvPr/>
        </p:nvCxnSpPr>
        <p:spPr bwMode="auto">
          <a:xfrm flipH="1" flipV="1">
            <a:off x="3005138" y="4570413"/>
            <a:ext cx="1981200" cy="1030287"/>
          </a:xfrm>
          <a:prstGeom prst="straightConnector1">
            <a:avLst/>
          </a:prstGeom>
          <a:noFill/>
          <a:ln w="12700" algn="ctr">
            <a:solidFill>
              <a:srgbClr val="00ACE6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1" name="直接箭头连接符 37"/>
          <p:cNvCxnSpPr>
            <a:cxnSpLocks noChangeShapeType="1"/>
          </p:cNvCxnSpPr>
          <p:nvPr/>
        </p:nvCxnSpPr>
        <p:spPr bwMode="auto">
          <a:xfrm flipV="1">
            <a:off x="4986338" y="4579938"/>
            <a:ext cx="28575" cy="1031875"/>
          </a:xfrm>
          <a:prstGeom prst="straightConnector1">
            <a:avLst/>
          </a:prstGeom>
          <a:noFill/>
          <a:ln w="12700" algn="ctr">
            <a:solidFill>
              <a:srgbClr val="00ACE6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72" name="直接箭头连接符 40"/>
          <p:cNvCxnSpPr>
            <a:cxnSpLocks noChangeShapeType="1"/>
            <a:stCxn id="19464" idx="0"/>
          </p:cNvCxnSpPr>
          <p:nvPr/>
        </p:nvCxnSpPr>
        <p:spPr bwMode="auto">
          <a:xfrm flipV="1">
            <a:off x="4986338" y="4570413"/>
            <a:ext cx="1733550" cy="1030287"/>
          </a:xfrm>
          <a:prstGeom prst="straightConnector1">
            <a:avLst/>
          </a:prstGeom>
          <a:noFill/>
          <a:ln w="12700" algn="ctr">
            <a:solidFill>
              <a:srgbClr val="00ACE6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5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464" grpId="0" animBg="1"/>
      <p:bldP spid="19467" grpId="0"/>
      <p:bldP spid="19468" grpId="0"/>
      <p:bldP spid="1946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 </a:t>
            </a:r>
            <a:r>
              <a:rPr lang="zh-CN" altLang="en-US" dirty="0"/>
              <a:t>数据库操作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3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选择数据库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sp>
        <p:nvSpPr>
          <p:cNvPr id="20485" name="圆角矩形 30"/>
          <p:cNvSpPr>
            <a:spLocks noChangeArrowheads="1"/>
          </p:cNvSpPr>
          <p:nvPr/>
        </p:nvSpPr>
        <p:spPr bwMode="auto">
          <a:xfrm>
            <a:off x="2647950" y="2220913"/>
            <a:ext cx="4162425" cy="12557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6" name="矩形 35"/>
          <p:cNvSpPr>
            <a:spLocks noChangeArrowheads="1"/>
          </p:cNvSpPr>
          <p:nvPr/>
        </p:nvSpPr>
        <p:spPr bwMode="auto">
          <a:xfrm>
            <a:off x="2647950" y="2663825"/>
            <a:ext cx="4162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USE </a:t>
            </a:r>
            <a:r>
              <a:rPr lang="zh-CN" altLang="en-US">
                <a:latin typeface="+mn-lt"/>
                <a:cs typeface="Times New Roman" pitchFamily="18" charset="0"/>
              </a:rPr>
              <a:t>数据库名称</a:t>
            </a:r>
            <a:r>
              <a:rPr lang="en-US" altLang="zh-CN">
                <a:latin typeface="+mn-lt"/>
                <a:cs typeface="Times New Roman" pitchFamily="18" charset="0"/>
              </a:rPr>
              <a:t>;</a:t>
            </a:r>
          </a:p>
        </p:txBody>
      </p:sp>
      <p:sp>
        <p:nvSpPr>
          <p:cNvPr id="20487" name="矩形 4"/>
          <p:cNvSpPr>
            <a:spLocks noChangeArrowheads="1"/>
          </p:cNvSpPr>
          <p:nvPr/>
        </p:nvSpPr>
        <p:spPr bwMode="auto">
          <a:xfrm>
            <a:off x="3657600" y="3952875"/>
            <a:ext cx="29464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400">
                <a:latin typeface="Courier New" pitchFamily="49" charset="0"/>
              </a:rPr>
              <a:t>mysql&gt; </a:t>
            </a:r>
            <a:r>
              <a:rPr lang="en-US" altLang="zh-CN" sz="1400" b="1">
                <a:latin typeface="Courier New" pitchFamily="49" charset="0"/>
              </a:rPr>
              <a:t>USE</a:t>
            </a:r>
            <a:r>
              <a:rPr lang="en-US" altLang="zh-CN" sz="1400">
                <a:latin typeface="Courier New" pitchFamily="49" charset="0"/>
              </a:rPr>
              <a:t> mydb;</a:t>
            </a:r>
            <a:endParaRPr lang="zh-CN" altLang="zh-CN" sz="1400">
              <a:latin typeface="Courier New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latin typeface="Courier New" pitchFamily="49" charset="0"/>
              </a:rPr>
              <a:t>Database changed</a:t>
            </a:r>
            <a:endParaRPr lang="zh-CN" altLang="zh-CN" sz="1400">
              <a:latin typeface="Courier New" pitchFamily="49" charset="0"/>
            </a:endParaRPr>
          </a:p>
        </p:txBody>
      </p:sp>
      <p:grpSp>
        <p:nvGrpSpPr>
          <p:cNvPr id="19" name="组合 10"/>
          <p:cNvGrpSpPr>
            <a:grpSpLocks/>
          </p:cNvGrpSpPr>
          <p:nvPr/>
        </p:nvGrpSpPr>
        <p:grpSpPr bwMode="auto">
          <a:xfrm>
            <a:off x="2647950" y="4013200"/>
            <a:ext cx="655638" cy="657225"/>
            <a:chOff x="765530" y="3286093"/>
            <a:chExt cx="656530" cy="657462"/>
          </a:xfrm>
        </p:grpSpPr>
        <p:sp>
          <p:nvSpPr>
            <p:cNvPr id="20489" name="等腰三角形 11"/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0490" name="等腰三角形 12"/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nimBg="1"/>
      <p:bldP spid="20486" grpId="0"/>
      <p:bldP spid="2048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 </a:t>
            </a:r>
            <a:r>
              <a:rPr lang="zh-CN" altLang="en-US" dirty="0"/>
              <a:t>数据库操作</a:t>
            </a:r>
          </a:p>
        </p:txBody>
      </p:sp>
      <p:grpSp>
        <p:nvGrpSpPr>
          <p:cNvPr id="21507" name="组合 12"/>
          <p:cNvGrpSpPr>
            <a:grpSpLocks/>
          </p:cNvGrpSpPr>
          <p:nvPr/>
        </p:nvGrpSpPr>
        <p:grpSpPr bwMode="auto"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21518" name="组合 13"/>
            <p:cNvGrpSpPr>
              <a:grpSpLocks/>
            </p:cNvGrpSpPr>
            <p:nvPr/>
          </p:nvGrpSpPr>
          <p:grpSpPr bwMode="auto"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多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学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</a:t>
                </a: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招</a:t>
                </a:r>
              </a:p>
            </p:txBody>
          </p:sp>
        </p:grpSp>
        <p:cxnSp>
          <p:nvCxnSpPr>
            <p:cNvPr id="15" name="直接连接符 14"/>
            <p:cNvCxnSpPr/>
            <p:nvPr/>
          </p:nvCxnSpPr>
          <p:spPr>
            <a:xfrm>
              <a:off x="6444208" y="1634827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38"/>
          <p:cNvSpPr>
            <a:spLocks noChangeArrowheads="1"/>
          </p:cNvSpPr>
          <p:nvPr/>
        </p:nvSpPr>
        <p:spPr bwMode="auto">
          <a:xfrm>
            <a:off x="2801938" y="1403350"/>
            <a:ext cx="5878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登录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服务器时选择数据库</a:t>
            </a:r>
          </a:p>
        </p:txBody>
      </p:sp>
      <p:grpSp>
        <p:nvGrpSpPr>
          <p:cNvPr id="21509" name="组合 22"/>
          <p:cNvGrpSpPr>
            <a:grpSpLocks/>
          </p:cNvGrpSpPr>
          <p:nvPr/>
        </p:nvGrpSpPr>
        <p:grpSpPr bwMode="auto">
          <a:xfrm>
            <a:off x="6429375" y="3570288"/>
            <a:ext cx="1246188" cy="395287"/>
            <a:chOff x="5515767" y="2166188"/>
            <a:chExt cx="1245856" cy="396268"/>
          </a:xfrm>
        </p:grpSpPr>
        <p:cxnSp>
          <p:nvCxnSpPr>
            <p:cNvPr id="21516" name="直接连接符 23"/>
            <p:cNvCxnSpPr>
              <a:cxnSpLocks noChangeShapeType="1"/>
            </p:cNvCxnSpPr>
            <p:nvPr/>
          </p:nvCxnSpPr>
          <p:spPr bwMode="auto">
            <a:xfrm>
              <a:off x="6571407" y="2166188"/>
              <a:ext cx="0" cy="396268"/>
            </a:xfrm>
            <a:prstGeom prst="line">
              <a:avLst/>
            </a:prstGeom>
            <a:noFill/>
            <a:ln w="12700" algn="ctr">
              <a:solidFill>
                <a:srgbClr val="00AC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17" name="直接连接符 24"/>
            <p:cNvCxnSpPr>
              <a:cxnSpLocks noChangeShapeType="1"/>
            </p:cNvCxnSpPr>
            <p:nvPr/>
          </p:nvCxnSpPr>
          <p:spPr bwMode="auto">
            <a:xfrm>
              <a:off x="5515767" y="2340528"/>
              <a:ext cx="1245856" cy="1027"/>
            </a:xfrm>
            <a:prstGeom prst="line">
              <a:avLst/>
            </a:prstGeom>
            <a:noFill/>
            <a:ln w="12700" algn="ctr">
              <a:solidFill>
                <a:srgbClr val="00AC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510" name="组合 25"/>
          <p:cNvGrpSpPr>
            <a:grpSpLocks/>
          </p:cNvGrpSpPr>
          <p:nvPr/>
        </p:nvGrpSpPr>
        <p:grpSpPr bwMode="auto">
          <a:xfrm>
            <a:off x="1833563" y="5600700"/>
            <a:ext cx="1352550" cy="346075"/>
            <a:chOff x="2145175" y="3234519"/>
            <a:chExt cx="1352930" cy="347234"/>
          </a:xfrm>
        </p:grpSpPr>
        <p:cxnSp>
          <p:nvCxnSpPr>
            <p:cNvPr id="21514" name="直接连接符 26"/>
            <p:cNvCxnSpPr>
              <a:cxnSpLocks noChangeShapeType="1"/>
            </p:cNvCxnSpPr>
            <p:nvPr/>
          </p:nvCxnSpPr>
          <p:spPr bwMode="auto">
            <a:xfrm>
              <a:off x="2145175" y="3439073"/>
              <a:ext cx="1352930" cy="0"/>
            </a:xfrm>
            <a:prstGeom prst="line">
              <a:avLst/>
            </a:prstGeom>
            <a:noFill/>
            <a:ln w="12700" algn="ctr">
              <a:solidFill>
                <a:srgbClr val="00AC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15" name="直接连接符 27"/>
            <p:cNvCxnSpPr>
              <a:cxnSpLocks noChangeShapeType="1"/>
            </p:cNvCxnSpPr>
            <p:nvPr/>
          </p:nvCxnSpPr>
          <p:spPr bwMode="auto">
            <a:xfrm>
              <a:off x="2407977" y="3234519"/>
              <a:ext cx="0" cy="347234"/>
            </a:xfrm>
            <a:prstGeom prst="line">
              <a:avLst/>
            </a:prstGeom>
            <a:noFill/>
            <a:ln w="12700" algn="ctr">
              <a:solidFill>
                <a:srgbClr val="00AC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1511" name="矩形 28"/>
          <p:cNvSpPr>
            <a:spLocks noChangeArrowheads="1"/>
          </p:cNvSpPr>
          <p:nvPr/>
        </p:nvSpPr>
        <p:spPr bwMode="auto">
          <a:xfrm>
            <a:off x="2371725" y="3898900"/>
            <a:ext cx="485775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>
                <a:latin typeface="+mn-lt"/>
                <a:cs typeface="Times New Roman" pitchFamily="18" charset="0"/>
              </a:rPr>
              <a:t># </a:t>
            </a:r>
            <a:r>
              <a:rPr lang="zh-CN" altLang="en-US">
                <a:latin typeface="+mn-lt"/>
                <a:cs typeface="Times New Roman" pitchFamily="18" charset="0"/>
              </a:rPr>
              <a:t>方式</a:t>
            </a:r>
            <a:r>
              <a:rPr lang="en-US" altLang="zh-CN">
                <a:latin typeface="+mn-lt"/>
                <a:cs typeface="Times New Roman" pitchFamily="18" charset="0"/>
              </a:rPr>
              <a:t>1</a:t>
            </a:r>
            <a:r>
              <a:rPr lang="zh-CN" altLang="en-US">
                <a:latin typeface="+mn-lt"/>
                <a:cs typeface="Times New Roman" pitchFamily="18" charset="0"/>
              </a:rPr>
              <a:t>，在登录时显示用户密码，选择数据库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>
                <a:latin typeface="+mn-lt"/>
                <a:cs typeface="Times New Roman" pitchFamily="18" charset="0"/>
              </a:rPr>
              <a:t>mysql -uroot -p123456 mydb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>
                <a:latin typeface="+mn-lt"/>
                <a:cs typeface="Times New Roman" pitchFamily="18" charset="0"/>
              </a:rPr>
              <a:t># </a:t>
            </a:r>
            <a:r>
              <a:rPr lang="zh-CN" altLang="en-US">
                <a:latin typeface="+mn-lt"/>
                <a:cs typeface="Times New Roman" pitchFamily="18" charset="0"/>
              </a:rPr>
              <a:t>方式</a:t>
            </a:r>
            <a:r>
              <a:rPr lang="en-US" altLang="zh-CN">
                <a:latin typeface="+mn-lt"/>
                <a:cs typeface="Times New Roman" pitchFamily="18" charset="0"/>
              </a:rPr>
              <a:t>2</a:t>
            </a:r>
            <a:r>
              <a:rPr lang="zh-CN" altLang="en-US">
                <a:latin typeface="+mn-lt"/>
                <a:cs typeface="Times New Roman" pitchFamily="18" charset="0"/>
              </a:rPr>
              <a:t>，在登录时隐藏用户密码，选择数据库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>
                <a:latin typeface="+mn-lt"/>
                <a:cs typeface="Times New Roman" pitchFamily="18" charset="0"/>
              </a:rPr>
              <a:t>mysql -uroot -p mydb</a:t>
            </a:r>
          </a:p>
        </p:txBody>
      </p:sp>
      <p:sp>
        <p:nvSpPr>
          <p:cNvPr id="21512" name="圆角矩形 29"/>
          <p:cNvSpPr>
            <a:spLocks noChangeArrowheads="1"/>
          </p:cNvSpPr>
          <p:nvPr/>
        </p:nvSpPr>
        <p:spPr bwMode="auto">
          <a:xfrm>
            <a:off x="2095500" y="2220913"/>
            <a:ext cx="5389563" cy="12557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13" name="矩形 31"/>
          <p:cNvSpPr>
            <a:spLocks noChangeArrowheads="1"/>
          </p:cNvSpPr>
          <p:nvPr/>
        </p:nvSpPr>
        <p:spPr bwMode="auto">
          <a:xfrm>
            <a:off x="2647950" y="2663825"/>
            <a:ext cx="4162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>
                <a:latin typeface="+mn-lt"/>
                <a:cs typeface="Times New Roman" pitchFamily="18" charset="0"/>
              </a:rPr>
              <a:t>mysql -u</a:t>
            </a:r>
            <a:r>
              <a:rPr lang="zh-CN" altLang="en-US">
                <a:latin typeface="+mn-lt"/>
                <a:cs typeface="Times New Roman" pitchFamily="18" charset="0"/>
              </a:rPr>
              <a:t>用户名 </a:t>
            </a:r>
            <a:r>
              <a:rPr lang="en-US" altLang="zh-CN">
                <a:latin typeface="+mn-lt"/>
                <a:cs typeface="Times New Roman" pitchFamily="18" charset="0"/>
              </a:rPr>
              <a:t>-p</a:t>
            </a:r>
            <a:r>
              <a:rPr lang="zh-CN" altLang="en-US">
                <a:latin typeface="+mn-lt"/>
                <a:cs typeface="Times New Roman" pitchFamily="18" charset="0"/>
              </a:rPr>
              <a:t>密码 </a:t>
            </a:r>
            <a:r>
              <a:rPr lang="zh-CN" altLang="en-US">
                <a:solidFill>
                  <a:srgbClr val="FF0000"/>
                </a:solidFill>
                <a:latin typeface="+mn-lt"/>
                <a:cs typeface="Times New Roman" pitchFamily="18" charset="0"/>
              </a:rPr>
              <a:t>数据库名</a:t>
            </a:r>
            <a:endParaRPr lang="en-US" altLang="zh-CN"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511" grpId="0"/>
      <p:bldP spid="21512" grpId="0" animBg="1"/>
      <p:bldP spid="215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 </a:t>
            </a:r>
            <a:r>
              <a:rPr lang="zh-CN" altLang="en-US" dirty="0"/>
              <a:t>数据库操作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4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删除数据库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sp>
        <p:nvSpPr>
          <p:cNvPr id="22533" name="圆角矩形 12"/>
          <p:cNvSpPr>
            <a:spLocks noChangeArrowheads="1"/>
          </p:cNvSpPr>
          <p:nvPr/>
        </p:nvSpPr>
        <p:spPr bwMode="auto">
          <a:xfrm>
            <a:off x="2647950" y="2220913"/>
            <a:ext cx="4162425" cy="12557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4" name="矩形 13"/>
          <p:cNvSpPr>
            <a:spLocks noChangeArrowheads="1"/>
          </p:cNvSpPr>
          <p:nvPr/>
        </p:nvSpPr>
        <p:spPr bwMode="auto">
          <a:xfrm>
            <a:off x="2647950" y="2663825"/>
            <a:ext cx="4162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DROP DATABASE </a:t>
            </a:r>
            <a:r>
              <a:rPr lang="zh-CN" altLang="en-US">
                <a:latin typeface="+mn-lt"/>
                <a:cs typeface="Times New Roman" pitchFamily="18" charset="0"/>
              </a:rPr>
              <a:t>数据库名称</a:t>
            </a:r>
            <a:r>
              <a:rPr lang="en-US" altLang="zh-CN">
                <a:latin typeface="+mn-lt"/>
                <a:cs typeface="Times New Roman" pitchFamily="18" charset="0"/>
              </a:rPr>
              <a:t>;</a:t>
            </a:r>
          </a:p>
        </p:txBody>
      </p:sp>
      <p:grpSp>
        <p:nvGrpSpPr>
          <p:cNvPr id="22535" name="组合 14"/>
          <p:cNvGrpSpPr>
            <a:grpSpLocks/>
          </p:cNvGrpSpPr>
          <p:nvPr/>
        </p:nvGrpSpPr>
        <p:grpSpPr bwMode="auto">
          <a:xfrm>
            <a:off x="5756275" y="3676650"/>
            <a:ext cx="1246188" cy="395288"/>
            <a:chOff x="5515767" y="2166188"/>
            <a:chExt cx="1245856" cy="396268"/>
          </a:xfrm>
        </p:grpSpPr>
        <p:cxnSp>
          <p:nvCxnSpPr>
            <p:cNvPr id="22540" name="直接连接符 15"/>
            <p:cNvCxnSpPr>
              <a:cxnSpLocks noChangeShapeType="1"/>
            </p:cNvCxnSpPr>
            <p:nvPr/>
          </p:nvCxnSpPr>
          <p:spPr bwMode="auto">
            <a:xfrm>
              <a:off x="6571407" y="2166188"/>
              <a:ext cx="0" cy="396268"/>
            </a:xfrm>
            <a:prstGeom prst="line">
              <a:avLst/>
            </a:prstGeom>
            <a:noFill/>
            <a:ln w="12700" algn="ctr">
              <a:solidFill>
                <a:srgbClr val="00AC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41" name="直接连接符 16"/>
            <p:cNvCxnSpPr>
              <a:cxnSpLocks noChangeShapeType="1"/>
            </p:cNvCxnSpPr>
            <p:nvPr/>
          </p:nvCxnSpPr>
          <p:spPr bwMode="auto">
            <a:xfrm>
              <a:off x="5515767" y="2340528"/>
              <a:ext cx="1245856" cy="1027"/>
            </a:xfrm>
            <a:prstGeom prst="line">
              <a:avLst/>
            </a:prstGeom>
            <a:noFill/>
            <a:ln w="12700" algn="ctr">
              <a:solidFill>
                <a:srgbClr val="00AC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536" name="组合 17"/>
          <p:cNvGrpSpPr>
            <a:grpSpLocks/>
          </p:cNvGrpSpPr>
          <p:nvPr/>
        </p:nvGrpSpPr>
        <p:grpSpPr bwMode="auto">
          <a:xfrm>
            <a:off x="2343150" y="4884738"/>
            <a:ext cx="1352550" cy="346075"/>
            <a:chOff x="2145175" y="3234519"/>
            <a:chExt cx="1352930" cy="347234"/>
          </a:xfrm>
        </p:grpSpPr>
        <p:cxnSp>
          <p:nvCxnSpPr>
            <p:cNvPr id="22538" name="直接连接符 18"/>
            <p:cNvCxnSpPr>
              <a:cxnSpLocks noChangeShapeType="1"/>
            </p:cNvCxnSpPr>
            <p:nvPr/>
          </p:nvCxnSpPr>
          <p:spPr bwMode="auto">
            <a:xfrm>
              <a:off x="2145175" y="3439073"/>
              <a:ext cx="1352930" cy="0"/>
            </a:xfrm>
            <a:prstGeom prst="line">
              <a:avLst/>
            </a:prstGeom>
            <a:noFill/>
            <a:ln w="12700" algn="ctr">
              <a:solidFill>
                <a:srgbClr val="00AC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39" name="直接连接符 19"/>
            <p:cNvCxnSpPr>
              <a:cxnSpLocks noChangeShapeType="1"/>
            </p:cNvCxnSpPr>
            <p:nvPr/>
          </p:nvCxnSpPr>
          <p:spPr bwMode="auto">
            <a:xfrm>
              <a:off x="2407977" y="3234519"/>
              <a:ext cx="0" cy="347234"/>
            </a:xfrm>
            <a:prstGeom prst="line">
              <a:avLst/>
            </a:prstGeom>
            <a:noFill/>
            <a:ln w="12700" algn="ctr">
              <a:solidFill>
                <a:srgbClr val="00AC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537" name="矩形 20"/>
          <p:cNvSpPr>
            <a:spLocks noChangeArrowheads="1"/>
          </p:cNvSpPr>
          <p:nvPr/>
        </p:nvSpPr>
        <p:spPr bwMode="auto">
          <a:xfrm>
            <a:off x="2817813" y="3813175"/>
            <a:ext cx="39544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defRPr/>
            </a:pPr>
            <a:r>
              <a:rPr lang="en-US" altLang="zh-CN" b="1">
                <a:latin typeface="+mn-lt"/>
                <a:cs typeface="Times New Roman" pitchFamily="18" charset="0"/>
              </a:rPr>
              <a:t>DROP DATABASE </a:t>
            </a:r>
            <a:r>
              <a:rPr lang="en-US" altLang="zh-CN">
                <a:latin typeface="+mn-lt"/>
                <a:cs typeface="Times New Roman" pitchFamily="18" charset="0"/>
              </a:rPr>
              <a:t>mydb;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>
                <a:latin typeface="+mn-lt"/>
                <a:cs typeface="Times New Roman" pitchFamily="18" charset="0"/>
              </a:rPr>
              <a:t>DROP DATABASE </a:t>
            </a:r>
            <a:r>
              <a:rPr lang="en-US" altLang="zh-CN" b="1">
                <a:latin typeface="+mn-lt"/>
                <a:cs typeface="Times New Roman" pitchFamily="18" charset="0"/>
              </a:rPr>
              <a:t>IF EXISTS </a:t>
            </a:r>
            <a:r>
              <a:rPr lang="en-US" altLang="zh-CN">
                <a:latin typeface="+mn-lt"/>
                <a:cs typeface="Times New Roman" pitchFamily="18" charset="0"/>
              </a:rPr>
              <a:t>mydb;</a:t>
            </a:r>
            <a:endParaRPr lang="zh-CN" altLang="en-US"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533" grpId="0" animBg="1"/>
      <p:bldP spid="22534" grpId="0"/>
      <p:bldP spid="225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 </a:t>
            </a:r>
            <a:r>
              <a:rPr lang="zh-CN" altLang="en-US" dirty="0"/>
              <a:t>数据库操作</a:t>
            </a:r>
          </a:p>
        </p:txBody>
      </p:sp>
      <p:grpSp>
        <p:nvGrpSpPr>
          <p:cNvPr id="23555" name="组合 21"/>
          <p:cNvGrpSpPr>
            <a:grpSpLocks/>
          </p:cNvGrpSpPr>
          <p:nvPr/>
        </p:nvGrpSpPr>
        <p:grpSpPr bwMode="auto"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23579" name="组合 22"/>
            <p:cNvGrpSpPr>
              <a:grpSpLocks/>
            </p:cNvGrpSpPr>
            <p:nvPr/>
          </p:nvGrpSpPr>
          <p:grpSpPr bwMode="auto"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多</a:t>
                </a: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学</a:t>
                </a: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招</a:t>
                </a:r>
              </a:p>
            </p:txBody>
          </p:sp>
        </p:grpSp>
        <p:cxnSp>
          <p:nvCxnSpPr>
            <p:cNvPr id="24" name="直接连接符 23"/>
            <p:cNvCxnSpPr/>
            <p:nvPr/>
          </p:nvCxnSpPr>
          <p:spPr>
            <a:xfrm>
              <a:off x="6444208" y="1634827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 38"/>
          <p:cNvSpPr>
            <a:spLocks noChangeArrowheads="1"/>
          </p:cNvSpPr>
          <p:nvPr/>
        </p:nvSpPr>
        <p:spPr bwMode="auto">
          <a:xfrm>
            <a:off x="2801938" y="1403350"/>
            <a:ext cx="5878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注释</a:t>
            </a:r>
          </a:p>
        </p:txBody>
      </p:sp>
      <p:sp>
        <p:nvSpPr>
          <p:cNvPr id="61" name="任意多边形 60"/>
          <p:cNvSpPr/>
          <p:nvPr/>
        </p:nvSpPr>
        <p:spPr>
          <a:xfrm>
            <a:off x="6586538" y="3481388"/>
            <a:ext cx="2347912" cy="500062"/>
          </a:xfrm>
          <a:custGeom>
            <a:avLst/>
            <a:gdLst>
              <a:gd name="connsiteX0" fmla="*/ 0 w 2353468"/>
              <a:gd name="connsiteY0" fmla="*/ 117673 h 1176734"/>
              <a:gd name="connsiteX1" fmla="*/ 117673 w 2353468"/>
              <a:gd name="connsiteY1" fmla="*/ 0 h 1176734"/>
              <a:gd name="connsiteX2" fmla="*/ 2235795 w 2353468"/>
              <a:gd name="connsiteY2" fmla="*/ 0 h 1176734"/>
              <a:gd name="connsiteX3" fmla="*/ 2353468 w 2353468"/>
              <a:gd name="connsiteY3" fmla="*/ 117673 h 1176734"/>
              <a:gd name="connsiteX4" fmla="*/ 2353468 w 2353468"/>
              <a:gd name="connsiteY4" fmla="*/ 1059061 h 1176734"/>
              <a:gd name="connsiteX5" fmla="*/ 2235795 w 2353468"/>
              <a:gd name="connsiteY5" fmla="*/ 1176734 h 1176734"/>
              <a:gd name="connsiteX6" fmla="*/ 117673 w 2353468"/>
              <a:gd name="connsiteY6" fmla="*/ 1176734 h 1176734"/>
              <a:gd name="connsiteX7" fmla="*/ 0 w 2353468"/>
              <a:gd name="connsiteY7" fmla="*/ 1059061 h 1176734"/>
              <a:gd name="connsiteX8" fmla="*/ 0 w 2353468"/>
              <a:gd name="connsiteY8" fmla="*/ 117673 h 117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468" h="1176734">
                <a:moveTo>
                  <a:pt x="0" y="117673"/>
                </a:moveTo>
                <a:cubicBezTo>
                  <a:pt x="0" y="52684"/>
                  <a:pt x="52684" y="0"/>
                  <a:pt x="117673" y="0"/>
                </a:cubicBezTo>
                <a:lnTo>
                  <a:pt x="2235795" y="0"/>
                </a:lnTo>
                <a:cubicBezTo>
                  <a:pt x="2300784" y="0"/>
                  <a:pt x="2353468" y="52684"/>
                  <a:pt x="2353468" y="117673"/>
                </a:cubicBezTo>
                <a:lnTo>
                  <a:pt x="2353468" y="1059061"/>
                </a:lnTo>
                <a:cubicBezTo>
                  <a:pt x="2353468" y="1124050"/>
                  <a:pt x="2300784" y="1176734"/>
                  <a:pt x="2235795" y="1176734"/>
                </a:cubicBezTo>
                <a:lnTo>
                  <a:pt x="117673" y="1176734"/>
                </a:lnTo>
                <a:cubicBezTo>
                  <a:pt x="52684" y="1176734"/>
                  <a:pt x="0" y="1124050"/>
                  <a:pt x="0" y="1059061"/>
                </a:cubicBezTo>
                <a:lnTo>
                  <a:pt x="0" y="117673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52880" tIns="52880" rIns="52880" bIns="52880" spcCol="1270" anchor="ctr"/>
          <a:lstStyle/>
          <a:p>
            <a:pPr algn="ctr" defTabSz="128905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/* </a:t>
            </a:r>
            <a:r>
              <a:rPr lang="zh-CN" altLang="en-US">
                <a:solidFill>
                  <a:schemeClr val="tx1"/>
                </a:solidFill>
              </a:rPr>
              <a:t>多行注释 </a:t>
            </a:r>
            <a:r>
              <a:rPr lang="en-US" altLang="zh-CN">
                <a:solidFill>
                  <a:schemeClr val="tx1"/>
                </a:solidFill>
              </a:rPr>
              <a:t>*/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3558" name="组合 102"/>
          <p:cNvGrpSpPr>
            <a:grpSpLocks/>
          </p:cNvGrpSpPr>
          <p:nvPr/>
        </p:nvGrpSpPr>
        <p:grpSpPr bwMode="auto">
          <a:xfrm>
            <a:off x="552450" y="3519488"/>
            <a:ext cx="1152525" cy="601662"/>
            <a:chOff x="529001" y="3602777"/>
            <a:chExt cx="1152129" cy="601088"/>
          </a:xfrm>
        </p:grpSpPr>
        <p:sp>
          <p:nvSpPr>
            <p:cNvPr id="57" name="任意多边形 56"/>
            <p:cNvSpPr/>
            <p:nvPr/>
          </p:nvSpPr>
          <p:spPr>
            <a:xfrm>
              <a:off x="529001" y="3615465"/>
              <a:ext cx="1152129" cy="588400"/>
            </a:xfrm>
            <a:custGeom>
              <a:avLst/>
              <a:gdLst>
                <a:gd name="connsiteX0" fmla="*/ 0 w 2353468"/>
                <a:gd name="connsiteY0" fmla="*/ 117673 h 1176734"/>
                <a:gd name="connsiteX1" fmla="*/ 117673 w 2353468"/>
                <a:gd name="connsiteY1" fmla="*/ 0 h 1176734"/>
                <a:gd name="connsiteX2" fmla="*/ 2235795 w 2353468"/>
                <a:gd name="connsiteY2" fmla="*/ 0 h 1176734"/>
                <a:gd name="connsiteX3" fmla="*/ 2353468 w 2353468"/>
                <a:gd name="connsiteY3" fmla="*/ 117673 h 1176734"/>
                <a:gd name="connsiteX4" fmla="*/ 2353468 w 2353468"/>
                <a:gd name="connsiteY4" fmla="*/ 1059061 h 1176734"/>
                <a:gd name="connsiteX5" fmla="*/ 2235795 w 2353468"/>
                <a:gd name="connsiteY5" fmla="*/ 1176734 h 1176734"/>
                <a:gd name="connsiteX6" fmla="*/ 117673 w 2353468"/>
                <a:gd name="connsiteY6" fmla="*/ 1176734 h 1176734"/>
                <a:gd name="connsiteX7" fmla="*/ 0 w 2353468"/>
                <a:gd name="connsiteY7" fmla="*/ 1059061 h 1176734"/>
                <a:gd name="connsiteX8" fmla="*/ 0 w 2353468"/>
                <a:gd name="connsiteY8" fmla="*/ 117673 h 1176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3468" h="1176734">
                  <a:moveTo>
                    <a:pt x="0" y="117673"/>
                  </a:moveTo>
                  <a:cubicBezTo>
                    <a:pt x="0" y="52684"/>
                    <a:pt x="52684" y="0"/>
                    <a:pt x="117673" y="0"/>
                  </a:cubicBezTo>
                  <a:lnTo>
                    <a:pt x="2235795" y="0"/>
                  </a:lnTo>
                  <a:cubicBezTo>
                    <a:pt x="2300784" y="0"/>
                    <a:pt x="2353468" y="52684"/>
                    <a:pt x="2353468" y="117673"/>
                  </a:cubicBezTo>
                  <a:lnTo>
                    <a:pt x="2353468" y="1059061"/>
                  </a:lnTo>
                  <a:cubicBezTo>
                    <a:pt x="2353468" y="1124050"/>
                    <a:pt x="2300784" y="1176734"/>
                    <a:pt x="2235795" y="1176734"/>
                  </a:cubicBezTo>
                  <a:lnTo>
                    <a:pt x="117673" y="1176734"/>
                  </a:lnTo>
                  <a:cubicBezTo>
                    <a:pt x="52684" y="1176734"/>
                    <a:pt x="0" y="1124050"/>
                    <a:pt x="0" y="1059061"/>
                  </a:cubicBezTo>
                  <a:lnTo>
                    <a:pt x="0" y="117673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52880" tIns="52880" rIns="52880" bIns="52880" spcCol="1270" anchor="ctr"/>
            <a:lstStyle/>
            <a:p>
              <a:pPr algn="ctr" defTabSz="12890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注释</a:t>
              </a:r>
            </a:p>
          </p:txBody>
        </p:sp>
        <p:sp>
          <p:nvSpPr>
            <p:cNvPr id="23578" name="矩形 72"/>
            <p:cNvSpPr>
              <a:spLocks noChangeArrowheads="1"/>
            </p:cNvSpPr>
            <p:nvPr/>
          </p:nvSpPr>
          <p:spPr bwMode="auto">
            <a:xfrm>
              <a:off x="529001" y="3602777"/>
              <a:ext cx="1152128" cy="601088"/>
            </a:xfrm>
            <a:prstGeom prst="rect">
              <a:avLst/>
            </a:prstGeom>
            <a:noFill/>
            <a:ln w="9525" algn="ctr">
              <a:solidFill>
                <a:srgbClr val="00AC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grpSp>
        <p:nvGrpSpPr>
          <p:cNvPr id="23559" name="组合 103"/>
          <p:cNvGrpSpPr>
            <a:grpSpLocks/>
          </p:cNvGrpSpPr>
          <p:nvPr/>
        </p:nvGrpSpPr>
        <p:grpSpPr bwMode="auto">
          <a:xfrm>
            <a:off x="2155825" y="2730500"/>
            <a:ext cx="2154238" cy="930275"/>
            <a:chOff x="2131513" y="2813401"/>
            <a:chExt cx="2155482" cy="929789"/>
          </a:xfrm>
        </p:grpSpPr>
        <p:sp>
          <p:nvSpPr>
            <p:cNvPr id="62" name="任意多边形 61"/>
            <p:cNvSpPr/>
            <p:nvPr/>
          </p:nvSpPr>
          <p:spPr>
            <a:xfrm>
              <a:off x="2137867" y="2853068"/>
              <a:ext cx="2125302" cy="783815"/>
            </a:xfrm>
            <a:custGeom>
              <a:avLst/>
              <a:gdLst>
                <a:gd name="connsiteX0" fmla="*/ 0 w 2353468"/>
                <a:gd name="connsiteY0" fmla="*/ 117673 h 1176734"/>
                <a:gd name="connsiteX1" fmla="*/ 117673 w 2353468"/>
                <a:gd name="connsiteY1" fmla="*/ 0 h 1176734"/>
                <a:gd name="connsiteX2" fmla="*/ 2235795 w 2353468"/>
                <a:gd name="connsiteY2" fmla="*/ 0 h 1176734"/>
                <a:gd name="connsiteX3" fmla="*/ 2353468 w 2353468"/>
                <a:gd name="connsiteY3" fmla="*/ 117673 h 1176734"/>
                <a:gd name="connsiteX4" fmla="*/ 2353468 w 2353468"/>
                <a:gd name="connsiteY4" fmla="*/ 1059061 h 1176734"/>
                <a:gd name="connsiteX5" fmla="*/ 2235795 w 2353468"/>
                <a:gd name="connsiteY5" fmla="*/ 1176734 h 1176734"/>
                <a:gd name="connsiteX6" fmla="*/ 117673 w 2353468"/>
                <a:gd name="connsiteY6" fmla="*/ 1176734 h 1176734"/>
                <a:gd name="connsiteX7" fmla="*/ 0 w 2353468"/>
                <a:gd name="connsiteY7" fmla="*/ 1059061 h 1176734"/>
                <a:gd name="connsiteX8" fmla="*/ 0 w 2353468"/>
                <a:gd name="connsiteY8" fmla="*/ 117673 h 1176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3468" h="1176734">
                  <a:moveTo>
                    <a:pt x="0" y="117673"/>
                  </a:moveTo>
                  <a:cubicBezTo>
                    <a:pt x="0" y="52684"/>
                    <a:pt x="52684" y="0"/>
                    <a:pt x="117673" y="0"/>
                  </a:cubicBezTo>
                  <a:lnTo>
                    <a:pt x="2235795" y="0"/>
                  </a:lnTo>
                  <a:cubicBezTo>
                    <a:pt x="2300784" y="0"/>
                    <a:pt x="2353468" y="52684"/>
                    <a:pt x="2353468" y="117673"/>
                  </a:cubicBezTo>
                  <a:lnTo>
                    <a:pt x="2353468" y="1059061"/>
                  </a:lnTo>
                  <a:cubicBezTo>
                    <a:pt x="2353468" y="1124050"/>
                    <a:pt x="2300784" y="1176734"/>
                    <a:pt x="2235795" y="1176734"/>
                  </a:cubicBezTo>
                  <a:lnTo>
                    <a:pt x="117673" y="1176734"/>
                  </a:lnTo>
                  <a:cubicBezTo>
                    <a:pt x="52684" y="1176734"/>
                    <a:pt x="0" y="1124050"/>
                    <a:pt x="0" y="1059061"/>
                  </a:cubicBezTo>
                  <a:lnTo>
                    <a:pt x="0" y="117673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52880" tIns="52880" rIns="52880" bIns="52880" spcCol="1270" anchor="ctr"/>
            <a:lstStyle/>
            <a:p>
              <a:pPr algn="ctr" defTabSz="1289050">
                <a:spcAft>
                  <a:spcPct val="3500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在服务器实际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ctr" defTabSz="1289050">
                <a:spcAft>
                  <a:spcPct val="3500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运行时被忽略</a:t>
              </a:r>
            </a:p>
          </p:txBody>
        </p:sp>
        <p:sp>
          <p:nvSpPr>
            <p:cNvPr id="23576" name="矩形 73"/>
            <p:cNvSpPr>
              <a:spLocks noChangeArrowheads="1"/>
            </p:cNvSpPr>
            <p:nvPr/>
          </p:nvSpPr>
          <p:spPr bwMode="auto">
            <a:xfrm>
              <a:off x="2131513" y="2813401"/>
              <a:ext cx="2155482" cy="929789"/>
            </a:xfrm>
            <a:prstGeom prst="rect">
              <a:avLst/>
            </a:prstGeom>
            <a:noFill/>
            <a:ln w="9525" algn="ctr">
              <a:solidFill>
                <a:srgbClr val="00AC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grpSp>
        <p:nvGrpSpPr>
          <p:cNvPr id="23560" name="组合 104"/>
          <p:cNvGrpSpPr>
            <a:grpSpLocks/>
          </p:cNvGrpSpPr>
          <p:nvPr/>
        </p:nvGrpSpPr>
        <p:grpSpPr bwMode="auto">
          <a:xfrm>
            <a:off x="2162175" y="4117975"/>
            <a:ext cx="2154238" cy="930275"/>
            <a:chOff x="2137720" y="4200835"/>
            <a:chExt cx="2155482" cy="929789"/>
          </a:xfrm>
        </p:grpSpPr>
        <p:sp>
          <p:nvSpPr>
            <p:cNvPr id="76" name="任意多边形 75"/>
            <p:cNvSpPr/>
            <p:nvPr/>
          </p:nvSpPr>
          <p:spPr>
            <a:xfrm>
              <a:off x="2144074" y="4240502"/>
              <a:ext cx="2125302" cy="783815"/>
            </a:xfrm>
            <a:custGeom>
              <a:avLst/>
              <a:gdLst>
                <a:gd name="connsiteX0" fmla="*/ 0 w 2353468"/>
                <a:gd name="connsiteY0" fmla="*/ 117673 h 1176734"/>
                <a:gd name="connsiteX1" fmla="*/ 117673 w 2353468"/>
                <a:gd name="connsiteY1" fmla="*/ 0 h 1176734"/>
                <a:gd name="connsiteX2" fmla="*/ 2235795 w 2353468"/>
                <a:gd name="connsiteY2" fmla="*/ 0 h 1176734"/>
                <a:gd name="connsiteX3" fmla="*/ 2353468 w 2353468"/>
                <a:gd name="connsiteY3" fmla="*/ 117673 h 1176734"/>
                <a:gd name="connsiteX4" fmla="*/ 2353468 w 2353468"/>
                <a:gd name="connsiteY4" fmla="*/ 1059061 h 1176734"/>
                <a:gd name="connsiteX5" fmla="*/ 2235795 w 2353468"/>
                <a:gd name="connsiteY5" fmla="*/ 1176734 h 1176734"/>
                <a:gd name="connsiteX6" fmla="*/ 117673 w 2353468"/>
                <a:gd name="connsiteY6" fmla="*/ 1176734 h 1176734"/>
                <a:gd name="connsiteX7" fmla="*/ 0 w 2353468"/>
                <a:gd name="connsiteY7" fmla="*/ 1059061 h 1176734"/>
                <a:gd name="connsiteX8" fmla="*/ 0 w 2353468"/>
                <a:gd name="connsiteY8" fmla="*/ 117673 h 1176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3468" h="1176734">
                  <a:moveTo>
                    <a:pt x="0" y="117673"/>
                  </a:moveTo>
                  <a:cubicBezTo>
                    <a:pt x="0" y="52684"/>
                    <a:pt x="52684" y="0"/>
                    <a:pt x="117673" y="0"/>
                  </a:cubicBezTo>
                  <a:lnTo>
                    <a:pt x="2235795" y="0"/>
                  </a:lnTo>
                  <a:cubicBezTo>
                    <a:pt x="2300784" y="0"/>
                    <a:pt x="2353468" y="52684"/>
                    <a:pt x="2353468" y="117673"/>
                  </a:cubicBezTo>
                  <a:lnTo>
                    <a:pt x="2353468" y="1059061"/>
                  </a:lnTo>
                  <a:cubicBezTo>
                    <a:pt x="2353468" y="1124050"/>
                    <a:pt x="2300784" y="1176734"/>
                    <a:pt x="2235795" y="1176734"/>
                  </a:cubicBezTo>
                  <a:lnTo>
                    <a:pt x="117673" y="1176734"/>
                  </a:lnTo>
                  <a:cubicBezTo>
                    <a:pt x="52684" y="1176734"/>
                    <a:pt x="0" y="1124050"/>
                    <a:pt x="0" y="1059061"/>
                  </a:cubicBezTo>
                  <a:lnTo>
                    <a:pt x="0" y="117673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52880" tIns="52880" rIns="52880" bIns="52880" spcCol="1270" anchor="ctr"/>
            <a:lstStyle/>
            <a:p>
              <a:pPr algn="ctr" defTabSz="1289050">
                <a:spcAft>
                  <a:spcPct val="3500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注释内容添加</a:t>
              </a:r>
              <a:endParaRPr lang="en-US" altLang="zh-CN">
                <a:solidFill>
                  <a:schemeClr val="tx1"/>
                </a:solidFill>
              </a:endParaRPr>
            </a:p>
            <a:p>
              <a:pPr algn="ctr" defTabSz="1289050">
                <a:spcAft>
                  <a:spcPct val="3500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到表结构</a:t>
              </a:r>
            </a:p>
          </p:txBody>
        </p:sp>
        <p:sp>
          <p:nvSpPr>
            <p:cNvPr id="23574" name="矩形 76"/>
            <p:cNvSpPr>
              <a:spLocks noChangeArrowheads="1"/>
            </p:cNvSpPr>
            <p:nvPr/>
          </p:nvSpPr>
          <p:spPr bwMode="auto">
            <a:xfrm>
              <a:off x="2137720" y="4200835"/>
              <a:ext cx="2155482" cy="929789"/>
            </a:xfrm>
            <a:prstGeom prst="rect">
              <a:avLst/>
            </a:prstGeom>
            <a:noFill/>
            <a:ln w="9525" algn="ctr">
              <a:solidFill>
                <a:srgbClr val="00AC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grpSp>
        <p:nvGrpSpPr>
          <p:cNvPr id="23561" name="组合 105"/>
          <p:cNvGrpSpPr>
            <a:grpSpLocks/>
          </p:cNvGrpSpPr>
          <p:nvPr/>
        </p:nvGrpSpPr>
        <p:grpSpPr bwMode="auto">
          <a:xfrm>
            <a:off x="4967288" y="2620963"/>
            <a:ext cx="1677987" cy="600075"/>
            <a:chOff x="4943201" y="2703529"/>
            <a:chExt cx="1678686" cy="601088"/>
          </a:xfrm>
        </p:grpSpPr>
        <p:sp>
          <p:nvSpPr>
            <p:cNvPr id="78" name="任意多边形 77"/>
            <p:cNvSpPr/>
            <p:nvPr/>
          </p:nvSpPr>
          <p:spPr>
            <a:xfrm>
              <a:off x="4943201" y="2716250"/>
              <a:ext cx="1678686" cy="588367"/>
            </a:xfrm>
            <a:custGeom>
              <a:avLst/>
              <a:gdLst>
                <a:gd name="connsiteX0" fmla="*/ 0 w 2353468"/>
                <a:gd name="connsiteY0" fmla="*/ 117673 h 1176734"/>
                <a:gd name="connsiteX1" fmla="*/ 117673 w 2353468"/>
                <a:gd name="connsiteY1" fmla="*/ 0 h 1176734"/>
                <a:gd name="connsiteX2" fmla="*/ 2235795 w 2353468"/>
                <a:gd name="connsiteY2" fmla="*/ 0 h 1176734"/>
                <a:gd name="connsiteX3" fmla="*/ 2353468 w 2353468"/>
                <a:gd name="connsiteY3" fmla="*/ 117673 h 1176734"/>
                <a:gd name="connsiteX4" fmla="*/ 2353468 w 2353468"/>
                <a:gd name="connsiteY4" fmla="*/ 1059061 h 1176734"/>
                <a:gd name="connsiteX5" fmla="*/ 2235795 w 2353468"/>
                <a:gd name="connsiteY5" fmla="*/ 1176734 h 1176734"/>
                <a:gd name="connsiteX6" fmla="*/ 117673 w 2353468"/>
                <a:gd name="connsiteY6" fmla="*/ 1176734 h 1176734"/>
                <a:gd name="connsiteX7" fmla="*/ 0 w 2353468"/>
                <a:gd name="connsiteY7" fmla="*/ 1059061 h 1176734"/>
                <a:gd name="connsiteX8" fmla="*/ 0 w 2353468"/>
                <a:gd name="connsiteY8" fmla="*/ 117673 h 1176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3468" h="1176734">
                  <a:moveTo>
                    <a:pt x="0" y="117673"/>
                  </a:moveTo>
                  <a:cubicBezTo>
                    <a:pt x="0" y="52684"/>
                    <a:pt x="52684" y="0"/>
                    <a:pt x="117673" y="0"/>
                  </a:cubicBezTo>
                  <a:lnTo>
                    <a:pt x="2235795" y="0"/>
                  </a:lnTo>
                  <a:cubicBezTo>
                    <a:pt x="2300784" y="0"/>
                    <a:pt x="2353468" y="52684"/>
                    <a:pt x="2353468" y="117673"/>
                  </a:cubicBezTo>
                  <a:lnTo>
                    <a:pt x="2353468" y="1059061"/>
                  </a:lnTo>
                  <a:cubicBezTo>
                    <a:pt x="2353468" y="1124050"/>
                    <a:pt x="2300784" y="1176734"/>
                    <a:pt x="2235795" y="1176734"/>
                  </a:cubicBezTo>
                  <a:lnTo>
                    <a:pt x="117673" y="1176734"/>
                  </a:lnTo>
                  <a:cubicBezTo>
                    <a:pt x="52684" y="1176734"/>
                    <a:pt x="0" y="1124050"/>
                    <a:pt x="0" y="1059061"/>
                  </a:cubicBezTo>
                  <a:lnTo>
                    <a:pt x="0" y="117673"/>
                  </a:lnTo>
                  <a:close/>
                </a:path>
              </a:pathLst>
            </a:custGeom>
            <a:noFill/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52880" tIns="52880" rIns="52880" bIns="52880" spcCol="1270" anchor="ctr"/>
            <a:lstStyle/>
            <a:p>
              <a:pPr algn="ctr" defTabSz="12890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单行注释</a:t>
              </a:r>
            </a:p>
          </p:txBody>
        </p:sp>
        <p:sp>
          <p:nvSpPr>
            <p:cNvPr id="23572" name="矩形 78"/>
            <p:cNvSpPr>
              <a:spLocks noChangeArrowheads="1"/>
            </p:cNvSpPr>
            <p:nvPr/>
          </p:nvSpPr>
          <p:spPr bwMode="auto">
            <a:xfrm>
              <a:off x="4943201" y="2703529"/>
              <a:ext cx="1678685" cy="601088"/>
            </a:xfrm>
            <a:prstGeom prst="rect">
              <a:avLst/>
            </a:prstGeom>
            <a:noFill/>
            <a:ln w="12700" algn="ctr">
              <a:solidFill>
                <a:srgbClr val="00AC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grpSp>
        <p:nvGrpSpPr>
          <p:cNvPr id="23562" name="组合 106"/>
          <p:cNvGrpSpPr>
            <a:grpSpLocks/>
          </p:cNvGrpSpPr>
          <p:nvPr/>
        </p:nvGrpSpPr>
        <p:grpSpPr bwMode="auto">
          <a:xfrm>
            <a:off x="4967288" y="3430588"/>
            <a:ext cx="1677987" cy="601662"/>
            <a:chOff x="4943202" y="3531286"/>
            <a:chExt cx="1678686" cy="601088"/>
          </a:xfrm>
        </p:grpSpPr>
        <p:sp>
          <p:nvSpPr>
            <p:cNvPr id="80" name="任意多边形 79"/>
            <p:cNvSpPr/>
            <p:nvPr/>
          </p:nvSpPr>
          <p:spPr>
            <a:xfrm>
              <a:off x="4943202" y="3543974"/>
              <a:ext cx="1678686" cy="588400"/>
            </a:xfrm>
            <a:custGeom>
              <a:avLst/>
              <a:gdLst>
                <a:gd name="connsiteX0" fmla="*/ 0 w 2353468"/>
                <a:gd name="connsiteY0" fmla="*/ 117673 h 1176734"/>
                <a:gd name="connsiteX1" fmla="*/ 117673 w 2353468"/>
                <a:gd name="connsiteY1" fmla="*/ 0 h 1176734"/>
                <a:gd name="connsiteX2" fmla="*/ 2235795 w 2353468"/>
                <a:gd name="connsiteY2" fmla="*/ 0 h 1176734"/>
                <a:gd name="connsiteX3" fmla="*/ 2353468 w 2353468"/>
                <a:gd name="connsiteY3" fmla="*/ 117673 h 1176734"/>
                <a:gd name="connsiteX4" fmla="*/ 2353468 w 2353468"/>
                <a:gd name="connsiteY4" fmla="*/ 1059061 h 1176734"/>
                <a:gd name="connsiteX5" fmla="*/ 2235795 w 2353468"/>
                <a:gd name="connsiteY5" fmla="*/ 1176734 h 1176734"/>
                <a:gd name="connsiteX6" fmla="*/ 117673 w 2353468"/>
                <a:gd name="connsiteY6" fmla="*/ 1176734 h 1176734"/>
                <a:gd name="connsiteX7" fmla="*/ 0 w 2353468"/>
                <a:gd name="connsiteY7" fmla="*/ 1059061 h 1176734"/>
                <a:gd name="connsiteX8" fmla="*/ 0 w 2353468"/>
                <a:gd name="connsiteY8" fmla="*/ 117673 h 1176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3468" h="1176734">
                  <a:moveTo>
                    <a:pt x="0" y="117673"/>
                  </a:moveTo>
                  <a:cubicBezTo>
                    <a:pt x="0" y="52684"/>
                    <a:pt x="52684" y="0"/>
                    <a:pt x="117673" y="0"/>
                  </a:cubicBezTo>
                  <a:lnTo>
                    <a:pt x="2235795" y="0"/>
                  </a:lnTo>
                  <a:cubicBezTo>
                    <a:pt x="2300784" y="0"/>
                    <a:pt x="2353468" y="52684"/>
                    <a:pt x="2353468" y="117673"/>
                  </a:cubicBezTo>
                  <a:lnTo>
                    <a:pt x="2353468" y="1059061"/>
                  </a:lnTo>
                  <a:cubicBezTo>
                    <a:pt x="2353468" y="1124050"/>
                    <a:pt x="2300784" y="1176734"/>
                    <a:pt x="2235795" y="1176734"/>
                  </a:cubicBezTo>
                  <a:lnTo>
                    <a:pt x="117673" y="1176734"/>
                  </a:lnTo>
                  <a:cubicBezTo>
                    <a:pt x="52684" y="1176734"/>
                    <a:pt x="0" y="1124050"/>
                    <a:pt x="0" y="1059061"/>
                  </a:cubicBezTo>
                  <a:lnTo>
                    <a:pt x="0" y="117673"/>
                  </a:lnTo>
                  <a:close/>
                </a:path>
              </a:pathLst>
            </a:custGeom>
            <a:noFill/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52880" tIns="52880" rIns="52880" bIns="52880" spcCol="1270" anchor="ctr"/>
            <a:lstStyle/>
            <a:p>
              <a:pPr algn="ctr" defTabSz="12890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>
                  <a:solidFill>
                    <a:schemeClr val="tx1"/>
                  </a:solidFill>
                </a:rPr>
                <a:t>多行注释</a:t>
              </a:r>
            </a:p>
          </p:txBody>
        </p:sp>
        <p:sp>
          <p:nvSpPr>
            <p:cNvPr id="23570" name="矩形 80"/>
            <p:cNvSpPr>
              <a:spLocks noChangeArrowheads="1"/>
            </p:cNvSpPr>
            <p:nvPr/>
          </p:nvSpPr>
          <p:spPr bwMode="auto">
            <a:xfrm>
              <a:off x="4943202" y="3531286"/>
              <a:ext cx="1678685" cy="601088"/>
            </a:xfrm>
            <a:prstGeom prst="rect">
              <a:avLst/>
            </a:prstGeom>
            <a:noFill/>
            <a:ln w="12700" algn="ctr">
              <a:solidFill>
                <a:srgbClr val="00AC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sp>
        <p:nvSpPr>
          <p:cNvPr id="87" name="任意多边形 86"/>
          <p:cNvSpPr/>
          <p:nvPr/>
        </p:nvSpPr>
        <p:spPr>
          <a:xfrm>
            <a:off x="4316413" y="4402138"/>
            <a:ext cx="2349500" cy="500062"/>
          </a:xfrm>
          <a:custGeom>
            <a:avLst/>
            <a:gdLst>
              <a:gd name="connsiteX0" fmla="*/ 0 w 2353468"/>
              <a:gd name="connsiteY0" fmla="*/ 117673 h 1176734"/>
              <a:gd name="connsiteX1" fmla="*/ 117673 w 2353468"/>
              <a:gd name="connsiteY1" fmla="*/ 0 h 1176734"/>
              <a:gd name="connsiteX2" fmla="*/ 2235795 w 2353468"/>
              <a:gd name="connsiteY2" fmla="*/ 0 h 1176734"/>
              <a:gd name="connsiteX3" fmla="*/ 2353468 w 2353468"/>
              <a:gd name="connsiteY3" fmla="*/ 117673 h 1176734"/>
              <a:gd name="connsiteX4" fmla="*/ 2353468 w 2353468"/>
              <a:gd name="connsiteY4" fmla="*/ 1059061 h 1176734"/>
              <a:gd name="connsiteX5" fmla="*/ 2235795 w 2353468"/>
              <a:gd name="connsiteY5" fmla="*/ 1176734 h 1176734"/>
              <a:gd name="connsiteX6" fmla="*/ 117673 w 2353468"/>
              <a:gd name="connsiteY6" fmla="*/ 1176734 h 1176734"/>
              <a:gd name="connsiteX7" fmla="*/ 0 w 2353468"/>
              <a:gd name="connsiteY7" fmla="*/ 1059061 h 1176734"/>
              <a:gd name="connsiteX8" fmla="*/ 0 w 2353468"/>
              <a:gd name="connsiteY8" fmla="*/ 117673 h 117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468" h="1176734">
                <a:moveTo>
                  <a:pt x="0" y="117673"/>
                </a:moveTo>
                <a:cubicBezTo>
                  <a:pt x="0" y="52684"/>
                  <a:pt x="52684" y="0"/>
                  <a:pt x="117673" y="0"/>
                </a:cubicBezTo>
                <a:lnTo>
                  <a:pt x="2235795" y="0"/>
                </a:lnTo>
                <a:cubicBezTo>
                  <a:pt x="2300784" y="0"/>
                  <a:pt x="2353468" y="52684"/>
                  <a:pt x="2353468" y="117673"/>
                </a:cubicBezTo>
                <a:lnTo>
                  <a:pt x="2353468" y="1059061"/>
                </a:lnTo>
                <a:cubicBezTo>
                  <a:pt x="2353468" y="1124050"/>
                  <a:pt x="2300784" y="1176734"/>
                  <a:pt x="2235795" y="1176734"/>
                </a:cubicBezTo>
                <a:lnTo>
                  <a:pt x="117673" y="1176734"/>
                </a:lnTo>
                <a:cubicBezTo>
                  <a:pt x="52684" y="1176734"/>
                  <a:pt x="0" y="1124050"/>
                  <a:pt x="0" y="1059061"/>
                </a:cubicBezTo>
                <a:lnTo>
                  <a:pt x="0" y="117673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52880" tIns="52880" rIns="52880" bIns="52880" spcCol="1270" anchor="ctr"/>
          <a:lstStyle/>
          <a:p>
            <a:pPr algn="ctr" defTabSz="1289050">
              <a:lnSpc>
                <a:spcPct val="90000"/>
              </a:lnSpc>
              <a:spcAft>
                <a:spcPct val="35000"/>
              </a:spcAft>
              <a:defRPr/>
            </a:pPr>
            <a:r>
              <a:rPr lang="zh-CN" altLang="en-US" i="1">
                <a:solidFill>
                  <a:srgbClr val="00B050"/>
                </a:solidFill>
              </a:rPr>
              <a:t>在创建表时详细讲解</a:t>
            </a:r>
          </a:p>
        </p:txBody>
      </p:sp>
      <p:sp>
        <p:nvSpPr>
          <p:cNvPr id="88" name="任意多边形 87"/>
          <p:cNvSpPr/>
          <p:nvPr/>
        </p:nvSpPr>
        <p:spPr>
          <a:xfrm>
            <a:off x="6443663" y="2717800"/>
            <a:ext cx="2347912" cy="500063"/>
          </a:xfrm>
          <a:custGeom>
            <a:avLst/>
            <a:gdLst>
              <a:gd name="connsiteX0" fmla="*/ 0 w 2353468"/>
              <a:gd name="connsiteY0" fmla="*/ 117673 h 1176734"/>
              <a:gd name="connsiteX1" fmla="*/ 117673 w 2353468"/>
              <a:gd name="connsiteY1" fmla="*/ 0 h 1176734"/>
              <a:gd name="connsiteX2" fmla="*/ 2235795 w 2353468"/>
              <a:gd name="connsiteY2" fmla="*/ 0 h 1176734"/>
              <a:gd name="connsiteX3" fmla="*/ 2353468 w 2353468"/>
              <a:gd name="connsiteY3" fmla="*/ 117673 h 1176734"/>
              <a:gd name="connsiteX4" fmla="*/ 2353468 w 2353468"/>
              <a:gd name="connsiteY4" fmla="*/ 1059061 h 1176734"/>
              <a:gd name="connsiteX5" fmla="*/ 2235795 w 2353468"/>
              <a:gd name="connsiteY5" fmla="*/ 1176734 h 1176734"/>
              <a:gd name="connsiteX6" fmla="*/ 117673 w 2353468"/>
              <a:gd name="connsiteY6" fmla="*/ 1176734 h 1176734"/>
              <a:gd name="connsiteX7" fmla="*/ 0 w 2353468"/>
              <a:gd name="connsiteY7" fmla="*/ 1059061 h 1176734"/>
              <a:gd name="connsiteX8" fmla="*/ 0 w 2353468"/>
              <a:gd name="connsiteY8" fmla="*/ 117673 h 1176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468" h="1176734">
                <a:moveTo>
                  <a:pt x="0" y="117673"/>
                </a:moveTo>
                <a:cubicBezTo>
                  <a:pt x="0" y="52684"/>
                  <a:pt x="52684" y="0"/>
                  <a:pt x="117673" y="0"/>
                </a:cubicBezTo>
                <a:lnTo>
                  <a:pt x="2235795" y="0"/>
                </a:lnTo>
                <a:cubicBezTo>
                  <a:pt x="2300784" y="0"/>
                  <a:pt x="2353468" y="52684"/>
                  <a:pt x="2353468" y="117673"/>
                </a:cubicBezTo>
                <a:lnTo>
                  <a:pt x="2353468" y="1059061"/>
                </a:lnTo>
                <a:cubicBezTo>
                  <a:pt x="2353468" y="1124050"/>
                  <a:pt x="2300784" y="1176734"/>
                  <a:pt x="2235795" y="1176734"/>
                </a:cubicBezTo>
                <a:lnTo>
                  <a:pt x="117673" y="1176734"/>
                </a:lnTo>
                <a:cubicBezTo>
                  <a:pt x="52684" y="1176734"/>
                  <a:pt x="0" y="1124050"/>
                  <a:pt x="0" y="1059061"/>
                </a:cubicBezTo>
                <a:lnTo>
                  <a:pt x="0" y="117673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52880" tIns="52880" rIns="52880" bIns="52880" spcCol="1270" anchor="ctr"/>
          <a:lstStyle/>
          <a:p>
            <a:pPr algn="ctr" defTabSz="128905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-- </a:t>
            </a:r>
            <a:r>
              <a:rPr lang="zh-CN" altLang="en-US">
                <a:solidFill>
                  <a:schemeClr val="tx1"/>
                </a:solidFill>
              </a:rPr>
              <a:t>单行注释</a:t>
            </a:r>
            <a:endParaRPr lang="en-US" altLang="zh-CN">
              <a:solidFill>
                <a:schemeClr val="tx1"/>
              </a:solidFill>
            </a:endParaRPr>
          </a:p>
          <a:p>
            <a:pPr algn="ctr" defTabSz="128905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altLang="zh-CN">
                <a:solidFill>
                  <a:schemeClr val="tx1"/>
                </a:solidFill>
              </a:rPr>
              <a:t># </a:t>
            </a:r>
            <a:r>
              <a:rPr lang="zh-CN" altLang="en-US">
                <a:solidFill>
                  <a:schemeClr val="tx1"/>
                </a:solidFill>
              </a:rPr>
              <a:t>单行注释</a:t>
            </a:r>
          </a:p>
        </p:txBody>
      </p:sp>
      <p:cxnSp>
        <p:nvCxnSpPr>
          <p:cNvPr id="90" name="直接箭头连接符 89"/>
          <p:cNvCxnSpPr>
            <a:stCxn id="23578" idx="3"/>
          </p:cNvCxnSpPr>
          <p:nvPr/>
        </p:nvCxnSpPr>
        <p:spPr bwMode="auto">
          <a:xfrm flipV="1">
            <a:off x="1704975" y="3221038"/>
            <a:ext cx="419100" cy="598487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直接箭头连接符 91"/>
          <p:cNvCxnSpPr/>
          <p:nvPr/>
        </p:nvCxnSpPr>
        <p:spPr bwMode="auto">
          <a:xfrm>
            <a:off x="1704975" y="3825875"/>
            <a:ext cx="450850" cy="827088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直接箭头连接符 93"/>
          <p:cNvCxnSpPr>
            <a:stCxn id="23576" idx="3"/>
            <a:endCxn id="23572" idx="1"/>
          </p:cNvCxnSpPr>
          <p:nvPr/>
        </p:nvCxnSpPr>
        <p:spPr bwMode="auto">
          <a:xfrm flipV="1">
            <a:off x="4310063" y="2921000"/>
            <a:ext cx="657225" cy="274638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直接箭头连接符 95"/>
          <p:cNvCxnSpPr>
            <a:endCxn id="23570" idx="1"/>
          </p:cNvCxnSpPr>
          <p:nvPr/>
        </p:nvCxnSpPr>
        <p:spPr bwMode="auto">
          <a:xfrm>
            <a:off x="4316413" y="3203575"/>
            <a:ext cx="650875" cy="527050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61" grpId="0"/>
      <p:bldP spid="87" grpId="0"/>
      <p:bldP spid="8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 </a:t>
            </a:r>
            <a:r>
              <a:rPr lang="zh-CN" altLang="en-US" dirty="0"/>
              <a:t>数据库操作</a:t>
            </a:r>
          </a:p>
        </p:txBody>
      </p:sp>
      <p:grpSp>
        <p:nvGrpSpPr>
          <p:cNvPr id="24579" name="组合 21"/>
          <p:cNvGrpSpPr>
            <a:grpSpLocks/>
          </p:cNvGrpSpPr>
          <p:nvPr/>
        </p:nvGrpSpPr>
        <p:grpSpPr bwMode="auto"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24588" name="组合 22"/>
            <p:cNvGrpSpPr>
              <a:grpSpLocks/>
            </p:cNvGrpSpPr>
            <p:nvPr/>
          </p:nvGrpSpPr>
          <p:grpSpPr bwMode="auto"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多</a:t>
                </a: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学</a:t>
                </a: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</a:t>
                </a: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招</a:t>
                </a:r>
              </a:p>
            </p:txBody>
          </p:sp>
        </p:grpSp>
        <p:cxnSp>
          <p:nvCxnSpPr>
            <p:cNvPr id="24" name="直接连接符 23"/>
            <p:cNvCxnSpPr/>
            <p:nvPr/>
          </p:nvCxnSpPr>
          <p:spPr>
            <a:xfrm>
              <a:off x="6444208" y="1634827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rgbClr val="C00000"/>
                  </a:gs>
                  <a:gs pos="20000">
                    <a:srgbClr val="FF0000"/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 38"/>
          <p:cNvSpPr>
            <a:spLocks noChangeArrowheads="1"/>
          </p:cNvSpPr>
          <p:nvPr/>
        </p:nvSpPr>
        <p:spPr bwMode="auto">
          <a:xfrm>
            <a:off x="2801938" y="1403350"/>
            <a:ext cx="5878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注释</a:t>
            </a:r>
          </a:p>
        </p:txBody>
      </p:sp>
      <p:grpSp>
        <p:nvGrpSpPr>
          <p:cNvPr id="24581" name="组合 32"/>
          <p:cNvGrpSpPr>
            <a:grpSpLocks/>
          </p:cNvGrpSpPr>
          <p:nvPr/>
        </p:nvGrpSpPr>
        <p:grpSpPr bwMode="auto">
          <a:xfrm>
            <a:off x="6373813" y="2074863"/>
            <a:ext cx="1246187" cy="396875"/>
            <a:chOff x="5515767" y="2166188"/>
            <a:chExt cx="1245856" cy="396268"/>
          </a:xfrm>
        </p:grpSpPr>
        <p:cxnSp>
          <p:nvCxnSpPr>
            <p:cNvPr id="24586" name="直接连接符 33"/>
            <p:cNvCxnSpPr>
              <a:cxnSpLocks noChangeShapeType="1"/>
            </p:cNvCxnSpPr>
            <p:nvPr/>
          </p:nvCxnSpPr>
          <p:spPr bwMode="auto">
            <a:xfrm>
              <a:off x="6571407" y="2166188"/>
              <a:ext cx="0" cy="396268"/>
            </a:xfrm>
            <a:prstGeom prst="line">
              <a:avLst/>
            </a:prstGeom>
            <a:noFill/>
            <a:ln w="12700" algn="ctr">
              <a:solidFill>
                <a:srgbClr val="00AC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87" name="直接连接符 34"/>
            <p:cNvCxnSpPr>
              <a:cxnSpLocks noChangeShapeType="1"/>
            </p:cNvCxnSpPr>
            <p:nvPr/>
          </p:nvCxnSpPr>
          <p:spPr bwMode="auto">
            <a:xfrm>
              <a:off x="5515767" y="2340528"/>
              <a:ext cx="1245856" cy="1027"/>
            </a:xfrm>
            <a:prstGeom prst="line">
              <a:avLst/>
            </a:prstGeom>
            <a:noFill/>
            <a:ln w="12700" algn="ctr">
              <a:solidFill>
                <a:srgbClr val="00AC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4582" name="组合 35"/>
          <p:cNvGrpSpPr>
            <a:grpSpLocks/>
          </p:cNvGrpSpPr>
          <p:nvPr/>
        </p:nvGrpSpPr>
        <p:grpSpPr bwMode="auto">
          <a:xfrm>
            <a:off x="1098550" y="5481638"/>
            <a:ext cx="1352550" cy="347662"/>
            <a:chOff x="2145175" y="3234519"/>
            <a:chExt cx="1352930" cy="347234"/>
          </a:xfrm>
        </p:grpSpPr>
        <p:cxnSp>
          <p:nvCxnSpPr>
            <p:cNvPr id="24584" name="直接连接符 36"/>
            <p:cNvCxnSpPr>
              <a:cxnSpLocks noChangeShapeType="1"/>
            </p:cNvCxnSpPr>
            <p:nvPr/>
          </p:nvCxnSpPr>
          <p:spPr bwMode="auto">
            <a:xfrm>
              <a:off x="2145175" y="3439073"/>
              <a:ext cx="1352930" cy="0"/>
            </a:xfrm>
            <a:prstGeom prst="line">
              <a:avLst/>
            </a:prstGeom>
            <a:noFill/>
            <a:ln w="12700" algn="ctr">
              <a:solidFill>
                <a:srgbClr val="00AC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85" name="直接连接符 37"/>
            <p:cNvCxnSpPr>
              <a:cxnSpLocks noChangeShapeType="1"/>
            </p:cNvCxnSpPr>
            <p:nvPr/>
          </p:nvCxnSpPr>
          <p:spPr bwMode="auto">
            <a:xfrm>
              <a:off x="2407977" y="3234519"/>
              <a:ext cx="0" cy="347234"/>
            </a:xfrm>
            <a:prstGeom prst="line">
              <a:avLst/>
            </a:prstGeom>
            <a:noFill/>
            <a:ln w="12700" algn="ctr">
              <a:solidFill>
                <a:srgbClr val="00AC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583" name="矩形 38"/>
          <p:cNvSpPr>
            <a:spLocks noChangeArrowheads="1"/>
          </p:cNvSpPr>
          <p:nvPr/>
        </p:nvSpPr>
        <p:spPr bwMode="auto">
          <a:xfrm>
            <a:off x="1776413" y="2273300"/>
            <a:ext cx="5295900" cy="320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  <a:defRPr/>
            </a:pPr>
            <a:r>
              <a:rPr lang="en-US" altLang="zh-CN">
                <a:latin typeface="+mn-lt"/>
                <a:cs typeface="Times New Roman" pitchFamily="18" charset="0"/>
              </a:rPr>
              <a:t># </a:t>
            </a:r>
            <a:r>
              <a:rPr lang="zh-CN" altLang="en-US">
                <a:latin typeface="+mn-lt"/>
                <a:cs typeface="Times New Roman" pitchFamily="18" charset="0"/>
              </a:rPr>
              <a:t>此处填写单行注释内容</a:t>
            </a:r>
            <a:endParaRPr lang="en-US" altLang="zh-CN">
              <a:latin typeface="+mn-lt"/>
              <a:cs typeface="Times New Roman" pitchFamily="18" charset="0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>
                <a:latin typeface="+mn-lt"/>
                <a:cs typeface="Times New Roman" pitchFamily="18" charset="0"/>
              </a:rPr>
              <a:t>CREATE DATABASE IF NOT EXISTS mydb;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>
                <a:latin typeface="+mn-lt"/>
                <a:cs typeface="Times New Roman" pitchFamily="18" charset="0"/>
              </a:rPr>
              <a:t>-- </a:t>
            </a:r>
            <a:r>
              <a:rPr lang="zh-CN" altLang="en-US">
                <a:latin typeface="+mn-lt"/>
                <a:cs typeface="Times New Roman" pitchFamily="18" charset="0"/>
              </a:rPr>
              <a:t>此处填写单行注释内容</a:t>
            </a:r>
            <a:endParaRPr lang="en-US" altLang="zh-CN">
              <a:latin typeface="+mn-lt"/>
              <a:cs typeface="Times New Roman" pitchFamily="18" charset="0"/>
            </a:endParaRPr>
          </a:p>
          <a:p>
            <a:pPr>
              <a:lnSpc>
                <a:spcPct val="125000"/>
              </a:lnSpc>
              <a:defRPr/>
            </a:pPr>
            <a:r>
              <a:rPr lang="en-US" altLang="zh-CN">
                <a:latin typeface="+mn-lt"/>
                <a:cs typeface="Times New Roman" pitchFamily="18" charset="0"/>
              </a:rPr>
              <a:t>DROP DATABASE IF EXISTS mydb;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>
                <a:latin typeface="+mn-lt"/>
                <a:cs typeface="Times New Roman" pitchFamily="18" charset="0"/>
              </a:rPr>
              <a:t>/* </a:t>
            </a:r>
          </a:p>
          <a:p>
            <a:pPr>
              <a:lnSpc>
                <a:spcPct val="125000"/>
              </a:lnSpc>
              <a:defRPr/>
            </a:pPr>
            <a:r>
              <a:rPr lang="zh-CN" altLang="en-US">
                <a:latin typeface="+mn-lt"/>
                <a:cs typeface="Times New Roman" pitchFamily="18" charset="0"/>
              </a:rPr>
              <a:t>此处填写多行注释内容</a:t>
            </a:r>
          </a:p>
          <a:p>
            <a:pPr>
              <a:lnSpc>
                <a:spcPct val="125000"/>
              </a:lnSpc>
              <a:defRPr/>
            </a:pPr>
            <a:r>
              <a:rPr lang="zh-CN" altLang="en-US">
                <a:latin typeface="+mn-lt"/>
                <a:cs typeface="Times New Roman" pitchFamily="18" charset="0"/>
              </a:rPr>
              <a:t>如：利用以下</a:t>
            </a:r>
            <a:r>
              <a:rPr lang="en-US" altLang="zh-CN">
                <a:latin typeface="+mn-lt"/>
                <a:cs typeface="Times New Roman" pitchFamily="18" charset="0"/>
              </a:rPr>
              <a:t>SQL</a:t>
            </a:r>
            <a:r>
              <a:rPr lang="zh-CN" altLang="en-US">
                <a:latin typeface="+mn-lt"/>
                <a:cs typeface="Times New Roman" pitchFamily="18" charset="0"/>
              </a:rPr>
              <a:t>查看当前服务器中的所有数据库</a:t>
            </a:r>
          </a:p>
          <a:p>
            <a:pPr>
              <a:lnSpc>
                <a:spcPct val="125000"/>
              </a:lnSpc>
              <a:defRPr/>
            </a:pPr>
            <a:r>
              <a:rPr lang="zh-CN" altLang="en-US">
                <a:latin typeface="+mn-lt"/>
                <a:cs typeface="Times New Roman" pitchFamily="18" charset="0"/>
              </a:rPr>
              <a:t>*</a:t>
            </a:r>
            <a:r>
              <a:rPr lang="en-US" altLang="zh-CN">
                <a:latin typeface="+mn-lt"/>
                <a:cs typeface="Times New Roman" pitchFamily="18" charset="0"/>
              </a:rPr>
              <a:t>/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>
                <a:latin typeface="+mn-lt"/>
                <a:cs typeface="Times New Roman" pitchFamily="18" charset="0"/>
              </a:rPr>
              <a:t>SHOW DATABASES;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1 </a:t>
            </a:r>
            <a:r>
              <a:rPr lang="zh-CN" altLang="en-US" sz="2800" b="1" kern="0" dirty="0">
                <a:solidFill>
                  <a:srgbClr val="1369B2"/>
                </a:solidFill>
              </a:rPr>
              <a:t>数据库操作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78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0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创建数据库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82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4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查看数据库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771775" y="38608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86" name="椭圆 15"/>
          <p:cNvSpPr>
            <a:spLocks noChangeArrowheads="1"/>
          </p:cNvSpPr>
          <p:nvPr/>
        </p:nvSpPr>
        <p:spPr bwMode="auto">
          <a:xfrm>
            <a:off x="1128713" y="386080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/>
              <a:t>3</a:t>
            </a:r>
            <a:endParaRPr lang="zh-CN" altLang="en-US" sz="2400" b="1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708150" y="41306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88" name="TextBox 218"/>
          <p:cNvSpPr txBox="1">
            <a:spLocks noChangeArrowheads="1"/>
          </p:cNvSpPr>
          <p:nvPr/>
        </p:nvSpPr>
        <p:spPr bwMode="auto">
          <a:xfrm>
            <a:off x="3076575" y="3976688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选择数据库</a:t>
            </a:r>
          </a:p>
        </p:txBody>
      </p:sp>
      <p:sp>
        <p:nvSpPr>
          <p:cNvPr id="19" name="任意多边形 18"/>
          <p:cNvSpPr/>
          <p:nvPr/>
        </p:nvSpPr>
        <p:spPr>
          <a:xfrm>
            <a:off x="2759075" y="4545013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7190" name="椭圆 19"/>
          <p:cNvSpPr>
            <a:spLocks noChangeArrowheads="1"/>
          </p:cNvSpPr>
          <p:nvPr/>
        </p:nvSpPr>
        <p:spPr bwMode="auto">
          <a:xfrm>
            <a:off x="1116013" y="4545013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/>
              <a:t>4</a:t>
            </a:r>
            <a:endParaRPr lang="zh-CN" altLang="en-US" sz="2400" b="1"/>
          </a:p>
        </p:txBody>
      </p:sp>
      <p:sp>
        <p:nvSpPr>
          <p:cNvPr id="21" name="Line 188"/>
          <p:cNvSpPr>
            <a:spLocks noChangeShapeType="1"/>
          </p:cNvSpPr>
          <p:nvPr/>
        </p:nvSpPr>
        <p:spPr bwMode="auto">
          <a:xfrm flipH="1">
            <a:off x="1695450" y="481330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192" name="TextBox 218"/>
          <p:cNvSpPr txBox="1">
            <a:spLocks noChangeArrowheads="1"/>
          </p:cNvSpPr>
          <p:nvPr/>
        </p:nvSpPr>
        <p:spPr bwMode="auto">
          <a:xfrm>
            <a:off x="3063875" y="4660900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删除数据库</a:t>
            </a:r>
          </a:p>
        </p:txBody>
      </p:sp>
    </p:spTree>
  </p:cSld>
  <p:clrMapOvr>
    <a:masterClrMapping/>
  </p:clrMapOvr>
  <p:transition spd="slow"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 </a:t>
            </a:r>
            <a:r>
              <a:rPr lang="zh-CN" altLang="en-US" dirty="0"/>
              <a:t>数据库操作</a:t>
            </a:r>
          </a:p>
        </p:txBody>
      </p:sp>
      <p:grpSp>
        <p:nvGrpSpPr>
          <p:cNvPr id="25603" name="组合 17"/>
          <p:cNvGrpSpPr>
            <a:grpSpLocks/>
          </p:cNvGrpSpPr>
          <p:nvPr/>
        </p:nvGrpSpPr>
        <p:grpSpPr bwMode="auto"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25616" name="组合 18"/>
            <p:cNvGrpSpPr>
              <a:grpSpLocks/>
            </p:cNvGrpSpPr>
            <p:nvPr/>
          </p:nvGrpSpPr>
          <p:grpSpPr bwMode="auto"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脚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下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留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心</a:t>
                </a:r>
              </a:p>
            </p:txBody>
          </p:sp>
        </p:grpSp>
        <p:cxnSp>
          <p:nvCxnSpPr>
            <p:cNvPr id="20" name="直接连接符 19"/>
            <p:cNvCxnSpPr/>
            <p:nvPr/>
          </p:nvCxnSpPr>
          <p:spPr>
            <a:xfrm>
              <a:off x="6444208" y="1634827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chemeClr val="tx1">
                      <a:lumMod val="95000"/>
                      <a:lumOff val="5000"/>
                    </a:schemeClr>
                  </a:gs>
                  <a:gs pos="2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04" name="矩形 39"/>
          <p:cNvSpPr>
            <a:spLocks noChangeArrowheads="1"/>
          </p:cNvSpPr>
          <p:nvPr/>
        </p:nvSpPr>
        <p:spPr bwMode="auto">
          <a:xfrm>
            <a:off x="2482850" y="3298825"/>
            <a:ext cx="1347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/>
              <a:t>大小写问题</a:t>
            </a:r>
            <a:endParaRPr lang="zh-CN" altLang="zh-CN"/>
          </a:p>
        </p:txBody>
      </p:sp>
      <p:sp>
        <p:nvSpPr>
          <p:cNvPr id="25605" name="矩形 40"/>
          <p:cNvSpPr>
            <a:spLocks noChangeArrowheads="1"/>
          </p:cNvSpPr>
          <p:nvPr/>
        </p:nvSpPr>
        <p:spPr bwMode="auto">
          <a:xfrm>
            <a:off x="2482850" y="2244725"/>
            <a:ext cx="4002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/>
              <a:t>MySQL</a:t>
            </a:r>
            <a:r>
              <a:rPr lang="zh-CN" altLang="en-US"/>
              <a:t>中的换行、缩进与结尾分隔符</a:t>
            </a:r>
            <a:endParaRPr lang="zh-CN" altLang="zh-CN"/>
          </a:p>
        </p:txBody>
      </p:sp>
      <p:grpSp>
        <p:nvGrpSpPr>
          <p:cNvPr id="25606" name="组合 41"/>
          <p:cNvGrpSpPr>
            <a:grpSpLocks/>
          </p:cNvGrpSpPr>
          <p:nvPr/>
        </p:nvGrpSpPr>
        <p:grpSpPr bwMode="auto">
          <a:xfrm>
            <a:off x="2044700" y="2584450"/>
            <a:ext cx="4754563" cy="307975"/>
            <a:chOff x="2909458" y="1448789"/>
            <a:chExt cx="4754598" cy="308760"/>
          </a:xfrm>
        </p:grpSpPr>
        <p:cxnSp>
          <p:nvCxnSpPr>
            <p:cNvPr id="43" name="直接连接符 42"/>
            <p:cNvCxnSpPr/>
            <p:nvPr/>
          </p:nvCxnSpPr>
          <p:spPr bwMode="auto">
            <a:xfrm>
              <a:off x="3230135" y="1603170"/>
              <a:ext cx="4433921" cy="0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" name="十字箭头标注 43"/>
            <p:cNvSpPr/>
            <p:nvPr/>
          </p:nvSpPr>
          <p:spPr bwMode="auto">
            <a:xfrm>
              <a:off x="2909458" y="1448789"/>
              <a:ext cx="307977" cy="308760"/>
            </a:xfrm>
            <a:prstGeom prst="quadArrowCallout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25607" name="组合 45"/>
          <p:cNvGrpSpPr>
            <a:grpSpLocks/>
          </p:cNvGrpSpPr>
          <p:nvPr/>
        </p:nvGrpSpPr>
        <p:grpSpPr bwMode="auto">
          <a:xfrm>
            <a:off x="2043113" y="3668713"/>
            <a:ext cx="4756150" cy="307975"/>
            <a:chOff x="2909458" y="1448789"/>
            <a:chExt cx="4756186" cy="308760"/>
          </a:xfrm>
        </p:grpSpPr>
        <p:cxnSp>
          <p:nvCxnSpPr>
            <p:cNvPr id="47" name="直接连接符 46"/>
            <p:cNvCxnSpPr/>
            <p:nvPr/>
          </p:nvCxnSpPr>
          <p:spPr bwMode="auto">
            <a:xfrm>
              <a:off x="3230135" y="1603168"/>
              <a:ext cx="4435509" cy="0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" name="十字箭头标注 47"/>
            <p:cNvSpPr/>
            <p:nvPr/>
          </p:nvSpPr>
          <p:spPr bwMode="auto">
            <a:xfrm>
              <a:off x="2909458" y="1448789"/>
              <a:ext cx="307977" cy="308760"/>
            </a:xfrm>
            <a:prstGeom prst="quadArrowCallout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25608" name="矩形 53"/>
          <p:cNvSpPr>
            <a:spLocks noChangeArrowheads="1"/>
          </p:cNvSpPr>
          <p:nvPr/>
        </p:nvSpPr>
        <p:spPr bwMode="auto">
          <a:xfrm>
            <a:off x="2481263" y="4413250"/>
            <a:ext cx="2120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/>
              <a:t>反引号（</a:t>
            </a:r>
            <a:r>
              <a:rPr lang="en-US" altLang="zh-CN"/>
              <a:t>`</a:t>
            </a:r>
            <a:r>
              <a:rPr lang="zh-CN" altLang="en-US"/>
              <a:t>）的使用</a:t>
            </a:r>
            <a:endParaRPr lang="zh-CN" altLang="zh-CN"/>
          </a:p>
        </p:txBody>
      </p:sp>
      <p:grpSp>
        <p:nvGrpSpPr>
          <p:cNvPr id="25609" name="组合 54"/>
          <p:cNvGrpSpPr>
            <a:grpSpLocks/>
          </p:cNvGrpSpPr>
          <p:nvPr/>
        </p:nvGrpSpPr>
        <p:grpSpPr bwMode="auto">
          <a:xfrm>
            <a:off x="2039938" y="4783138"/>
            <a:ext cx="4756150" cy="307975"/>
            <a:chOff x="2909458" y="1448789"/>
            <a:chExt cx="4756186" cy="308760"/>
          </a:xfrm>
        </p:grpSpPr>
        <p:cxnSp>
          <p:nvCxnSpPr>
            <p:cNvPr id="56" name="直接连接符 55"/>
            <p:cNvCxnSpPr/>
            <p:nvPr/>
          </p:nvCxnSpPr>
          <p:spPr bwMode="auto">
            <a:xfrm>
              <a:off x="3230135" y="1603168"/>
              <a:ext cx="4435509" cy="0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" name="十字箭头标注 56"/>
            <p:cNvSpPr/>
            <p:nvPr/>
          </p:nvSpPr>
          <p:spPr bwMode="auto">
            <a:xfrm>
              <a:off x="2909458" y="1448789"/>
              <a:ext cx="307977" cy="308760"/>
            </a:xfrm>
            <a:prstGeom prst="quadArrowCallout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  <p:bldP spid="25605" grpId="0"/>
      <p:bldP spid="2560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 </a:t>
            </a:r>
            <a:r>
              <a:rPr lang="zh-CN" altLang="en-US" dirty="0"/>
              <a:t>数据表操作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1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创建数据表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sp>
        <p:nvSpPr>
          <p:cNvPr id="26629" name="圆角矩形 10"/>
          <p:cNvSpPr>
            <a:spLocks noChangeArrowheads="1"/>
          </p:cNvSpPr>
          <p:nvPr/>
        </p:nvSpPr>
        <p:spPr bwMode="auto">
          <a:xfrm>
            <a:off x="1233488" y="2078038"/>
            <a:ext cx="6450012" cy="12557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30" name="矩形 11"/>
          <p:cNvSpPr>
            <a:spLocks noChangeArrowheads="1"/>
          </p:cNvSpPr>
          <p:nvPr/>
        </p:nvSpPr>
        <p:spPr bwMode="auto">
          <a:xfrm>
            <a:off x="1233488" y="2247900"/>
            <a:ext cx="64500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CREATE </a:t>
            </a:r>
            <a:r>
              <a:rPr lang="en-US" altLang="zh-CN">
                <a:latin typeface="+mn-lt"/>
                <a:cs typeface="Times New Roman" pitchFamily="18" charset="0"/>
              </a:rPr>
              <a:t>[TEMPORARY] </a:t>
            </a: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TABLE </a:t>
            </a:r>
            <a:r>
              <a:rPr lang="en-US" altLang="zh-CN">
                <a:latin typeface="+mn-lt"/>
                <a:cs typeface="Times New Roman" pitchFamily="18" charset="0"/>
              </a:rPr>
              <a:t>[IF NOT EXISTS] </a:t>
            </a:r>
            <a:r>
              <a:rPr lang="zh-CN" altLang="en-US">
                <a:latin typeface="+mn-lt"/>
                <a:cs typeface="Times New Roman" pitchFamily="18" charset="0"/>
              </a:rPr>
              <a:t>表名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zh-CN">
                <a:latin typeface="+mn-lt"/>
                <a:cs typeface="Times New Roman" pitchFamily="18" charset="0"/>
              </a:rPr>
              <a:t>(</a:t>
            </a:r>
            <a:r>
              <a:rPr lang="zh-CN" altLang="en-US">
                <a:latin typeface="+mn-lt"/>
                <a:cs typeface="Times New Roman" pitchFamily="18" charset="0"/>
              </a:rPr>
              <a:t>字段名 字段类型 </a:t>
            </a:r>
            <a:r>
              <a:rPr lang="en-US" altLang="zh-CN">
                <a:latin typeface="+mn-lt"/>
                <a:cs typeface="Times New Roman" pitchFamily="18" charset="0"/>
              </a:rPr>
              <a:t>[</a:t>
            </a:r>
            <a:r>
              <a:rPr lang="zh-CN" altLang="en-US">
                <a:latin typeface="+mn-lt"/>
                <a:cs typeface="Times New Roman" pitchFamily="18" charset="0"/>
              </a:rPr>
              <a:t>字段属性</a:t>
            </a:r>
            <a:r>
              <a:rPr lang="en-US" altLang="zh-CN">
                <a:latin typeface="+mn-lt"/>
                <a:cs typeface="Times New Roman" pitchFamily="18" charset="0"/>
              </a:rPr>
              <a:t>]…) [</a:t>
            </a:r>
            <a:r>
              <a:rPr lang="zh-CN" altLang="en-US">
                <a:latin typeface="+mn-lt"/>
                <a:cs typeface="Times New Roman" pitchFamily="18" charset="0"/>
              </a:rPr>
              <a:t>表选项</a:t>
            </a:r>
            <a:r>
              <a:rPr lang="en-US" altLang="zh-CN">
                <a:latin typeface="+mn-lt"/>
                <a:cs typeface="Times New Roman" pitchFamily="18" charset="0"/>
              </a:rPr>
              <a:t>]</a:t>
            </a:r>
          </a:p>
        </p:txBody>
      </p:sp>
      <p:sp>
        <p:nvSpPr>
          <p:cNvPr id="13" name="矩形 12"/>
          <p:cNvSpPr/>
          <p:nvPr/>
        </p:nvSpPr>
        <p:spPr>
          <a:xfrm>
            <a:off x="1138238" y="3452813"/>
            <a:ext cx="7340600" cy="25860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>
                <a:latin typeface="+mn-lt"/>
                <a:cs typeface="Times New Roman" panose="02020603050405020304" pitchFamily="18" charset="0"/>
              </a:rPr>
              <a:t>字段名：是数据表的列名</a:t>
            </a:r>
            <a:endParaRPr lang="en-US" altLang="zh-CN">
              <a:latin typeface="+mn-lt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>
                <a:latin typeface="+mn-lt"/>
                <a:cs typeface="Times New Roman" panose="02020603050405020304" pitchFamily="18" charset="0"/>
              </a:rPr>
              <a:t>字段类型：字段中保存的数据类型，如时间类型等。</a:t>
            </a:r>
            <a:endParaRPr lang="en-US" altLang="zh-CN">
              <a:latin typeface="+mn-lt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CN">
                <a:latin typeface="+mn-lt"/>
                <a:cs typeface="Times New Roman" panose="02020603050405020304" pitchFamily="18" charset="0"/>
              </a:rPr>
              <a:t>TEMPORARY</a:t>
            </a:r>
            <a:r>
              <a:rPr lang="zh-CN" altLang="en-US">
                <a:latin typeface="+mn-lt"/>
                <a:cs typeface="Times New Roman" panose="02020603050405020304" pitchFamily="18" charset="0"/>
              </a:rPr>
              <a:t>：可选，表示创建临时表，仅在当前会话中可见。</a:t>
            </a:r>
            <a:endParaRPr lang="en-US" altLang="zh-CN">
              <a:latin typeface="+mn-lt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>
                <a:latin typeface="+mn-lt"/>
                <a:cs typeface="Times New Roman" panose="02020603050405020304" pitchFamily="18" charset="0"/>
              </a:rPr>
              <a:t>字段属性：可选，字段的某些特殊约束条件。</a:t>
            </a:r>
            <a:endParaRPr lang="en-US" altLang="zh-CN">
              <a:latin typeface="+mn-lt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>
                <a:latin typeface="+mn-lt"/>
                <a:cs typeface="Times New Roman" panose="02020603050405020304" pitchFamily="18" charset="0"/>
              </a:rPr>
              <a:t>表选项：可选，用于设置表的相关特性，如存储引擎（</a:t>
            </a:r>
            <a:r>
              <a:rPr lang="en-US" altLang="zh-CN">
                <a:latin typeface="+mn-lt"/>
                <a:cs typeface="Times New Roman" panose="02020603050405020304" pitchFamily="18" charset="0"/>
              </a:rPr>
              <a:t>ENGINE</a:t>
            </a:r>
            <a:r>
              <a:rPr lang="zh-CN" altLang="en-US">
                <a:latin typeface="+mn-lt"/>
                <a:cs typeface="Times New Roman" panose="02020603050405020304" pitchFamily="18" charset="0"/>
              </a:rPr>
              <a:t>）。</a:t>
            </a:r>
            <a:endParaRPr lang="en-US" altLang="zh-CN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i="1">
                <a:solidFill>
                  <a:srgbClr val="00B050"/>
                </a:solidFill>
                <a:latin typeface="+mn-lt"/>
                <a:cs typeface="Times New Roman" panose="02020603050405020304" pitchFamily="18" charset="0"/>
              </a:rPr>
              <a:t>字段类型、</a:t>
            </a:r>
            <a:r>
              <a:rPr lang="en-US" altLang="zh-CN" i="1">
                <a:solidFill>
                  <a:srgbClr val="00B050"/>
                </a:solidFill>
                <a:latin typeface="+mn-lt"/>
                <a:cs typeface="Times New Roman" panose="02020603050405020304" pitchFamily="18" charset="0"/>
              </a:rPr>
              <a:t>TEMPORARY</a:t>
            </a:r>
            <a:r>
              <a:rPr lang="zh-CN" altLang="en-US" i="1">
                <a:solidFill>
                  <a:srgbClr val="00B050"/>
                </a:solidFill>
                <a:latin typeface="+mn-lt"/>
                <a:cs typeface="Times New Roman" panose="02020603050405020304" pitchFamily="18" charset="0"/>
              </a:rPr>
              <a:t>、字段属性、表选项在后面章节讲解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26629" grpId="0" animBg="1"/>
      <p:bldP spid="26630" grpId="0"/>
      <p:bldP spid="1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 </a:t>
            </a:r>
            <a:r>
              <a:rPr lang="zh-CN" altLang="en-US" dirty="0"/>
              <a:t>数据表操作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1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创建数据表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sp>
        <p:nvSpPr>
          <p:cNvPr id="27653" name="矩形 2"/>
          <p:cNvSpPr>
            <a:spLocks noChangeArrowheads="1"/>
          </p:cNvSpPr>
          <p:nvPr/>
        </p:nvSpPr>
        <p:spPr bwMode="auto">
          <a:xfrm>
            <a:off x="1763713" y="2251075"/>
            <a:ext cx="5967412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1400">
                <a:latin typeface="Courier New" pitchFamily="49" charset="0"/>
              </a:rPr>
              <a:t>mysql&gt; CREATE TABLE goods (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    -&gt;   id INT COMMENT '</a:t>
            </a:r>
            <a:r>
              <a:rPr lang="zh-CN" altLang="zh-CN" sz="1400">
                <a:latin typeface="Courier New" pitchFamily="49" charset="0"/>
              </a:rPr>
              <a:t>编号</a:t>
            </a:r>
            <a:r>
              <a:rPr lang="en-US" altLang="zh-CN" sz="1400">
                <a:latin typeface="Courier New" pitchFamily="49" charset="0"/>
              </a:rPr>
              <a:t>',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    -&gt;   name VARCHAR(32) COMMENT '</a:t>
            </a:r>
            <a:r>
              <a:rPr lang="zh-CN" altLang="zh-CN" sz="1400">
                <a:latin typeface="Courier New" pitchFamily="49" charset="0"/>
              </a:rPr>
              <a:t>商品名</a:t>
            </a:r>
            <a:r>
              <a:rPr lang="en-US" altLang="zh-CN" sz="1400">
                <a:latin typeface="Courier New" pitchFamily="49" charset="0"/>
              </a:rPr>
              <a:t>',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    -&gt;   price INT COMMENT '</a:t>
            </a:r>
            <a:r>
              <a:rPr lang="zh-CN" altLang="zh-CN" sz="1400">
                <a:latin typeface="Courier New" pitchFamily="49" charset="0"/>
              </a:rPr>
              <a:t>价格</a:t>
            </a:r>
            <a:r>
              <a:rPr lang="en-US" altLang="zh-CN" sz="1400">
                <a:latin typeface="Courier New" pitchFamily="49" charset="0"/>
              </a:rPr>
              <a:t>',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    -&gt;   description VARCHAR(255) COMMENT '</a:t>
            </a:r>
            <a:r>
              <a:rPr lang="zh-CN" altLang="zh-CN" sz="1400">
                <a:latin typeface="Courier New" pitchFamily="49" charset="0"/>
              </a:rPr>
              <a:t>商品描述</a:t>
            </a:r>
            <a:r>
              <a:rPr lang="en-US" altLang="zh-CN" sz="1400">
                <a:latin typeface="Courier New" pitchFamily="49" charset="0"/>
              </a:rPr>
              <a:t>'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    -&gt; );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Query OK, 0 rows affected (0.01 sec)</a:t>
            </a:r>
            <a:endParaRPr lang="zh-CN" altLang="zh-CN" sz="1400">
              <a:latin typeface="Courier New" pitchFamily="49" charset="0"/>
            </a:endParaRPr>
          </a:p>
        </p:txBody>
      </p:sp>
      <p:grpSp>
        <p:nvGrpSpPr>
          <p:cNvPr id="27654" name="组合 10"/>
          <p:cNvGrpSpPr>
            <a:grpSpLocks/>
          </p:cNvGrpSpPr>
          <p:nvPr/>
        </p:nvGrpSpPr>
        <p:grpSpPr bwMode="auto">
          <a:xfrm>
            <a:off x="1019175" y="2722563"/>
            <a:ext cx="655638" cy="657225"/>
            <a:chOff x="765530" y="3286093"/>
            <a:chExt cx="656530" cy="657462"/>
          </a:xfrm>
        </p:grpSpPr>
        <p:sp>
          <p:nvSpPr>
            <p:cNvPr id="27656" name="等腰三角形 11"/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7657" name="等腰三角形 12"/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sp>
        <p:nvSpPr>
          <p:cNvPr id="27655" name="矩形 3"/>
          <p:cNvSpPr>
            <a:spLocks noChangeArrowheads="1"/>
          </p:cNvSpPr>
          <p:nvPr/>
        </p:nvSpPr>
        <p:spPr bwMode="auto">
          <a:xfrm>
            <a:off x="1751013" y="4103688"/>
            <a:ext cx="7262812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en-US" altLang="zh-CN">
                <a:latin typeface="+mn-lt"/>
              </a:rPr>
              <a:t>INT</a:t>
            </a:r>
            <a:r>
              <a:rPr lang="zh-CN" altLang="en-US">
                <a:latin typeface="+mn-lt"/>
              </a:rPr>
              <a:t>：</a:t>
            </a:r>
            <a:r>
              <a:rPr lang="zh-CN" altLang="zh-CN">
                <a:latin typeface="+mn-lt"/>
              </a:rPr>
              <a:t>设置字段数据类型是整型；</a:t>
            </a:r>
            <a:endParaRPr lang="en-US" altLang="zh-CN">
              <a:latin typeface="+mn-lt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en-US" altLang="zh-CN">
                <a:latin typeface="+mn-lt"/>
              </a:rPr>
              <a:t>VARCHAR(L)</a:t>
            </a:r>
            <a:r>
              <a:rPr lang="zh-CN" altLang="en-US">
                <a:latin typeface="+mn-lt"/>
              </a:rPr>
              <a:t>：</a:t>
            </a:r>
            <a:r>
              <a:rPr lang="zh-CN" altLang="zh-CN">
                <a:latin typeface="+mn-lt"/>
              </a:rPr>
              <a:t>表示可变长度的字符串，</a:t>
            </a:r>
            <a:r>
              <a:rPr lang="en-US" altLang="zh-CN">
                <a:latin typeface="+mn-lt"/>
              </a:rPr>
              <a:t>L</a:t>
            </a:r>
            <a:r>
              <a:rPr lang="zh-CN" altLang="zh-CN">
                <a:latin typeface="+mn-lt"/>
              </a:rPr>
              <a:t>表示字符数，如</a:t>
            </a:r>
            <a:r>
              <a:rPr lang="en-US" altLang="zh-CN">
                <a:latin typeface="+mn-lt"/>
              </a:rPr>
              <a:t>VARCHAR(32)</a:t>
            </a:r>
            <a:r>
              <a:rPr lang="zh-CN" altLang="zh-CN">
                <a:latin typeface="+mn-lt"/>
              </a:rPr>
              <a:t>表示可变的字符数是</a:t>
            </a:r>
            <a:r>
              <a:rPr lang="en-US" altLang="zh-CN">
                <a:latin typeface="+mn-lt"/>
              </a:rPr>
              <a:t>32</a:t>
            </a:r>
            <a:r>
              <a:rPr lang="zh-CN" altLang="zh-CN">
                <a:latin typeface="+mn-lt"/>
              </a:rPr>
              <a:t>；</a:t>
            </a:r>
            <a:endParaRPr lang="en-US" altLang="zh-CN">
              <a:latin typeface="+mn-lt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en-US" altLang="zh-CN">
                <a:latin typeface="+mn-lt"/>
              </a:rPr>
              <a:t>COMMENT</a:t>
            </a:r>
            <a:r>
              <a:rPr lang="zh-CN" altLang="en-US">
                <a:latin typeface="+mn-lt"/>
              </a:rPr>
              <a:t>：</a:t>
            </a:r>
            <a:r>
              <a:rPr lang="zh-CN" altLang="zh-CN">
                <a:latin typeface="+mn-lt"/>
              </a:rPr>
              <a:t>创建表时添加注释内容，并将其保存到表结构中。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/>
      <p:bldP spid="2765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 </a:t>
            </a:r>
            <a:r>
              <a:rPr lang="zh-CN" altLang="en-US" dirty="0"/>
              <a:t>数据表操作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1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创建数据表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grpSp>
        <p:nvGrpSpPr>
          <p:cNvPr id="28677" name="组合 13"/>
          <p:cNvGrpSpPr>
            <a:grpSpLocks/>
          </p:cNvGrpSpPr>
          <p:nvPr/>
        </p:nvGrpSpPr>
        <p:grpSpPr bwMode="auto">
          <a:xfrm>
            <a:off x="6878638" y="2466975"/>
            <a:ext cx="2084387" cy="2084388"/>
            <a:chOff x="6858001" y="2169043"/>
            <a:chExt cx="2083980" cy="2083980"/>
          </a:xfrm>
        </p:grpSpPr>
        <p:sp>
          <p:nvSpPr>
            <p:cNvPr id="28679" name="椭圆 14"/>
            <p:cNvSpPr>
              <a:spLocks noChangeArrowheads="1"/>
            </p:cNvSpPr>
            <p:nvPr/>
          </p:nvSpPr>
          <p:spPr bwMode="auto">
            <a:xfrm>
              <a:off x="6858001" y="2169043"/>
              <a:ext cx="2083980" cy="2083980"/>
            </a:xfrm>
            <a:prstGeom prst="ellipse">
              <a:avLst/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28680" name="TextBox 15"/>
            <p:cNvSpPr txBox="1">
              <a:spLocks noChangeArrowheads="1"/>
            </p:cNvSpPr>
            <p:nvPr/>
          </p:nvSpPr>
          <p:spPr bwMode="auto">
            <a:xfrm>
              <a:off x="7514049" y="2296644"/>
              <a:ext cx="949481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9600">
                  <a:solidFill>
                    <a:schemeClr val="bg1"/>
                  </a:solidFill>
                  <a:latin typeface="华文彩云" pitchFamily="2" charset="-122"/>
                  <a:ea typeface="华文彩云" pitchFamily="2" charset="-122"/>
                </a:rPr>
                <a:t>！</a:t>
              </a:r>
            </a:p>
          </p:txBody>
        </p:sp>
      </p:grpSp>
      <p:sp>
        <p:nvSpPr>
          <p:cNvPr id="11" name="矩形 16"/>
          <p:cNvSpPr>
            <a:spLocks noChangeArrowheads="1"/>
          </p:cNvSpPr>
          <p:nvPr/>
        </p:nvSpPr>
        <p:spPr bwMode="auto">
          <a:xfrm>
            <a:off x="449263" y="2998788"/>
            <a:ext cx="6429375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>
                <a:latin typeface="+mn-lt"/>
              </a:rPr>
              <a:t>数据表的名称，一般选用数据库的前几个字母作为前缀。</a:t>
            </a:r>
            <a:endParaRPr lang="en-US" altLang="zh-CN">
              <a:latin typeface="+mn-lt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>
                <a:latin typeface="+mn-lt"/>
              </a:rPr>
              <a:t>创建数据表时，要选择数据库。</a:t>
            </a:r>
            <a:endParaRPr lang="en-US" altLang="zh-CN">
              <a:latin typeface="+mn-lt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zh-CN" altLang="en-US">
                <a:latin typeface="+mn-lt"/>
              </a:rPr>
              <a:t>选择数据库可使用“</a:t>
            </a:r>
            <a:r>
              <a:rPr lang="en-US" altLang="zh-CN">
                <a:latin typeface="+mn-lt"/>
              </a:rPr>
              <a:t>USE </a:t>
            </a:r>
            <a:r>
              <a:rPr lang="zh-CN" altLang="en-US">
                <a:latin typeface="+mn-lt"/>
              </a:rPr>
              <a:t>数据库”或</a:t>
            </a:r>
            <a:r>
              <a:rPr lang="zh-CN" altLang="zh-CN">
                <a:latin typeface="+mn-lt"/>
              </a:rPr>
              <a:t> </a:t>
            </a:r>
            <a:r>
              <a:rPr lang="zh-CN" altLang="en-US">
                <a:latin typeface="+mn-lt"/>
              </a:rPr>
              <a:t>“</a:t>
            </a:r>
            <a:r>
              <a:rPr lang="zh-CN" altLang="zh-CN">
                <a:latin typeface="+mn-lt"/>
              </a:rPr>
              <a:t>数据库</a:t>
            </a:r>
            <a:r>
              <a:rPr lang="en-US" altLang="zh-CN">
                <a:latin typeface="+mn-lt"/>
              </a:rPr>
              <a:t>.</a:t>
            </a:r>
            <a:r>
              <a:rPr lang="zh-CN" altLang="zh-CN">
                <a:latin typeface="+mn-lt"/>
              </a:rPr>
              <a:t>表名</a:t>
            </a:r>
            <a:r>
              <a:rPr lang="zh-CN" altLang="en-US">
                <a:latin typeface="+mn-lt"/>
              </a:rPr>
              <a:t>”。</a:t>
            </a:r>
            <a:endParaRPr lang="en-US" altLang="zh-CN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867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 </a:t>
            </a:r>
            <a:r>
              <a:rPr lang="zh-CN" altLang="en-US" dirty="0"/>
              <a:t>数据表操作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2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查看数据表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sp>
        <p:nvSpPr>
          <p:cNvPr id="11" name="矩形 39"/>
          <p:cNvSpPr>
            <a:spLocks noChangeArrowheads="1"/>
          </p:cNvSpPr>
          <p:nvPr/>
        </p:nvSpPr>
        <p:spPr bwMode="auto">
          <a:xfrm>
            <a:off x="2482850" y="3584575"/>
            <a:ext cx="5124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b="1">
                <a:solidFill>
                  <a:srgbClr val="0070C0"/>
                </a:solidFill>
                <a:latin typeface="+mn-lt"/>
                <a:cs typeface="Times New Roman" pitchFamily="18" charset="0"/>
              </a:rPr>
              <a:t>SHOW TABLE STATUS </a:t>
            </a:r>
            <a:r>
              <a:rPr lang="zh-CN" altLang="en-US">
                <a:latin typeface="+mn-lt"/>
              </a:rPr>
              <a:t>查看数据表的状态信息</a:t>
            </a:r>
            <a:r>
              <a:rPr lang="en-US" altLang="zh-CN">
                <a:latin typeface="+mn-lt"/>
              </a:rPr>
              <a:t> </a:t>
            </a:r>
            <a:endParaRPr lang="zh-CN" altLang="zh-CN">
              <a:latin typeface="+mn-lt"/>
            </a:endParaRPr>
          </a:p>
        </p:txBody>
      </p:sp>
      <p:sp>
        <p:nvSpPr>
          <p:cNvPr id="12" name="矩形 40"/>
          <p:cNvSpPr>
            <a:spLocks noChangeArrowheads="1"/>
          </p:cNvSpPr>
          <p:nvPr/>
        </p:nvSpPr>
        <p:spPr bwMode="auto">
          <a:xfrm>
            <a:off x="2482850" y="2530475"/>
            <a:ext cx="3098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b="1">
                <a:solidFill>
                  <a:srgbClr val="0070C0"/>
                </a:solidFill>
                <a:latin typeface="+mn-lt"/>
                <a:cs typeface="Times New Roman" pitchFamily="18" charset="0"/>
              </a:rPr>
              <a:t>SHOW TABLES </a:t>
            </a:r>
            <a:r>
              <a:rPr lang="zh-CN" altLang="en-US">
                <a:latin typeface="+mn-lt"/>
              </a:rPr>
              <a:t>查看数据表</a:t>
            </a:r>
            <a:endParaRPr lang="zh-CN" altLang="zh-CN">
              <a:latin typeface="+mn-lt"/>
            </a:endParaRPr>
          </a:p>
        </p:txBody>
      </p:sp>
      <p:grpSp>
        <p:nvGrpSpPr>
          <p:cNvPr id="13" name="组合 41"/>
          <p:cNvGrpSpPr>
            <a:grpSpLocks/>
          </p:cNvGrpSpPr>
          <p:nvPr/>
        </p:nvGrpSpPr>
        <p:grpSpPr bwMode="auto">
          <a:xfrm>
            <a:off x="2044700" y="2870200"/>
            <a:ext cx="5453063" cy="307975"/>
            <a:chOff x="2909458" y="1448789"/>
            <a:chExt cx="5452621" cy="308760"/>
          </a:xfrm>
        </p:grpSpPr>
        <p:cxnSp>
          <p:nvCxnSpPr>
            <p:cNvPr id="14" name="直接连接符 13"/>
            <p:cNvCxnSpPr/>
            <p:nvPr/>
          </p:nvCxnSpPr>
          <p:spPr bwMode="auto">
            <a:xfrm>
              <a:off x="3230107" y="1603170"/>
              <a:ext cx="5131972" cy="0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十字箭头标注 14"/>
            <p:cNvSpPr/>
            <p:nvPr/>
          </p:nvSpPr>
          <p:spPr bwMode="auto">
            <a:xfrm>
              <a:off x="2909458" y="1448789"/>
              <a:ext cx="307950" cy="308760"/>
            </a:xfrm>
            <a:prstGeom prst="quadArrowCallout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17" name="组合 45"/>
          <p:cNvGrpSpPr>
            <a:grpSpLocks/>
          </p:cNvGrpSpPr>
          <p:nvPr/>
        </p:nvGrpSpPr>
        <p:grpSpPr bwMode="auto">
          <a:xfrm>
            <a:off x="2043113" y="3954463"/>
            <a:ext cx="5467350" cy="307975"/>
            <a:chOff x="2909458" y="1448789"/>
            <a:chExt cx="5467591" cy="308760"/>
          </a:xfrm>
        </p:grpSpPr>
        <p:cxnSp>
          <p:nvCxnSpPr>
            <p:cNvPr id="18" name="直接连接符 17"/>
            <p:cNvCxnSpPr/>
            <p:nvPr/>
          </p:nvCxnSpPr>
          <p:spPr bwMode="auto">
            <a:xfrm>
              <a:off x="3230147" y="1603168"/>
              <a:ext cx="5146902" cy="15915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十字箭头标注 18"/>
            <p:cNvSpPr/>
            <p:nvPr/>
          </p:nvSpPr>
          <p:spPr bwMode="auto">
            <a:xfrm>
              <a:off x="2909458" y="1448789"/>
              <a:ext cx="307989" cy="308760"/>
            </a:xfrm>
            <a:prstGeom prst="quadArrowCallout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 </a:t>
            </a:r>
            <a:r>
              <a:rPr lang="zh-CN" altLang="en-US" dirty="0"/>
              <a:t>数据表操作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2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查看数据表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sp>
        <p:nvSpPr>
          <p:cNvPr id="29701" name="圆角矩形 10"/>
          <p:cNvSpPr>
            <a:spLocks noChangeArrowheads="1"/>
          </p:cNvSpPr>
          <p:nvPr/>
        </p:nvSpPr>
        <p:spPr bwMode="auto">
          <a:xfrm>
            <a:off x="1233488" y="2078038"/>
            <a:ext cx="6450012" cy="12557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702" name="矩形 11"/>
          <p:cNvSpPr>
            <a:spLocks noChangeArrowheads="1"/>
          </p:cNvSpPr>
          <p:nvPr/>
        </p:nvSpPr>
        <p:spPr bwMode="auto">
          <a:xfrm>
            <a:off x="1233488" y="2438400"/>
            <a:ext cx="64500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SHOW TABLES </a:t>
            </a:r>
            <a:r>
              <a:rPr lang="en-US" altLang="zh-CN">
                <a:latin typeface="+mn-lt"/>
                <a:cs typeface="Times New Roman" pitchFamily="18" charset="0"/>
              </a:rPr>
              <a:t>[LIKE </a:t>
            </a:r>
            <a:r>
              <a:rPr lang="zh-CN" altLang="en-US">
                <a:latin typeface="+mn-lt"/>
                <a:cs typeface="Times New Roman" pitchFamily="18" charset="0"/>
              </a:rPr>
              <a:t>匹配模式</a:t>
            </a:r>
            <a:r>
              <a:rPr lang="en-US" altLang="zh-CN">
                <a:latin typeface="+mn-lt"/>
                <a:cs typeface="Times New Roman" pitchFamily="18" charset="0"/>
              </a:rPr>
              <a:t>];</a:t>
            </a:r>
          </a:p>
        </p:txBody>
      </p:sp>
      <p:sp>
        <p:nvSpPr>
          <p:cNvPr id="29703" name="矩形 12"/>
          <p:cNvSpPr>
            <a:spLocks noChangeArrowheads="1"/>
          </p:cNvSpPr>
          <p:nvPr/>
        </p:nvSpPr>
        <p:spPr bwMode="auto">
          <a:xfrm>
            <a:off x="1138238" y="3452813"/>
            <a:ext cx="7340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en-US">
                <a:latin typeface="+mn-lt"/>
                <a:cs typeface="Times New Roman" pitchFamily="18" charset="0"/>
              </a:rPr>
              <a:t>省略可选项，表示查看当前数据库中的所有数据表。</a:t>
            </a:r>
            <a:endParaRPr lang="en-US" altLang="zh-CN">
              <a:latin typeface="+mn-lt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en-US">
                <a:latin typeface="+mn-lt"/>
                <a:cs typeface="Times New Roman" pitchFamily="18" charset="0"/>
              </a:rPr>
              <a:t>添加可选项，则按照“匹配模式”查看数据表。</a:t>
            </a:r>
            <a:endParaRPr lang="en-US" altLang="zh-CN">
              <a:latin typeface="+mn-lt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en-US">
                <a:latin typeface="+mn-lt"/>
                <a:cs typeface="Times New Roman" pitchFamily="18" charset="0"/>
              </a:rPr>
              <a:t>匹配模式符 “</a:t>
            </a:r>
            <a:r>
              <a:rPr lang="en-US" altLang="zh-CN">
                <a:latin typeface="+mn-lt"/>
                <a:cs typeface="Times New Roman" pitchFamily="18" charset="0"/>
              </a:rPr>
              <a:t>%</a:t>
            </a:r>
            <a:r>
              <a:rPr lang="zh-CN" altLang="en-US">
                <a:latin typeface="+mn-lt"/>
                <a:cs typeface="Times New Roman" pitchFamily="18" charset="0"/>
              </a:rPr>
              <a:t>”匹配一个或多个字符，代表任意长度的字符串。</a:t>
            </a:r>
            <a:endParaRPr lang="en-US" altLang="zh-CN">
              <a:latin typeface="+mn-lt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en-US">
                <a:latin typeface="+mn-lt"/>
                <a:cs typeface="Times New Roman" pitchFamily="18" charset="0"/>
              </a:rPr>
              <a:t>匹配模式符“</a:t>
            </a:r>
            <a:r>
              <a:rPr lang="en-US" altLang="zh-CN">
                <a:latin typeface="+mn-lt"/>
                <a:cs typeface="Times New Roman" pitchFamily="18" charset="0"/>
              </a:rPr>
              <a:t>_</a:t>
            </a:r>
            <a:r>
              <a:rPr lang="zh-CN" altLang="en-US">
                <a:latin typeface="+mn-lt"/>
                <a:cs typeface="Times New Roman" pitchFamily="18" charset="0"/>
              </a:rPr>
              <a:t>”仅可以匹配一个字符。</a:t>
            </a:r>
            <a:endParaRPr lang="zh-CN" altLang="en-US" i="1">
              <a:solidFill>
                <a:srgbClr val="00B050"/>
              </a:solidFill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7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nimBg="1"/>
      <p:bldP spid="29702" grpId="0"/>
      <p:bldP spid="2970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 </a:t>
            </a:r>
            <a:r>
              <a:rPr lang="zh-CN" altLang="en-US" dirty="0"/>
              <a:t>数据表操作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2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查看数据表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grpSp>
        <p:nvGrpSpPr>
          <p:cNvPr id="30726" name="组合 13"/>
          <p:cNvGrpSpPr>
            <a:grpSpLocks/>
          </p:cNvGrpSpPr>
          <p:nvPr/>
        </p:nvGrpSpPr>
        <p:grpSpPr bwMode="auto">
          <a:xfrm>
            <a:off x="744538" y="3154363"/>
            <a:ext cx="655637" cy="657225"/>
            <a:chOff x="765530" y="3286093"/>
            <a:chExt cx="656530" cy="657462"/>
          </a:xfrm>
        </p:grpSpPr>
        <p:sp>
          <p:nvSpPr>
            <p:cNvPr id="31753" name="等腰三角形 14"/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31754" name="等腰三角形 15"/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336675" y="2292350"/>
            <a:ext cx="6145213" cy="2073275"/>
            <a:chOff x="1336675" y="2292350"/>
            <a:chExt cx="6145213" cy="2073275"/>
          </a:xfrm>
        </p:grpSpPr>
        <p:sp>
          <p:nvSpPr>
            <p:cNvPr id="31751" name="矩形 2"/>
            <p:cNvSpPr>
              <a:spLocks noChangeArrowheads="1"/>
            </p:cNvSpPr>
            <p:nvPr/>
          </p:nvSpPr>
          <p:spPr bwMode="auto">
            <a:xfrm>
              <a:off x="1336675" y="2765425"/>
              <a:ext cx="6145213" cy="16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400">
                  <a:latin typeface="Courier New" pitchFamily="49" charset="0"/>
                </a:rPr>
                <a:t>mysql&gt; CREATE TABLE new_goods (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    -&gt;   id INT COMMENT '</a:t>
              </a:r>
              <a:r>
                <a:rPr lang="zh-CN" altLang="zh-CN" sz="1400">
                  <a:latin typeface="Courier New" pitchFamily="49" charset="0"/>
                </a:rPr>
                <a:t>编号</a:t>
              </a:r>
              <a:r>
                <a:rPr lang="en-US" altLang="zh-CN" sz="1400">
                  <a:latin typeface="Courier New" pitchFamily="49" charset="0"/>
                </a:rPr>
                <a:t>',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    -&gt;   name VARCHAR(32) COMMENT '</a:t>
              </a:r>
              <a:r>
                <a:rPr lang="zh-CN" altLang="zh-CN" sz="1400">
                  <a:latin typeface="Courier New" pitchFamily="49" charset="0"/>
                </a:rPr>
                <a:t>商品名</a:t>
              </a:r>
              <a:r>
                <a:rPr lang="en-US" altLang="zh-CN" sz="1400">
                  <a:latin typeface="Courier New" pitchFamily="49" charset="0"/>
                </a:rPr>
                <a:t>',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    -&gt;   price INT COMMENT '</a:t>
              </a:r>
              <a:r>
                <a:rPr lang="zh-CN" altLang="zh-CN" sz="1400">
                  <a:latin typeface="Courier New" pitchFamily="49" charset="0"/>
                </a:rPr>
                <a:t>价格</a:t>
              </a:r>
              <a:r>
                <a:rPr lang="en-US" altLang="zh-CN" sz="1400">
                  <a:latin typeface="Courier New" pitchFamily="49" charset="0"/>
                </a:rPr>
                <a:t>',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    -&gt;   description VARCHAR(255) COMMENT '</a:t>
              </a:r>
              <a:r>
                <a:rPr lang="zh-CN" altLang="zh-CN" sz="1400">
                  <a:latin typeface="Courier New" pitchFamily="49" charset="0"/>
                </a:rPr>
                <a:t>商品描述</a:t>
              </a:r>
              <a:r>
                <a:rPr lang="en-US" altLang="zh-CN" sz="1400">
                  <a:latin typeface="Courier New" pitchFamily="49" charset="0"/>
                </a:rPr>
                <a:t>'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    -&gt; );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Query OK, 0 rows affected (0.01 sec)</a:t>
              </a:r>
              <a:endParaRPr lang="zh-CN" altLang="zh-CN" sz="1400">
                <a:latin typeface="Courier New" pitchFamily="49" charset="0"/>
              </a:endParaRPr>
            </a:p>
          </p:txBody>
        </p:sp>
        <p:sp>
          <p:nvSpPr>
            <p:cNvPr id="30727" name="矩形 16"/>
            <p:cNvSpPr>
              <a:spLocks noChangeArrowheads="1"/>
            </p:cNvSpPr>
            <p:nvPr/>
          </p:nvSpPr>
          <p:spPr bwMode="auto">
            <a:xfrm>
              <a:off x="1530350" y="2292350"/>
              <a:ext cx="58626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r>
                <a:rPr lang="zh-CN" altLang="en-US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为演示案例做准备，在</a:t>
              </a:r>
              <a:r>
                <a:rPr lang="en-US" altLang="zh-CN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mydb</a:t>
              </a:r>
              <a:r>
                <a:rPr lang="zh-CN" altLang="en-US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数据库下再创建一张数据表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 </a:t>
            </a:r>
            <a:r>
              <a:rPr lang="zh-CN" altLang="en-US" dirty="0"/>
              <a:t>数据表操作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2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查看数据表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sp>
        <p:nvSpPr>
          <p:cNvPr id="31749" name="矩形 3"/>
          <p:cNvSpPr>
            <a:spLocks noChangeArrowheads="1"/>
          </p:cNvSpPr>
          <p:nvPr/>
        </p:nvSpPr>
        <p:spPr bwMode="auto">
          <a:xfrm>
            <a:off x="1098550" y="2732088"/>
            <a:ext cx="310515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1400">
                <a:latin typeface="Courier New" pitchFamily="49" charset="0"/>
              </a:rPr>
              <a:t># </a:t>
            </a:r>
            <a:r>
              <a:rPr lang="zh-CN" altLang="zh-CN" sz="1400">
                <a:latin typeface="Courier New" pitchFamily="49" charset="0"/>
              </a:rPr>
              <a:t>① 查看所有数据表</a:t>
            </a:r>
          </a:p>
          <a:p>
            <a:r>
              <a:rPr lang="en-US" altLang="zh-CN" sz="1400">
                <a:latin typeface="Courier New" pitchFamily="49" charset="0"/>
              </a:rPr>
              <a:t>mysql&gt; </a:t>
            </a:r>
            <a:r>
              <a:rPr lang="en-US" altLang="zh-CN" sz="1400" b="1">
                <a:latin typeface="Courier New" pitchFamily="49" charset="0"/>
              </a:rPr>
              <a:t>SHOW TABLES</a:t>
            </a:r>
            <a:r>
              <a:rPr lang="en-US" altLang="zh-CN" sz="1400">
                <a:latin typeface="Courier New" pitchFamily="49" charset="0"/>
              </a:rPr>
              <a:t>;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+----------------+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| Tables_in_mydb |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+----------------+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| goods          |</a:t>
            </a:r>
          </a:p>
          <a:p>
            <a:r>
              <a:rPr lang="en-US" altLang="zh-CN" sz="1400">
                <a:latin typeface="Courier New" pitchFamily="49" charset="0"/>
              </a:rPr>
              <a:t>| new_goods      |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+----------------+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1 rows in set (0.00 sec)</a:t>
            </a:r>
            <a:endParaRPr lang="zh-CN" altLang="zh-CN" sz="1400">
              <a:latin typeface="Courier New" pitchFamily="49" charset="0"/>
            </a:endParaRPr>
          </a:p>
        </p:txBody>
      </p:sp>
      <p:sp>
        <p:nvSpPr>
          <p:cNvPr id="31750" name="矩形 4"/>
          <p:cNvSpPr>
            <a:spLocks noChangeArrowheads="1"/>
          </p:cNvSpPr>
          <p:nvPr/>
        </p:nvSpPr>
        <p:spPr bwMode="auto">
          <a:xfrm>
            <a:off x="4438650" y="2713038"/>
            <a:ext cx="4173538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1400">
                <a:latin typeface="Courier New" pitchFamily="49" charset="0"/>
              </a:rPr>
              <a:t># </a:t>
            </a:r>
            <a:r>
              <a:rPr lang="zh-CN" altLang="zh-CN" sz="1400">
                <a:latin typeface="Courier New" pitchFamily="49" charset="0"/>
              </a:rPr>
              <a:t>② 查看名称中含有</a:t>
            </a:r>
            <a:r>
              <a:rPr lang="en-US" altLang="zh-CN" sz="1400">
                <a:latin typeface="Courier New" pitchFamily="49" charset="0"/>
              </a:rPr>
              <a:t>new</a:t>
            </a:r>
            <a:r>
              <a:rPr lang="zh-CN" altLang="zh-CN" sz="1400">
                <a:latin typeface="Courier New" pitchFamily="49" charset="0"/>
              </a:rPr>
              <a:t>的数据表</a:t>
            </a:r>
          </a:p>
          <a:p>
            <a:r>
              <a:rPr lang="en-US" altLang="zh-CN" sz="1400">
                <a:latin typeface="Courier New" pitchFamily="49" charset="0"/>
              </a:rPr>
              <a:t>mysql&gt; SHOW TABLES</a:t>
            </a:r>
            <a:r>
              <a:rPr lang="en-US" altLang="zh-CN" sz="1400" b="1">
                <a:latin typeface="Courier New" pitchFamily="49" charset="0"/>
              </a:rPr>
              <a:t> LIKE '%new%'</a:t>
            </a:r>
            <a:r>
              <a:rPr lang="en-US" altLang="zh-CN" sz="1400">
                <a:latin typeface="Courier New" pitchFamily="49" charset="0"/>
              </a:rPr>
              <a:t>;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+------------------------+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| Tables_in_mydb (%new%) |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+------------------------+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| new_goods              |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+------------------------+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1 row in set (0.00 sec)</a:t>
            </a:r>
            <a:endParaRPr lang="zh-CN" altLang="zh-CN" sz="14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/>
      <p:bldP spid="3175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 </a:t>
            </a:r>
            <a:r>
              <a:rPr lang="zh-CN" altLang="en-US" dirty="0"/>
              <a:t>数据表操作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2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查看数据表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sp>
        <p:nvSpPr>
          <p:cNvPr id="32773" name="圆角矩形 10"/>
          <p:cNvSpPr>
            <a:spLocks noChangeArrowheads="1"/>
          </p:cNvSpPr>
          <p:nvPr/>
        </p:nvSpPr>
        <p:spPr bwMode="auto">
          <a:xfrm>
            <a:off x="1233488" y="2338388"/>
            <a:ext cx="6450012" cy="12557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74" name="矩形 11"/>
          <p:cNvSpPr>
            <a:spLocks noChangeArrowheads="1"/>
          </p:cNvSpPr>
          <p:nvPr/>
        </p:nvSpPr>
        <p:spPr bwMode="auto">
          <a:xfrm>
            <a:off x="1233488" y="2698750"/>
            <a:ext cx="64500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SHOW TABLE STATUS </a:t>
            </a:r>
            <a:r>
              <a:rPr lang="en-US" altLang="zh-CN">
                <a:latin typeface="+mn-lt"/>
                <a:cs typeface="Times New Roman" pitchFamily="18" charset="0"/>
              </a:rPr>
              <a:t>[FROM </a:t>
            </a:r>
            <a:r>
              <a:rPr lang="zh-CN" altLang="en-US">
                <a:latin typeface="+mn-lt"/>
                <a:cs typeface="Times New Roman" pitchFamily="18" charset="0"/>
              </a:rPr>
              <a:t>数据库名</a:t>
            </a:r>
            <a:r>
              <a:rPr lang="en-US" altLang="zh-CN">
                <a:latin typeface="+mn-lt"/>
                <a:cs typeface="Times New Roman" pitchFamily="18" charset="0"/>
              </a:rPr>
              <a:t>] [LIKE </a:t>
            </a:r>
            <a:r>
              <a:rPr lang="zh-CN" altLang="en-US">
                <a:latin typeface="+mn-lt"/>
                <a:cs typeface="Times New Roman" pitchFamily="18" charset="0"/>
              </a:rPr>
              <a:t>匹配模式</a:t>
            </a:r>
            <a:r>
              <a:rPr lang="en-US" altLang="zh-CN">
                <a:latin typeface="+mn-lt"/>
                <a:cs typeface="Times New Roman" pitchFamily="18" charset="0"/>
              </a:rPr>
              <a:t>];</a:t>
            </a:r>
          </a:p>
        </p:txBody>
      </p:sp>
      <p:sp>
        <p:nvSpPr>
          <p:cNvPr id="32775" name="矩形 19"/>
          <p:cNvSpPr>
            <a:spLocks noChangeArrowheads="1"/>
          </p:cNvSpPr>
          <p:nvPr/>
        </p:nvSpPr>
        <p:spPr bwMode="auto">
          <a:xfrm>
            <a:off x="1162050" y="3690938"/>
            <a:ext cx="65452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en-US">
                <a:latin typeface="+mn-lt"/>
                <a:cs typeface="Times New Roman" pitchFamily="18" charset="0"/>
              </a:rPr>
              <a:t>省略可选项，表示查看当前数据库中的所有数据表的状态。</a:t>
            </a:r>
            <a:endParaRPr lang="en-US" altLang="zh-CN">
              <a:latin typeface="+mn-lt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en-US">
                <a:latin typeface="+mn-lt"/>
                <a:cs typeface="Times New Roman" pitchFamily="18" charset="0"/>
              </a:rPr>
              <a:t>添加可选项，则按照“匹配模式”查看数据表的状态。</a:t>
            </a:r>
            <a:endParaRPr lang="en-US" altLang="zh-CN"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7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animBg="1"/>
      <p:bldP spid="32774" grpId="0"/>
      <p:bldP spid="3277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 </a:t>
            </a:r>
            <a:r>
              <a:rPr lang="zh-CN" altLang="en-US" dirty="0"/>
              <a:t>数据表操作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2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查看数据表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sp>
        <p:nvSpPr>
          <p:cNvPr id="33797" name="矩形 2"/>
          <p:cNvSpPr>
            <a:spLocks noChangeArrowheads="1"/>
          </p:cNvSpPr>
          <p:nvPr/>
        </p:nvSpPr>
        <p:spPr bwMode="auto">
          <a:xfrm>
            <a:off x="1885950" y="2036763"/>
            <a:ext cx="5881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>
                <a:latin typeface="+mn-lt"/>
                <a:cs typeface="Times New Roman" pitchFamily="18" charset="0"/>
              </a:rPr>
              <a:t>SHOW TABLE STATUS FROM mydb LIKE '%new%'\G</a:t>
            </a:r>
            <a:endParaRPr lang="zh-CN" altLang="en-US">
              <a:latin typeface="+mn-lt"/>
              <a:cs typeface="Times New Roman" pitchFamily="18" charset="0"/>
            </a:endParaRPr>
          </a:p>
        </p:txBody>
      </p:sp>
      <p:grpSp>
        <p:nvGrpSpPr>
          <p:cNvPr id="33798" name="组合 13"/>
          <p:cNvGrpSpPr>
            <a:grpSpLocks/>
          </p:cNvGrpSpPr>
          <p:nvPr/>
        </p:nvGrpSpPr>
        <p:grpSpPr bwMode="auto">
          <a:xfrm>
            <a:off x="6545263" y="1641475"/>
            <a:ext cx="1244600" cy="395288"/>
            <a:chOff x="5515767" y="2166188"/>
            <a:chExt cx="1245856" cy="396268"/>
          </a:xfrm>
        </p:grpSpPr>
        <p:cxnSp>
          <p:nvCxnSpPr>
            <p:cNvPr id="34856" name="直接连接符 14"/>
            <p:cNvCxnSpPr>
              <a:cxnSpLocks noChangeShapeType="1"/>
            </p:cNvCxnSpPr>
            <p:nvPr/>
          </p:nvCxnSpPr>
          <p:spPr bwMode="auto">
            <a:xfrm>
              <a:off x="6571407" y="2166188"/>
              <a:ext cx="0" cy="396268"/>
            </a:xfrm>
            <a:prstGeom prst="line">
              <a:avLst/>
            </a:prstGeom>
            <a:noFill/>
            <a:ln w="12700" algn="ctr">
              <a:solidFill>
                <a:srgbClr val="00AC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57" name="直接连接符 15"/>
            <p:cNvCxnSpPr>
              <a:cxnSpLocks noChangeShapeType="1"/>
            </p:cNvCxnSpPr>
            <p:nvPr/>
          </p:nvCxnSpPr>
          <p:spPr bwMode="auto">
            <a:xfrm>
              <a:off x="5515767" y="2340528"/>
              <a:ext cx="1245856" cy="1027"/>
            </a:xfrm>
            <a:prstGeom prst="line">
              <a:avLst/>
            </a:prstGeom>
            <a:noFill/>
            <a:ln w="12700" algn="ctr">
              <a:solidFill>
                <a:srgbClr val="00AC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799" name="组合 16"/>
          <p:cNvGrpSpPr>
            <a:grpSpLocks/>
          </p:cNvGrpSpPr>
          <p:nvPr/>
        </p:nvGrpSpPr>
        <p:grpSpPr bwMode="auto">
          <a:xfrm>
            <a:off x="1562100" y="2417763"/>
            <a:ext cx="1354138" cy="346075"/>
            <a:chOff x="2145175" y="3234519"/>
            <a:chExt cx="1352930" cy="347234"/>
          </a:xfrm>
        </p:grpSpPr>
        <p:cxnSp>
          <p:nvCxnSpPr>
            <p:cNvPr id="34854" name="直接连接符 17"/>
            <p:cNvCxnSpPr>
              <a:cxnSpLocks noChangeShapeType="1"/>
            </p:cNvCxnSpPr>
            <p:nvPr/>
          </p:nvCxnSpPr>
          <p:spPr bwMode="auto">
            <a:xfrm>
              <a:off x="2145175" y="3439073"/>
              <a:ext cx="1352930" cy="0"/>
            </a:xfrm>
            <a:prstGeom prst="line">
              <a:avLst/>
            </a:prstGeom>
            <a:noFill/>
            <a:ln w="12700" algn="ctr">
              <a:solidFill>
                <a:srgbClr val="00AC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855" name="直接连接符 18"/>
            <p:cNvCxnSpPr>
              <a:cxnSpLocks noChangeShapeType="1"/>
            </p:cNvCxnSpPr>
            <p:nvPr/>
          </p:nvCxnSpPr>
          <p:spPr bwMode="auto">
            <a:xfrm>
              <a:off x="2407977" y="3234519"/>
              <a:ext cx="0" cy="347234"/>
            </a:xfrm>
            <a:prstGeom prst="line">
              <a:avLst/>
            </a:prstGeom>
            <a:noFill/>
            <a:ln w="12700" algn="ctr">
              <a:solidFill>
                <a:srgbClr val="00AC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1106488" y="2959100"/>
          <a:ext cx="7265987" cy="3068639"/>
        </p:xfrm>
        <a:graphic>
          <a:graphicData uri="http://schemas.openxmlformats.org/drawingml/2006/table">
            <a:tbl>
              <a:tblPr firstRow="1" bandRow="1"/>
              <a:tblGrid>
                <a:gridCol w="1656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41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>
                          <a:effectLst/>
                          <a:latin typeface="Times New Roman"/>
                          <a:ea typeface="宋体"/>
                        </a:rPr>
                        <a:t>字段名称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>
                          <a:effectLst/>
                          <a:latin typeface="Times New Roman"/>
                          <a:ea typeface="宋体"/>
                        </a:rPr>
                        <a:t>描述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6" marR="68586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417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宋体"/>
                          <a:cs typeface="宋体"/>
                        </a:rPr>
                        <a:t>Name</a:t>
                      </a:r>
                      <a:endParaRPr lang="zh-CN" sz="1400">
                        <a:effectLst/>
                        <a:latin typeface="+mn-lt"/>
                        <a:ea typeface="宋体"/>
                        <a:cs typeface="宋体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+mn-lt"/>
                          <a:ea typeface="宋体"/>
                          <a:cs typeface="宋体"/>
                        </a:rPr>
                        <a:t>数据表的名称</a:t>
                      </a: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417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宋体"/>
                          <a:cs typeface="宋体"/>
                        </a:rPr>
                        <a:t>Engine</a:t>
                      </a:r>
                      <a:endParaRPr lang="zh-CN" sz="1400">
                        <a:effectLst/>
                        <a:latin typeface="+mn-lt"/>
                        <a:ea typeface="宋体"/>
                        <a:cs typeface="宋体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+mn-lt"/>
                          <a:ea typeface="宋体"/>
                          <a:cs typeface="宋体"/>
                        </a:rPr>
                        <a:t>数据表的存储引擎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417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宋体"/>
                          <a:cs typeface="宋体"/>
                        </a:rPr>
                        <a:t>Version</a:t>
                      </a:r>
                      <a:endParaRPr lang="zh-CN" sz="1400">
                        <a:effectLst/>
                        <a:latin typeface="+mn-lt"/>
                        <a:ea typeface="宋体"/>
                        <a:cs typeface="宋体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+mn-lt"/>
                          <a:ea typeface="宋体"/>
                          <a:cs typeface="宋体"/>
                        </a:rPr>
                        <a:t>数据表的结构文件（如</a:t>
                      </a:r>
                      <a:r>
                        <a:rPr lang="en-US" sz="1400" err="1">
                          <a:effectLst/>
                          <a:latin typeface="+mn-lt"/>
                          <a:ea typeface="宋体"/>
                          <a:cs typeface="宋体"/>
                        </a:rPr>
                        <a:t>lib_user_temp.frm</a:t>
                      </a:r>
                      <a:r>
                        <a:rPr lang="zh-CN" sz="1400">
                          <a:effectLst/>
                          <a:latin typeface="+mn-lt"/>
                          <a:ea typeface="宋体"/>
                          <a:cs typeface="宋体"/>
                        </a:rPr>
                        <a:t>）版本号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417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宋体"/>
                          <a:cs typeface="宋体"/>
                        </a:rPr>
                        <a:t>Row_format</a:t>
                      </a:r>
                      <a:endParaRPr lang="zh-CN" sz="1400">
                        <a:effectLst/>
                        <a:latin typeface="+mn-lt"/>
                        <a:ea typeface="宋体"/>
                        <a:cs typeface="宋体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+mn-lt"/>
                          <a:ea typeface="宋体"/>
                          <a:cs typeface="宋体"/>
                        </a:rPr>
                        <a:t>记录的存储格式，</a:t>
                      </a:r>
                      <a:r>
                        <a:rPr lang="en-US" sz="1400">
                          <a:effectLst/>
                          <a:latin typeface="+mn-lt"/>
                          <a:ea typeface="宋体"/>
                          <a:cs typeface="宋体"/>
                        </a:rPr>
                        <a:t>Dynamic</a:t>
                      </a:r>
                      <a:r>
                        <a:rPr lang="zh-CN" sz="1400">
                          <a:effectLst/>
                          <a:latin typeface="+mn-lt"/>
                          <a:ea typeface="宋体"/>
                          <a:cs typeface="宋体"/>
                        </a:rPr>
                        <a:t>表示动态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宋体"/>
                          <a:cs typeface="宋体"/>
                        </a:rPr>
                        <a:t>Data_length</a:t>
                      </a:r>
                      <a:endParaRPr lang="zh-CN" sz="1400">
                        <a:effectLst/>
                        <a:latin typeface="+mn-lt"/>
                        <a:ea typeface="宋体"/>
                        <a:cs typeface="宋体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+mn-lt"/>
                          <a:ea typeface="宋体"/>
                          <a:cs typeface="宋体"/>
                        </a:rPr>
                        <a:t>数据文件的长度（</a:t>
                      </a:r>
                      <a:r>
                        <a:rPr lang="en-US" sz="1400" err="1">
                          <a:effectLst/>
                          <a:latin typeface="+mn-lt"/>
                          <a:ea typeface="宋体"/>
                          <a:cs typeface="宋体"/>
                        </a:rPr>
                        <a:t>MyISAM</a:t>
                      </a:r>
                      <a:r>
                        <a:rPr lang="zh-CN" sz="1400">
                          <a:effectLst/>
                          <a:latin typeface="+mn-lt"/>
                          <a:ea typeface="宋体"/>
                          <a:cs typeface="宋体"/>
                        </a:rPr>
                        <a:t>存储引擎）或为集群索引分配的内存（</a:t>
                      </a:r>
                      <a:r>
                        <a:rPr lang="en-US" sz="1400" err="1">
                          <a:effectLst/>
                          <a:latin typeface="+mn-lt"/>
                          <a:ea typeface="宋体"/>
                          <a:cs typeface="宋体"/>
                        </a:rPr>
                        <a:t>InnoDB</a:t>
                      </a:r>
                      <a:r>
                        <a:rPr lang="zh-CN" sz="1400">
                          <a:effectLst/>
                          <a:latin typeface="+mn-lt"/>
                          <a:ea typeface="宋体"/>
                          <a:cs typeface="宋体"/>
                        </a:rPr>
                        <a:t>存储引擎），均以字节为单位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417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宋体"/>
                          <a:cs typeface="宋体"/>
                        </a:rPr>
                        <a:t>Create_time</a:t>
                      </a:r>
                      <a:endParaRPr lang="zh-CN" sz="1400">
                        <a:effectLst/>
                        <a:latin typeface="+mn-lt"/>
                        <a:ea typeface="宋体"/>
                        <a:cs typeface="宋体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+mn-lt"/>
                          <a:ea typeface="宋体"/>
                          <a:cs typeface="宋体"/>
                        </a:rPr>
                        <a:t>数据表的创建时间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417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宋体"/>
                          <a:cs typeface="宋体"/>
                        </a:rPr>
                        <a:t>Collation</a:t>
                      </a:r>
                      <a:endParaRPr lang="zh-CN" sz="1400">
                        <a:effectLst/>
                        <a:latin typeface="+mn-lt"/>
                        <a:ea typeface="宋体"/>
                        <a:cs typeface="宋体"/>
                      </a:endParaRPr>
                    </a:p>
                  </a:txBody>
                  <a:tcPr marL="68583" marR="68583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+mn-lt"/>
                          <a:ea typeface="宋体"/>
                          <a:cs typeface="宋体"/>
                        </a:rPr>
                        <a:t>数据表的校对集</a:t>
                      </a:r>
                    </a:p>
                  </a:txBody>
                  <a:tcPr marL="68583" marR="68583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2 </a:t>
            </a:r>
            <a:r>
              <a:rPr lang="zh-CN" altLang="en-US" sz="2800" b="1" kern="0" dirty="0">
                <a:solidFill>
                  <a:srgbClr val="1369B2"/>
                </a:solidFill>
              </a:rPr>
              <a:t>数据表操作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8202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204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创建数据表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8206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208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查看数据表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771775" y="38608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8210" name="椭圆 15"/>
          <p:cNvSpPr>
            <a:spLocks noChangeArrowheads="1"/>
          </p:cNvSpPr>
          <p:nvPr/>
        </p:nvSpPr>
        <p:spPr bwMode="auto">
          <a:xfrm>
            <a:off x="1128713" y="386080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/>
              <a:t>3</a:t>
            </a:r>
            <a:endParaRPr lang="zh-CN" altLang="en-US" sz="2400" b="1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708150" y="41306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212" name="TextBox 218"/>
          <p:cNvSpPr txBox="1">
            <a:spLocks noChangeArrowheads="1"/>
          </p:cNvSpPr>
          <p:nvPr/>
        </p:nvSpPr>
        <p:spPr bwMode="auto">
          <a:xfrm>
            <a:off x="3076575" y="3976688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修改数据表</a:t>
            </a:r>
          </a:p>
        </p:txBody>
      </p:sp>
      <p:sp>
        <p:nvSpPr>
          <p:cNvPr id="19" name="任意多边形 18"/>
          <p:cNvSpPr/>
          <p:nvPr/>
        </p:nvSpPr>
        <p:spPr>
          <a:xfrm>
            <a:off x="2759075" y="4545013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8214" name="椭圆 19"/>
          <p:cNvSpPr>
            <a:spLocks noChangeArrowheads="1"/>
          </p:cNvSpPr>
          <p:nvPr/>
        </p:nvSpPr>
        <p:spPr bwMode="auto">
          <a:xfrm>
            <a:off x="1116013" y="4545013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/>
              <a:t>4</a:t>
            </a:r>
            <a:endParaRPr lang="zh-CN" altLang="en-US" sz="2400" b="1"/>
          </a:p>
        </p:txBody>
      </p:sp>
      <p:sp>
        <p:nvSpPr>
          <p:cNvPr id="21" name="Line 188"/>
          <p:cNvSpPr>
            <a:spLocks noChangeShapeType="1"/>
          </p:cNvSpPr>
          <p:nvPr/>
        </p:nvSpPr>
        <p:spPr bwMode="auto">
          <a:xfrm flipH="1">
            <a:off x="1695450" y="481330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216" name="TextBox 218"/>
          <p:cNvSpPr txBox="1">
            <a:spLocks noChangeArrowheads="1"/>
          </p:cNvSpPr>
          <p:nvPr/>
        </p:nvSpPr>
        <p:spPr bwMode="auto">
          <a:xfrm>
            <a:off x="3063875" y="4660900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查看表结构</a:t>
            </a:r>
          </a:p>
        </p:txBody>
      </p:sp>
      <p:sp>
        <p:nvSpPr>
          <p:cNvPr id="23" name="任意多边形 22"/>
          <p:cNvSpPr/>
          <p:nvPr/>
        </p:nvSpPr>
        <p:spPr>
          <a:xfrm>
            <a:off x="2759075" y="5229225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8218" name="椭圆 23"/>
          <p:cNvSpPr>
            <a:spLocks noChangeArrowheads="1"/>
          </p:cNvSpPr>
          <p:nvPr/>
        </p:nvSpPr>
        <p:spPr bwMode="auto">
          <a:xfrm>
            <a:off x="1116013" y="5229225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/>
              <a:t>5</a:t>
            </a:r>
            <a:endParaRPr lang="zh-CN" altLang="en-US" sz="2400" b="1"/>
          </a:p>
        </p:txBody>
      </p:sp>
      <p:sp>
        <p:nvSpPr>
          <p:cNvPr id="25" name="Line 188"/>
          <p:cNvSpPr>
            <a:spLocks noChangeShapeType="1"/>
          </p:cNvSpPr>
          <p:nvPr/>
        </p:nvSpPr>
        <p:spPr bwMode="auto">
          <a:xfrm flipH="1">
            <a:off x="1695450" y="549751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220" name="TextBox 218"/>
          <p:cNvSpPr txBox="1">
            <a:spLocks noChangeArrowheads="1"/>
          </p:cNvSpPr>
          <p:nvPr/>
        </p:nvSpPr>
        <p:spPr bwMode="auto">
          <a:xfrm>
            <a:off x="3063875" y="534511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修改表结构</a:t>
            </a:r>
          </a:p>
        </p:txBody>
      </p:sp>
      <p:sp>
        <p:nvSpPr>
          <p:cNvPr id="27" name="任意多边形 26"/>
          <p:cNvSpPr/>
          <p:nvPr/>
        </p:nvSpPr>
        <p:spPr>
          <a:xfrm>
            <a:off x="2771775" y="591343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8222" name="椭圆 27"/>
          <p:cNvSpPr>
            <a:spLocks noChangeArrowheads="1"/>
          </p:cNvSpPr>
          <p:nvPr/>
        </p:nvSpPr>
        <p:spPr bwMode="auto">
          <a:xfrm>
            <a:off x="1128713" y="591343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/>
              <a:t>6</a:t>
            </a:r>
            <a:endParaRPr lang="zh-CN" altLang="en-US" sz="2400" b="1"/>
          </a:p>
        </p:txBody>
      </p:sp>
      <p:sp>
        <p:nvSpPr>
          <p:cNvPr id="29" name="Line 188"/>
          <p:cNvSpPr>
            <a:spLocks noChangeShapeType="1"/>
          </p:cNvSpPr>
          <p:nvPr/>
        </p:nvSpPr>
        <p:spPr bwMode="auto">
          <a:xfrm flipH="1">
            <a:off x="1708150" y="618172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224" name="TextBox 218"/>
          <p:cNvSpPr txBox="1">
            <a:spLocks noChangeArrowheads="1"/>
          </p:cNvSpPr>
          <p:nvPr/>
        </p:nvSpPr>
        <p:spPr bwMode="auto">
          <a:xfrm>
            <a:off x="3076575" y="602932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删除数据表</a:t>
            </a:r>
          </a:p>
        </p:txBody>
      </p:sp>
    </p:spTree>
  </p:cSld>
  <p:clrMapOvr>
    <a:masterClrMapping/>
  </p:clrMapOvr>
  <p:transition spd="slow" advClick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 </a:t>
            </a:r>
            <a:r>
              <a:rPr lang="zh-CN" altLang="en-US" dirty="0"/>
              <a:t>数据表操作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3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修改数据表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sp>
        <p:nvSpPr>
          <p:cNvPr id="18" name="矩形 39"/>
          <p:cNvSpPr>
            <a:spLocks noChangeArrowheads="1"/>
          </p:cNvSpPr>
          <p:nvPr/>
        </p:nvSpPr>
        <p:spPr bwMode="auto">
          <a:xfrm>
            <a:off x="2482850" y="3584575"/>
            <a:ext cx="1811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/>
              <a:t>修改数据表选项</a:t>
            </a:r>
            <a:endParaRPr lang="zh-CN" altLang="zh-CN"/>
          </a:p>
        </p:txBody>
      </p:sp>
      <p:sp>
        <p:nvSpPr>
          <p:cNvPr id="19" name="矩形 40"/>
          <p:cNvSpPr>
            <a:spLocks noChangeArrowheads="1"/>
          </p:cNvSpPr>
          <p:nvPr/>
        </p:nvSpPr>
        <p:spPr bwMode="auto">
          <a:xfrm>
            <a:off x="2482850" y="2530475"/>
            <a:ext cx="1811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/>
              <a:t>修改数据表名称</a:t>
            </a:r>
            <a:endParaRPr lang="zh-CN" altLang="zh-CN"/>
          </a:p>
        </p:txBody>
      </p:sp>
      <p:grpSp>
        <p:nvGrpSpPr>
          <p:cNvPr id="20" name="组合 41"/>
          <p:cNvGrpSpPr>
            <a:grpSpLocks/>
          </p:cNvGrpSpPr>
          <p:nvPr/>
        </p:nvGrpSpPr>
        <p:grpSpPr bwMode="auto">
          <a:xfrm>
            <a:off x="2044700" y="2870200"/>
            <a:ext cx="4754563" cy="307975"/>
            <a:chOff x="2909458" y="1448789"/>
            <a:chExt cx="4754598" cy="308760"/>
          </a:xfrm>
        </p:grpSpPr>
        <p:cxnSp>
          <p:nvCxnSpPr>
            <p:cNvPr id="21" name="直接连接符 20"/>
            <p:cNvCxnSpPr/>
            <p:nvPr/>
          </p:nvCxnSpPr>
          <p:spPr bwMode="auto">
            <a:xfrm>
              <a:off x="3230135" y="1603170"/>
              <a:ext cx="4433921" cy="0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十字箭头标注 21"/>
            <p:cNvSpPr/>
            <p:nvPr/>
          </p:nvSpPr>
          <p:spPr bwMode="auto">
            <a:xfrm>
              <a:off x="2909458" y="1448789"/>
              <a:ext cx="307977" cy="308760"/>
            </a:xfrm>
            <a:prstGeom prst="quadArrowCallout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24" name="组合 45"/>
          <p:cNvGrpSpPr>
            <a:grpSpLocks/>
          </p:cNvGrpSpPr>
          <p:nvPr/>
        </p:nvGrpSpPr>
        <p:grpSpPr bwMode="auto">
          <a:xfrm>
            <a:off x="2043113" y="3954463"/>
            <a:ext cx="4756150" cy="307975"/>
            <a:chOff x="2909458" y="1448789"/>
            <a:chExt cx="4756186" cy="308760"/>
          </a:xfrm>
        </p:grpSpPr>
        <p:cxnSp>
          <p:nvCxnSpPr>
            <p:cNvPr id="25" name="直接连接符 24"/>
            <p:cNvCxnSpPr/>
            <p:nvPr/>
          </p:nvCxnSpPr>
          <p:spPr bwMode="auto">
            <a:xfrm>
              <a:off x="3230135" y="1603168"/>
              <a:ext cx="4435509" cy="0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十字箭头标注 25"/>
            <p:cNvSpPr/>
            <p:nvPr/>
          </p:nvSpPr>
          <p:spPr bwMode="auto">
            <a:xfrm>
              <a:off x="2909458" y="1448789"/>
              <a:ext cx="307977" cy="308760"/>
            </a:xfrm>
            <a:prstGeom prst="quadArrowCallout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 </a:t>
            </a:r>
            <a:r>
              <a:rPr lang="zh-CN" altLang="en-US" dirty="0"/>
              <a:t>数据表操作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3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修改数据表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sp>
        <p:nvSpPr>
          <p:cNvPr id="11" name="圆角矩形 10"/>
          <p:cNvSpPr>
            <a:spLocks noChangeArrowheads="1"/>
          </p:cNvSpPr>
          <p:nvPr/>
        </p:nvSpPr>
        <p:spPr bwMode="auto">
          <a:xfrm>
            <a:off x="1092200" y="2381250"/>
            <a:ext cx="7208838" cy="1854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23988" y="2520950"/>
            <a:ext cx="68770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  <a:defRPr/>
            </a:pPr>
            <a:r>
              <a:rPr lang="en-US" altLang="zh-CN">
                <a:latin typeface="+mn-lt"/>
                <a:cs typeface="Times New Roman" pitchFamily="18" charset="0"/>
              </a:rPr>
              <a:t># </a:t>
            </a:r>
            <a:r>
              <a:rPr lang="zh-CN" altLang="en-US">
                <a:latin typeface="+mn-lt"/>
                <a:cs typeface="Times New Roman" pitchFamily="18" charset="0"/>
              </a:rPr>
              <a:t>语法格式</a:t>
            </a:r>
            <a:r>
              <a:rPr lang="en-US" altLang="zh-CN">
                <a:latin typeface="+mn-lt"/>
                <a:cs typeface="Times New Roman" pitchFamily="18" charset="0"/>
              </a:rPr>
              <a:t>1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ALTER TABLE </a:t>
            </a:r>
            <a:r>
              <a:rPr lang="zh-CN" altLang="en-US">
                <a:latin typeface="+mn-lt"/>
                <a:cs typeface="Times New Roman" pitchFamily="18" charset="0"/>
              </a:rPr>
              <a:t>旧表名</a:t>
            </a:r>
            <a:r>
              <a:rPr lang="zh-CN" altLang="en-US">
                <a:solidFill>
                  <a:srgbClr val="FF0000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RENAME </a:t>
            </a:r>
            <a:r>
              <a:rPr lang="en-US" altLang="zh-CN">
                <a:latin typeface="+mn-lt"/>
                <a:cs typeface="Times New Roman" pitchFamily="18" charset="0"/>
              </a:rPr>
              <a:t>[TO|AS] </a:t>
            </a:r>
            <a:r>
              <a:rPr lang="zh-CN" altLang="en-US">
                <a:latin typeface="+mn-lt"/>
                <a:cs typeface="Times New Roman" pitchFamily="18" charset="0"/>
              </a:rPr>
              <a:t>新表名</a:t>
            </a:r>
            <a:r>
              <a:rPr lang="en-US" altLang="zh-CN">
                <a:latin typeface="+mn-lt"/>
                <a:cs typeface="Times New Roman" pitchFamily="18" charset="0"/>
              </a:rPr>
              <a:t>;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>
                <a:latin typeface="+mn-lt"/>
                <a:cs typeface="Times New Roman" pitchFamily="18" charset="0"/>
              </a:rPr>
              <a:t># </a:t>
            </a:r>
            <a:r>
              <a:rPr lang="zh-CN" altLang="en-US">
                <a:latin typeface="+mn-lt"/>
                <a:cs typeface="Times New Roman" pitchFamily="18" charset="0"/>
              </a:rPr>
              <a:t>语法格式</a:t>
            </a:r>
            <a:r>
              <a:rPr lang="en-US" altLang="zh-CN">
                <a:latin typeface="+mn-lt"/>
                <a:cs typeface="Times New Roman" pitchFamily="18" charset="0"/>
              </a:rPr>
              <a:t>2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RENAME TABLE </a:t>
            </a:r>
            <a:r>
              <a:rPr lang="zh-CN" altLang="en-US">
                <a:latin typeface="+mn-lt"/>
                <a:cs typeface="Times New Roman" pitchFamily="18" charset="0"/>
              </a:rPr>
              <a:t>旧表名</a:t>
            </a:r>
            <a:r>
              <a:rPr lang="en-US" altLang="zh-CN">
                <a:latin typeface="+mn-lt"/>
                <a:cs typeface="Times New Roman" pitchFamily="18" charset="0"/>
              </a:rPr>
              <a:t>1 </a:t>
            </a: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TO </a:t>
            </a:r>
            <a:r>
              <a:rPr lang="zh-CN" altLang="en-US">
                <a:latin typeface="+mn-lt"/>
                <a:cs typeface="Times New Roman" pitchFamily="18" charset="0"/>
              </a:rPr>
              <a:t>新表名</a:t>
            </a:r>
            <a:r>
              <a:rPr lang="en-US" altLang="zh-CN">
                <a:latin typeface="+mn-lt"/>
                <a:cs typeface="Times New Roman" pitchFamily="18" charset="0"/>
              </a:rPr>
              <a:t>1[, </a:t>
            </a:r>
            <a:r>
              <a:rPr lang="zh-CN" altLang="en-US">
                <a:latin typeface="+mn-lt"/>
                <a:cs typeface="Times New Roman" pitchFamily="18" charset="0"/>
              </a:rPr>
              <a:t>旧表名</a:t>
            </a:r>
            <a:r>
              <a:rPr lang="en-US" altLang="zh-CN">
                <a:latin typeface="+mn-lt"/>
                <a:cs typeface="Times New Roman" pitchFamily="18" charset="0"/>
              </a:rPr>
              <a:t>2 </a:t>
            </a: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TO </a:t>
            </a:r>
            <a:r>
              <a:rPr lang="zh-CN" altLang="en-US">
                <a:latin typeface="+mn-lt"/>
                <a:cs typeface="Times New Roman" pitchFamily="18" charset="0"/>
              </a:rPr>
              <a:t>新表名</a:t>
            </a:r>
            <a:r>
              <a:rPr lang="en-US" altLang="zh-CN">
                <a:latin typeface="+mn-lt"/>
                <a:cs typeface="Times New Roman" pitchFamily="18" charset="0"/>
              </a:rPr>
              <a:t>2] ...;</a:t>
            </a:r>
          </a:p>
        </p:txBody>
      </p:sp>
      <p:sp>
        <p:nvSpPr>
          <p:cNvPr id="13" name="矩形 19"/>
          <p:cNvSpPr>
            <a:spLocks noChangeArrowheads="1"/>
          </p:cNvSpPr>
          <p:nvPr/>
        </p:nvSpPr>
        <p:spPr bwMode="auto">
          <a:xfrm>
            <a:off x="1019175" y="4343400"/>
            <a:ext cx="7221538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en-US" altLang="zh-CN" b="1" u="sng">
                <a:solidFill>
                  <a:srgbClr val="0070C0"/>
                </a:solidFill>
                <a:latin typeface="+mn-lt"/>
                <a:cs typeface="Times New Roman" pitchFamily="18" charset="0"/>
              </a:rPr>
              <a:t>ALTER TABLE…RENAME</a:t>
            </a:r>
            <a:r>
              <a:rPr lang="zh-CN" altLang="en-US">
                <a:latin typeface="+mn-lt"/>
                <a:cs typeface="Times New Roman" pitchFamily="18" charset="0"/>
              </a:rPr>
              <a:t>后的</a:t>
            </a:r>
            <a:r>
              <a:rPr lang="en-US" altLang="zh-CN">
                <a:latin typeface="+mn-lt"/>
                <a:cs typeface="Times New Roman" pitchFamily="18" charset="0"/>
              </a:rPr>
              <a:t>TO</a:t>
            </a:r>
            <a:r>
              <a:rPr lang="zh-CN" altLang="en-US">
                <a:latin typeface="+mn-lt"/>
                <a:cs typeface="Times New Roman" pitchFamily="18" charset="0"/>
              </a:rPr>
              <a:t>或</a:t>
            </a:r>
            <a:r>
              <a:rPr lang="en-US" altLang="zh-CN">
                <a:latin typeface="+mn-lt"/>
                <a:cs typeface="Times New Roman" pitchFamily="18" charset="0"/>
              </a:rPr>
              <a:t>AS</a:t>
            </a:r>
            <a:r>
              <a:rPr lang="zh-CN" altLang="en-US">
                <a:latin typeface="+mn-lt"/>
                <a:cs typeface="Times New Roman" pitchFamily="18" charset="0"/>
              </a:rPr>
              <a:t>可以省略。</a:t>
            </a:r>
            <a:endParaRPr lang="en-US" altLang="zh-CN">
              <a:latin typeface="+mn-lt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en-US" altLang="zh-CN" b="1" u="sng">
                <a:solidFill>
                  <a:srgbClr val="0070C0"/>
                </a:solidFill>
                <a:latin typeface="+mn-lt"/>
                <a:cs typeface="Times New Roman" pitchFamily="18" charset="0"/>
              </a:rPr>
              <a:t>RENAME TABLE…TO</a:t>
            </a:r>
            <a:r>
              <a:rPr lang="zh-CN" altLang="en-US">
                <a:latin typeface="+mn-lt"/>
                <a:cs typeface="Times New Roman" pitchFamily="18" charset="0"/>
              </a:rPr>
              <a:t>可以同时修改多个数据表的名称。</a:t>
            </a:r>
            <a:endParaRPr lang="en-US" altLang="zh-CN"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 </a:t>
            </a:r>
            <a:r>
              <a:rPr lang="zh-CN" altLang="en-US" dirty="0"/>
              <a:t>数据表操作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3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修改数据表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744538" y="3154363"/>
            <a:ext cx="655637" cy="657225"/>
            <a:chOff x="765530" y="3286093"/>
            <a:chExt cx="656530" cy="657462"/>
          </a:xfrm>
        </p:grpSpPr>
        <p:sp>
          <p:nvSpPr>
            <p:cNvPr id="37897" name="等腰三角形 14"/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37898" name="等腰三角形 15"/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1347788" y="2292350"/>
            <a:ext cx="6858000" cy="2708275"/>
            <a:chOff x="1347855" y="2292350"/>
            <a:chExt cx="6858000" cy="2708406"/>
          </a:xfrm>
        </p:grpSpPr>
        <p:sp>
          <p:nvSpPr>
            <p:cNvPr id="37895" name="矩形 2"/>
            <p:cNvSpPr>
              <a:spLocks noChangeArrowheads="1"/>
            </p:cNvSpPr>
            <p:nvPr/>
          </p:nvSpPr>
          <p:spPr bwMode="auto">
            <a:xfrm>
              <a:off x="1347855" y="2753987"/>
              <a:ext cx="6858000" cy="2246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400">
                  <a:latin typeface="Courier New" pitchFamily="49" charset="0"/>
                </a:rPr>
                <a:t>mysql&gt;</a:t>
              </a:r>
              <a:r>
                <a:rPr lang="en-US" altLang="zh-CN" sz="1400" b="1">
                  <a:latin typeface="Courier New" pitchFamily="49" charset="0"/>
                </a:rPr>
                <a:t> RENAME TABLE</a:t>
              </a:r>
              <a:r>
                <a:rPr lang="en-US" altLang="zh-CN" sz="1400">
                  <a:latin typeface="Courier New" pitchFamily="49" charset="0"/>
                </a:rPr>
                <a:t> new_goods </a:t>
              </a:r>
              <a:r>
                <a:rPr lang="en-US" altLang="zh-CN" sz="1400" b="1">
                  <a:latin typeface="Courier New" pitchFamily="49" charset="0"/>
                </a:rPr>
                <a:t>TO</a:t>
              </a:r>
              <a:r>
                <a:rPr lang="en-US" altLang="zh-CN" sz="1400">
                  <a:latin typeface="Courier New" pitchFamily="49" charset="0"/>
                </a:rPr>
                <a:t> my_goods;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Query OK, 0 rows affected (0.01 sec)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mysql&gt; SHOW TABLES;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+----------------+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| Tables_in_mydb |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+----------------+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| goods          |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| </a:t>
              </a:r>
              <a:r>
                <a:rPr lang="en-US" altLang="zh-CN" sz="1400" b="1">
                  <a:latin typeface="Courier New" pitchFamily="49" charset="0"/>
                </a:rPr>
                <a:t>my_goods       </a:t>
              </a:r>
              <a:r>
                <a:rPr lang="en-US" altLang="zh-CN" sz="1400">
                  <a:latin typeface="Courier New" pitchFamily="49" charset="0"/>
                </a:rPr>
                <a:t>|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+----------------+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2 rows in set (0.00 sec)</a:t>
              </a:r>
              <a:endParaRPr lang="zh-CN" altLang="zh-CN" sz="1400">
                <a:latin typeface="Courier New" pitchFamily="49" charset="0"/>
              </a:endParaRPr>
            </a:p>
          </p:txBody>
        </p:sp>
        <p:sp>
          <p:nvSpPr>
            <p:cNvPr id="17" name="矩形 16"/>
            <p:cNvSpPr>
              <a:spLocks noChangeArrowheads="1"/>
            </p:cNvSpPr>
            <p:nvPr/>
          </p:nvSpPr>
          <p:spPr bwMode="auto">
            <a:xfrm>
              <a:off x="1530417" y="2292350"/>
              <a:ext cx="4467225" cy="369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r>
                <a:rPr lang="zh-CN" altLang="en-US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将</a:t>
              </a:r>
              <a:r>
                <a:rPr lang="en-US" altLang="zh-CN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new_goods</a:t>
              </a:r>
              <a:r>
                <a:rPr lang="zh-CN" altLang="en-US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表的名称修改为</a:t>
              </a:r>
              <a:r>
                <a:rPr lang="en-US" altLang="zh-CN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my_goods</a:t>
              </a:r>
              <a:endParaRPr lang="zh-CN" altLang="en-US" b="1" u="sng">
                <a:solidFill>
                  <a:srgbClr val="0070C0"/>
                </a:solidFill>
                <a:latin typeface="+mn-lt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 </a:t>
            </a:r>
            <a:r>
              <a:rPr lang="zh-CN" altLang="en-US" dirty="0"/>
              <a:t>数据表操作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3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修改数据表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sp>
        <p:nvSpPr>
          <p:cNvPr id="14" name="圆角矩形 10"/>
          <p:cNvSpPr>
            <a:spLocks noChangeArrowheads="1"/>
          </p:cNvSpPr>
          <p:nvPr/>
        </p:nvSpPr>
        <p:spPr bwMode="auto">
          <a:xfrm>
            <a:off x="1233488" y="2338388"/>
            <a:ext cx="6450012" cy="12557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1"/>
          <p:cNvSpPr>
            <a:spLocks noChangeArrowheads="1"/>
          </p:cNvSpPr>
          <p:nvPr/>
        </p:nvSpPr>
        <p:spPr bwMode="auto">
          <a:xfrm>
            <a:off x="1233488" y="2698750"/>
            <a:ext cx="64500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ALTER TABLE </a:t>
            </a:r>
            <a:r>
              <a:rPr lang="zh-CN" altLang="en-US">
                <a:latin typeface="+mn-lt"/>
                <a:cs typeface="Times New Roman" pitchFamily="18" charset="0"/>
              </a:rPr>
              <a:t>表名 </a:t>
            </a:r>
            <a:r>
              <a:rPr lang="zh-CN" altLang="en-US">
                <a:solidFill>
                  <a:srgbClr val="FF0000"/>
                </a:solidFill>
                <a:latin typeface="+mn-lt"/>
                <a:cs typeface="Times New Roman" pitchFamily="18" charset="0"/>
              </a:rPr>
              <a:t>表选项</a:t>
            </a:r>
            <a:r>
              <a:rPr lang="zh-CN" altLang="en-US">
                <a:latin typeface="+mn-lt"/>
                <a:cs typeface="Times New Roman" pitchFamily="18" charset="0"/>
              </a:rPr>
              <a:t> </a:t>
            </a:r>
            <a:r>
              <a:rPr lang="en-US" altLang="zh-CN">
                <a:latin typeface="+mn-lt"/>
                <a:cs typeface="Times New Roman" pitchFamily="18" charset="0"/>
              </a:rPr>
              <a:t>[=] </a:t>
            </a:r>
            <a:r>
              <a:rPr lang="zh-CN" altLang="en-US">
                <a:solidFill>
                  <a:srgbClr val="FF0000"/>
                </a:solidFill>
                <a:latin typeface="+mn-lt"/>
                <a:cs typeface="Times New Roman" pitchFamily="18" charset="0"/>
              </a:rPr>
              <a:t>值</a:t>
            </a: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;</a:t>
            </a:r>
            <a:endParaRPr lang="en-US" altLang="zh-CN">
              <a:latin typeface="+mn-lt"/>
              <a:cs typeface="Times New Roman" pitchFamily="18" charset="0"/>
            </a:endParaRPr>
          </a:p>
        </p:txBody>
      </p:sp>
      <p:sp>
        <p:nvSpPr>
          <p:cNvPr id="16" name="矩形 19"/>
          <p:cNvSpPr>
            <a:spLocks noChangeArrowheads="1"/>
          </p:cNvSpPr>
          <p:nvPr/>
        </p:nvSpPr>
        <p:spPr bwMode="auto">
          <a:xfrm>
            <a:off x="1162050" y="3690938"/>
            <a:ext cx="65452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>
                <a:latin typeface="Times New Roman" pitchFamily="18" charset="0"/>
                <a:cs typeface="Times New Roman" pitchFamily="18" charset="0"/>
              </a:rPr>
              <a:t>常见的表选项有字符集、存储引擎以及校对集。</a:t>
            </a:r>
            <a:endParaRPr lang="en-US" altLang="zh-C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 </a:t>
            </a:r>
            <a:r>
              <a:rPr lang="zh-CN" altLang="en-US" dirty="0"/>
              <a:t>数据表操作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3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修改数据表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744538" y="3154363"/>
            <a:ext cx="655637" cy="657225"/>
            <a:chOff x="765530" y="3286093"/>
            <a:chExt cx="656530" cy="657462"/>
          </a:xfrm>
        </p:grpSpPr>
        <p:sp>
          <p:nvSpPr>
            <p:cNvPr id="39943" name="等腰三角形 14"/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39944" name="等腰三角形 15"/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471613" y="2078038"/>
            <a:ext cx="7256462" cy="375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1400">
                <a:latin typeface="Courier New" pitchFamily="49" charset="0"/>
              </a:rPr>
              <a:t># </a:t>
            </a:r>
            <a:r>
              <a:rPr lang="zh-CN" altLang="zh-CN" sz="1400">
                <a:latin typeface="Courier New" pitchFamily="49" charset="0"/>
              </a:rPr>
              <a:t>① 将</a:t>
            </a:r>
            <a:r>
              <a:rPr lang="en-US" altLang="zh-CN" sz="1400">
                <a:latin typeface="Courier New" pitchFamily="49" charset="0"/>
              </a:rPr>
              <a:t>my_goods</a:t>
            </a:r>
            <a:r>
              <a:rPr lang="zh-CN" altLang="zh-CN" sz="1400">
                <a:latin typeface="Courier New" pitchFamily="49" charset="0"/>
              </a:rPr>
              <a:t>数据表的字符集改为</a:t>
            </a:r>
            <a:r>
              <a:rPr lang="en-US" altLang="zh-CN" sz="1400">
                <a:latin typeface="Courier New" pitchFamily="49" charset="0"/>
              </a:rPr>
              <a:t>utf8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mysql&gt; </a:t>
            </a:r>
            <a:r>
              <a:rPr lang="en-US" altLang="zh-CN" sz="1400" b="1">
                <a:latin typeface="Courier New" pitchFamily="49" charset="0"/>
              </a:rPr>
              <a:t>ALTER TABLE my_goods CHARSET = utf8;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Query OK, 0 rows affected (0.01 sec)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Records: 0  Duplicates: 0  Warnings: 0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# </a:t>
            </a:r>
            <a:r>
              <a:rPr lang="zh-CN" altLang="zh-CN" sz="1400">
                <a:latin typeface="Courier New" pitchFamily="49" charset="0"/>
              </a:rPr>
              <a:t>② 查看修改结果</a:t>
            </a:r>
          </a:p>
          <a:p>
            <a:r>
              <a:rPr lang="en-US" altLang="zh-CN" sz="1400">
                <a:latin typeface="Courier New" pitchFamily="49" charset="0"/>
              </a:rPr>
              <a:t>mysql&gt; </a:t>
            </a:r>
            <a:r>
              <a:rPr lang="en-US" altLang="zh-CN" sz="1400" b="1">
                <a:latin typeface="Courier New" pitchFamily="49" charset="0"/>
              </a:rPr>
              <a:t>SHOW CREATE TABLE my_goods \G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*************************** 1. row ***************************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        Table: my_goods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Create Table: CREATE TABLE `my_goods` (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  `id` int(11) DEFAULT NULL COMMENT '</a:t>
            </a:r>
            <a:r>
              <a:rPr lang="zh-CN" altLang="zh-CN" sz="1400">
                <a:latin typeface="Courier New" pitchFamily="49" charset="0"/>
              </a:rPr>
              <a:t>编号</a:t>
            </a:r>
            <a:r>
              <a:rPr lang="en-US" altLang="zh-CN" sz="1400">
                <a:latin typeface="Courier New" pitchFamily="49" charset="0"/>
              </a:rPr>
              <a:t>',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  `name` varchar(32) CHARACTER SET latin1 DEFAULT NULL COMMENT '</a:t>
            </a:r>
            <a:r>
              <a:rPr lang="zh-CN" altLang="zh-CN" sz="1400">
                <a:latin typeface="Courier New" pitchFamily="49" charset="0"/>
              </a:rPr>
              <a:t>商品名</a:t>
            </a:r>
            <a:r>
              <a:rPr lang="en-US" altLang="zh-CN" sz="1400">
                <a:latin typeface="Courier New" pitchFamily="49" charset="0"/>
              </a:rPr>
              <a:t>',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  `price` int(11) DEFAULT NULL COMMENT '</a:t>
            </a:r>
            <a:r>
              <a:rPr lang="zh-CN" altLang="zh-CN" sz="1400">
                <a:latin typeface="Courier New" pitchFamily="49" charset="0"/>
              </a:rPr>
              <a:t>价格</a:t>
            </a:r>
            <a:r>
              <a:rPr lang="en-US" altLang="zh-CN" sz="1400">
                <a:latin typeface="Courier New" pitchFamily="49" charset="0"/>
              </a:rPr>
              <a:t>',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  `description` varchar(255) CHARACTER SET latin1 DEFAULT NULL COMMENT '</a:t>
            </a:r>
            <a:r>
              <a:rPr lang="zh-CN" altLang="zh-CN" sz="1400">
                <a:latin typeface="Courier New" pitchFamily="49" charset="0"/>
              </a:rPr>
              <a:t>商品描述</a:t>
            </a:r>
            <a:r>
              <a:rPr lang="en-US" altLang="zh-CN" sz="1400">
                <a:latin typeface="Courier New" pitchFamily="49" charset="0"/>
              </a:rPr>
              <a:t>'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) ENGINE=InnoDB DEFAULT </a:t>
            </a:r>
            <a:r>
              <a:rPr lang="en-US" altLang="zh-CN" sz="1400" b="1">
                <a:latin typeface="Courier New" pitchFamily="49" charset="0"/>
              </a:rPr>
              <a:t>CHARSET=utf8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1 row in set (0.00 sec)</a:t>
            </a:r>
            <a:endParaRPr lang="zh-CN" altLang="zh-CN" sz="140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 </a:t>
            </a:r>
            <a:r>
              <a:rPr lang="zh-CN" altLang="en-US" dirty="0"/>
              <a:t>数据表操作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4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查看表结构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sp>
        <p:nvSpPr>
          <p:cNvPr id="11" name="矩形 39"/>
          <p:cNvSpPr>
            <a:spLocks noChangeArrowheads="1"/>
          </p:cNvSpPr>
          <p:nvPr/>
        </p:nvSpPr>
        <p:spPr bwMode="auto">
          <a:xfrm>
            <a:off x="2482850" y="3298825"/>
            <a:ext cx="2508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/>
              <a:t>查看数据表的创建语句</a:t>
            </a:r>
            <a:endParaRPr lang="zh-CN" altLang="zh-CN"/>
          </a:p>
        </p:txBody>
      </p:sp>
      <p:sp>
        <p:nvSpPr>
          <p:cNvPr id="12" name="矩形 40"/>
          <p:cNvSpPr>
            <a:spLocks noChangeArrowheads="1"/>
          </p:cNvSpPr>
          <p:nvPr/>
        </p:nvSpPr>
        <p:spPr bwMode="auto">
          <a:xfrm>
            <a:off x="2482850" y="2244725"/>
            <a:ext cx="2508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/>
              <a:t>查看数据表的字段信息</a:t>
            </a:r>
            <a:endParaRPr lang="zh-CN" altLang="zh-CN"/>
          </a:p>
        </p:txBody>
      </p:sp>
      <p:grpSp>
        <p:nvGrpSpPr>
          <p:cNvPr id="13" name="组合 41"/>
          <p:cNvGrpSpPr>
            <a:grpSpLocks/>
          </p:cNvGrpSpPr>
          <p:nvPr/>
        </p:nvGrpSpPr>
        <p:grpSpPr bwMode="auto">
          <a:xfrm>
            <a:off x="2044700" y="2584450"/>
            <a:ext cx="4754563" cy="307975"/>
            <a:chOff x="2909458" y="1448789"/>
            <a:chExt cx="4754598" cy="308760"/>
          </a:xfrm>
        </p:grpSpPr>
        <p:cxnSp>
          <p:nvCxnSpPr>
            <p:cNvPr id="14" name="直接连接符 13"/>
            <p:cNvCxnSpPr/>
            <p:nvPr/>
          </p:nvCxnSpPr>
          <p:spPr bwMode="auto">
            <a:xfrm>
              <a:off x="3230135" y="1603170"/>
              <a:ext cx="4433921" cy="0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十字箭头标注 14"/>
            <p:cNvSpPr/>
            <p:nvPr/>
          </p:nvSpPr>
          <p:spPr bwMode="auto">
            <a:xfrm>
              <a:off x="2909458" y="1448789"/>
              <a:ext cx="307977" cy="308760"/>
            </a:xfrm>
            <a:prstGeom prst="quadArrowCallout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17" name="组合 45"/>
          <p:cNvGrpSpPr>
            <a:grpSpLocks/>
          </p:cNvGrpSpPr>
          <p:nvPr/>
        </p:nvGrpSpPr>
        <p:grpSpPr bwMode="auto">
          <a:xfrm>
            <a:off x="2043113" y="3668713"/>
            <a:ext cx="4756150" cy="307975"/>
            <a:chOff x="2909458" y="1448789"/>
            <a:chExt cx="4756186" cy="308760"/>
          </a:xfrm>
        </p:grpSpPr>
        <p:cxnSp>
          <p:nvCxnSpPr>
            <p:cNvPr id="18" name="直接连接符 17"/>
            <p:cNvCxnSpPr/>
            <p:nvPr/>
          </p:nvCxnSpPr>
          <p:spPr bwMode="auto">
            <a:xfrm>
              <a:off x="3230135" y="1603168"/>
              <a:ext cx="4435509" cy="0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十字箭头标注 18"/>
            <p:cNvSpPr/>
            <p:nvPr/>
          </p:nvSpPr>
          <p:spPr bwMode="auto">
            <a:xfrm>
              <a:off x="2909458" y="1448789"/>
              <a:ext cx="307977" cy="308760"/>
            </a:xfrm>
            <a:prstGeom prst="quadArrowCallout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21" name="矩形 53"/>
          <p:cNvSpPr>
            <a:spLocks noChangeArrowheads="1"/>
          </p:cNvSpPr>
          <p:nvPr/>
        </p:nvSpPr>
        <p:spPr bwMode="auto">
          <a:xfrm>
            <a:off x="2481263" y="4413250"/>
            <a:ext cx="1811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/>
              <a:t>查看数据表结构</a:t>
            </a:r>
            <a:endParaRPr lang="zh-CN" altLang="zh-CN"/>
          </a:p>
        </p:txBody>
      </p:sp>
      <p:grpSp>
        <p:nvGrpSpPr>
          <p:cNvPr id="22" name="组合 54"/>
          <p:cNvGrpSpPr>
            <a:grpSpLocks/>
          </p:cNvGrpSpPr>
          <p:nvPr/>
        </p:nvGrpSpPr>
        <p:grpSpPr bwMode="auto">
          <a:xfrm>
            <a:off x="2039938" y="4783138"/>
            <a:ext cx="4756150" cy="307975"/>
            <a:chOff x="2909458" y="1448789"/>
            <a:chExt cx="4756186" cy="308760"/>
          </a:xfrm>
        </p:grpSpPr>
        <p:cxnSp>
          <p:nvCxnSpPr>
            <p:cNvPr id="23" name="直接连接符 22"/>
            <p:cNvCxnSpPr/>
            <p:nvPr/>
          </p:nvCxnSpPr>
          <p:spPr bwMode="auto">
            <a:xfrm>
              <a:off x="3230135" y="1603168"/>
              <a:ext cx="4435509" cy="0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十字箭头标注 23"/>
            <p:cNvSpPr/>
            <p:nvPr/>
          </p:nvSpPr>
          <p:spPr bwMode="auto">
            <a:xfrm>
              <a:off x="2909458" y="1448789"/>
              <a:ext cx="307977" cy="308760"/>
            </a:xfrm>
            <a:prstGeom prst="quadArrowCallout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 </a:t>
            </a:r>
            <a:r>
              <a:rPr lang="zh-CN" altLang="en-US" dirty="0"/>
              <a:t>数据表操作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4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查看表结构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sp>
        <p:nvSpPr>
          <p:cNvPr id="26" name="圆角矩形 25"/>
          <p:cNvSpPr>
            <a:spLocks noChangeArrowheads="1"/>
          </p:cNvSpPr>
          <p:nvPr/>
        </p:nvSpPr>
        <p:spPr bwMode="auto">
          <a:xfrm>
            <a:off x="1092200" y="2338388"/>
            <a:ext cx="7208838" cy="1854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1423988" y="2520950"/>
            <a:ext cx="68770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  <a:defRPr/>
            </a:pPr>
            <a:r>
              <a:rPr lang="en-US" altLang="zh-CN">
                <a:latin typeface="+mn-lt"/>
                <a:cs typeface="Times New Roman" pitchFamily="18" charset="0"/>
              </a:rPr>
              <a:t># </a:t>
            </a:r>
            <a:r>
              <a:rPr lang="zh-CN" altLang="en-US">
                <a:latin typeface="+mn-lt"/>
                <a:cs typeface="Times New Roman" pitchFamily="18" charset="0"/>
              </a:rPr>
              <a:t>语法格式</a:t>
            </a:r>
            <a:r>
              <a:rPr lang="en-US" altLang="zh-CN">
                <a:latin typeface="+mn-lt"/>
                <a:cs typeface="Times New Roman" pitchFamily="18" charset="0"/>
              </a:rPr>
              <a:t>1</a:t>
            </a:r>
            <a:r>
              <a:rPr lang="zh-CN" altLang="en-US">
                <a:latin typeface="+mn-lt"/>
                <a:cs typeface="Times New Roman" pitchFamily="18" charset="0"/>
              </a:rPr>
              <a:t>：查看所有字段的信息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{ DESCRIBE | DESC } </a:t>
            </a:r>
            <a:r>
              <a:rPr lang="zh-CN" altLang="en-US">
                <a:latin typeface="+mn-lt"/>
                <a:cs typeface="Times New Roman" pitchFamily="18" charset="0"/>
              </a:rPr>
              <a:t>数据表名</a:t>
            </a:r>
            <a:r>
              <a:rPr lang="en-US" altLang="zh-CN">
                <a:latin typeface="+mn-lt"/>
                <a:cs typeface="Times New Roman" pitchFamily="18" charset="0"/>
              </a:rPr>
              <a:t>;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>
                <a:latin typeface="+mn-lt"/>
                <a:cs typeface="Times New Roman" pitchFamily="18" charset="0"/>
              </a:rPr>
              <a:t># </a:t>
            </a:r>
            <a:r>
              <a:rPr lang="zh-CN" altLang="en-US">
                <a:latin typeface="+mn-lt"/>
                <a:cs typeface="Times New Roman" pitchFamily="18" charset="0"/>
              </a:rPr>
              <a:t>语法格式</a:t>
            </a:r>
            <a:r>
              <a:rPr lang="en-US" altLang="zh-CN">
                <a:latin typeface="+mn-lt"/>
                <a:cs typeface="Times New Roman" pitchFamily="18" charset="0"/>
              </a:rPr>
              <a:t>2</a:t>
            </a:r>
            <a:r>
              <a:rPr lang="zh-CN" altLang="en-US">
                <a:latin typeface="+mn-lt"/>
                <a:cs typeface="Times New Roman" pitchFamily="18" charset="0"/>
              </a:rPr>
              <a:t>：查看指定字段的信息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{ DESCRIBE | DESC } </a:t>
            </a:r>
            <a:r>
              <a:rPr lang="zh-CN" altLang="en-US">
                <a:latin typeface="+mn-lt"/>
                <a:cs typeface="Times New Roman" pitchFamily="18" charset="0"/>
              </a:rPr>
              <a:t>数据表名 字段名</a:t>
            </a:r>
            <a:r>
              <a:rPr lang="en-US" altLang="zh-CN">
                <a:latin typeface="+mn-lt"/>
                <a:cs typeface="Times New Roman" pitchFamily="18" charset="0"/>
              </a:rPr>
              <a:t>;</a:t>
            </a:r>
          </a:p>
        </p:txBody>
      </p:sp>
      <p:sp>
        <p:nvSpPr>
          <p:cNvPr id="28" name="矩形 19"/>
          <p:cNvSpPr>
            <a:spLocks noChangeArrowheads="1"/>
          </p:cNvSpPr>
          <p:nvPr/>
        </p:nvSpPr>
        <p:spPr bwMode="auto">
          <a:xfrm>
            <a:off x="1019175" y="4343400"/>
            <a:ext cx="7221538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en-US" altLang="zh-CN">
                <a:latin typeface="+mn-lt"/>
                <a:cs typeface="Times New Roman" pitchFamily="18" charset="0"/>
              </a:rPr>
              <a:t>DESCRIBE</a:t>
            </a:r>
            <a:r>
              <a:rPr lang="zh-CN" altLang="en-US">
                <a:latin typeface="+mn-lt"/>
                <a:cs typeface="Times New Roman" pitchFamily="18" charset="0"/>
              </a:rPr>
              <a:t>语句以简写成</a:t>
            </a:r>
            <a:r>
              <a:rPr lang="en-US" altLang="zh-CN">
                <a:latin typeface="+mn-lt"/>
                <a:cs typeface="Times New Roman" pitchFamily="18" charset="0"/>
              </a:rPr>
              <a:t>DESC</a:t>
            </a:r>
            <a:r>
              <a:rPr lang="zh-CN" altLang="en-US">
                <a:latin typeface="+mn-lt"/>
                <a:cs typeface="Times New Roman" pitchFamily="18" charset="0"/>
              </a:rPr>
              <a:t>。</a:t>
            </a:r>
            <a:endParaRPr lang="en-US" altLang="zh-CN">
              <a:latin typeface="+mn-lt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en-US" altLang="zh-CN">
                <a:latin typeface="+mn-lt"/>
                <a:cs typeface="Times New Roman" pitchFamily="18" charset="0"/>
              </a:rPr>
              <a:t>DESC</a:t>
            </a:r>
            <a:r>
              <a:rPr lang="zh-CN" altLang="en-US">
                <a:latin typeface="+mn-lt"/>
                <a:cs typeface="Times New Roman" pitchFamily="18" charset="0"/>
              </a:rPr>
              <a:t>可以查看数据表的字段信息也可以查看指定字段的信息。</a:t>
            </a:r>
            <a:endParaRPr lang="en-US" altLang="zh-CN"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 </a:t>
            </a:r>
            <a:r>
              <a:rPr lang="zh-CN" altLang="en-US" dirty="0"/>
              <a:t>数据表操作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4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查看表结构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466850" y="2097088"/>
            <a:ext cx="6977063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1400">
                <a:latin typeface="Courier New" pitchFamily="49" charset="0"/>
              </a:rPr>
              <a:t># </a:t>
            </a:r>
            <a:r>
              <a:rPr lang="zh-CN" altLang="zh-CN" sz="1400">
                <a:latin typeface="Courier New" pitchFamily="49" charset="0"/>
              </a:rPr>
              <a:t>① 所有字段</a:t>
            </a:r>
          </a:p>
          <a:p>
            <a:r>
              <a:rPr lang="en-US" altLang="zh-CN" sz="1400">
                <a:latin typeface="Courier New" pitchFamily="49" charset="0"/>
              </a:rPr>
              <a:t>mysql&gt; DESC my_goods;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+-------------+--------------+------+-----+---------+-------+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| </a:t>
            </a:r>
            <a:r>
              <a:rPr lang="en-US" altLang="zh-CN" sz="1400" b="1">
                <a:latin typeface="Courier New" pitchFamily="49" charset="0"/>
              </a:rPr>
              <a:t>Field</a:t>
            </a:r>
            <a:r>
              <a:rPr lang="en-US" altLang="zh-CN" sz="1400">
                <a:latin typeface="Courier New" pitchFamily="49" charset="0"/>
              </a:rPr>
              <a:t>       | </a:t>
            </a:r>
            <a:r>
              <a:rPr lang="en-US" altLang="zh-CN" sz="1400" b="1">
                <a:latin typeface="Courier New" pitchFamily="49" charset="0"/>
              </a:rPr>
              <a:t>Type         </a:t>
            </a:r>
            <a:r>
              <a:rPr lang="en-US" altLang="zh-CN" sz="1400">
                <a:latin typeface="Courier New" pitchFamily="49" charset="0"/>
              </a:rPr>
              <a:t>| </a:t>
            </a:r>
            <a:r>
              <a:rPr lang="en-US" altLang="zh-CN" sz="1400" b="1">
                <a:latin typeface="Courier New" pitchFamily="49" charset="0"/>
              </a:rPr>
              <a:t>Null</a:t>
            </a:r>
            <a:r>
              <a:rPr lang="en-US" altLang="zh-CN" sz="1400">
                <a:latin typeface="Courier New" pitchFamily="49" charset="0"/>
              </a:rPr>
              <a:t> | </a:t>
            </a:r>
            <a:r>
              <a:rPr lang="en-US" altLang="zh-CN" sz="1400" b="1">
                <a:latin typeface="Courier New" pitchFamily="49" charset="0"/>
              </a:rPr>
              <a:t>Key</a:t>
            </a:r>
            <a:r>
              <a:rPr lang="en-US" altLang="zh-CN" sz="1400">
                <a:latin typeface="Courier New" pitchFamily="49" charset="0"/>
              </a:rPr>
              <a:t> | </a:t>
            </a:r>
            <a:r>
              <a:rPr lang="en-US" altLang="zh-CN" sz="1400" b="1">
                <a:latin typeface="Courier New" pitchFamily="49" charset="0"/>
              </a:rPr>
              <a:t>Default</a:t>
            </a:r>
            <a:r>
              <a:rPr lang="en-US" altLang="zh-CN" sz="1400">
                <a:latin typeface="Courier New" pitchFamily="49" charset="0"/>
              </a:rPr>
              <a:t> | </a:t>
            </a:r>
            <a:r>
              <a:rPr lang="en-US" altLang="zh-CN" sz="1400" b="1">
                <a:latin typeface="Courier New" pitchFamily="49" charset="0"/>
              </a:rPr>
              <a:t>Extra</a:t>
            </a:r>
            <a:r>
              <a:rPr lang="en-US" altLang="zh-CN" sz="1400">
                <a:latin typeface="Courier New" pitchFamily="49" charset="0"/>
              </a:rPr>
              <a:t> |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+-------------+--------------+------+-----+---------+-------+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| id          | int(11)      | YES  |     | NULL    |       |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| name        | varchar(32)  | YES  |     | NULL    |       |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| price       | int(11)      | YES  |     | NULL    |       |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| description | varchar(255) | YES  |     | NULL    |       |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+-------------+--------------+------+-----+---------+-------+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4 rows in set (0.00 sec)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# </a:t>
            </a:r>
            <a:r>
              <a:rPr lang="zh-CN" altLang="zh-CN" sz="1400">
                <a:latin typeface="Courier New" pitchFamily="49" charset="0"/>
              </a:rPr>
              <a:t>②</a:t>
            </a:r>
            <a:r>
              <a:rPr lang="en-US" altLang="zh-CN" sz="1400">
                <a:latin typeface="Courier New" pitchFamily="49" charset="0"/>
              </a:rPr>
              <a:t> name</a:t>
            </a:r>
            <a:r>
              <a:rPr lang="zh-CN" altLang="zh-CN" sz="1400">
                <a:latin typeface="Courier New" pitchFamily="49" charset="0"/>
              </a:rPr>
              <a:t>字段</a:t>
            </a:r>
          </a:p>
          <a:p>
            <a:r>
              <a:rPr lang="en-US" altLang="zh-CN" sz="1400">
                <a:latin typeface="Courier New" pitchFamily="49" charset="0"/>
              </a:rPr>
              <a:t>mysql&gt; DESC my_goods name;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+-------+-------------+------+-----+---------+-------+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| </a:t>
            </a:r>
            <a:r>
              <a:rPr lang="en-US" altLang="zh-CN" sz="1400" b="1">
                <a:latin typeface="Courier New" pitchFamily="49" charset="0"/>
              </a:rPr>
              <a:t>Field</a:t>
            </a:r>
            <a:r>
              <a:rPr lang="en-US" altLang="zh-CN" sz="1400">
                <a:latin typeface="Courier New" pitchFamily="49" charset="0"/>
              </a:rPr>
              <a:t> | </a:t>
            </a:r>
            <a:r>
              <a:rPr lang="en-US" altLang="zh-CN" sz="1400" b="1">
                <a:latin typeface="Courier New" pitchFamily="49" charset="0"/>
              </a:rPr>
              <a:t>Type        </a:t>
            </a:r>
            <a:r>
              <a:rPr lang="en-US" altLang="zh-CN" sz="1400">
                <a:latin typeface="Courier New" pitchFamily="49" charset="0"/>
              </a:rPr>
              <a:t>| </a:t>
            </a:r>
            <a:r>
              <a:rPr lang="en-US" altLang="zh-CN" sz="1400" b="1">
                <a:latin typeface="Courier New" pitchFamily="49" charset="0"/>
              </a:rPr>
              <a:t>Null</a:t>
            </a:r>
            <a:r>
              <a:rPr lang="en-US" altLang="zh-CN" sz="1400">
                <a:latin typeface="Courier New" pitchFamily="49" charset="0"/>
              </a:rPr>
              <a:t> | </a:t>
            </a:r>
            <a:r>
              <a:rPr lang="en-US" altLang="zh-CN" sz="1400" b="1">
                <a:latin typeface="Courier New" pitchFamily="49" charset="0"/>
              </a:rPr>
              <a:t>Key</a:t>
            </a:r>
            <a:r>
              <a:rPr lang="en-US" altLang="zh-CN" sz="1400">
                <a:latin typeface="Courier New" pitchFamily="49" charset="0"/>
              </a:rPr>
              <a:t> | </a:t>
            </a:r>
            <a:r>
              <a:rPr lang="en-US" altLang="zh-CN" sz="1400" b="1">
                <a:latin typeface="Courier New" pitchFamily="49" charset="0"/>
              </a:rPr>
              <a:t>Default</a:t>
            </a:r>
            <a:r>
              <a:rPr lang="en-US" altLang="zh-CN" sz="1400">
                <a:latin typeface="Courier New" pitchFamily="49" charset="0"/>
              </a:rPr>
              <a:t> | </a:t>
            </a:r>
            <a:r>
              <a:rPr lang="en-US" altLang="zh-CN" sz="1400" b="1">
                <a:latin typeface="Courier New" pitchFamily="49" charset="0"/>
              </a:rPr>
              <a:t>Extra</a:t>
            </a:r>
            <a:r>
              <a:rPr lang="en-US" altLang="zh-CN" sz="1400">
                <a:latin typeface="Courier New" pitchFamily="49" charset="0"/>
              </a:rPr>
              <a:t> |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+-------+-------------+------+-----+---------+-------+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| name  | varchar(32) | YES  |     | NULL    |       |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+-------+-------------+------+-----+---------+-------+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1 row in set (0.00 sec)</a:t>
            </a:r>
            <a:endParaRPr lang="zh-CN" altLang="zh-CN" sz="1400">
              <a:latin typeface="Courier New" pitchFamily="49" charset="0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744538" y="3154363"/>
            <a:ext cx="655637" cy="657225"/>
            <a:chOff x="765530" y="3286093"/>
            <a:chExt cx="656530" cy="657462"/>
          </a:xfrm>
        </p:grpSpPr>
        <p:sp>
          <p:nvSpPr>
            <p:cNvPr id="43015" name="等腰三角形 11"/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43016" name="等腰三角形 12"/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 </a:t>
            </a:r>
            <a:r>
              <a:rPr lang="zh-CN" altLang="en-US" dirty="0"/>
              <a:t>数据表操作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4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查看表结构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4892675" y="1765300"/>
            <a:ext cx="2070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</a:rPr>
              <a:t>Field</a:t>
            </a:r>
            <a:r>
              <a:rPr lang="zh-CN" altLang="en-US">
                <a:solidFill>
                  <a:srgbClr val="000000"/>
                </a:solidFill>
              </a:rPr>
              <a:t>表示字段名称</a:t>
            </a:r>
            <a:endParaRPr lang="zh-CN" alt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498600" y="2478088"/>
            <a:ext cx="2762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</a:rPr>
              <a:t>Type</a:t>
            </a:r>
            <a:r>
              <a:rPr lang="zh-CN" altLang="en-US">
                <a:solidFill>
                  <a:srgbClr val="000000"/>
                </a:solidFill>
              </a:rPr>
              <a:t>表示字段的数据类型</a:t>
            </a:r>
            <a:endParaRPr lang="zh-CN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4883150" y="3214688"/>
            <a:ext cx="3097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</a:rPr>
              <a:t>Null</a:t>
            </a:r>
            <a:r>
              <a:rPr lang="zh-CN" altLang="en-US">
                <a:solidFill>
                  <a:srgbClr val="000000"/>
                </a:solidFill>
              </a:rPr>
              <a:t>表示该字段是否可以为空</a:t>
            </a:r>
            <a:endParaRPr lang="zh-CN" altLang="en-US"/>
          </a:p>
        </p:txBody>
      </p: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4437063" y="1693863"/>
            <a:ext cx="242887" cy="4195762"/>
            <a:chOff x="4437370" y="1693863"/>
            <a:chExt cx="243225" cy="4196298"/>
          </a:xfrm>
        </p:grpSpPr>
        <p:cxnSp>
          <p:nvCxnSpPr>
            <p:cNvPr id="44044" name="直接连接符 24"/>
            <p:cNvCxnSpPr>
              <a:cxnSpLocks noChangeShapeType="1"/>
            </p:cNvCxnSpPr>
            <p:nvPr/>
          </p:nvCxnSpPr>
          <p:spPr bwMode="auto">
            <a:xfrm>
              <a:off x="4561807" y="1693863"/>
              <a:ext cx="0" cy="4196298"/>
            </a:xfrm>
            <a:prstGeom prst="line">
              <a:avLst/>
            </a:prstGeom>
            <a:noFill/>
            <a:ln w="28575" algn="ctr">
              <a:solidFill>
                <a:srgbClr val="BED1E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045" name="椭圆 26"/>
            <p:cNvSpPr>
              <a:spLocks noChangeArrowheads="1"/>
            </p:cNvSpPr>
            <p:nvPr/>
          </p:nvSpPr>
          <p:spPr bwMode="auto">
            <a:xfrm>
              <a:off x="4441334" y="1838150"/>
              <a:ext cx="237576" cy="237576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BED1EE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44046" name="椭圆 31"/>
            <p:cNvSpPr>
              <a:spLocks noChangeArrowheads="1"/>
            </p:cNvSpPr>
            <p:nvPr/>
          </p:nvSpPr>
          <p:spPr bwMode="auto">
            <a:xfrm>
              <a:off x="4441334" y="2574334"/>
              <a:ext cx="237576" cy="237576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BED1EE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44047" name="椭圆 32"/>
            <p:cNvSpPr>
              <a:spLocks noChangeArrowheads="1"/>
            </p:cNvSpPr>
            <p:nvPr/>
          </p:nvSpPr>
          <p:spPr bwMode="auto">
            <a:xfrm>
              <a:off x="4439352" y="3296057"/>
              <a:ext cx="237576" cy="237576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BED1EE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44048" name="椭圆 33"/>
            <p:cNvSpPr>
              <a:spLocks noChangeArrowheads="1"/>
            </p:cNvSpPr>
            <p:nvPr/>
          </p:nvSpPr>
          <p:spPr bwMode="auto">
            <a:xfrm>
              <a:off x="4437370" y="4014852"/>
              <a:ext cx="237576" cy="237576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BED1EE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44049" name="椭圆 34"/>
            <p:cNvSpPr>
              <a:spLocks noChangeArrowheads="1"/>
            </p:cNvSpPr>
            <p:nvPr/>
          </p:nvSpPr>
          <p:spPr bwMode="auto">
            <a:xfrm>
              <a:off x="4443019" y="4740596"/>
              <a:ext cx="237576" cy="237576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BED1EE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44050" name="椭圆 35"/>
            <p:cNvSpPr>
              <a:spLocks noChangeArrowheads="1"/>
            </p:cNvSpPr>
            <p:nvPr/>
          </p:nvSpPr>
          <p:spPr bwMode="auto">
            <a:xfrm>
              <a:off x="4443019" y="5411473"/>
              <a:ext cx="237576" cy="237576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BED1EE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4891088" y="4649788"/>
            <a:ext cx="345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</a:rPr>
              <a:t>Default</a:t>
            </a:r>
            <a:r>
              <a:rPr lang="zh-CN" altLang="en-US">
                <a:solidFill>
                  <a:srgbClr val="000000"/>
                </a:solidFill>
              </a:rPr>
              <a:t>表示该字段是否有默认值</a:t>
            </a:r>
            <a:endParaRPr lang="zh-CN" altLang="en-US"/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1497013" y="3924300"/>
            <a:ext cx="27638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</a:rPr>
              <a:t>Key</a:t>
            </a:r>
            <a:r>
              <a:rPr lang="zh-CN" altLang="en-US">
                <a:solidFill>
                  <a:srgbClr val="000000"/>
                </a:solidFill>
              </a:rPr>
              <a:t>表示该字段是否已设置了索引</a:t>
            </a:r>
            <a:endParaRPr lang="zh-CN" altLang="en-US"/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1493838" y="5372100"/>
            <a:ext cx="27670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</a:rPr>
              <a:t>Extra</a:t>
            </a:r>
            <a:r>
              <a:rPr lang="zh-CN" altLang="en-US">
                <a:solidFill>
                  <a:srgbClr val="000000"/>
                </a:solidFill>
              </a:rPr>
              <a:t>表示获取到的与该字段相关的附加信息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41" grpId="0"/>
      <p:bldP spid="42" grpId="0"/>
      <p:bldP spid="4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 </a:t>
            </a:r>
            <a:r>
              <a:rPr lang="zh-CN" altLang="en-US" dirty="0"/>
              <a:t>数据表操作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4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查看表结构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sp>
        <p:nvSpPr>
          <p:cNvPr id="11" name="圆角矩形 10"/>
          <p:cNvSpPr>
            <a:spLocks noChangeArrowheads="1"/>
          </p:cNvSpPr>
          <p:nvPr/>
        </p:nvSpPr>
        <p:spPr bwMode="auto">
          <a:xfrm>
            <a:off x="1233488" y="2338388"/>
            <a:ext cx="6450012" cy="12557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233488" y="2698750"/>
            <a:ext cx="64500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SHOW CREATE TABLE </a:t>
            </a:r>
            <a:r>
              <a:rPr lang="zh-CN" altLang="en-US">
                <a:latin typeface="+mn-lt"/>
                <a:cs typeface="Times New Roman" pitchFamily="18" charset="0"/>
              </a:rPr>
              <a:t>表名</a:t>
            </a:r>
            <a:r>
              <a:rPr lang="en-US" altLang="zh-CN">
                <a:latin typeface="+mn-lt"/>
                <a:cs typeface="Times New Roman" pitchFamily="18" charset="0"/>
              </a:rPr>
              <a:t>;</a:t>
            </a:r>
          </a:p>
        </p:txBody>
      </p:sp>
      <p:sp>
        <p:nvSpPr>
          <p:cNvPr id="13" name="矩形 19"/>
          <p:cNvSpPr>
            <a:spLocks noChangeArrowheads="1"/>
          </p:cNvSpPr>
          <p:nvPr/>
        </p:nvSpPr>
        <p:spPr bwMode="auto">
          <a:xfrm>
            <a:off x="1162050" y="3690938"/>
            <a:ext cx="65452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en-US">
                <a:latin typeface="+mn-lt"/>
                <a:cs typeface="Times New Roman" pitchFamily="18" charset="0"/>
              </a:rPr>
              <a:t>可查看到创建数据表的具体</a:t>
            </a:r>
            <a:r>
              <a:rPr lang="en-US" altLang="zh-CN" b="1">
                <a:solidFill>
                  <a:srgbClr val="0070C0"/>
                </a:solidFill>
                <a:latin typeface="+mn-lt"/>
                <a:cs typeface="Times New Roman" pitchFamily="18" charset="0"/>
              </a:rPr>
              <a:t>SQL</a:t>
            </a:r>
            <a:r>
              <a:rPr lang="zh-CN" altLang="en-US" b="1">
                <a:solidFill>
                  <a:srgbClr val="0070C0"/>
                </a:solidFill>
                <a:latin typeface="+mn-lt"/>
                <a:cs typeface="Times New Roman" pitchFamily="18" charset="0"/>
              </a:rPr>
              <a:t>语句</a:t>
            </a:r>
            <a:r>
              <a:rPr lang="zh-CN" altLang="en-US">
                <a:latin typeface="+mn-lt"/>
                <a:cs typeface="Times New Roman" pitchFamily="18" charset="0"/>
              </a:rPr>
              <a:t>。</a:t>
            </a:r>
            <a:endParaRPr lang="en-US" altLang="zh-CN">
              <a:latin typeface="+mn-lt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en-US">
                <a:latin typeface="+mn-lt"/>
                <a:cs typeface="Times New Roman" pitchFamily="18" charset="0"/>
              </a:rPr>
              <a:t>可查看到数据表的</a:t>
            </a:r>
            <a:r>
              <a:rPr lang="zh-CN" altLang="en-US" b="1">
                <a:solidFill>
                  <a:srgbClr val="0070C0"/>
                </a:solidFill>
                <a:latin typeface="+mn-lt"/>
                <a:cs typeface="Times New Roman" pitchFamily="18" charset="0"/>
              </a:rPr>
              <a:t>字符编码</a:t>
            </a:r>
            <a:r>
              <a:rPr lang="zh-CN" altLang="en-US">
                <a:latin typeface="+mn-lt"/>
                <a:cs typeface="Times New Roman" pitchFamily="18" charset="0"/>
              </a:rPr>
              <a:t>。</a:t>
            </a:r>
            <a:endParaRPr lang="en-US" altLang="zh-CN"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知识架构</a:t>
            </a:r>
            <a:endParaRPr lang="zh-CN" altLang="en-US"/>
          </a:p>
        </p:txBody>
      </p:sp>
      <p:sp>
        <p:nvSpPr>
          <p:cNvPr id="3" name="AutoShape 208"/>
          <p:cNvSpPr>
            <a:spLocks noChangeArrowheads="1"/>
          </p:cNvSpPr>
          <p:nvPr/>
        </p:nvSpPr>
        <p:spPr bwMode="auto">
          <a:xfrm>
            <a:off x="2670175" y="1452563"/>
            <a:ext cx="5976938" cy="850900"/>
          </a:xfrm>
          <a:prstGeom prst="roundRect">
            <a:avLst>
              <a:gd name="adj" fmla="val 17352"/>
            </a:avLst>
          </a:prstGeom>
          <a:solidFill>
            <a:srgbClr val="FFFFFF"/>
          </a:solidFill>
          <a:ln w="19050" algn="ctr">
            <a:solidFill>
              <a:srgbClr val="FFFFFF">
                <a:lumMod val="95000"/>
              </a:srgbClr>
            </a:solidFill>
            <a:round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4" name="TextBox 154"/>
          <p:cNvSpPr txBox="1">
            <a:spLocks noChangeArrowheads="1"/>
          </p:cNvSpPr>
          <p:nvPr/>
        </p:nvSpPr>
        <p:spPr bwMode="auto">
          <a:xfrm>
            <a:off x="3192463" y="1635125"/>
            <a:ext cx="5432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kern="0" dirty="0">
                <a:solidFill>
                  <a:srgbClr val="1369B2"/>
                </a:solidFill>
              </a:rPr>
              <a:t>3 </a:t>
            </a:r>
            <a:r>
              <a:rPr lang="zh-CN" altLang="en-US" sz="2800" b="1" kern="0" dirty="0">
                <a:solidFill>
                  <a:srgbClr val="1369B2"/>
                </a:solidFill>
              </a:rPr>
              <a:t>数据操作</a:t>
            </a:r>
            <a:endParaRPr lang="zh-CN" altLang="en-US" sz="2800" b="1" kern="0" dirty="0">
              <a:solidFill>
                <a:srgbClr val="1369B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132"/>
          <p:cNvSpPr>
            <a:spLocks noChangeArrowheads="1"/>
          </p:cNvSpPr>
          <p:nvPr/>
        </p:nvSpPr>
        <p:spPr bwMode="auto">
          <a:xfrm>
            <a:off x="392113" y="1161474"/>
            <a:ext cx="2016125" cy="5178435"/>
          </a:xfrm>
          <a:prstGeom prst="upArrow">
            <a:avLst>
              <a:gd name="adj1" fmla="val 66296"/>
              <a:gd name="adj2" fmla="val 58426"/>
            </a:avLst>
          </a:prstGeom>
          <a:gradFill flip="none" rotWithShape="1">
            <a:gsLst>
              <a:gs pos="0">
                <a:srgbClr val="CFDEF3">
                  <a:lumMod val="90000"/>
                </a:srgbClr>
              </a:gs>
              <a:gs pos="100000">
                <a:srgbClr val="764718">
                  <a:alpha val="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xtLst/>
        </p:spPr>
        <p:txBody>
          <a:bodyPr wrap="none" anchor="ctr"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ko-KR" altLang="en-US" sz="1000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2759075" y="2492375"/>
            <a:ext cx="5400675" cy="541338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26" name="椭圆 7"/>
          <p:cNvSpPr>
            <a:spLocks noChangeArrowheads="1"/>
          </p:cNvSpPr>
          <p:nvPr/>
        </p:nvSpPr>
        <p:spPr bwMode="auto">
          <a:xfrm>
            <a:off x="1116013" y="2492375"/>
            <a:ext cx="539750" cy="541338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/>
              <a:t>1</a:t>
            </a:r>
            <a:endParaRPr lang="zh-CN" altLang="en-US" sz="2400" b="1"/>
          </a:p>
        </p:txBody>
      </p:sp>
      <p:sp>
        <p:nvSpPr>
          <p:cNvPr id="9" name="Line 188"/>
          <p:cNvSpPr>
            <a:spLocks noChangeShapeType="1"/>
          </p:cNvSpPr>
          <p:nvPr/>
        </p:nvSpPr>
        <p:spPr bwMode="auto">
          <a:xfrm flipH="1">
            <a:off x="1695450" y="276225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28" name="TextBox 218"/>
          <p:cNvSpPr txBox="1">
            <a:spLocks noChangeArrowheads="1"/>
          </p:cNvSpPr>
          <p:nvPr/>
        </p:nvSpPr>
        <p:spPr bwMode="auto">
          <a:xfrm>
            <a:off x="3063875" y="2608263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添加数据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2759075" y="3176588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30" name="椭圆 11"/>
          <p:cNvSpPr>
            <a:spLocks noChangeArrowheads="1"/>
          </p:cNvSpPr>
          <p:nvPr/>
        </p:nvSpPr>
        <p:spPr bwMode="auto">
          <a:xfrm>
            <a:off x="1116013" y="3176588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/>
              <a:t>2</a:t>
            </a:r>
            <a:endParaRPr lang="zh-CN" altLang="en-US" sz="2400" b="1"/>
          </a:p>
        </p:txBody>
      </p:sp>
      <p:sp>
        <p:nvSpPr>
          <p:cNvPr id="13" name="Line 188"/>
          <p:cNvSpPr>
            <a:spLocks noChangeShapeType="1"/>
          </p:cNvSpPr>
          <p:nvPr/>
        </p:nvSpPr>
        <p:spPr bwMode="auto">
          <a:xfrm flipH="1">
            <a:off x="1695450" y="3446463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32" name="TextBox 218"/>
          <p:cNvSpPr txBox="1">
            <a:spLocks noChangeArrowheads="1"/>
          </p:cNvSpPr>
          <p:nvPr/>
        </p:nvSpPr>
        <p:spPr bwMode="auto">
          <a:xfrm>
            <a:off x="3063875" y="3292475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查询数据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771775" y="3860800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34" name="椭圆 15"/>
          <p:cNvSpPr>
            <a:spLocks noChangeArrowheads="1"/>
          </p:cNvSpPr>
          <p:nvPr/>
        </p:nvSpPr>
        <p:spPr bwMode="auto">
          <a:xfrm>
            <a:off x="1128713" y="3860800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/>
              <a:t>3</a:t>
            </a:r>
            <a:endParaRPr lang="zh-CN" altLang="en-US" sz="2400" b="1"/>
          </a:p>
        </p:txBody>
      </p:sp>
      <p:sp>
        <p:nvSpPr>
          <p:cNvPr id="17" name="Line 188"/>
          <p:cNvSpPr>
            <a:spLocks noChangeShapeType="1"/>
          </p:cNvSpPr>
          <p:nvPr/>
        </p:nvSpPr>
        <p:spPr bwMode="auto">
          <a:xfrm flipH="1">
            <a:off x="1708150" y="4130675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36" name="TextBox 218"/>
          <p:cNvSpPr txBox="1">
            <a:spLocks noChangeArrowheads="1"/>
          </p:cNvSpPr>
          <p:nvPr/>
        </p:nvSpPr>
        <p:spPr bwMode="auto">
          <a:xfrm>
            <a:off x="3076575" y="3976688"/>
            <a:ext cx="5095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修改数据</a:t>
            </a:r>
          </a:p>
        </p:txBody>
      </p:sp>
      <p:sp>
        <p:nvSpPr>
          <p:cNvPr id="19" name="任意多边形 18"/>
          <p:cNvSpPr/>
          <p:nvPr/>
        </p:nvSpPr>
        <p:spPr>
          <a:xfrm>
            <a:off x="2759075" y="4545013"/>
            <a:ext cx="5400675" cy="539750"/>
          </a:xfrm>
          <a:custGeom>
            <a:avLst/>
            <a:gdLst>
              <a:gd name="connsiteX0" fmla="*/ 0 w 4053840"/>
              <a:gd name="connsiteY0" fmla="*/ 0 h 290170"/>
              <a:gd name="connsiteX1" fmla="*/ 3908755 w 4053840"/>
              <a:gd name="connsiteY1" fmla="*/ 0 h 290170"/>
              <a:gd name="connsiteX2" fmla="*/ 4053840 w 4053840"/>
              <a:gd name="connsiteY2" fmla="*/ 145085 h 290170"/>
              <a:gd name="connsiteX3" fmla="*/ 3908755 w 4053840"/>
              <a:gd name="connsiteY3" fmla="*/ 290170 h 290170"/>
              <a:gd name="connsiteX4" fmla="*/ 0 w 4053840"/>
              <a:gd name="connsiteY4" fmla="*/ 290170 h 290170"/>
              <a:gd name="connsiteX5" fmla="*/ 0 w 4053840"/>
              <a:gd name="connsiteY5" fmla="*/ 0 h 29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53840" h="290170">
                <a:moveTo>
                  <a:pt x="4053840" y="290169"/>
                </a:moveTo>
                <a:lnTo>
                  <a:pt x="145085" y="290169"/>
                </a:lnTo>
                <a:lnTo>
                  <a:pt x="0" y="145085"/>
                </a:lnTo>
                <a:lnTo>
                  <a:pt x="145085" y="1"/>
                </a:lnTo>
                <a:lnTo>
                  <a:pt x="4053840" y="1"/>
                </a:lnTo>
                <a:lnTo>
                  <a:pt x="4053840" y="290169"/>
                </a:lnTo>
                <a:close/>
              </a:path>
            </a:pathLst>
          </a:custGeom>
          <a:solidFill>
            <a:srgbClr val="CFDEF3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lIns="200499" tIns="45721" rIns="85344" spcCol="1270" anchor="ctr"/>
          <a:lstStyle/>
          <a:p>
            <a:pPr algn="ctr" defTabSz="533400" eaLnBrk="1" fontAlgn="auto" hangingPunct="1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defRPr/>
            </a:pPr>
            <a:endParaRPr lang="zh-CN" altLang="en-US" sz="12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9238" name="椭圆 19"/>
          <p:cNvSpPr>
            <a:spLocks noChangeArrowheads="1"/>
          </p:cNvSpPr>
          <p:nvPr/>
        </p:nvSpPr>
        <p:spPr bwMode="auto">
          <a:xfrm>
            <a:off x="1116013" y="4545013"/>
            <a:ext cx="539750" cy="539750"/>
          </a:xfrm>
          <a:prstGeom prst="ellipse">
            <a:avLst/>
          </a:prstGeom>
          <a:solidFill>
            <a:srgbClr val="E9EFF9"/>
          </a:solidFill>
          <a:ln w="25400" algn="ctr">
            <a:solidFill>
              <a:srgbClr val="FFFFFF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b="1"/>
              <a:t>4</a:t>
            </a:r>
            <a:endParaRPr lang="zh-CN" altLang="en-US" sz="2400" b="1"/>
          </a:p>
        </p:txBody>
      </p:sp>
      <p:sp>
        <p:nvSpPr>
          <p:cNvPr id="21" name="Line 188"/>
          <p:cNvSpPr>
            <a:spLocks noChangeShapeType="1"/>
          </p:cNvSpPr>
          <p:nvPr/>
        </p:nvSpPr>
        <p:spPr bwMode="auto">
          <a:xfrm flipH="1">
            <a:off x="1695450" y="4813300"/>
            <a:ext cx="1295400" cy="0"/>
          </a:xfrm>
          <a:prstGeom prst="line">
            <a:avLst/>
          </a:prstGeom>
          <a:noFill/>
          <a:ln w="31750" cap="rnd">
            <a:solidFill>
              <a:srgbClr val="FFFFFF">
                <a:lumMod val="50000"/>
              </a:srgbClr>
            </a:solidFill>
            <a:prstDash val="sysDot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240" name="TextBox 218"/>
          <p:cNvSpPr txBox="1">
            <a:spLocks noChangeArrowheads="1"/>
          </p:cNvSpPr>
          <p:nvPr/>
        </p:nvSpPr>
        <p:spPr bwMode="auto">
          <a:xfrm>
            <a:off x="3063875" y="4660900"/>
            <a:ext cx="50958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删除数据</a:t>
            </a:r>
          </a:p>
        </p:txBody>
      </p:sp>
    </p:spTree>
  </p:cSld>
  <p:clrMapOvr>
    <a:masterClrMapping/>
  </p:clrMapOvr>
  <p:transition spd="slow" advClick="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 </a:t>
            </a:r>
            <a:r>
              <a:rPr lang="zh-CN" altLang="en-US" dirty="0"/>
              <a:t>数据表操作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4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查看表结构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576388" y="2209800"/>
            <a:ext cx="6523037" cy="289242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28600">
              <a:spcAft>
                <a:spcPts val="0"/>
              </a:spcAft>
              <a:defRPr/>
            </a:pPr>
            <a:r>
              <a:rPr lang="en-US" altLang="zh-CN" sz="1400">
                <a:latin typeface="Courier New"/>
                <a:ea typeface="宋体"/>
                <a:cs typeface="宋体"/>
              </a:rPr>
              <a:t>mysql&gt; SHOW CREATE TABLE my_goods \G</a:t>
            </a:r>
            <a:endParaRPr lang="zh-CN" altLang="zh-CN" sz="1400">
              <a:latin typeface="Courier New"/>
              <a:ea typeface="宋体"/>
              <a:cs typeface="宋体"/>
            </a:endParaRPr>
          </a:p>
          <a:p>
            <a:pPr indent="228600">
              <a:spcAft>
                <a:spcPts val="0"/>
              </a:spcAft>
              <a:defRPr/>
            </a:pPr>
            <a:r>
              <a:rPr lang="en-US" altLang="zh-CN" sz="1400">
                <a:latin typeface="Courier New"/>
                <a:ea typeface="宋体"/>
                <a:cs typeface="宋体"/>
              </a:rPr>
              <a:t>*************************** 1. row ***************************</a:t>
            </a:r>
            <a:endParaRPr lang="zh-CN" altLang="zh-CN" sz="1400">
              <a:latin typeface="Courier New"/>
              <a:ea typeface="宋体"/>
              <a:cs typeface="宋体"/>
            </a:endParaRPr>
          </a:p>
          <a:p>
            <a:pPr indent="228600">
              <a:spcAft>
                <a:spcPts val="0"/>
              </a:spcAft>
              <a:defRPr/>
            </a:pPr>
            <a:r>
              <a:rPr lang="en-US" altLang="zh-CN" sz="1400">
                <a:latin typeface="Courier New"/>
                <a:ea typeface="宋体"/>
                <a:cs typeface="宋体"/>
              </a:rPr>
              <a:t>        </a:t>
            </a:r>
            <a:r>
              <a:rPr lang="en-US" altLang="zh-CN" sz="1400" b="1">
                <a:latin typeface="Courier New"/>
                <a:ea typeface="宋体"/>
                <a:cs typeface="宋体"/>
              </a:rPr>
              <a:t>Table</a:t>
            </a:r>
            <a:r>
              <a:rPr lang="en-US" altLang="zh-CN" sz="1400">
                <a:latin typeface="Courier New"/>
                <a:ea typeface="宋体"/>
                <a:cs typeface="宋体"/>
              </a:rPr>
              <a:t>: my_goods</a:t>
            </a:r>
            <a:endParaRPr lang="zh-CN" altLang="zh-CN" sz="1400">
              <a:latin typeface="Courier New"/>
              <a:ea typeface="宋体"/>
              <a:cs typeface="宋体"/>
            </a:endParaRPr>
          </a:p>
          <a:p>
            <a:pPr indent="229235">
              <a:spcAft>
                <a:spcPts val="0"/>
              </a:spcAft>
              <a:defRPr/>
            </a:pPr>
            <a:r>
              <a:rPr lang="en-US" altLang="zh-CN" sz="1400" b="1">
                <a:latin typeface="Courier New"/>
                <a:ea typeface="宋体"/>
                <a:cs typeface="宋体"/>
              </a:rPr>
              <a:t>Create Table</a:t>
            </a:r>
            <a:r>
              <a:rPr lang="en-US" altLang="zh-CN" sz="1400">
                <a:latin typeface="Courier New"/>
                <a:ea typeface="宋体"/>
                <a:cs typeface="宋体"/>
              </a:rPr>
              <a:t>: CREATE TABLE `my_goods` (</a:t>
            </a:r>
            <a:endParaRPr lang="zh-CN" altLang="zh-CN" sz="1400">
              <a:latin typeface="Courier New"/>
              <a:ea typeface="宋体"/>
              <a:cs typeface="宋体"/>
            </a:endParaRPr>
          </a:p>
          <a:p>
            <a:pPr indent="228600">
              <a:spcAft>
                <a:spcPts val="0"/>
              </a:spcAft>
              <a:defRPr/>
            </a:pPr>
            <a:r>
              <a:rPr lang="en-US" altLang="zh-CN" sz="1400">
                <a:latin typeface="Courier New"/>
                <a:ea typeface="宋体"/>
                <a:cs typeface="宋体"/>
              </a:rPr>
              <a:t>  `id` int(11) DEFAULT NULL COMMENT '</a:t>
            </a:r>
            <a:r>
              <a:rPr lang="zh-CN" altLang="zh-CN" sz="1400">
                <a:latin typeface="Courier New"/>
                <a:ea typeface="宋体"/>
                <a:cs typeface="宋体"/>
              </a:rPr>
              <a:t>编号</a:t>
            </a:r>
            <a:r>
              <a:rPr lang="en-US" altLang="zh-CN" sz="1400">
                <a:latin typeface="Courier New"/>
                <a:ea typeface="宋体"/>
                <a:cs typeface="宋体"/>
              </a:rPr>
              <a:t>',</a:t>
            </a:r>
            <a:endParaRPr lang="zh-CN" altLang="zh-CN" sz="1400">
              <a:latin typeface="Courier New"/>
              <a:ea typeface="宋体"/>
              <a:cs typeface="宋体"/>
            </a:endParaRPr>
          </a:p>
          <a:p>
            <a:pPr indent="228600">
              <a:spcAft>
                <a:spcPts val="0"/>
              </a:spcAft>
              <a:defRPr/>
            </a:pPr>
            <a:r>
              <a:rPr lang="en-US" altLang="zh-CN" sz="1400">
                <a:latin typeface="Courier New"/>
                <a:ea typeface="宋体"/>
                <a:cs typeface="宋体"/>
              </a:rPr>
              <a:t>  `name` varchar(32) CHARACTER SET latin1 DEFAULT NULL COMMENT '</a:t>
            </a:r>
            <a:r>
              <a:rPr lang="zh-CN" altLang="zh-CN" sz="1400">
                <a:latin typeface="Courier New"/>
                <a:ea typeface="宋体"/>
                <a:cs typeface="宋体"/>
              </a:rPr>
              <a:t>商品名</a:t>
            </a:r>
            <a:r>
              <a:rPr lang="en-US" altLang="zh-CN" sz="1400">
                <a:latin typeface="Courier New"/>
                <a:ea typeface="宋体"/>
                <a:cs typeface="宋体"/>
              </a:rPr>
              <a:t>',</a:t>
            </a:r>
            <a:endParaRPr lang="zh-CN" altLang="zh-CN" sz="1400">
              <a:latin typeface="Courier New"/>
              <a:ea typeface="宋体"/>
              <a:cs typeface="宋体"/>
            </a:endParaRPr>
          </a:p>
          <a:p>
            <a:pPr indent="228600">
              <a:spcAft>
                <a:spcPts val="0"/>
              </a:spcAft>
              <a:defRPr/>
            </a:pPr>
            <a:r>
              <a:rPr lang="en-US" altLang="zh-CN" sz="1400">
                <a:latin typeface="Courier New"/>
                <a:ea typeface="宋体"/>
                <a:cs typeface="宋体"/>
              </a:rPr>
              <a:t>  `price` int(11) DEFAULT NULL COMMENT '</a:t>
            </a:r>
            <a:r>
              <a:rPr lang="zh-CN" altLang="zh-CN" sz="1400">
                <a:latin typeface="Courier New"/>
                <a:ea typeface="宋体"/>
                <a:cs typeface="宋体"/>
              </a:rPr>
              <a:t>价格</a:t>
            </a:r>
            <a:r>
              <a:rPr lang="en-US" altLang="zh-CN" sz="1400">
                <a:latin typeface="Courier New"/>
                <a:ea typeface="宋体"/>
                <a:cs typeface="宋体"/>
              </a:rPr>
              <a:t>',</a:t>
            </a:r>
            <a:endParaRPr lang="zh-CN" altLang="zh-CN" sz="1400">
              <a:latin typeface="Courier New"/>
              <a:ea typeface="宋体"/>
              <a:cs typeface="宋体"/>
            </a:endParaRPr>
          </a:p>
          <a:p>
            <a:pPr indent="228600">
              <a:spcAft>
                <a:spcPts val="0"/>
              </a:spcAft>
              <a:defRPr/>
            </a:pPr>
            <a:r>
              <a:rPr lang="en-US" altLang="zh-CN" sz="1400">
                <a:latin typeface="Courier New"/>
                <a:ea typeface="宋体"/>
                <a:cs typeface="宋体"/>
              </a:rPr>
              <a:t>  `description` varchar(255) CHARACTER SET latin1 DEFAULT NULL COMMENT '</a:t>
            </a:r>
            <a:r>
              <a:rPr lang="zh-CN" altLang="zh-CN" sz="1400">
                <a:latin typeface="Courier New"/>
                <a:ea typeface="宋体"/>
                <a:cs typeface="宋体"/>
              </a:rPr>
              <a:t>商品描述</a:t>
            </a:r>
            <a:r>
              <a:rPr lang="en-US" altLang="zh-CN" sz="1400">
                <a:latin typeface="Courier New"/>
                <a:ea typeface="宋体"/>
                <a:cs typeface="宋体"/>
              </a:rPr>
              <a:t>'</a:t>
            </a:r>
            <a:endParaRPr lang="zh-CN" altLang="zh-CN" sz="1400">
              <a:latin typeface="Courier New"/>
              <a:ea typeface="宋体"/>
              <a:cs typeface="宋体"/>
            </a:endParaRPr>
          </a:p>
          <a:p>
            <a:pPr indent="228600">
              <a:spcAft>
                <a:spcPts val="0"/>
              </a:spcAft>
              <a:defRPr/>
            </a:pPr>
            <a:r>
              <a:rPr lang="en-US" altLang="zh-CN" sz="1400">
                <a:latin typeface="Courier New"/>
                <a:ea typeface="宋体"/>
                <a:cs typeface="宋体"/>
              </a:rPr>
              <a:t>) </a:t>
            </a:r>
            <a:r>
              <a:rPr lang="en-US" altLang="zh-CN" sz="1400" b="1">
                <a:latin typeface="Courier New"/>
                <a:ea typeface="宋体"/>
                <a:cs typeface="宋体"/>
              </a:rPr>
              <a:t>ENGINE=InnoDB DEFAULT CHARSET=utf8</a:t>
            </a:r>
            <a:endParaRPr lang="zh-CN" altLang="zh-CN" sz="1400">
              <a:latin typeface="Courier New"/>
              <a:ea typeface="宋体"/>
              <a:cs typeface="宋体"/>
            </a:endParaRPr>
          </a:p>
          <a:p>
            <a:pPr indent="228600">
              <a:spcAft>
                <a:spcPts val="0"/>
              </a:spcAft>
              <a:defRPr/>
            </a:pPr>
            <a:r>
              <a:rPr lang="en-US" altLang="zh-CN" sz="1400">
                <a:latin typeface="Courier New"/>
                <a:ea typeface="宋体"/>
                <a:cs typeface="宋体"/>
              </a:rPr>
              <a:t>1 row in set (0.00 sec)</a:t>
            </a:r>
            <a:endParaRPr lang="zh-CN" altLang="zh-CN" sz="1400">
              <a:latin typeface="Courier New"/>
              <a:ea typeface="宋体"/>
              <a:cs typeface="宋体"/>
            </a:endParaRPr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744538" y="3154363"/>
            <a:ext cx="655637" cy="657225"/>
            <a:chOff x="765530" y="3286093"/>
            <a:chExt cx="656530" cy="657462"/>
          </a:xfrm>
        </p:grpSpPr>
        <p:sp>
          <p:nvSpPr>
            <p:cNvPr id="46088" name="等腰三角形 15"/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46089" name="等腰三角形 16"/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574800" y="5195888"/>
            <a:ext cx="55864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/>
              <a:t>Table</a:t>
            </a:r>
            <a:r>
              <a:rPr lang="zh-CN" altLang="zh-CN"/>
              <a:t>表示查询的表名称</a:t>
            </a:r>
            <a:r>
              <a:rPr lang="zh-CN" altLang="en-US"/>
              <a:t>。</a:t>
            </a:r>
            <a:endParaRPr lang="en-US" altLang="zh-CN"/>
          </a:p>
          <a:p>
            <a:pPr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/>
              <a:t>Create Table</a:t>
            </a:r>
            <a:r>
              <a:rPr lang="zh-CN" altLang="zh-CN"/>
              <a:t>表示创建该数据表的</a:t>
            </a:r>
            <a:r>
              <a:rPr lang="en-US" altLang="zh-CN"/>
              <a:t>SQL</a:t>
            </a:r>
            <a:r>
              <a:rPr lang="zh-CN" altLang="zh-CN"/>
              <a:t>语句。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 </a:t>
            </a:r>
            <a:r>
              <a:rPr lang="zh-CN" altLang="en-US" dirty="0"/>
              <a:t>数据表操作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4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查看表结构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sp>
        <p:nvSpPr>
          <p:cNvPr id="26" name="圆角矩形 25"/>
          <p:cNvSpPr>
            <a:spLocks noChangeArrowheads="1"/>
          </p:cNvSpPr>
          <p:nvPr/>
        </p:nvSpPr>
        <p:spPr bwMode="auto">
          <a:xfrm>
            <a:off x="1092200" y="2338388"/>
            <a:ext cx="7208838" cy="1854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1423988" y="2520950"/>
            <a:ext cx="68770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  <a:defRPr/>
            </a:pPr>
            <a:r>
              <a:rPr lang="en-US" altLang="zh-CN">
                <a:latin typeface="+mn-lt"/>
                <a:cs typeface="Times New Roman" pitchFamily="18" charset="0"/>
              </a:rPr>
              <a:t># </a:t>
            </a:r>
            <a:r>
              <a:rPr lang="zh-CN" altLang="en-US">
                <a:latin typeface="+mn-lt"/>
                <a:cs typeface="Times New Roman" pitchFamily="18" charset="0"/>
              </a:rPr>
              <a:t>语法格式</a:t>
            </a:r>
            <a:r>
              <a:rPr lang="en-US" altLang="zh-CN">
                <a:latin typeface="+mn-lt"/>
                <a:cs typeface="Times New Roman" pitchFamily="18" charset="0"/>
              </a:rPr>
              <a:t>1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SHOW [FULL] COLUMNS  FROM </a:t>
            </a:r>
            <a:r>
              <a:rPr lang="zh-CN" altLang="en-US">
                <a:latin typeface="+mn-lt"/>
                <a:cs typeface="Times New Roman" pitchFamily="18" charset="0"/>
              </a:rPr>
              <a:t>数据表名 </a:t>
            </a:r>
            <a:r>
              <a:rPr lang="en-US" altLang="zh-CN">
                <a:latin typeface="+mn-lt"/>
                <a:cs typeface="Times New Roman" pitchFamily="18" charset="0"/>
              </a:rPr>
              <a:t>[FROM </a:t>
            </a:r>
            <a:r>
              <a:rPr lang="zh-CN" altLang="en-US">
                <a:latin typeface="+mn-lt"/>
                <a:cs typeface="Times New Roman" pitchFamily="18" charset="0"/>
              </a:rPr>
              <a:t>数据库名</a:t>
            </a:r>
            <a:r>
              <a:rPr lang="en-US" altLang="zh-CN">
                <a:latin typeface="+mn-lt"/>
                <a:cs typeface="Times New Roman" pitchFamily="18" charset="0"/>
              </a:rPr>
              <a:t>];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>
                <a:latin typeface="+mn-lt"/>
                <a:cs typeface="Times New Roman" pitchFamily="18" charset="0"/>
              </a:rPr>
              <a:t># </a:t>
            </a:r>
            <a:r>
              <a:rPr lang="zh-CN" altLang="en-US">
                <a:latin typeface="+mn-lt"/>
                <a:cs typeface="Times New Roman" pitchFamily="18" charset="0"/>
              </a:rPr>
              <a:t>语法格式</a:t>
            </a:r>
            <a:r>
              <a:rPr lang="en-US" altLang="zh-CN">
                <a:latin typeface="+mn-lt"/>
                <a:cs typeface="Times New Roman" pitchFamily="18" charset="0"/>
              </a:rPr>
              <a:t>2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SHOW [FULL] COLUMNS  FROM </a:t>
            </a:r>
            <a:r>
              <a:rPr lang="zh-CN" altLang="en-US">
                <a:latin typeface="+mn-lt"/>
                <a:cs typeface="Times New Roman" pitchFamily="18" charset="0"/>
              </a:rPr>
              <a:t>数据库名</a:t>
            </a:r>
            <a:r>
              <a:rPr lang="en-US" altLang="zh-CN">
                <a:latin typeface="+mn-lt"/>
                <a:cs typeface="Times New Roman" pitchFamily="18" charset="0"/>
              </a:rPr>
              <a:t>.</a:t>
            </a:r>
            <a:r>
              <a:rPr lang="zh-CN" altLang="en-US">
                <a:latin typeface="+mn-lt"/>
                <a:cs typeface="Times New Roman" pitchFamily="18" charset="0"/>
              </a:rPr>
              <a:t>数据表名</a:t>
            </a:r>
            <a:r>
              <a:rPr lang="en-US" altLang="zh-CN">
                <a:latin typeface="+mn-lt"/>
                <a:cs typeface="Times New Roman" pitchFamily="18" charset="0"/>
              </a:rPr>
              <a:t>;</a:t>
            </a:r>
          </a:p>
        </p:txBody>
      </p:sp>
      <p:sp>
        <p:nvSpPr>
          <p:cNvPr id="28" name="矩形 19"/>
          <p:cNvSpPr>
            <a:spLocks noChangeArrowheads="1"/>
          </p:cNvSpPr>
          <p:nvPr/>
        </p:nvSpPr>
        <p:spPr bwMode="auto">
          <a:xfrm>
            <a:off x="1019175" y="4343400"/>
            <a:ext cx="7435850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en-US">
                <a:latin typeface="+mn-lt"/>
                <a:cs typeface="Times New Roman" pitchFamily="18" charset="0"/>
              </a:rPr>
              <a:t>省略可选项</a:t>
            </a:r>
            <a:r>
              <a:rPr lang="en-US" altLang="zh-CN">
                <a:latin typeface="+mn-lt"/>
                <a:cs typeface="Times New Roman" pitchFamily="18" charset="0"/>
              </a:rPr>
              <a:t>FULL</a:t>
            </a:r>
            <a:r>
              <a:rPr lang="zh-CN" altLang="en-US">
                <a:latin typeface="+mn-lt"/>
                <a:cs typeface="Times New Roman" pitchFamily="18" charset="0"/>
              </a:rPr>
              <a:t>，查询结果与</a:t>
            </a:r>
            <a:r>
              <a:rPr lang="en-US" altLang="zh-CN">
                <a:latin typeface="+mn-lt"/>
                <a:cs typeface="Times New Roman" pitchFamily="18" charset="0"/>
              </a:rPr>
              <a:t>DESC</a:t>
            </a:r>
            <a:r>
              <a:rPr lang="zh-CN" altLang="en-US">
                <a:latin typeface="+mn-lt"/>
                <a:cs typeface="Times New Roman" pitchFamily="18" charset="0"/>
              </a:rPr>
              <a:t>语法相同。</a:t>
            </a:r>
            <a:endParaRPr lang="en-US" altLang="zh-CN">
              <a:latin typeface="+mn-lt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en-US">
                <a:latin typeface="+mn-lt"/>
                <a:cs typeface="Times New Roman" pitchFamily="18" charset="0"/>
              </a:rPr>
              <a:t>添加可选项</a:t>
            </a:r>
            <a:r>
              <a:rPr lang="en-US" altLang="zh-CN">
                <a:latin typeface="+mn-lt"/>
                <a:cs typeface="Times New Roman" pitchFamily="18" charset="0"/>
              </a:rPr>
              <a:t>FULL</a:t>
            </a:r>
            <a:r>
              <a:rPr lang="zh-CN" altLang="en-US">
                <a:latin typeface="+mn-lt"/>
                <a:cs typeface="Times New Roman" pitchFamily="18" charset="0"/>
              </a:rPr>
              <a:t>，可额外查看字段权限、</a:t>
            </a:r>
            <a:r>
              <a:rPr lang="en-US" altLang="zh-CN">
                <a:latin typeface="+mn-lt"/>
                <a:cs typeface="Times New Roman" pitchFamily="18" charset="0"/>
              </a:rPr>
              <a:t>COMMENT</a:t>
            </a:r>
            <a:r>
              <a:rPr lang="zh-CN" altLang="en-US">
                <a:latin typeface="+mn-lt"/>
                <a:cs typeface="Times New Roman" pitchFamily="18" charset="0"/>
              </a:rPr>
              <a:t>字段注释等。</a:t>
            </a:r>
            <a:endParaRPr lang="en-US" altLang="zh-CN">
              <a:latin typeface="+mn-lt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en-US">
                <a:latin typeface="+mn-lt"/>
                <a:cs typeface="Times New Roman" pitchFamily="18" charset="0"/>
              </a:rPr>
              <a:t>上述语法中，数据表名 </a:t>
            </a:r>
            <a:r>
              <a:rPr lang="en-US" altLang="zh-CN">
                <a:latin typeface="+mn-lt"/>
                <a:cs typeface="Times New Roman" pitchFamily="18" charset="0"/>
              </a:rPr>
              <a:t>FROM </a:t>
            </a:r>
            <a:r>
              <a:rPr lang="zh-CN" altLang="en-US">
                <a:latin typeface="+mn-lt"/>
                <a:cs typeface="Times New Roman" pitchFamily="18" charset="0"/>
              </a:rPr>
              <a:t>数据库名与数据库名</a:t>
            </a:r>
            <a:r>
              <a:rPr lang="en-US" altLang="zh-CN">
                <a:latin typeface="+mn-lt"/>
                <a:cs typeface="Times New Roman" pitchFamily="18" charset="0"/>
              </a:rPr>
              <a:t>.</a:t>
            </a:r>
            <a:r>
              <a:rPr lang="zh-CN" altLang="en-US">
                <a:latin typeface="+mn-lt"/>
                <a:cs typeface="Times New Roman" pitchFamily="18" charset="0"/>
              </a:rPr>
              <a:t>数据表名等价。</a:t>
            </a:r>
            <a:endParaRPr lang="en-US" altLang="zh-CN"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 </a:t>
            </a:r>
            <a:r>
              <a:rPr lang="zh-CN" altLang="en-US" dirty="0"/>
              <a:t>数据表操作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4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查看表结构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166813" y="2046288"/>
            <a:ext cx="768985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1400">
                <a:latin typeface="Courier New" pitchFamily="49" charset="0"/>
              </a:rPr>
              <a:t>mysql&gt; SHOW FULL COLUMNS FROM my_goods;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+-------------+--------------+-------------------+------+-----+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| Field       | Type         | </a:t>
            </a:r>
            <a:r>
              <a:rPr lang="en-US" altLang="zh-CN" sz="1400" b="1">
                <a:latin typeface="Courier New" pitchFamily="49" charset="0"/>
              </a:rPr>
              <a:t>Collation</a:t>
            </a:r>
            <a:r>
              <a:rPr lang="en-US" altLang="zh-CN" sz="1400">
                <a:latin typeface="Courier New" pitchFamily="49" charset="0"/>
              </a:rPr>
              <a:t>         | Null | Key |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+-------------+--------------+-------------------+------+-----+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| id          | int(11)      | NULL              | YES  |     |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| name        | varchar(32)  | latin1_swedish_ci | YES  |     |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| price       | int(11)      | NULL              | YES  |     |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| description | varchar(255) | latin1_swedish_ci | YES  |     |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+-------------+--------------+-------------------+------+-----+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+---------+-------+---------------------------------+----------+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| Default | Extra | </a:t>
            </a:r>
            <a:r>
              <a:rPr lang="en-US" altLang="zh-CN" sz="1400" b="1">
                <a:latin typeface="Courier New" pitchFamily="49" charset="0"/>
              </a:rPr>
              <a:t>Privileges</a:t>
            </a:r>
            <a:r>
              <a:rPr lang="en-US" altLang="zh-CN" sz="1400">
                <a:latin typeface="Courier New" pitchFamily="49" charset="0"/>
              </a:rPr>
              <a:t>                      | </a:t>
            </a:r>
            <a:r>
              <a:rPr lang="en-US" altLang="zh-CN" sz="1400" b="1">
                <a:latin typeface="Courier New" pitchFamily="49" charset="0"/>
              </a:rPr>
              <a:t>Comment</a:t>
            </a:r>
            <a:r>
              <a:rPr lang="en-US" altLang="zh-CN" sz="1400">
                <a:latin typeface="Courier New" pitchFamily="49" charset="0"/>
              </a:rPr>
              <a:t>  |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+---------+-------+---------------------------------+----------+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| NULL    |       | select,insert,update,references | </a:t>
            </a:r>
            <a:r>
              <a:rPr lang="zh-CN" altLang="zh-CN" sz="1400">
                <a:latin typeface="Courier New" pitchFamily="49" charset="0"/>
              </a:rPr>
              <a:t>编号</a:t>
            </a:r>
            <a:r>
              <a:rPr lang="en-US" altLang="zh-CN" sz="1400">
                <a:latin typeface="Courier New" pitchFamily="49" charset="0"/>
              </a:rPr>
              <a:t>      |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| NULL    |       | select,insert,update,references | </a:t>
            </a:r>
            <a:r>
              <a:rPr lang="zh-CN" altLang="zh-CN" sz="1400">
                <a:latin typeface="Courier New" pitchFamily="49" charset="0"/>
              </a:rPr>
              <a:t>商品名</a:t>
            </a:r>
            <a:r>
              <a:rPr lang="en-US" altLang="zh-CN" sz="1400">
                <a:latin typeface="Courier New" pitchFamily="49" charset="0"/>
              </a:rPr>
              <a:t>    |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| NULL    |       | select,insert,update,references | </a:t>
            </a:r>
            <a:r>
              <a:rPr lang="zh-CN" altLang="zh-CN" sz="1400">
                <a:latin typeface="Courier New" pitchFamily="49" charset="0"/>
              </a:rPr>
              <a:t>价格</a:t>
            </a:r>
            <a:r>
              <a:rPr lang="en-US" altLang="zh-CN" sz="1400">
                <a:latin typeface="Courier New" pitchFamily="49" charset="0"/>
              </a:rPr>
              <a:t>      |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| NULL    |       | select,insert,update,references | </a:t>
            </a:r>
            <a:r>
              <a:rPr lang="zh-CN" altLang="zh-CN" sz="1400">
                <a:latin typeface="Courier New" pitchFamily="49" charset="0"/>
              </a:rPr>
              <a:t>商品描述</a:t>
            </a:r>
            <a:r>
              <a:rPr lang="en-US" altLang="zh-CN" sz="1400">
                <a:latin typeface="Courier New" pitchFamily="49" charset="0"/>
              </a:rPr>
              <a:t>   |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+---------+------+----------------------------------+----------+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4 rows in set (0.00 sec)</a:t>
            </a:r>
            <a:endParaRPr lang="zh-CN" altLang="zh-CN" sz="1400">
              <a:latin typeface="Courier New" pitchFamily="49" charset="0"/>
            </a:endParaRP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744538" y="3154363"/>
            <a:ext cx="655637" cy="657225"/>
            <a:chOff x="765530" y="3286093"/>
            <a:chExt cx="656530" cy="657462"/>
          </a:xfrm>
        </p:grpSpPr>
        <p:sp>
          <p:nvSpPr>
            <p:cNvPr id="48135" name="等腰三角形 12"/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48136" name="等腰三角形 13"/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 </a:t>
            </a:r>
            <a:r>
              <a:rPr lang="zh-CN" altLang="en-US" dirty="0"/>
              <a:t>数据表操作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4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查看表结构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892675" y="1765300"/>
            <a:ext cx="2070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</a:rPr>
              <a:t>Field</a:t>
            </a:r>
            <a:r>
              <a:rPr lang="zh-CN" altLang="en-US">
                <a:solidFill>
                  <a:srgbClr val="000000"/>
                </a:solidFill>
              </a:rPr>
              <a:t>表示字段名称</a:t>
            </a:r>
            <a:endParaRPr lang="zh-CN" alt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498600" y="2181225"/>
            <a:ext cx="2762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</a:rPr>
              <a:t>Type</a:t>
            </a:r>
            <a:r>
              <a:rPr lang="zh-CN" altLang="en-US">
                <a:solidFill>
                  <a:srgbClr val="000000"/>
                </a:solidFill>
              </a:rPr>
              <a:t>表示字段的数据类型</a:t>
            </a:r>
            <a:endParaRPr lang="zh-CN" alt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4883150" y="2632075"/>
            <a:ext cx="3097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</a:rPr>
              <a:t>Null</a:t>
            </a:r>
            <a:r>
              <a:rPr lang="zh-CN" altLang="en-US">
                <a:solidFill>
                  <a:srgbClr val="000000"/>
                </a:solidFill>
              </a:rPr>
              <a:t>表示该字段是否可以为空</a:t>
            </a:r>
            <a:endParaRPr lang="zh-CN" altLang="en-US"/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4891088" y="3486150"/>
            <a:ext cx="3454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</a:rPr>
              <a:t>Default</a:t>
            </a:r>
            <a:r>
              <a:rPr lang="zh-CN" altLang="en-US">
                <a:solidFill>
                  <a:srgbClr val="000000"/>
                </a:solidFill>
              </a:rPr>
              <a:t>表示该字段是否有默认值</a:t>
            </a:r>
            <a:endParaRPr lang="zh-CN" altLang="en-US"/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1497013" y="3046413"/>
            <a:ext cx="2763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</a:rPr>
              <a:t>Key</a:t>
            </a:r>
            <a:r>
              <a:rPr lang="zh-CN" altLang="en-US">
                <a:solidFill>
                  <a:srgbClr val="000000"/>
                </a:solidFill>
              </a:rPr>
              <a:t>表示该字段是否已设置了索引</a:t>
            </a:r>
            <a:endParaRPr lang="zh-CN" altLang="en-US"/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1493838" y="3840163"/>
            <a:ext cx="2767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rgbClr val="000000"/>
                </a:solidFill>
              </a:rPr>
              <a:t>Extra</a:t>
            </a:r>
            <a:r>
              <a:rPr lang="zh-CN" altLang="en-US">
                <a:solidFill>
                  <a:srgbClr val="000000"/>
                </a:solidFill>
              </a:rPr>
              <a:t>表示获取到的与该字段相关的附加信息</a:t>
            </a:r>
            <a:endParaRPr lang="zh-CN" altLang="en-US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892675" y="4351338"/>
            <a:ext cx="3159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</a:rPr>
              <a:t>Collation</a:t>
            </a:r>
            <a:r>
              <a:rPr lang="zh-CN" altLang="en-US">
                <a:solidFill>
                  <a:srgbClr val="FF0000"/>
                </a:solidFill>
              </a:rPr>
              <a:t>表示该字段的</a:t>
            </a:r>
            <a:r>
              <a:rPr lang="zh-CN" altLang="zh-CN">
                <a:solidFill>
                  <a:srgbClr val="FF0000"/>
                </a:solidFill>
              </a:rPr>
              <a:t>校对集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892675" y="5241925"/>
            <a:ext cx="3497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</a:rPr>
              <a:t>Privileges</a:t>
            </a:r>
            <a:r>
              <a:rPr lang="zh-CN" altLang="en-US">
                <a:solidFill>
                  <a:srgbClr val="FF0000"/>
                </a:solidFill>
              </a:rPr>
              <a:t>表示该字段的</a:t>
            </a:r>
            <a:r>
              <a:rPr lang="zh-CN" altLang="zh-CN">
                <a:solidFill>
                  <a:srgbClr val="FF0000"/>
                </a:solidFill>
              </a:rPr>
              <a:t>权限</a:t>
            </a:r>
            <a:r>
              <a:rPr lang="zh-CN" altLang="en-US">
                <a:solidFill>
                  <a:srgbClr val="FF0000"/>
                </a:solidFill>
              </a:rPr>
              <a:t>信息</a:t>
            </a:r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98600" y="4779963"/>
            <a:ext cx="27051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</a:rPr>
              <a:t>Comment</a:t>
            </a:r>
            <a:r>
              <a:rPr lang="zh-CN" altLang="en-US">
                <a:solidFill>
                  <a:srgbClr val="FF0000"/>
                </a:solidFill>
              </a:rPr>
              <a:t>表示该字段的</a:t>
            </a:r>
            <a:r>
              <a:rPr lang="zh-CN" altLang="zh-CN">
                <a:solidFill>
                  <a:srgbClr val="FF0000"/>
                </a:solidFill>
              </a:rPr>
              <a:t>注释</a:t>
            </a:r>
            <a:r>
              <a:rPr lang="zh-CN" altLang="en-US">
                <a:solidFill>
                  <a:srgbClr val="FF0000"/>
                </a:solidFill>
              </a:rPr>
              <a:t>信息</a:t>
            </a:r>
          </a:p>
        </p:txBody>
      </p:sp>
      <p:grpSp>
        <p:nvGrpSpPr>
          <p:cNvPr id="34" name="组合 33"/>
          <p:cNvGrpSpPr>
            <a:grpSpLocks/>
          </p:cNvGrpSpPr>
          <p:nvPr/>
        </p:nvGrpSpPr>
        <p:grpSpPr bwMode="auto">
          <a:xfrm>
            <a:off x="4437063" y="1693863"/>
            <a:ext cx="254000" cy="4054475"/>
            <a:chOff x="4437370" y="1693863"/>
            <a:chExt cx="253125" cy="4053794"/>
          </a:xfrm>
        </p:grpSpPr>
        <p:cxnSp>
          <p:nvCxnSpPr>
            <p:cNvPr id="49167" name="直接连接符 17"/>
            <p:cNvCxnSpPr>
              <a:cxnSpLocks noChangeShapeType="1"/>
            </p:cNvCxnSpPr>
            <p:nvPr/>
          </p:nvCxnSpPr>
          <p:spPr bwMode="auto">
            <a:xfrm>
              <a:off x="4561807" y="1693863"/>
              <a:ext cx="0" cy="4053794"/>
            </a:xfrm>
            <a:prstGeom prst="line">
              <a:avLst/>
            </a:prstGeom>
            <a:noFill/>
            <a:ln w="28575" algn="ctr">
              <a:solidFill>
                <a:srgbClr val="BED1E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168" name="椭圆 18"/>
            <p:cNvSpPr>
              <a:spLocks noChangeArrowheads="1"/>
            </p:cNvSpPr>
            <p:nvPr/>
          </p:nvSpPr>
          <p:spPr bwMode="auto">
            <a:xfrm>
              <a:off x="4441334" y="1838150"/>
              <a:ext cx="237576" cy="237576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BED1EE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49169" name="椭圆 19"/>
            <p:cNvSpPr>
              <a:spLocks noChangeArrowheads="1"/>
            </p:cNvSpPr>
            <p:nvPr/>
          </p:nvSpPr>
          <p:spPr bwMode="auto">
            <a:xfrm>
              <a:off x="4441334" y="2241834"/>
              <a:ext cx="237576" cy="237576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BED1EE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49170" name="椭圆 20"/>
            <p:cNvSpPr>
              <a:spLocks noChangeArrowheads="1"/>
            </p:cNvSpPr>
            <p:nvPr/>
          </p:nvSpPr>
          <p:spPr bwMode="auto">
            <a:xfrm>
              <a:off x="4439352" y="2678557"/>
              <a:ext cx="237576" cy="237576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BED1EE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49171" name="椭圆 21"/>
            <p:cNvSpPr>
              <a:spLocks noChangeArrowheads="1"/>
            </p:cNvSpPr>
            <p:nvPr/>
          </p:nvSpPr>
          <p:spPr bwMode="auto">
            <a:xfrm>
              <a:off x="4437370" y="3112352"/>
              <a:ext cx="237576" cy="237576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BED1EE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49172" name="椭圆 22"/>
            <p:cNvSpPr>
              <a:spLocks noChangeArrowheads="1"/>
            </p:cNvSpPr>
            <p:nvPr/>
          </p:nvSpPr>
          <p:spPr bwMode="auto">
            <a:xfrm>
              <a:off x="4443019" y="3553096"/>
              <a:ext cx="237576" cy="237576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BED1EE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49173" name="椭圆 23"/>
            <p:cNvSpPr>
              <a:spLocks noChangeArrowheads="1"/>
            </p:cNvSpPr>
            <p:nvPr/>
          </p:nvSpPr>
          <p:spPr bwMode="auto">
            <a:xfrm>
              <a:off x="4443019" y="3974598"/>
              <a:ext cx="237576" cy="237576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BED1EE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49174" name="椭圆 27"/>
            <p:cNvSpPr>
              <a:spLocks noChangeArrowheads="1"/>
            </p:cNvSpPr>
            <p:nvPr/>
          </p:nvSpPr>
          <p:spPr bwMode="auto">
            <a:xfrm>
              <a:off x="4447270" y="4416627"/>
              <a:ext cx="237576" cy="237576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49175" name="椭圆 28"/>
            <p:cNvSpPr>
              <a:spLocks noChangeArrowheads="1"/>
            </p:cNvSpPr>
            <p:nvPr/>
          </p:nvSpPr>
          <p:spPr bwMode="auto">
            <a:xfrm>
              <a:off x="4452919" y="4845496"/>
              <a:ext cx="237576" cy="237576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49176" name="椭圆 29"/>
            <p:cNvSpPr>
              <a:spLocks noChangeArrowheads="1"/>
            </p:cNvSpPr>
            <p:nvPr/>
          </p:nvSpPr>
          <p:spPr bwMode="auto">
            <a:xfrm>
              <a:off x="4452919" y="5266998"/>
              <a:ext cx="237576" cy="237576"/>
            </a:xfrm>
            <a:prstGeom prst="ellipse">
              <a:avLst/>
            </a:prstGeom>
            <a:solidFill>
              <a:srgbClr val="FF0000"/>
            </a:solidFill>
            <a:ln w="28575" algn="ctr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25" grpId="0"/>
      <p:bldP spid="26" grpId="0"/>
      <p:bldP spid="27" grpId="0"/>
      <p:bldP spid="2" grpId="0"/>
      <p:bldP spid="4" grpId="0"/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 </a:t>
            </a:r>
            <a:r>
              <a:rPr lang="zh-CN" altLang="en-US" dirty="0"/>
              <a:t>数据表操作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5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修改表结构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sp>
        <p:nvSpPr>
          <p:cNvPr id="25" name="矩形 39"/>
          <p:cNvSpPr>
            <a:spLocks noChangeArrowheads="1"/>
          </p:cNvSpPr>
          <p:nvPr/>
        </p:nvSpPr>
        <p:spPr bwMode="auto">
          <a:xfrm>
            <a:off x="1377950" y="3298825"/>
            <a:ext cx="1579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/>
              <a:t>修改字段类型</a:t>
            </a:r>
            <a:endParaRPr lang="zh-CN" altLang="zh-CN"/>
          </a:p>
        </p:txBody>
      </p:sp>
      <p:sp>
        <p:nvSpPr>
          <p:cNvPr id="26" name="矩形 40"/>
          <p:cNvSpPr>
            <a:spLocks noChangeArrowheads="1"/>
          </p:cNvSpPr>
          <p:nvPr/>
        </p:nvSpPr>
        <p:spPr bwMode="auto">
          <a:xfrm>
            <a:off x="1377950" y="2244725"/>
            <a:ext cx="1347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/>
              <a:t>修改字段名</a:t>
            </a:r>
            <a:endParaRPr lang="zh-CN" altLang="zh-CN"/>
          </a:p>
        </p:txBody>
      </p:sp>
      <p:grpSp>
        <p:nvGrpSpPr>
          <p:cNvPr id="27" name="组合 41"/>
          <p:cNvGrpSpPr>
            <a:grpSpLocks/>
          </p:cNvGrpSpPr>
          <p:nvPr/>
        </p:nvGrpSpPr>
        <p:grpSpPr bwMode="auto">
          <a:xfrm>
            <a:off x="939800" y="2584450"/>
            <a:ext cx="2947988" cy="307975"/>
            <a:chOff x="2909458" y="1448789"/>
            <a:chExt cx="2947941" cy="308760"/>
          </a:xfrm>
        </p:grpSpPr>
        <p:cxnSp>
          <p:nvCxnSpPr>
            <p:cNvPr id="28" name="直接连接符 27"/>
            <p:cNvCxnSpPr/>
            <p:nvPr/>
          </p:nvCxnSpPr>
          <p:spPr bwMode="auto">
            <a:xfrm>
              <a:off x="3230128" y="1603170"/>
              <a:ext cx="2627271" cy="0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十字箭头标注 28"/>
            <p:cNvSpPr/>
            <p:nvPr/>
          </p:nvSpPr>
          <p:spPr bwMode="auto">
            <a:xfrm>
              <a:off x="2909458" y="1448789"/>
              <a:ext cx="307970" cy="308760"/>
            </a:xfrm>
            <a:prstGeom prst="quadArrowCallout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31" name="组合 45"/>
          <p:cNvGrpSpPr>
            <a:grpSpLocks/>
          </p:cNvGrpSpPr>
          <p:nvPr/>
        </p:nvGrpSpPr>
        <p:grpSpPr bwMode="auto">
          <a:xfrm>
            <a:off x="938213" y="3668713"/>
            <a:ext cx="2960687" cy="307975"/>
            <a:chOff x="2909458" y="1448789"/>
            <a:chExt cx="2959811" cy="308760"/>
          </a:xfrm>
        </p:grpSpPr>
        <p:cxnSp>
          <p:nvCxnSpPr>
            <p:cNvPr id="32" name="直接连接符 31"/>
            <p:cNvCxnSpPr/>
            <p:nvPr/>
          </p:nvCxnSpPr>
          <p:spPr bwMode="auto">
            <a:xfrm>
              <a:off x="3230038" y="1603168"/>
              <a:ext cx="2639231" cy="0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十字箭头标注 32"/>
            <p:cNvSpPr/>
            <p:nvPr/>
          </p:nvSpPr>
          <p:spPr bwMode="auto">
            <a:xfrm>
              <a:off x="2909458" y="1448789"/>
              <a:ext cx="307884" cy="308760"/>
            </a:xfrm>
            <a:prstGeom prst="quadArrowCallout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35" name="矩形 53"/>
          <p:cNvSpPr>
            <a:spLocks noChangeArrowheads="1"/>
          </p:cNvSpPr>
          <p:nvPr/>
        </p:nvSpPr>
        <p:spPr bwMode="auto">
          <a:xfrm>
            <a:off x="1376363" y="4413250"/>
            <a:ext cx="1812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/>
              <a:t>修改字段的位置</a:t>
            </a:r>
            <a:endParaRPr lang="zh-CN" altLang="zh-CN"/>
          </a:p>
        </p:txBody>
      </p:sp>
      <p:grpSp>
        <p:nvGrpSpPr>
          <p:cNvPr id="36" name="组合 54"/>
          <p:cNvGrpSpPr>
            <a:grpSpLocks/>
          </p:cNvGrpSpPr>
          <p:nvPr/>
        </p:nvGrpSpPr>
        <p:grpSpPr bwMode="auto">
          <a:xfrm>
            <a:off x="935038" y="4783138"/>
            <a:ext cx="2952750" cy="307975"/>
            <a:chOff x="2909458" y="1448789"/>
            <a:chExt cx="2952148" cy="308760"/>
          </a:xfrm>
        </p:grpSpPr>
        <p:cxnSp>
          <p:nvCxnSpPr>
            <p:cNvPr id="37" name="直接连接符 36"/>
            <p:cNvCxnSpPr/>
            <p:nvPr/>
          </p:nvCxnSpPr>
          <p:spPr bwMode="auto">
            <a:xfrm>
              <a:off x="3230068" y="1603168"/>
              <a:ext cx="2631538" cy="0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十字箭头标注 37"/>
            <p:cNvSpPr/>
            <p:nvPr/>
          </p:nvSpPr>
          <p:spPr bwMode="auto">
            <a:xfrm>
              <a:off x="2909458" y="1448789"/>
              <a:ext cx="307912" cy="308760"/>
            </a:xfrm>
            <a:prstGeom prst="quadArrowCallout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5749925" y="3298825"/>
            <a:ext cx="1114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/>
              <a:t>删除字段</a:t>
            </a:r>
            <a:endParaRPr lang="zh-CN" altLang="zh-CN"/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5749925" y="2244725"/>
            <a:ext cx="1114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/>
              <a:t>新增字段</a:t>
            </a:r>
            <a:endParaRPr lang="zh-CN" altLang="zh-CN"/>
          </a:p>
        </p:txBody>
      </p:sp>
      <p:grpSp>
        <p:nvGrpSpPr>
          <p:cNvPr id="42" name="组合 41"/>
          <p:cNvGrpSpPr>
            <a:grpSpLocks/>
          </p:cNvGrpSpPr>
          <p:nvPr/>
        </p:nvGrpSpPr>
        <p:grpSpPr bwMode="auto">
          <a:xfrm>
            <a:off x="5311775" y="2584450"/>
            <a:ext cx="2947988" cy="307975"/>
            <a:chOff x="2909458" y="1448789"/>
            <a:chExt cx="2947941" cy="308760"/>
          </a:xfrm>
        </p:grpSpPr>
        <p:cxnSp>
          <p:nvCxnSpPr>
            <p:cNvPr id="43" name="直接连接符 42"/>
            <p:cNvCxnSpPr/>
            <p:nvPr/>
          </p:nvCxnSpPr>
          <p:spPr bwMode="auto">
            <a:xfrm>
              <a:off x="3230128" y="1603170"/>
              <a:ext cx="2627271" cy="0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" name="十字箭头标注 43"/>
            <p:cNvSpPr/>
            <p:nvPr/>
          </p:nvSpPr>
          <p:spPr bwMode="auto">
            <a:xfrm>
              <a:off x="2909458" y="1448789"/>
              <a:ext cx="307970" cy="308760"/>
            </a:xfrm>
            <a:prstGeom prst="quadArrowCallout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46" name="组合 45"/>
          <p:cNvGrpSpPr>
            <a:grpSpLocks/>
          </p:cNvGrpSpPr>
          <p:nvPr/>
        </p:nvGrpSpPr>
        <p:grpSpPr bwMode="auto">
          <a:xfrm>
            <a:off x="5310188" y="3668713"/>
            <a:ext cx="2960687" cy="307975"/>
            <a:chOff x="2909458" y="1448789"/>
            <a:chExt cx="2959811" cy="308760"/>
          </a:xfrm>
        </p:grpSpPr>
        <p:cxnSp>
          <p:nvCxnSpPr>
            <p:cNvPr id="47" name="直接连接符 46"/>
            <p:cNvCxnSpPr/>
            <p:nvPr/>
          </p:nvCxnSpPr>
          <p:spPr bwMode="auto">
            <a:xfrm>
              <a:off x="3230038" y="1603168"/>
              <a:ext cx="2639231" cy="0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" name="十字箭头标注 47"/>
            <p:cNvSpPr/>
            <p:nvPr/>
          </p:nvSpPr>
          <p:spPr bwMode="auto">
            <a:xfrm>
              <a:off x="2909458" y="1448789"/>
              <a:ext cx="307884" cy="308760"/>
            </a:xfrm>
            <a:prstGeom prst="quadArrowCallout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5" grpId="0"/>
      <p:bldP spid="26" grpId="0"/>
      <p:bldP spid="35" grpId="0"/>
      <p:bldP spid="40" grpId="0"/>
      <p:bldP spid="4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 </a:t>
            </a:r>
            <a:r>
              <a:rPr lang="zh-CN" altLang="en-US" dirty="0"/>
              <a:t>数据表操作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5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修改表结构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sp>
        <p:nvSpPr>
          <p:cNvPr id="50" name="圆角矩形 49"/>
          <p:cNvSpPr>
            <a:spLocks noChangeArrowheads="1"/>
          </p:cNvSpPr>
          <p:nvPr/>
        </p:nvSpPr>
        <p:spPr bwMode="auto">
          <a:xfrm>
            <a:off x="1233488" y="2338388"/>
            <a:ext cx="6450012" cy="12557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矩形 50"/>
          <p:cNvSpPr>
            <a:spLocks noChangeArrowheads="1"/>
          </p:cNvSpPr>
          <p:nvPr/>
        </p:nvSpPr>
        <p:spPr bwMode="auto">
          <a:xfrm>
            <a:off x="1233488" y="2454275"/>
            <a:ext cx="64500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ALTER TABLE </a:t>
            </a:r>
            <a:r>
              <a:rPr lang="zh-CN" altLang="zh-CN"/>
              <a:t>数据表名 </a:t>
            </a:r>
            <a:r>
              <a:rPr lang="en-US" altLang="zh-CN">
                <a:solidFill>
                  <a:srgbClr val="FF0000"/>
                </a:solidFill>
              </a:rPr>
              <a:t>CHANGE </a:t>
            </a:r>
            <a:r>
              <a:rPr lang="en-US" altLang="zh-CN"/>
              <a:t>[COLUMN] </a:t>
            </a:r>
          </a:p>
          <a:p>
            <a:pPr lvl="1">
              <a:lnSpc>
                <a:spcPct val="150000"/>
              </a:lnSpc>
            </a:pPr>
            <a:r>
              <a:rPr lang="zh-CN" altLang="zh-CN"/>
              <a:t>旧字段名 新字段名 字段类型</a:t>
            </a:r>
            <a:r>
              <a:rPr lang="en-US" altLang="zh-CN"/>
              <a:t> [</a:t>
            </a:r>
            <a:r>
              <a:rPr lang="zh-CN" altLang="zh-CN"/>
              <a:t>字段属性</a:t>
            </a:r>
            <a:r>
              <a:rPr lang="en-US" altLang="zh-CN"/>
              <a:t>];</a:t>
            </a:r>
            <a:endParaRPr lang="zh-CN" altLang="zh-CN"/>
          </a:p>
        </p:txBody>
      </p:sp>
      <p:sp>
        <p:nvSpPr>
          <p:cNvPr id="52" name="矩形 19"/>
          <p:cNvSpPr>
            <a:spLocks noChangeArrowheads="1"/>
          </p:cNvSpPr>
          <p:nvPr/>
        </p:nvSpPr>
        <p:spPr bwMode="auto">
          <a:xfrm>
            <a:off x="1162050" y="3690938"/>
            <a:ext cx="654526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zh-CN" altLang="en-US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旧字段名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”指的是字段修改前的名称。</a:t>
            </a:r>
            <a:endParaRPr lang="en-US" altLang="zh-CN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zh-CN" altLang="en-US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新字段名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”指的是字段修改后的名称。</a:t>
            </a:r>
            <a:endParaRPr lang="en-US" altLang="zh-CN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zh-CN" altLang="en-US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数据类型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”表示新字段名的数据类型，不能为空，即使与旧字段的数据类型相同，也必须重新设置。</a:t>
            </a:r>
            <a:endParaRPr lang="en-US" altLang="zh-C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  <p:bldP spid="52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 </a:t>
            </a:r>
            <a:r>
              <a:rPr lang="zh-CN" altLang="en-US" dirty="0"/>
              <a:t>数据表操作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5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修改表结构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744538" y="3154363"/>
            <a:ext cx="655637" cy="657225"/>
            <a:chOff x="765530" y="3286093"/>
            <a:chExt cx="656530" cy="657462"/>
          </a:xfrm>
        </p:grpSpPr>
        <p:sp>
          <p:nvSpPr>
            <p:cNvPr id="52234" name="等腰三角形 13"/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2235" name="等腰三角形 14"/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371600" y="2292350"/>
            <a:ext cx="7708900" cy="3375025"/>
            <a:chOff x="1371561" y="2292350"/>
            <a:chExt cx="7708611" cy="3374808"/>
          </a:xfrm>
        </p:grpSpPr>
        <p:sp>
          <p:nvSpPr>
            <p:cNvPr id="52231" name="矩形 2"/>
            <p:cNvSpPr>
              <a:spLocks noChangeArrowheads="1"/>
            </p:cNvSpPr>
            <p:nvPr/>
          </p:nvSpPr>
          <p:spPr bwMode="auto">
            <a:xfrm>
              <a:off x="1371561" y="2753373"/>
              <a:ext cx="7708611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400">
                  <a:latin typeface="Courier New" pitchFamily="49" charset="0"/>
                </a:rPr>
                <a:t>mysql&gt; </a:t>
              </a:r>
              <a:r>
                <a:rPr lang="en-US" altLang="zh-CN" sz="1400" b="1">
                  <a:latin typeface="Courier New" pitchFamily="49" charset="0"/>
                </a:rPr>
                <a:t>ALTER TABLE my_goods CHANGE description des VARCHAR(255);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Query OK, 0 rows affected (0.03 sec)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Records: 0  Duplicates: 0  Warnings: 0</a:t>
              </a:r>
              <a:endParaRPr lang="zh-CN" altLang="zh-CN" sz="1400">
                <a:latin typeface="Courier New" pitchFamily="49" charset="0"/>
              </a:endParaRPr>
            </a:p>
          </p:txBody>
        </p:sp>
        <p:sp>
          <p:nvSpPr>
            <p:cNvPr id="52232" name="矩形 3"/>
            <p:cNvSpPr>
              <a:spLocks noChangeArrowheads="1"/>
            </p:cNvSpPr>
            <p:nvPr/>
          </p:nvSpPr>
          <p:spPr bwMode="auto">
            <a:xfrm>
              <a:off x="1371568" y="3420389"/>
              <a:ext cx="6422065" cy="2246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400">
                  <a:latin typeface="Courier New" pitchFamily="49" charset="0"/>
                </a:rPr>
                <a:t>mysql&gt; DESC my_goods;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+-------+--------------+------+-----+---------+-------+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| Field | Type         | Null | Key | Default | Extra |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+-------+--------------+------+-----+---------+-------+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| id    | int(11)      | YES  |     | NULL    |       |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| name  | varchar(32)  | YES  |     | NULL    |       |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| price | int(11)      | YES  |     | NULL    |       |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| </a:t>
              </a:r>
              <a:r>
                <a:rPr lang="en-US" altLang="zh-CN" sz="1400" b="1">
                  <a:latin typeface="Courier New" pitchFamily="49" charset="0"/>
                </a:rPr>
                <a:t>des   </a:t>
              </a:r>
              <a:r>
                <a:rPr lang="en-US" altLang="zh-CN" sz="1400">
                  <a:latin typeface="Courier New" pitchFamily="49" charset="0"/>
                </a:rPr>
                <a:t>|</a:t>
              </a:r>
              <a:r>
                <a:rPr lang="en-US" altLang="zh-CN" sz="1400" b="1">
                  <a:latin typeface="Courier New" pitchFamily="49" charset="0"/>
                </a:rPr>
                <a:t> varchar(255)</a:t>
              </a:r>
              <a:r>
                <a:rPr lang="en-US" altLang="zh-CN" sz="1400">
                  <a:latin typeface="Courier New" pitchFamily="49" charset="0"/>
                </a:rPr>
                <a:t> |</a:t>
              </a:r>
              <a:r>
                <a:rPr lang="en-US" altLang="zh-CN" sz="1400" b="1">
                  <a:latin typeface="Courier New" pitchFamily="49" charset="0"/>
                </a:rPr>
                <a:t> YES  </a:t>
              </a:r>
              <a:r>
                <a:rPr lang="en-US" altLang="zh-CN" sz="1400">
                  <a:latin typeface="Courier New" pitchFamily="49" charset="0"/>
                </a:rPr>
                <a:t>|     |</a:t>
              </a:r>
              <a:r>
                <a:rPr lang="en-US" altLang="zh-CN" sz="1400" b="1">
                  <a:latin typeface="Courier New" pitchFamily="49" charset="0"/>
                </a:rPr>
                <a:t> NULL    </a:t>
              </a:r>
              <a:r>
                <a:rPr lang="en-US" altLang="zh-CN" sz="1400">
                  <a:latin typeface="Courier New" pitchFamily="49" charset="0"/>
                </a:rPr>
                <a:t>|       |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+-------+--------------+------+-----+---------+-------+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4 rows in set (0.00 sec)</a:t>
              </a:r>
              <a:endParaRPr lang="zh-CN" altLang="zh-CN" sz="1400">
                <a:latin typeface="Courier New" pitchFamily="49" charset="0"/>
              </a:endParaRPr>
            </a:p>
          </p:txBody>
        </p:sp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1530305" y="2292350"/>
              <a:ext cx="6002113" cy="369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r>
                <a:rPr lang="zh-CN" altLang="en-US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将</a:t>
              </a:r>
              <a:r>
                <a:rPr lang="en-US" altLang="zh-CN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my_goods</a:t>
              </a:r>
              <a:r>
                <a:rPr lang="zh-CN" altLang="en-US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数据表中名为</a:t>
              </a:r>
              <a:r>
                <a:rPr lang="en-US" altLang="zh-CN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description</a:t>
              </a:r>
              <a:r>
                <a:rPr lang="zh-CN" altLang="en-US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的字段修改为</a:t>
              </a:r>
              <a:r>
                <a:rPr lang="en-US" altLang="zh-CN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des</a:t>
              </a:r>
              <a:endParaRPr lang="zh-CN" altLang="en-US" b="1" u="sng">
                <a:solidFill>
                  <a:srgbClr val="0070C0"/>
                </a:solidFill>
                <a:latin typeface="+mn-lt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 </a:t>
            </a:r>
            <a:r>
              <a:rPr lang="zh-CN" altLang="en-US" dirty="0"/>
              <a:t>数据表操作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5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修改表结构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sp>
        <p:nvSpPr>
          <p:cNvPr id="17" name="圆角矩形 10"/>
          <p:cNvSpPr>
            <a:spLocks noChangeArrowheads="1"/>
          </p:cNvSpPr>
          <p:nvPr/>
        </p:nvSpPr>
        <p:spPr bwMode="auto">
          <a:xfrm>
            <a:off x="509588" y="2338388"/>
            <a:ext cx="8251825" cy="12557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矩形 11"/>
          <p:cNvSpPr>
            <a:spLocks noChangeArrowheads="1"/>
          </p:cNvSpPr>
          <p:nvPr/>
        </p:nvSpPr>
        <p:spPr bwMode="auto">
          <a:xfrm>
            <a:off x="509588" y="2698750"/>
            <a:ext cx="82518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ALTER TABLE </a:t>
            </a:r>
            <a:r>
              <a:rPr lang="zh-CN" altLang="en-US">
                <a:latin typeface="+mn-lt"/>
                <a:cs typeface="Times New Roman" pitchFamily="18" charset="0"/>
              </a:rPr>
              <a:t>数据表名</a:t>
            </a:r>
            <a:r>
              <a:rPr lang="zh-CN" altLang="en-US">
                <a:solidFill>
                  <a:srgbClr val="FF0000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MODIFY </a:t>
            </a:r>
            <a:r>
              <a:rPr lang="en-US" altLang="zh-CN">
                <a:latin typeface="+mn-lt"/>
                <a:cs typeface="Times New Roman" pitchFamily="18" charset="0"/>
              </a:rPr>
              <a:t>[COLUMN]</a:t>
            </a: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+mn-lt"/>
                <a:cs typeface="Times New Roman" pitchFamily="18" charset="0"/>
              </a:rPr>
              <a:t>字段名 新类型 </a:t>
            </a:r>
            <a:r>
              <a:rPr lang="en-US" altLang="zh-CN">
                <a:latin typeface="+mn-lt"/>
                <a:cs typeface="Times New Roman" pitchFamily="18" charset="0"/>
              </a:rPr>
              <a:t>[</a:t>
            </a:r>
            <a:r>
              <a:rPr lang="zh-CN" altLang="en-US">
                <a:latin typeface="+mn-lt"/>
                <a:cs typeface="Times New Roman" pitchFamily="18" charset="0"/>
              </a:rPr>
              <a:t>字段属性</a:t>
            </a:r>
            <a:r>
              <a:rPr lang="en-US" altLang="zh-CN">
                <a:latin typeface="+mn-lt"/>
                <a:cs typeface="Times New Roman" pitchFamily="18" charset="0"/>
              </a:rPr>
              <a:t>];</a:t>
            </a:r>
          </a:p>
        </p:txBody>
      </p:sp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385763" y="3776663"/>
            <a:ext cx="77057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en-US">
                <a:latin typeface="+mn-lt"/>
                <a:cs typeface="Times New Roman" pitchFamily="18" charset="0"/>
              </a:rPr>
              <a:t>在</a:t>
            </a:r>
            <a:r>
              <a:rPr lang="en-US" altLang="zh-CN">
                <a:latin typeface="+mn-lt"/>
                <a:cs typeface="Times New Roman" pitchFamily="18" charset="0"/>
              </a:rPr>
              <a:t>MySQL</a:t>
            </a:r>
            <a:r>
              <a:rPr lang="zh-CN" altLang="en-US">
                <a:latin typeface="+mn-lt"/>
                <a:cs typeface="Times New Roman" pitchFamily="18" charset="0"/>
              </a:rPr>
              <a:t>中仅修改数据表中的字段类型，通常使用</a:t>
            </a:r>
            <a:r>
              <a:rPr lang="en-US" altLang="zh-CN">
                <a:latin typeface="+mn-lt"/>
                <a:cs typeface="Times New Roman" pitchFamily="18" charset="0"/>
              </a:rPr>
              <a:t>MODIFY</a:t>
            </a:r>
            <a:r>
              <a:rPr lang="zh-CN" altLang="en-US">
                <a:latin typeface="+mn-lt"/>
                <a:cs typeface="Times New Roman" pitchFamily="18" charset="0"/>
              </a:rPr>
              <a:t>实现。</a:t>
            </a:r>
            <a:endParaRPr lang="en-US" altLang="zh-CN"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 </a:t>
            </a:r>
            <a:r>
              <a:rPr lang="zh-CN" altLang="en-US" dirty="0"/>
              <a:t>数据表操作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5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修改表结构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744538" y="3154363"/>
            <a:ext cx="655637" cy="657225"/>
            <a:chOff x="765530" y="3286093"/>
            <a:chExt cx="656530" cy="657462"/>
          </a:xfrm>
        </p:grpSpPr>
        <p:sp>
          <p:nvSpPr>
            <p:cNvPr id="54282" name="等腰三角形 14"/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4283" name="等腰三角形 15"/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339850" y="2292350"/>
            <a:ext cx="7593013" cy="2789238"/>
            <a:chOff x="1339653" y="2292350"/>
            <a:chExt cx="7592788" cy="2789983"/>
          </a:xfrm>
        </p:grpSpPr>
        <p:sp>
          <p:nvSpPr>
            <p:cNvPr id="54279" name="矩形 2"/>
            <p:cNvSpPr>
              <a:spLocks noChangeArrowheads="1"/>
            </p:cNvSpPr>
            <p:nvPr/>
          </p:nvSpPr>
          <p:spPr bwMode="auto">
            <a:xfrm>
              <a:off x="1339663" y="2785763"/>
              <a:ext cx="5645888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400">
                  <a:latin typeface="Courier New" pitchFamily="49" charset="0"/>
                </a:rPr>
                <a:t>mysql&gt; </a:t>
              </a:r>
              <a:r>
                <a:rPr lang="en-US" altLang="zh-CN" sz="1400" b="1">
                  <a:latin typeface="Courier New" pitchFamily="49" charset="0"/>
                </a:rPr>
                <a:t>ALTER TABLE my_goods MODIFY des CHAR(255);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Query OK, 0 rows affected (0.03 sec)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Records: 0  Duplicates: 0  Warnings: 0</a:t>
              </a:r>
              <a:endParaRPr lang="zh-CN" altLang="zh-CN" sz="1400">
                <a:latin typeface="Courier New" pitchFamily="49" charset="0"/>
              </a:endParaRPr>
            </a:p>
          </p:txBody>
        </p:sp>
        <p:sp>
          <p:nvSpPr>
            <p:cNvPr id="54280" name="矩形 4"/>
            <p:cNvSpPr>
              <a:spLocks noChangeArrowheads="1"/>
            </p:cNvSpPr>
            <p:nvPr/>
          </p:nvSpPr>
          <p:spPr bwMode="auto">
            <a:xfrm>
              <a:off x="1339653" y="3481895"/>
              <a:ext cx="6464595" cy="1600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400">
                  <a:latin typeface="Courier New" pitchFamily="49" charset="0"/>
                </a:rPr>
                <a:t>mysql&gt; DESC my_goods des;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+-------+-----------+------+-----+---------+-------+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| Field | Type      | Null | Key | Default | Extra |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+-------+-----------+------+-----+---------+-------+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| des   | </a:t>
              </a:r>
              <a:r>
                <a:rPr lang="en-US" altLang="zh-CN" sz="1400" b="1">
                  <a:latin typeface="Courier New" pitchFamily="49" charset="0"/>
                </a:rPr>
                <a:t>char(255) </a:t>
              </a:r>
              <a:r>
                <a:rPr lang="en-US" altLang="zh-CN" sz="1400">
                  <a:latin typeface="Courier New" pitchFamily="49" charset="0"/>
                </a:rPr>
                <a:t>| YES  |     | NULL    |       |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+-------+-----------+------+-----+---------+-------+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1 row in set (0.00 sec)</a:t>
              </a:r>
              <a:endParaRPr lang="zh-CN" altLang="zh-CN" sz="1400">
                <a:latin typeface="Courier New" pitchFamily="49" charset="0"/>
              </a:endParaRPr>
            </a:p>
          </p:txBody>
        </p:sp>
        <p:sp>
          <p:nvSpPr>
            <p:cNvPr id="20" name="矩形 19"/>
            <p:cNvSpPr>
              <a:spLocks noChangeArrowheads="1"/>
            </p:cNvSpPr>
            <p:nvPr/>
          </p:nvSpPr>
          <p:spPr bwMode="auto">
            <a:xfrm>
              <a:off x="1530147" y="2292350"/>
              <a:ext cx="7402294" cy="369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r>
                <a:rPr lang="zh-CN" altLang="en-US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将</a:t>
              </a:r>
              <a:r>
                <a:rPr lang="en-US" altLang="zh-CN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my_goods</a:t>
              </a:r>
              <a:r>
                <a:rPr lang="zh-CN" altLang="en-US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数据表中</a:t>
              </a:r>
              <a:r>
                <a:rPr lang="en-US" altLang="zh-CN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des</a:t>
              </a:r>
              <a:r>
                <a:rPr lang="zh-CN" altLang="en-US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字段的类型</a:t>
              </a:r>
              <a:r>
                <a:rPr lang="en-US" altLang="zh-CN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VARCHAR (255)</a:t>
              </a:r>
              <a:r>
                <a:rPr lang="zh-CN" altLang="en-US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改为</a:t>
              </a:r>
              <a:r>
                <a:rPr lang="en-US" altLang="zh-CN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CHAR(255)</a:t>
              </a:r>
              <a:endParaRPr lang="zh-CN" altLang="en-US" b="1" u="sng">
                <a:solidFill>
                  <a:srgbClr val="0070C0"/>
                </a:solidFill>
                <a:latin typeface="+mn-lt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 </a:t>
            </a:r>
            <a:r>
              <a:rPr lang="zh-CN" altLang="en-US" dirty="0"/>
              <a:t>数据表操作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5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修改表结构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sp>
        <p:nvSpPr>
          <p:cNvPr id="50" name="圆角矩形 49"/>
          <p:cNvSpPr>
            <a:spLocks noChangeArrowheads="1"/>
          </p:cNvSpPr>
          <p:nvPr/>
        </p:nvSpPr>
        <p:spPr bwMode="auto">
          <a:xfrm>
            <a:off x="509588" y="2338388"/>
            <a:ext cx="8347075" cy="12557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矩形 50"/>
          <p:cNvSpPr>
            <a:spLocks noChangeArrowheads="1"/>
          </p:cNvSpPr>
          <p:nvPr/>
        </p:nvSpPr>
        <p:spPr bwMode="auto">
          <a:xfrm>
            <a:off x="755650" y="2454275"/>
            <a:ext cx="81010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ALTER TABLE </a:t>
            </a:r>
            <a:r>
              <a:rPr lang="zh-CN" altLang="en-US"/>
              <a:t>数据表名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MODIFY </a:t>
            </a:r>
            <a:r>
              <a:rPr lang="en-US" altLang="zh-CN"/>
              <a:t>[COLUMN]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/>
              <a:t>字段名</a:t>
            </a:r>
            <a:r>
              <a:rPr lang="en-US" altLang="zh-CN"/>
              <a:t>1 </a:t>
            </a:r>
            <a:r>
              <a:rPr lang="zh-CN" altLang="en-US"/>
              <a:t>数据类型 </a:t>
            </a:r>
            <a:r>
              <a:rPr lang="en-US" altLang="zh-CN"/>
              <a:t>[</a:t>
            </a:r>
            <a:r>
              <a:rPr lang="zh-CN" altLang="en-US"/>
              <a:t>字段属性</a:t>
            </a:r>
            <a:r>
              <a:rPr lang="en-US" altLang="zh-CN"/>
              <a:t>] </a:t>
            </a:r>
            <a:r>
              <a:rPr lang="en-US" altLang="zh-CN">
                <a:solidFill>
                  <a:srgbClr val="FF0000"/>
                </a:solidFill>
              </a:rPr>
              <a:t>[FIRST | AFTER </a:t>
            </a:r>
            <a:r>
              <a:rPr lang="zh-CN" altLang="en-US">
                <a:solidFill>
                  <a:srgbClr val="FF0000"/>
                </a:solidFill>
              </a:rPr>
              <a:t>字段名</a:t>
            </a:r>
            <a:r>
              <a:rPr lang="en-US" altLang="zh-CN">
                <a:solidFill>
                  <a:srgbClr val="FF0000"/>
                </a:solidFill>
              </a:rPr>
              <a:t>2];</a:t>
            </a:r>
          </a:p>
        </p:txBody>
      </p:sp>
      <p:sp>
        <p:nvSpPr>
          <p:cNvPr id="52" name="矩形 19"/>
          <p:cNvSpPr>
            <a:spLocks noChangeArrowheads="1"/>
          </p:cNvSpPr>
          <p:nvPr/>
        </p:nvSpPr>
        <p:spPr bwMode="auto">
          <a:xfrm>
            <a:off x="428625" y="3690938"/>
            <a:ext cx="81629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en-US" altLang="zh-CN" b="1">
                <a:solidFill>
                  <a:srgbClr val="0070C0"/>
                </a:solidFill>
                <a:latin typeface="+mn-lt"/>
                <a:cs typeface="Times New Roman" pitchFamily="18" charset="0"/>
              </a:rPr>
              <a:t>FIRST</a:t>
            </a:r>
            <a:r>
              <a:rPr lang="zh-CN" altLang="en-US">
                <a:latin typeface="+mn-lt"/>
                <a:cs typeface="Times New Roman" pitchFamily="18" charset="0"/>
              </a:rPr>
              <a:t>：表示将字段名</a:t>
            </a:r>
            <a:r>
              <a:rPr lang="en-US" altLang="zh-CN">
                <a:latin typeface="+mn-lt"/>
                <a:cs typeface="Times New Roman" pitchFamily="18" charset="0"/>
              </a:rPr>
              <a:t>1</a:t>
            </a:r>
            <a:r>
              <a:rPr lang="zh-CN" altLang="en-US">
                <a:latin typeface="+mn-lt"/>
                <a:cs typeface="Times New Roman" pitchFamily="18" charset="0"/>
              </a:rPr>
              <a:t>调整为数据表的第</a:t>
            </a:r>
            <a:r>
              <a:rPr lang="en-US" altLang="zh-CN">
                <a:latin typeface="+mn-lt"/>
                <a:cs typeface="Times New Roman" pitchFamily="18" charset="0"/>
              </a:rPr>
              <a:t>1</a:t>
            </a:r>
            <a:r>
              <a:rPr lang="zh-CN" altLang="en-US">
                <a:latin typeface="+mn-lt"/>
                <a:cs typeface="Times New Roman" pitchFamily="18" charset="0"/>
              </a:rPr>
              <a:t>个字段。</a:t>
            </a:r>
            <a:endParaRPr lang="en-US" altLang="zh-CN">
              <a:latin typeface="+mn-lt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en-US" altLang="zh-CN" b="1">
                <a:solidFill>
                  <a:srgbClr val="0070C0"/>
                </a:solidFill>
                <a:latin typeface="+mn-lt"/>
                <a:cs typeface="Times New Roman" pitchFamily="18" charset="0"/>
              </a:rPr>
              <a:t>AFTER</a:t>
            </a:r>
            <a:r>
              <a:rPr lang="en-US" altLang="zh-CN">
                <a:latin typeface="+mn-lt"/>
                <a:cs typeface="Times New Roman" pitchFamily="18" charset="0"/>
              </a:rPr>
              <a:t> </a:t>
            </a:r>
            <a:r>
              <a:rPr lang="zh-CN" altLang="en-US" b="1">
                <a:solidFill>
                  <a:srgbClr val="0070C0"/>
                </a:solidFill>
                <a:latin typeface="+mn-lt"/>
                <a:cs typeface="Times New Roman" pitchFamily="18" charset="0"/>
              </a:rPr>
              <a:t>字段名</a:t>
            </a:r>
            <a:r>
              <a:rPr lang="en-US" altLang="zh-CN" b="1">
                <a:solidFill>
                  <a:srgbClr val="0070C0"/>
                </a:solidFill>
                <a:latin typeface="+mn-lt"/>
                <a:cs typeface="Times New Roman" pitchFamily="18" charset="0"/>
              </a:rPr>
              <a:t>2</a:t>
            </a:r>
            <a:r>
              <a:rPr lang="zh-CN" altLang="en-US">
                <a:latin typeface="+mn-lt"/>
                <a:cs typeface="Times New Roman" pitchFamily="18" charset="0"/>
              </a:rPr>
              <a:t>：表示将字段名</a:t>
            </a:r>
            <a:r>
              <a:rPr lang="en-US" altLang="zh-CN">
                <a:latin typeface="+mn-lt"/>
                <a:cs typeface="Times New Roman" pitchFamily="18" charset="0"/>
              </a:rPr>
              <a:t>1</a:t>
            </a:r>
            <a:r>
              <a:rPr lang="zh-CN" altLang="en-US">
                <a:latin typeface="+mn-lt"/>
                <a:cs typeface="Times New Roman" pitchFamily="18" charset="0"/>
              </a:rPr>
              <a:t>插入到字段名</a:t>
            </a:r>
            <a:r>
              <a:rPr lang="en-US" altLang="zh-CN">
                <a:latin typeface="+mn-lt"/>
                <a:cs typeface="Times New Roman" pitchFamily="18" charset="0"/>
              </a:rPr>
              <a:t>2</a:t>
            </a:r>
            <a:r>
              <a:rPr lang="zh-CN" altLang="en-US">
                <a:latin typeface="+mn-lt"/>
                <a:cs typeface="Times New Roman" pitchFamily="18" charset="0"/>
              </a:rPr>
              <a:t>的后面。</a:t>
            </a:r>
            <a:endParaRPr lang="en-US" altLang="zh-CN"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  <p:bldP spid="5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36"/>
          <p:cNvGrpSpPr>
            <a:grpSpLocks/>
          </p:cNvGrpSpPr>
          <p:nvPr/>
        </p:nvGrpSpPr>
        <p:grpSpPr bwMode="auto">
          <a:xfrm>
            <a:off x="4430713" y="2984500"/>
            <a:ext cx="1422400" cy="1697038"/>
            <a:chOff x="4362517" y="3079378"/>
            <a:chExt cx="1422780" cy="1697335"/>
          </a:xfrm>
        </p:grpSpPr>
        <p:sp>
          <p:nvSpPr>
            <p:cNvPr id="32" name="圆柱形 31"/>
            <p:cNvSpPr/>
            <p:nvPr/>
          </p:nvSpPr>
          <p:spPr bwMode="auto">
            <a:xfrm>
              <a:off x="4362517" y="3079378"/>
              <a:ext cx="1422780" cy="1697335"/>
            </a:xfrm>
            <a:prstGeom prst="can">
              <a:avLst/>
            </a:prstGeom>
            <a:solidFill>
              <a:schemeClr val="accent5">
                <a:lumMod val="9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0260" name="TextBox 33"/>
            <p:cNvSpPr txBox="1">
              <a:spLocks noChangeArrowheads="1"/>
            </p:cNvSpPr>
            <p:nvPr/>
          </p:nvSpPr>
          <p:spPr bwMode="auto">
            <a:xfrm>
              <a:off x="4821427" y="3079378"/>
              <a:ext cx="504960" cy="369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r>
                <a:rPr lang="en-US" altLang="zh-CN">
                  <a:latin typeface="+mn-lt"/>
                  <a:cs typeface="Times New Roman" pitchFamily="18" charset="0"/>
                </a:rPr>
                <a:t>DB</a:t>
              </a:r>
              <a:endParaRPr lang="zh-CN" altLang="en-US">
                <a:latin typeface="+mn-lt"/>
                <a:cs typeface="Times New Roman" pitchFamily="18" charset="0"/>
              </a:endParaRPr>
            </a:p>
          </p:txBody>
        </p:sp>
      </p:grpSp>
      <p:grpSp>
        <p:nvGrpSpPr>
          <p:cNvPr id="10243" name="组合 35"/>
          <p:cNvGrpSpPr>
            <a:grpSpLocks/>
          </p:cNvGrpSpPr>
          <p:nvPr/>
        </p:nvGrpSpPr>
        <p:grpSpPr bwMode="auto">
          <a:xfrm>
            <a:off x="2422525" y="2984500"/>
            <a:ext cx="1422400" cy="1697038"/>
            <a:chOff x="2354022" y="3079378"/>
            <a:chExt cx="1422780" cy="1697335"/>
          </a:xfrm>
        </p:grpSpPr>
        <p:sp>
          <p:nvSpPr>
            <p:cNvPr id="25" name="圆柱形 24"/>
            <p:cNvSpPr/>
            <p:nvPr/>
          </p:nvSpPr>
          <p:spPr bwMode="auto">
            <a:xfrm>
              <a:off x="2354022" y="3079378"/>
              <a:ext cx="1422780" cy="1697335"/>
            </a:xfrm>
            <a:prstGeom prst="can">
              <a:avLst/>
            </a:prstGeom>
            <a:solidFill>
              <a:schemeClr val="accent5">
                <a:lumMod val="9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0258" name="TextBox 30"/>
            <p:cNvSpPr txBox="1">
              <a:spLocks noChangeArrowheads="1"/>
            </p:cNvSpPr>
            <p:nvPr/>
          </p:nvSpPr>
          <p:spPr bwMode="auto">
            <a:xfrm>
              <a:off x="2812933" y="3079378"/>
              <a:ext cx="504960" cy="369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r>
                <a:rPr lang="en-US" altLang="zh-CN">
                  <a:latin typeface="+mn-lt"/>
                  <a:cs typeface="Times New Roman" pitchFamily="18" charset="0"/>
                </a:rPr>
                <a:t>DB</a:t>
              </a:r>
              <a:endParaRPr lang="zh-CN" altLang="en-US"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>
              <a:defRPr/>
            </a:pPr>
            <a:r>
              <a:rPr lang="en-US" altLang="zh-CN" dirty="0">
                <a:latin typeface="+mn-lt"/>
                <a:cs typeface="Times New Roman" pitchFamily="18" charset="0"/>
              </a:rPr>
              <a:t>1 </a:t>
            </a:r>
            <a:r>
              <a:rPr lang="zh-CN" altLang="en-US" dirty="0">
                <a:latin typeface="+mn-lt"/>
                <a:cs typeface="Times New Roman" pitchFamily="18" charset="0"/>
              </a:rPr>
              <a:t>数据库操作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8504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1</a:t>
              </a:r>
              <a:endParaRPr lang="zh-CN" altLang="en-US" sz="280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latin typeface="+mn-lt"/>
                <a:cs typeface="Times New Roman" panose="02020603050405020304" pitchFamily="18" charset="0"/>
              </a:rPr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创建数据库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+mn-lt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733550" y="2411413"/>
            <a:ext cx="5991225" cy="2584450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248" name="椭圆 27"/>
          <p:cNvSpPr>
            <a:spLocks noChangeArrowheads="1"/>
          </p:cNvSpPr>
          <p:nvPr/>
        </p:nvSpPr>
        <p:spPr bwMode="auto">
          <a:xfrm>
            <a:off x="2716213" y="3717925"/>
            <a:ext cx="900112" cy="519113"/>
          </a:xfrm>
          <a:prstGeom prst="ellipse">
            <a:avLst/>
          </a:prstGeom>
          <a:solidFill>
            <a:srgbClr val="F2911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  <a:defRPr/>
            </a:pPr>
            <a:r>
              <a:rPr lang="en-US" altLang="zh-CN">
                <a:latin typeface="+mn-lt"/>
                <a:cs typeface="Times New Roman" pitchFamily="18" charset="0"/>
              </a:rPr>
              <a:t>data</a:t>
            </a:r>
            <a:endParaRPr lang="zh-CN" altLang="en-US">
              <a:latin typeface="+mn-lt"/>
              <a:cs typeface="Times New Roman" pitchFamily="18" charset="0"/>
            </a:endParaRPr>
          </a:p>
        </p:txBody>
      </p:sp>
      <p:grpSp>
        <p:nvGrpSpPr>
          <p:cNvPr id="10249" name="组合 37"/>
          <p:cNvGrpSpPr>
            <a:grpSpLocks/>
          </p:cNvGrpSpPr>
          <p:nvPr/>
        </p:nvGrpSpPr>
        <p:grpSpPr bwMode="auto">
          <a:xfrm>
            <a:off x="1733550" y="2114550"/>
            <a:ext cx="941388" cy="1657350"/>
            <a:chOff x="1665003" y="2210701"/>
            <a:chExt cx="941724" cy="1657186"/>
          </a:xfrm>
        </p:grpSpPr>
        <p:sp>
          <p:nvSpPr>
            <p:cNvPr id="29" name="直角三角形 28"/>
            <p:cNvSpPr/>
            <p:nvPr/>
          </p:nvSpPr>
          <p:spPr bwMode="auto">
            <a:xfrm rot="5400000">
              <a:off x="1454894" y="2716055"/>
              <a:ext cx="1361940" cy="941724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anose="02020603050405020304" pitchFamily="18" charset="0"/>
              </a:endParaRPr>
            </a:p>
          </p:txBody>
        </p:sp>
        <p:sp>
          <p:nvSpPr>
            <p:cNvPr id="10256" name="TextBox 29"/>
            <p:cNvSpPr txBox="1">
              <a:spLocks noChangeArrowheads="1"/>
            </p:cNvSpPr>
            <p:nvPr/>
          </p:nvSpPr>
          <p:spPr bwMode="auto">
            <a:xfrm rot="18615187" flipH="1">
              <a:off x="1536626" y="2588405"/>
              <a:ext cx="1123839" cy="368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r>
                <a:rPr lang="en-US" altLang="zh-CN">
                  <a:latin typeface="+mn-lt"/>
                  <a:cs typeface="Times New Roman" pitchFamily="18" charset="0"/>
                </a:rPr>
                <a:t>DBMS</a:t>
              </a:r>
              <a:endParaRPr lang="zh-CN" altLang="en-US"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10250" name="椭圆 32"/>
          <p:cNvSpPr>
            <a:spLocks noChangeArrowheads="1"/>
          </p:cNvSpPr>
          <p:nvPr/>
        </p:nvSpPr>
        <p:spPr bwMode="auto">
          <a:xfrm>
            <a:off x="4724400" y="3717925"/>
            <a:ext cx="900113" cy="519113"/>
          </a:xfrm>
          <a:prstGeom prst="ellipse">
            <a:avLst/>
          </a:prstGeom>
          <a:solidFill>
            <a:srgbClr val="F2911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  <a:defRPr/>
            </a:pPr>
            <a:r>
              <a:rPr lang="en-US" altLang="zh-CN">
                <a:latin typeface="+mn-lt"/>
                <a:cs typeface="Times New Roman" pitchFamily="18" charset="0"/>
              </a:rPr>
              <a:t>data</a:t>
            </a:r>
            <a:endParaRPr lang="zh-CN" altLang="en-US">
              <a:latin typeface="+mn-lt"/>
              <a:cs typeface="Times New Roman" pitchFamily="18" charset="0"/>
            </a:endParaRPr>
          </a:p>
        </p:txBody>
      </p:sp>
      <p:sp>
        <p:nvSpPr>
          <p:cNvPr id="10251" name="TextBox 34"/>
          <p:cNvSpPr txBox="1">
            <a:spLocks noChangeArrowheads="1"/>
          </p:cNvSpPr>
          <p:nvPr/>
        </p:nvSpPr>
        <p:spPr bwMode="auto">
          <a:xfrm>
            <a:off x="6278563" y="3832225"/>
            <a:ext cx="1108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3600">
                <a:latin typeface="+mn-lt"/>
                <a:cs typeface="Times New Roman" pitchFamily="18" charset="0"/>
              </a:rPr>
              <a:t>……</a:t>
            </a:r>
            <a:endParaRPr lang="zh-CN" altLang="en-US" sz="3600">
              <a:latin typeface="+mn-lt"/>
              <a:cs typeface="Times New Roman" pitchFamily="18" charset="0"/>
            </a:endParaRPr>
          </a:p>
        </p:txBody>
      </p:sp>
      <p:sp>
        <p:nvSpPr>
          <p:cNvPr id="10252" name="TextBox 39"/>
          <p:cNvSpPr txBox="1">
            <a:spLocks noChangeArrowheads="1"/>
          </p:cNvSpPr>
          <p:nvPr/>
        </p:nvSpPr>
        <p:spPr bwMode="auto">
          <a:xfrm>
            <a:off x="1736725" y="5200650"/>
            <a:ext cx="2859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>
                <a:latin typeface="+mn-lt"/>
                <a:cs typeface="Times New Roman" pitchFamily="18" charset="0"/>
              </a:rPr>
              <a:t>DBMS</a:t>
            </a:r>
            <a:r>
              <a:rPr lang="zh-CN" altLang="en-US">
                <a:latin typeface="+mn-lt"/>
                <a:cs typeface="Times New Roman" pitchFamily="18" charset="0"/>
              </a:rPr>
              <a:t>：数据库管理系统</a:t>
            </a:r>
            <a:endParaRPr lang="en-US" altLang="zh-CN">
              <a:latin typeface="+mn-lt"/>
              <a:cs typeface="Times New Roman" pitchFamily="18" charset="0"/>
            </a:endParaRPr>
          </a:p>
        </p:txBody>
      </p:sp>
      <p:sp>
        <p:nvSpPr>
          <p:cNvPr id="10253" name="矩形 40"/>
          <p:cNvSpPr>
            <a:spLocks noChangeArrowheads="1"/>
          </p:cNvSpPr>
          <p:nvPr/>
        </p:nvSpPr>
        <p:spPr bwMode="auto">
          <a:xfrm>
            <a:off x="4676775" y="5202238"/>
            <a:ext cx="1655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>
                <a:latin typeface="+mn-lt"/>
                <a:cs typeface="Times New Roman" pitchFamily="18" charset="0"/>
              </a:rPr>
              <a:t>DB</a:t>
            </a:r>
            <a:r>
              <a:rPr lang="zh-CN" altLang="en-US">
                <a:latin typeface="+mn-lt"/>
                <a:cs typeface="Times New Roman" pitchFamily="18" charset="0"/>
              </a:rPr>
              <a:t>：</a:t>
            </a:r>
            <a:r>
              <a:rPr lang="zh-CN" altLang="zh-CN">
                <a:latin typeface="+mn-lt"/>
                <a:cs typeface="Times New Roman" pitchFamily="18" charset="0"/>
              </a:rPr>
              <a:t>数据库</a:t>
            </a:r>
            <a:endParaRPr lang="en-US" altLang="zh-CN">
              <a:latin typeface="+mn-lt"/>
              <a:cs typeface="Times New Roman" pitchFamily="18" charset="0"/>
            </a:endParaRPr>
          </a:p>
        </p:txBody>
      </p:sp>
      <p:sp>
        <p:nvSpPr>
          <p:cNvPr id="10254" name="矩形 41"/>
          <p:cNvSpPr>
            <a:spLocks noChangeArrowheads="1"/>
          </p:cNvSpPr>
          <p:nvPr/>
        </p:nvSpPr>
        <p:spPr bwMode="auto">
          <a:xfrm>
            <a:off x="6399213" y="5175250"/>
            <a:ext cx="1325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>
                <a:latin typeface="+mn-lt"/>
                <a:cs typeface="Times New Roman" pitchFamily="18" charset="0"/>
              </a:rPr>
              <a:t>data</a:t>
            </a:r>
            <a:r>
              <a:rPr lang="zh-CN" altLang="en-US">
                <a:latin typeface="+mn-lt"/>
                <a:cs typeface="Times New Roman" pitchFamily="18" charset="0"/>
              </a:rPr>
              <a:t>：</a:t>
            </a:r>
            <a:r>
              <a:rPr lang="zh-CN" altLang="zh-CN">
                <a:latin typeface="+mn-lt"/>
                <a:cs typeface="Times New Roman" pitchFamily="18" charset="0"/>
              </a:rPr>
              <a:t>数据</a:t>
            </a:r>
            <a:endParaRPr lang="zh-CN" altLang="en-US"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50"/>
                            </p:stCondLst>
                            <p:childTnLst>
                              <p:par>
                                <p:cTn id="4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0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7" grpId="0" animBg="1"/>
      <p:bldP spid="10248" grpId="0" animBg="1"/>
      <p:bldP spid="10250" grpId="0" animBg="1"/>
      <p:bldP spid="10251" grpId="0"/>
      <p:bldP spid="10252" grpId="0"/>
      <p:bldP spid="10253" grpId="0"/>
      <p:bldP spid="1025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 </a:t>
            </a:r>
            <a:r>
              <a:rPr lang="zh-CN" altLang="en-US" dirty="0"/>
              <a:t>数据表操作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5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修改表结构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744538" y="3154363"/>
            <a:ext cx="655637" cy="657225"/>
            <a:chOff x="765530" y="3286093"/>
            <a:chExt cx="656530" cy="657462"/>
          </a:xfrm>
        </p:grpSpPr>
        <p:sp>
          <p:nvSpPr>
            <p:cNvPr id="56330" name="等腰三角形 13"/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6331" name="等腰三角形 14"/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328738" y="2122488"/>
            <a:ext cx="7326312" cy="3473450"/>
            <a:chOff x="1329036" y="2122222"/>
            <a:chExt cx="7325837" cy="3474019"/>
          </a:xfrm>
        </p:grpSpPr>
        <p:sp>
          <p:nvSpPr>
            <p:cNvPr id="16" name="矩形 15"/>
            <p:cNvSpPr>
              <a:spLocks noChangeArrowheads="1"/>
            </p:cNvSpPr>
            <p:nvPr/>
          </p:nvSpPr>
          <p:spPr bwMode="auto">
            <a:xfrm>
              <a:off x="1530635" y="2122222"/>
              <a:ext cx="5825747" cy="369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r>
                <a:rPr lang="zh-CN" altLang="en-US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将</a:t>
              </a:r>
              <a:r>
                <a:rPr lang="en-US" altLang="zh-CN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my_goods</a:t>
              </a:r>
              <a:r>
                <a:rPr lang="zh-CN" altLang="en-US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表中最后一个字段</a:t>
              </a:r>
              <a:r>
                <a:rPr lang="en-US" altLang="zh-CN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des</a:t>
              </a:r>
              <a:r>
                <a:rPr lang="zh-CN" altLang="en-US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移动到</a:t>
              </a:r>
              <a:r>
                <a:rPr lang="en-US" altLang="zh-CN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name</a:t>
              </a:r>
              <a:r>
                <a:rPr lang="zh-CN" altLang="en-US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字段后</a:t>
              </a:r>
            </a:p>
          </p:txBody>
        </p:sp>
        <p:sp>
          <p:nvSpPr>
            <p:cNvPr id="56328" name="矩形 4"/>
            <p:cNvSpPr>
              <a:spLocks noChangeArrowheads="1"/>
            </p:cNvSpPr>
            <p:nvPr/>
          </p:nvSpPr>
          <p:spPr bwMode="auto">
            <a:xfrm>
              <a:off x="1329036" y="2668707"/>
              <a:ext cx="7283302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400">
                  <a:latin typeface="Courier New" pitchFamily="49" charset="0"/>
                </a:rPr>
                <a:t>mysql&gt; </a:t>
              </a:r>
              <a:r>
                <a:rPr lang="en-US" altLang="zh-CN" sz="1400" b="1">
                  <a:latin typeface="Courier New" pitchFamily="49" charset="0"/>
                </a:rPr>
                <a:t>ALTER TABLE my_goods MODIFY des VARCHAR(255) AFTER name;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Query OK, 0 rows affected (0.03 sec)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Records: 0  Duplicates: 0  Warnings: 0</a:t>
              </a:r>
              <a:endParaRPr lang="zh-CN" altLang="zh-CN" sz="1400">
                <a:latin typeface="Courier New" pitchFamily="49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329036" y="3349560"/>
              <a:ext cx="7325837" cy="224668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indent="228600">
                <a:spcAft>
                  <a:spcPts val="0"/>
                </a:spcAft>
                <a:defRPr/>
              </a:pPr>
              <a:r>
                <a:rPr lang="en-US" altLang="zh-CN" sz="1400">
                  <a:latin typeface="Courier New"/>
                  <a:ea typeface="宋体"/>
                  <a:cs typeface="宋体"/>
                </a:rPr>
                <a:t>mysql&gt; DESC my_goods;</a:t>
              </a:r>
              <a:endParaRPr lang="zh-CN" altLang="zh-CN" sz="1400">
                <a:latin typeface="Courier New"/>
                <a:ea typeface="宋体"/>
                <a:cs typeface="宋体"/>
              </a:endParaRPr>
            </a:p>
            <a:p>
              <a:pPr indent="228600">
                <a:spcAft>
                  <a:spcPts val="0"/>
                </a:spcAft>
                <a:defRPr/>
              </a:pPr>
              <a:r>
                <a:rPr lang="en-US" altLang="zh-CN" sz="1400">
                  <a:latin typeface="Courier New"/>
                  <a:ea typeface="宋体"/>
                  <a:cs typeface="宋体"/>
                </a:rPr>
                <a:t>+-------+--------------+------+-----+---------+-------+</a:t>
              </a:r>
              <a:endParaRPr lang="zh-CN" altLang="zh-CN" sz="1400">
                <a:latin typeface="Courier New"/>
                <a:ea typeface="宋体"/>
                <a:cs typeface="宋体"/>
              </a:endParaRPr>
            </a:p>
            <a:p>
              <a:pPr indent="228600">
                <a:spcAft>
                  <a:spcPts val="0"/>
                </a:spcAft>
                <a:defRPr/>
              </a:pPr>
              <a:r>
                <a:rPr lang="en-US" altLang="zh-CN" sz="1400">
                  <a:latin typeface="Courier New"/>
                  <a:ea typeface="宋体"/>
                  <a:cs typeface="宋体"/>
                </a:rPr>
                <a:t>| Field | Type         | Null | Key | Default | Extra |</a:t>
              </a:r>
              <a:endParaRPr lang="zh-CN" altLang="zh-CN" sz="1400">
                <a:latin typeface="Courier New"/>
                <a:ea typeface="宋体"/>
                <a:cs typeface="宋体"/>
              </a:endParaRPr>
            </a:p>
            <a:p>
              <a:pPr indent="228600">
                <a:spcAft>
                  <a:spcPts val="0"/>
                </a:spcAft>
                <a:defRPr/>
              </a:pPr>
              <a:r>
                <a:rPr lang="en-US" altLang="zh-CN" sz="1400">
                  <a:latin typeface="Courier New"/>
                  <a:ea typeface="宋体"/>
                  <a:cs typeface="宋体"/>
                </a:rPr>
                <a:t>+-------+--------------+------+-----+---------+-------+</a:t>
              </a:r>
              <a:endParaRPr lang="zh-CN" altLang="zh-CN" sz="1400">
                <a:latin typeface="Courier New"/>
                <a:ea typeface="宋体"/>
                <a:cs typeface="宋体"/>
              </a:endParaRPr>
            </a:p>
            <a:p>
              <a:pPr indent="228600">
                <a:spcAft>
                  <a:spcPts val="0"/>
                </a:spcAft>
                <a:defRPr/>
              </a:pPr>
              <a:r>
                <a:rPr lang="en-US" altLang="zh-CN" sz="1400">
                  <a:latin typeface="Courier New"/>
                  <a:ea typeface="宋体"/>
                  <a:cs typeface="宋体"/>
                </a:rPr>
                <a:t>| id    | int(11)      | YES  |     | NULL    |       |</a:t>
              </a:r>
              <a:endParaRPr lang="zh-CN" altLang="zh-CN" sz="1400">
                <a:latin typeface="Courier New"/>
                <a:ea typeface="宋体"/>
                <a:cs typeface="宋体"/>
              </a:endParaRPr>
            </a:p>
            <a:p>
              <a:pPr indent="229235">
                <a:spcAft>
                  <a:spcPts val="0"/>
                </a:spcAft>
                <a:defRPr/>
              </a:pPr>
              <a:r>
                <a:rPr lang="en-US" altLang="zh-CN" sz="1400" b="1">
                  <a:latin typeface="Courier New"/>
                  <a:ea typeface="宋体"/>
                  <a:cs typeface="宋体"/>
                </a:rPr>
                <a:t>| name  | varchar(32)  | YES  |     | NULL    |       |</a:t>
              </a:r>
              <a:endParaRPr lang="zh-CN" altLang="zh-CN" sz="1400">
                <a:latin typeface="Courier New"/>
                <a:ea typeface="宋体"/>
                <a:cs typeface="宋体"/>
              </a:endParaRPr>
            </a:p>
            <a:p>
              <a:pPr indent="229235">
                <a:spcAft>
                  <a:spcPts val="0"/>
                </a:spcAft>
                <a:defRPr/>
              </a:pPr>
              <a:r>
                <a:rPr lang="en-US" altLang="zh-CN" sz="1400" b="1">
                  <a:latin typeface="Courier New"/>
                  <a:ea typeface="宋体"/>
                  <a:cs typeface="宋体"/>
                </a:rPr>
                <a:t>| des   | varchar(255) | YES  |     | NULL    |       |</a:t>
              </a:r>
              <a:endParaRPr lang="zh-CN" altLang="zh-CN" sz="1400">
                <a:latin typeface="Courier New"/>
                <a:ea typeface="宋体"/>
                <a:cs typeface="宋体"/>
              </a:endParaRPr>
            </a:p>
            <a:p>
              <a:pPr indent="228600">
                <a:spcAft>
                  <a:spcPts val="0"/>
                </a:spcAft>
                <a:defRPr/>
              </a:pPr>
              <a:r>
                <a:rPr lang="en-US" altLang="zh-CN" sz="1400">
                  <a:latin typeface="Courier New"/>
                  <a:ea typeface="宋体"/>
                  <a:cs typeface="宋体"/>
                </a:rPr>
                <a:t>| price | int(11)      | YES  |     | NULL    |       |</a:t>
              </a:r>
              <a:endParaRPr lang="zh-CN" altLang="zh-CN" sz="1400">
                <a:latin typeface="Courier New"/>
                <a:ea typeface="宋体"/>
                <a:cs typeface="宋体"/>
              </a:endParaRPr>
            </a:p>
            <a:p>
              <a:pPr indent="228600">
                <a:spcAft>
                  <a:spcPts val="0"/>
                </a:spcAft>
                <a:defRPr/>
              </a:pPr>
              <a:r>
                <a:rPr lang="en-US" altLang="zh-CN" sz="1400">
                  <a:latin typeface="Courier New"/>
                  <a:ea typeface="宋体"/>
                  <a:cs typeface="宋体"/>
                </a:rPr>
                <a:t>+-------+--------------+------+-----+---------+-------+</a:t>
              </a:r>
              <a:endParaRPr lang="zh-CN" altLang="zh-CN" sz="1400">
                <a:latin typeface="Courier New"/>
                <a:ea typeface="宋体"/>
                <a:cs typeface="宋体"/>
              </a:endParaRPr>
            </a:p>
            <a:p>
              <a:pPr indent="228600">
                <a:spcAft>
                  <a:spcPts val="0"/>
                </a:spcAft>
                <a:defRPr/>
              </a:pPr>
              <a:r>
                <a:rPr lang="en-US" altLang="zh-CN" sz="1400">
                  <a:latin typeface="Courier New"/>
                  <a:ea typeface="宋体"/>
                  <a:cs typeface="宋体"/>
                </a:rPr>
                <a:t>4 rows in set (0.00 sec)</a:t>
              </a:r>
              <a:endParaRPr lang="zh-CN" altLang="zh-CN" sz="1400">
                <a:latin typeface="Courier New"/>
                <a:ea typeface="宋体"/>
                <a:cs typeface="宋体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 </a:t>
            </a:r>
            <a:r>
              <a:rPr lang="zh-CN" altLang="en-US" dirty="0"/>
              <a:t>数据表操作</a:t>
            </a:r>
          </a:p>
        </p:txBody>
      </p:sp>
      <p:sp>
        <p:nvSpPr>
          <p:cNvPr id="26" name="圆角矩形 25"/>
          <p:cNvSpPr>
            <a:spLocks noChangeArrowheads="1"/>
          </p:cNvSpPr>
          <p:nvPr/>
        </p:nvSpPr>
        <p:spPr bwMode="auto">
          <a:xfrm>
            <a:off x="1092200" y="2338388"/>
            <a:ext cx="7208838" cy="24352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1327150" y="2509838"/>
            <a:ext cx="6878638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  <a:defRPr/>
            </a:pPr>
            <a:r>
              <a:rPr lang="en-US" altLang="zh-CN">
                <a:latin typeface="+mn-lt"/>
                <a:cs typeface="Times New Roman" pitchFamily="18" charset="0"/>
              </a:rPr>
              <a:t># </a:t>
            </a:r>
            <a:r>
              <a:rPr lang="zh-CN" altLang="en-US">
                <a:latin typeface="+mn-lt"/>
                <a:cs typeface="Times New Roman" pitchFamily="18" charset="0"/>
              </a:rPr>
              <a:t>语法格式</a:t>
            </a:r>
            <a:r>
              <a:rPr lang="en-US" altLang="zh-CN">
                <a:latin typeface="+mn-lt"/>
                <a:cs typeface="Times New Roman" pitchFamily="18" charset="0"/>
              </a:rPr>
              <a:t>1</a:t>
            </a:r>
            <a:r>
              <a:rPr lang="zh-CN" altLang="en-US">
                <a:latin typeface="+mn-lt"/>
                <a:cs typeface="Times New Roman" pitchFamily="18" charset="0"/>
              </a:rPr>
              <a:t>：新增一个字段，并可指定其位置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ALTER TABLE </a:t>
            </a:r>
            <a:r>
              <a:rPr lang="zh-CN" altLang="en-US">
                <a:latin typeface="+mn-lt"/>
                <a:cs typeface="Times New Roman" pitchFamily="18" charset="0"/>
              </a:rPr>
              <a:t>数据表名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ADD</a:t>
            </a:r>
            <a:r>
              <a:rPr lang="en-US" altLang="zh-CN">
                <a:latin typeface="+mn-lt"/>
                <a:cs typeface="Times New Roman" pitchFamily="18" charset="0"/>
              </a:rPr>
              <a:t> [COLUMN] </a:t>
            </a:r>
            <a:r>
              <a:rPr lang="zh-CN" altLang="en-US">
                <a:latin typeface="+mn-lt"/>
                <a:cs typeface="Times New Roman" pitchFamily="18" charset="0"/>
              </a:rPr>
              <a:t>新字段名 字段类型 </a:t>
            </a:r>
            <a:r>
              <a:rPr lang="en-US" altLang="zh-CN">
                <a:latin typeface="+mn-lt"/>
                <a:cs typeface="Times New Roman" pitchFamily="18" charset="0"/>
              </a:rPr>
              <a:t>[FIRST | AFTER </a:t>
            </a:r>
            <a:r>
              <a:rPr lang="zh-CN" altLang="en-US">
                <a:latin typeface="+mn-lt"/>
                <a:cs typeface="Times New Roman" pitchFamily="18" charset="0"/>
              </a:rPr>
              <a:t>字段名</a:t>
            </a:r>
            <a:r>
              <a:rPr lang="en-US" altLang="zh-CN">
                <a:latin typeface="+mn-lt"/>
                <a:cs typeface="Times New Roman" pitchFamily="18" charset="0"/>
              </a:rPr>
              <a:t>];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>
                <a:latin typeface="+mn-lt"/>
                <a:cs typeface="Times New Roman" pitchFamily="18" charset="0"/>
              </a:rPr>
              <a:t># </a:t>
            </a:r>
            <a:r>
              <a:rPr lang="zh-CN" altLang="en-US">
                <a:latin typeface="+mn-lt"/>
                <a:cs typeface="Times New Roman" pitchFamily="18" charset="0"/>
              </a:rPr>
              <a:t>语法格式</a:t>
            </a:r>
            <a:r>
              <a:rPr lang="en-US" altLang="zh-CN">
                <a:latin typeface="+mn-lt"/>
                <a:cs typeface="Times New Roman" pitchFamily="18" charset="0"/>
              </a:rPr>
              <a:t>2</a:t>
            </a:r>
            <a:r>
              <a:rPr lang="zh-CN" altLang="en-US">
                <a:latin typeface="+mn-lt"/>
                <a:cs typeface="Times New Roman" pitchFamily="18" charset="0"/>
              </a:rPr>
              <a:t>：同时新增多个字段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ALTER TABLE </a:t>
            </a:r>
            <a:r>
              <a:rPr lang="zh-CN" altLang="en-US">
                <a:latin typeface="+mn-lt"/>
                <a:cs typeface="Times New Roman" pitchFamily="18" charset="0"/>
              </a:rPr>
              <a:t>数据表名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ADD </a:t>
            </a:r>
            <a:r>
              <a:rPr lang="en-US" altLang="zh-CN">
                <a:latin typeface="+mn-lt"/>
                <a:cs typeface="Times New Roman" pitchFamily="18" charset="0"/>
              </a:rPr>
              <a:t>[COLUMN] (</a:t>
            </a:r>
            <a:r>
              <a:rPr lang="zh-CN" altLang="en-US">
                <a:latin typeface="+mn-lt"/>
                <a:cs typeface="Times New Roman" pitchFamily="18" charset="0"/>
              </a:rPr>
              <a:t>新字段名</a:t>
            </a:r>
            <a:r>
              <a:rPr lang="en-US" altLang="zh-CN">
                <a:latin typeface="+mn-lt"/>
                <a:cs typeface="Times New Roman" pitchFamily="18" charset="0"/>
              </a:rPr>
              <a:t>1 </a:t>
            </a:r>
            <a:r>
              <a:rPr lang="zh-CN" altLang="en-US">
                <a:latin typeface="+mn-lt"/>
                <a:cs typeface="Times New Roman" pitchFamily="18" charset="0"/>
              </a:rPr>
              <a:t>字段类型</a:t>
            </a:r>
            <a:r>
              <a:rPr lang="en-US" altLang="zh-CN">
                <a:latin typeface="+mn-lt"/>
                <a:cs typeface="Times New Roman" pitchFamily="18" charset="0"/>
              </a:rPr>
              <a:t>1, </a:t>
            </a:r>
            <a:r>
              <a:rPr lang="zh-CN" altLang="en-US">
                <a:latin typeface="+mn-lt"/>
                <a:cs typeface="Times New Roman" pitchFamily="18" charset="0"/>
              </a:rPr>
              <a:t>新字段名</a:t>
            </a:r>
            <a:r>
              <a:rPr lang="en-US" altLang="zh-CN">
                <a:latin typeface="+mn-lt"/>
                <a:cs typeface="Times New Roman" pitchFamily="18" charset="0"/>
              </a:rPr>
              <a:t>2 </a:t>
            </a:r>
            <a:r>
              <a:rPr lang="zh-CN" altLang="en-US">
                <a:latin typeface="+mn-lt"/>
                <a:cs typeface="Times New Roman" pitchFamily="18" charset="0"/>
              </a:rPr>
              <a:t>字段类型</a:t>
            </a:r>
            <a:r>
              <a:rPr lang="en-US" altLang="zh-CN">
                <a:latin typeface="+mn-lt"/>
                <a:cs typeface="Times New Roman" pitchFamily="18" charset="0"/>
              </a:rPr>
              <a:t>2, ...);</a:t>
            </a:r>
          </a:p>
        </p:txBody>
      </p:sp>
      <p:sp>
        <p:nvSpPr>
          <p:cNvPr id="28" name="矩形 19"/>
          <p:cNvSpPr>
            <a:spLocks noChangeArrowheads="1"/>
          </p:cNvSpPr>
          <p:nvPr/>
        </p:nvSpPr>
        <p:spPr bwMode="auto">
          <a:xfrm>
            <a:off x="1019175" y="4886325"/>
            <a:ext cx="7435850" cy="111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>
                <a:latin typeface="Times New Roman" pitchFamily="18" charset="0"/>
                <a:cs typeface="Times New Roman" pitchFamily="18" charset="0"/>
              </a:rPr>
              <a:t>在不指定位置的情况下，新增的字段默认添加到表的最后。</a:t>
            </a:r>
            <a:endParaRPr lang="en-US" altLang="zh-CN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>
                <a:latin typeface="Times New Roman" pitchFamily="18" charset="0"/>
                <a:cs typeface="Times New Roman" pitchFamily="18" charset="0"/>
              </a:rPr>
              <a:t>新增多个字段时不能指定字段的位置。</a:t>
            </a:r>
            <a:endParaRPr lang="en-US" altLang="zh-CN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2" name="矩形 11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5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修改表结构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 </a:t>
            </a:r>
            <a:r>
              <a:rPr lang="zh-CN" altLang="en-US" dirty="0"/>
              <a:t>数据表操作</a:t>
            </a: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744538" y="3154363"/>
            <a:ext cx="655637" cy="657225"/>
            <a:chOff x="765530" y="3286093"/>
            <a:chExt cx="656530" cy="657462"/>
          </a:xfrm>
        </p:grpSpPr>
        <p:sp>
          <p:nvSpPr>
            <p:cNvPr id="58378" name="等腰三角形 12"/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58379" name="等腰三角形 13"/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5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修改表结构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1296988" y="2122488"/>
            <a:ext cx="7585075" cy="3624262"/>
            <a:chOff x="1297123" y="2122222"/>
            <a:chExt cx="7584282" cy="3624032"/>
          </a:xfrm>
        </p:grpSpPr>
        <p:sp>
          <p:nvSpPr>
            <p:cNvPr id="58375" name="矩形 1"/>
            <p:cNvSpPr>
              <a:spLocks noChangeArrowheads="1"/>
            </p:cNvSpPr>
            <p:nvPr/>
          </p:nvSpPr>
          <p:spPr bwMode="auto">
            <a:xfrm>
              <a:off x="1297123" y="2590699"/>
              <a:ext cx="5932967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400">
                  <a:latin typeface="Courier New" pitchFamily="49" charset="0"/>
                </a:rPr>
                <a:t>mysql&gt; </a:t>
              </a:r>
              <a:r>
                <a:rPr lang="en-US" altLang="zh-CN" sz="1400" b="1">
                  <a:latin typeface="Courier New" pitchFamily="49" charset="0"/>
                </a:rPr>
                <a:t>ALTER TABLE my_goods ADD num INT AFTER name;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Query OK, 0 rows affected (0.01 sec)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Records: 0  Duplicates: 0  Warnings: 0</a:t>
              </a:r>
              <a:endParaRPr lang="zh-CN" altLang="zh-CN" sz="1400">
                <a:latin typeface="Courier New" pitchFamily="49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297123" y="3284198"/>
              <a:ext cx="6539816" cy="246205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indent="228600">
                <a:spcAft>
                  <a:spcPts val="0"/>
                </a:spcAft>
                <a:defRPr/>
              </a:pPr>
              <a:r>
                <a:rPr lang="en-US" altLang="zh-CN" sz="1400">
                  <a:latin typeface="Courier New"/>
                  <a:ea typeface="宋体"/>
                </a:rPr>
                <a:t>mysql&gt; DESC my_goods;</a:t>
              </a:r>
              <a:endParaRPr lang="zh-CN" altLang="zh-CN" sz="1400">
                <a:latin typeface="Courier New"/>
                <a:ea typeface="宋体"/>
              </a:endParaRPr>
            </a:p>
            <a:p>
              <a:pPr indent="228600">
                <a:spcAft>
                  <a:spcPts val="0"/>
                </a:spcAft>
                <a:defRPr/>
              </a:pPr>
              <a:r>
                <a:rPr lang="en-US" altLang="zh-CN" sz="1400">
                  <a:latin typeface="Courier New"/>
                  <a:ea typeface="宋体"/>
                </a:rPr>
                <a:t>+-------+--------------+------+-----+---------+-------+</a:t>
              </a:r>
              <a:endParaRPr lang="zh-CN" altLang="zh-CN" sz="1400">
                <a:latin typeface="Courier New"/>
                <a:ea typeface="宋体"/>
              </a:endParaRPr>
            </a:p>
            <a:p>
              <a:pPr indent="228600">
                <a:spcAft>
                  <a:spcPts val="0"/>
                </a:spcAft>
                <a:defRPr/>
              </a:pPr>
              <a:r>
                <a:rPr lang="en-US" altLang="zh-CN" sz="1400">
                  <a:latin typeface="Courier New"/>
                  <a:ea typeface="宋体"/>
                </a:rPr>
                <a:t>| Field | Type         | Null | Key | Default | Extra |</a:t>
              </a:r>
              <a:endParaRPr lang="zh-CN" altLang="zh-CN" sz="1400">
                <a:latin typeface="Courier New"/>
                <a:ea typeface="宋体"/>
              </a:endParaRPr>
            </a:p>
            <a:p>
              <a:pPr indent="228600">
                <a:spcAft>
                  <a:spcPts val="0"/>
                </a:spcAft>
                <a:defRPr/>
              </a:pPr>
              <a:r>
                <a:rPr lang="en-US" altLang="zh-CN" sz="1400">
                  <a:latin typeface="Courier New"/>
                  <a:ea typeface="宋体"/>
                </a:rPr>
                <a:t>+-------+--------------+------+-----+---------+-------+</a:t>
              </a:r>
              <a:endParaRPr lang="zh-CN" altLang="zh-CN" sz="1400">
                <a:latin typeface="Courier New"/>
                <a:ea typeface="宋体"/>
              </a:endParaRPr>
            </a:p>
            <a:p>
              <a:pPr indent="228600">
                <a:spcAft>
                  <a:spcPts val="0"/>
                </a:spcAft>
                <a:defRPr/>
              </a:pPr>
              <a:r>
                <a:rPr lang="en-US" altLang="zh-CN" sz="1400">
                  <a:latin typeface="Courier New"/>
                  <a:ea typeface="宋体"/>
                </a:rPr>
                <a:t>| id    | int(11)      | YES  |     | NULL    |       |</a:t>
              </a:r>
              <a:endParaRPr lang="zh-CN" altLang="zh-CN" sz="1400">
                <a:latin typeface="Courier New"/>
                <a:ea typeface="宋体"/>
              </a:endParaRPr>
            </a:p>
            <a:p>
              <a:pPr indent="228600">
                <a:spcAft>
                  <a:spcPts val="0"/>
                </a:spcAft>
                <a:defRPr/>
              </a:pPr>
              <a:r>
                <a:rPr lang="en-US" altLang="zh-CN" sz="1400">
                  <a:latin typeface="Courier New"/>
                  <a:ea typeface="宋体"/>
                </a:rPr>
                <a:t>| name  | varchar(32)  | YES  |     | NULL    |       |</a:t>
              </a:r>
              <a:endParaRPr lang="zh-CN" altLang="zh-CN" sz="1400">
                <a:latin typeface="Courier New"/>
                <a:ea typeface="宋体"/>
              </a:endParaRPr>
            </a:p>
            <a:p>
              <a:pPr indent="229235">
                <a:spcAft>
                  <a:spcPts val="0"/>
                </a:spcAft>
                <a:defRPr/>
              </a:pPr>
              <a:r>
                <a:rPr lang="en-US" altLang="zh-CN" sz="1400" b="1">
                  <a:latin typeface="Courier New"/>
                  <a:ea typeface="宋体"/>
                </a:rPr>
                <a:t>|</a:t>
              </a:r>
              <a:r>
                <a:rPr lang="en-US" altLang="zh-CN" sz="1400">
                  <a:latin typeface="Courier New"/>
                  <a:ea typeface="宋体"/>
                </a:rPr>
                <a:t> </a:t>
              </a:r>
              <a:r>
                <a:rPr lang="en-US" altLang="zh-CN" sz="1400" b="1">
                  <a:latin typeface="Courier New"/>
                  <a:ea typeface="宋体"/>
                </a:rPr>
                <a:t>num   | int(11)      | YES  |     | NULL    |</a:t>
              </a:r>
              <a:r>
                <a:rPr lang="en-US" altLang="zh-CN" sz="1400">
                  <a:latin typeface="Courier New"/>
                  <a:ea typeface="宋体"/>
                </a:rPr>
                <a:t>       </a:t>
              </a:r>
              <a:r>
                <a:rPr lang="en-US" altLang="zh-CN" sz="1400" b="1">
                  <a:latin typeface="Courier New"/>
                  <a:ea typeface="宋体"/>
                </a:rPr>
                <a:t>|</a:t>
              </a:r>
              <a:endParaRPr lang="zh-CN" altLang="zh-CN" sz="1400">
                <a:latin typeface="Courier New"/>
                <a:ea typeface="宋体"/>
              </a:endParaRPr>
            </a:p>
            <a:p>
              <a:pPr indent="228600">
                <a:spcAft>
                  <a:spcPts val="0"/>
                </a:spcAft>
                <a:defRPr/>
              </a:pPr>
              <a:r>
                <a:rPr lang="en-US" altLang="zh-CN" sz="1400">
                  <a:latin typeface="Courier New"/>
                  <a:ea typeface="宋体"/>
                </a:rPr>
                <a:t>| des   | varchar(255) | YES  |     | NULL    |       |</a:t>
              </a:r>
              <a:endParaRPr lang="zh-CN" altLang="zh-CN" sz="1400">
                <a:latin typeface="Courier New"/>
                <a:ea typeface="宋体"/>
              </a:endParaRPr>
            </a:p>
            <a:p>
              <a:pPr indent="228600">
                <a:spcAft>
                  <a:spcPts val="0"/>
                </a:spcAft>
                <a:defRPr/>
              </a:pPr>
              <a:r>
                <a:rPr lang="en-US" altLang="zh-CN" sz="1400">
                  <a:latin typeface="Courier New"/>
                  <a:ea typeface="宋体"/>
                </a:rPr>
                <a:t>| price | int(11)      | YES  |     | NULL    |       |</a:t>
              </a:r>
              <a:endParaRPr lang="zh-CN" altLang="zh-CN" sz="1400">
                <a:latin typeface="Courier New"/>
                <a:ea typeface="宋体"/>
              </a:endParaRPr>
            </a:p>
            <a:p>
              <a:pPr indent="228600">
                <a:spcAft>
                  <a:spcPts val="0"/>
                </a:spcAft>
                <a:defRPr/>
              </a:pPr>
              <a:r>
                <a:rPr lang="en-US" altLang="zh-CN" sz="1400">
                  <a:latin typeface="Courier New"/>
                  <a:ea typeface="宋体"/>
                </a:rPr>
                <a:t>+-------+--------------+------+-----+---------+-------+</a:t>
              </a:r>
              <a:endParaRPr lang="zh-CN" altLang="zh-CN" sz="1400">
                <a:latin typeface="Courier New"/>
                <a:ea typeface="宋体"/>
              </a:endParaRPr>
            </a:p>
            <a:p>
              <a:pPr indent="228600">
                <a:spcAft>
                  <a:spcPts val="0"/>
                </a:spcAft>
                <a:defRPr/>
              </a:pPr>
              <a:r>
                <a:rPr lang="en-US" altLang="zh-CN" sz="1400">
                  <a:latin typeface="Courier New"/>
                  <a:ea typeface="宋体"/>
                </a:rPr>
                <a:t>5 rows in set (0.00 sec)</a:t>
              </a:r>
              <a:endParaRPr lang="zh-CN" altLang="zh-CN" sz="1400">
                <a:latin typeface="Courier New"/>
                <a:ea typeface="宋体"/>
              </a:endParaRPr>
            </a:p>
          </p:txBody>
        </p:sp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1338394" y="2122222"/>
              <a:ext cx="7543011" cy="369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r>
                <a:rPr lang="zh-CN" altLang="en-US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在</a:t>
              </a:r>
              <a:r>
                <a:rPr lang="en-US" altLang="zh-CN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my_goods</a:t>
              </a:r>
              <a:r>
                <a:rPr lang="zh-CN" altLang="en-US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数据表中字段</a:t>
              </a:r>
              <a:r>
                <a:rPr lang="en-US" altLang="zh-CN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name</a:t>
              </a:r>
              <a:r>
                <a:rPr lang="zh-CN" altLang="en-US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后新增一个</a:t>
              </a:r>
              <a:r>
                <a:rPr lang="en-US" altLang="zh-CN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num</a:t>
              </a:r>
              <a:r>
                <a:rPr lang="zh-CN" altLang="en-US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字段，表示商品的数量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 </a:t>
            </a:r>
            <a:r>
              <a:rPr lang="zh-CN" altLang="en-US" dirty="0"/>
              <a:t>数据表操作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5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修改表结构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sp>
        <p:nvSpPr>
          <p:cNvPr id="17" name="圆角矩形 10"/>
          <p:cNvSpPr>
            <a:spLocks noChangeArrowheads="1"/>
          </p:cNvSpPr>
          <p:nvPr/>
        </p:nvSpPr>
        <p:spPr bwMode="auto">
          <a:xfrm>
            <a:off x="1179513" y="2338388"/>
            <a:ext cx="6858000" cy="12557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矩形 11"/>
          <p:cNvSpPr>
            <a:spLocks noChangeArrowheads="1"/>
          </p:cNvSpPr>
          <p:nvPr/>
        </p:nvSpPr>
        <p:spPr bwMode="auto">
          <a:xfrm>
            <a:off x="1179513" y="2698750"/>
            <a:ext cx="6858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ALTER TABLE </a:t>
            </a:r>
            <a:r>
              <a:rPr lang="zh-CN" altLang="en-US">
                <a:latin typeface="+mn-lt"/>
                <a:cs typeface="Times New Roman" pitchFamily="18" charset="0"/>
              </a:rPr>
              <a:t>数据表名</a:t>
            </a:r>
            <a:r>
              <a:rPr lang="zh-CN" altLang="en-US">
                <a:solidFill>
                  <a:srgbClr val="FF0000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DROP </a:t>
            </a:r>
            <a:r>
              <a:rPr lang="en-US" altLang="zh-CN">
                <a:latin typeface="+mn-lt"/>
                <a:cs typeface="Times New Roman" pitchFamily="18" charset="0"/>
              </a:rPr>
              <a:t>[COLUMN] </a:t>
            </a:r>
            <a:r>
              <a:rPr lang="zh-CN" altLang="en-US">
                <a:latin typeface="+mn-lt"/>
                <a:cs typeface="Times New Roman" pitchFamily="18" charset="0"/>
              </a:rPr>
              <a:t>字段名</a:t>
            </a:r>
            <a:r>
              <a:rPr lang="en-US" altLang="zh-CN">
                <a:latin typeface="+mn-lt"/>
                <a:cs typeface="Times New Roman" pitchFamily="18" charset="0"/>
              </a:rPr>
              <a:t>;</a:t>
            </a:r>
          </a:p>
        </p:txBody>
      </p:sp>
      <p:sp>
        <p:nvSpPr>
          <p:cNvPr id="19" name="矩形 19"/>
          <p:cNvSpPr>
            <a:spLocks noChangeArrowheads="1"/>
          </p:cNvSpPr>
          <p:nvPr/>
        </p:nvSpPr>
        <p:spPr bwMode="auto">
          <a:xfrm>
            <a:off x="1012825" y="3776663"/>
            <a:ext cx="77057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>
                <a:latin typeface="Times New Roman" pitchFamily="18" charset="0"/>
                <a:cs typeface="Times New Roman" pitchFamily="18" charset="0"/>
              </a:rPr>
              <a:t>删除字段指的是将某个字段从数据表中删除。</a:t>
            </a:r>
            <a:endParaRPr lang="en-US" altLang="zh-C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 </a:t>
            </a:r>
            <a:r>
              <a:rPr lang="zh-CN" altLang="en-US" dirty="0"/>
              <a:t>数据表操作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5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修改表结构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744538" y="3154363"/>
            <a:ext cx="655637" cy="657225"/>
            <a:chOff x="765530" y="3286093"/>
            <a:chExt cx="656530" cy="657462"/>
          </a:xfrm>
        </p:grpSpPr>
        <p:sp>
          <p:nvSpPr>
            <p:cNvPr id="60426" name="等腰三角形 14"/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60427" name="等腰三角形 15"/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327150" y="2292350"/>
            <a:ext cx="6913563" cy="3390900"/>
            <a:chOff x="1327727" y="2292350"/>
            <a:chExt cx="6912503" cy="3391023"/>
          </a:xfrm>
        </p:grpSpPr>
        <p:sp>
          <p:nvSpPr>
            <p:cNvPr id="20" name="矩形 19"/>
            <p:cNvSpPr>
              <a:spLocks noChangeArrowheads="1"/>
            </p:cNvSpPr>
            <p:nvPr/>
          </p:nvSpPr>
          <p:spPr bwMode="auto">
            <a:xfrm>
              <a:off x="1530896" y="2292350"/>
              <a:ext cx="3685610" cy="369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r>
                <a:rPr lang="zh-CN" altLang="en-US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删除</a:t>
              </a:r>
              <a:r>
                <a:rPr lang="en-US" altLang="zh-CN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my_goods</a:t>
              </a:r>
              <a:r>
                <a:rPr lang="zh-CN" altLang="en-US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数据表中</a:t>
              </a:r>
              <a:r>
                <a:rPr lang="en-US" altLang="zh-CN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num</a:t>
              </a:r>
              <a:r>
                <a:rPr lang="zh-CN" altLang="en-US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字段</a:t>
              </a:r>
            </a:p>
          </p:txBody>
        </p:sp>
        <p:sp>
          <p:nvSpPr>
            <p:cNvPr id="60424" name="矩形 1"/>
            <p:cNvSpPr>
              <a:spLocks noChangeArrowheads="1"/>
            </p:cNvSpPr>
            <p:nvPr/>
          </p:nvSpPr>
          <p:spPr bwMode="auto">
            <a:xfrm>
              <a:off x="1327727" y="2756092"/>
              <a:ext cx="4572000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400">
                  <a:latin typeface="Courier New" pitchFamily="49" charset="0"/>
                </a:rPr>
                <a:t>mysql&gt; </a:t>
              </a:r>
              <a:r>
                <a:rPr lang="en-US" altLang="zh-CN" sz="1400" b="1">
                  <a:latin typeface="Courier New" pitchFamily="49" charset="0"/>
                </a:rPr>
                <a:t>ALTER TABLE my_goods DROP num;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Query OK, 0 rows affected (0.02 sec)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Records: 0  Duplicates: 0  Warnings: 0</a:t>
              </a:r>
              <a:endParaRPr lang="zh-CN" altLang="zh-CN" sz="1400">
                <a:latin typeface="Courier New" pitchFamily="49" charset="0"/>
              </a:endParaRPr>
            </a:p>
          </p:txBody>
        </p:sp>
        <p:sp>
          <p:nvSpPr>
            <p:cNvPr id="60425" name="矩形 3"/>
            <p:cNvSpPr>
              <a:spLocks noChangeArrowheads="1"/>
            </p:cNvSpPr>
            <p:nvPr/>
          </p:nvSpPr>
          <p:spPr bwMode="auto">
            <a:xfrm>
              <a:off x="1336377" y="3436604"/>
              <a:ext cx="6903853" cy="2246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400">
                  <a:latin typeface="Courier New" pitchFamily="49" charset="0"/>
                </a:rPr>
                <a:t>mysql&gt; DESC my_goods;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+-------+--------------+------+-----+---------+-------+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| Field | Type         | Null | Key | Default | Extra |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+-------+--------------+------+-----+---------+-------+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| </a:t>
              </a:r>
              <a:r>
                <a:rPr lang="en-US" altLang="zh-CN" sz="1400" b="1">
                  <a:latin typeface="Courier New" pitchFamily="49" charset="0"/>
                </a:rPr>
                <a:t>id</a:t>
              </a:r>
              <a:r>
                <a:rPr lang="en-US" altLang="zh-CN" sz="1400">
                  <a:latin typeface="Courier New" pitchFamily="49" charset="0"/>
                </a:rPr>
                <a:t>    | int(11)      | YES  |     | NULL    |       |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| </a:t>
              </a:r>
              <a:r>
                <a:rPr lang="en-US" altLang="zh-CN" sz="1400" b="1">
                  <a:latin typeface="Courier New" pitchFamily="49" charset="0"/>
                </a:rPr>
                <a:t>name  </a:t>
              </a:r>
              <a:r>
                <a:rPr lang="en-US" altLang="zh-CN" sz="1400">
                  <a:latin typeface="Courier New" pitchFamily="49" charset="0"/>
                </a:rPr>
                <a:t>| varchar(32)  | YES  |     | NULL    |       |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| </a:t>
              </a:r>
              <a:r>
                <a:rPr lang="en-US" altLang="zh-CN" sz="1400" b="1">
                  <a:latin typeface="Courier New" pitchFamily="49" charset="0"/>
                </a:rPr>
                <a:t>des   </a:t>
              </a:r>
              <a:r>
                <a:rPr lang="en-US" altLang="zh-CN" sz="1400">
                  <a:latin typeface="Courier New" pitchFamily="49" charset="0"/>
                </a:rPr>
                <a:t>| varchar(255) | YES  |     | NULL    |       |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| </a:t>
              </a:r>
              <a:r>
                <a:rPr lang="en-US" altLang="zh-CN" sz="1400" b="1">
                  <a:latin typeface="Courier New" pitchFamily="49" charset="0"/>
                </a:rPr>
                <a:t>price</a:t>
              </a:r>
              <a:r>
                <a:rPr lang="en-US" altLang="zh-CN" sz="1400">
                  <a:latin typeface="Courier New" pitchFamily="49" charset="0"/>
                </a:rPr>
                <a:t> | int(11)      | YES  |     | NULL    |       |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+-------+--------------+------+-----+---------+-------+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4 rows in set (0.00 sec)</a:t>
              </a:r>
              <a:endParaRPr lang="zh-CN" altLang="zh-CN" sz="1400">
                <a:latin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2 </a:t>
            </a:r>
            <a:r>
              <a:rPr lang="zh-CN" altLang="en-US" dirty="0"/>
              <a:t>数据表操作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6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删除数据表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sp>
        <p:nvSpPr>
          <p:cNvPr id="11" name="圆角矩形 10"/>
          <p:cNvSpPr>
            <a:spLocks noChangeArrowheads="1"/>
          </p:cNvSpPr>
          <p:nvPr/>
        </p:nvSpPr>
        <p:spPr bwMode="auto">
          <a:xfrm>
            <a:off x="808038" y="2125663"/>
            <a:ext cx="7613650" cy="12557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127125" y="2486025"/>
            <a:ext cx="714533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DROP </a:t>
            </a:r>
            <a:r>
              <a:rPr lang="en-US" altLang="zh-CN">
                <a:latin typeface="+mn-lt"/>
                <a:cs typeface="Times New Roman" pitchFamily="18" charset="0"/>
              </a:rPr>
              <a:t>[TEMPORARY] </a:t>
            </a: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TABLE </a:t>
            </a:r>
            <a:r>
              <a:rPr lang="en-US" altLang="zh-CN">
                <a:latin typeface="+mn-lt"/>
                <a:cs typeface="Times New Roman" pitchFamily="18" charset="0"/>
              </a:rPr>
              <a:t>[IF EXISTS] </a:t>
            </a:r>
            <a:r>
              <a:rPr lang="zh-CN" altLang="en-US">
                <a:latin typeface="+mn-lt"/>
                <a:cs typeface="Times New Roman" pitchFamily="18" charset="0"/>
              </a:rPr>
              <a:t>数据表</a:t>
            </a:r>
            <a:r>
              <a:rPr lang="en-US" altLang="zh-CN">
                <a:latin typeface="+mn-lt"/>
                <a:cs typeface="Times New Roman" pitchFamily="18" charset="0"/>
              </a:rPr>
              <a:t>1 [, </a:t>
            </a:r>
            <a:r>
              <a:rPr lang="zh-CN" altLang="en-US">
                <a:latin typeface="+mn-lt"/>
                <a:cs typeface="Times New Roman" pitchFamily="18" charset="0"/>
              </a:rPr>
              <a:t>数据表</a:t>
            </a:r>
            <a:r>
              <a:rPr lang="en-US" altLang="zh-CN">
                <a:latin typeface="+mn-lt"/>
                <a:cs typeface="Times New Roman" pitchFamily="18" charset="0"/>
              </a:rPr>
              <a:t>2] …;</a:t>
            </a:r>
          </a:p>
        </p:txBody>
      </p:sp>
      <p:sp>
        <p:nvSpPr>
          <p:cNvPr id="13" name="矩形 19"/>
          <p:cNvSpPr>
            <a:spLocks noChangeArrowheads="1"/>
          </p:cNvSpPr>
          <p:nvPr/>
        </p:nvSpPr>
        <p:spPr bwMode="auto">
          <a:xfrm>
            <a:off x="704850" y="3541713"/>
            <a:ext cx="77057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>
                <a:latin typeface="Times New Roman" pitchFamily="18" charset="0"/>
                <a:cs typeface="Times New Roman" pitchFamily="18" charset="0"/>
              </a:rPr>
              <a:t>删除数据表操作指的是删除指定数据库中已经存在的表。</a:t>
            </a:r>
            <a:endParaRPr lang="en-US" altLang="zh-CN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>
                <a:latin typeface="Times New Roman" pitchFamily="18" charset="0"/>
                <a:cs typeface="Times New Roman" pitchFamily="18" charset="0"/>
              </a:rPr>
              <a:t>在删除数据表的同时，存储在数据表中的数据都将被删除。</a:t>
            </a:r>
            <a:endParaRPr lang="en-US" altLang="zh-CN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>
                <a:latin typeface="Times New Roman" pitchFamily="18" charset="0"/>
                <a:cs typeface="Times New Roman" pitchFamily="18" charset="0"/>
              </a:rPr>
              <a:t>同时删除多个数据表时，多个数据表之间使用逗号分隔。</a:t>
            </a:r>
            <a:endParaRPr lang="en-US" altLang="zh-CN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p"/>
            </a:pPr>
            <a:r>
              <a:rPr lang="zh-CN" altLang="en-US">
                <a:latin typeface="Times New Roman" pitchFamily="18" charset="0"/>
                <a:cs typeface="Times New Roman" pitchFamily="18" charset="0"/>
              </a:rPr>
              <a:t>可选项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IF EXISTS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用于在删除一个不存在的数据表时，防止产生错误。</a:t>
            </a:r>
            <a:endParaRPr lang="en-US" altLang="zh-C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 </a:t>
            </a:r>
            <a:r>
              <a:rPr lang="zh-CN" altLang="en-US" dirty="0"/>
              <a:t>数据操作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1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添加数据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sp>
        <p:nvSpPr>
          <p:cNvPr id="11" name="矩形 39"/>
          <p:cNvSpPr>
            <a:spLocks noChangeArrowheads="1"/>
          </p:cNvSpPr>
          <p:nvPr/>
        </p:nvSpPr>
        <p:spPr bwMode="auto">
          <a:xfrm>
            <a:off x="2482850" y="3298825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/>
              <a:t>为部分字段添加数据</a:t>
            </a:r>
            <a:endParaRPr lang="zh-CN" altLang="zh-CN"/>
          </a:p>
        </p:txBody>
      </p:sp>
      <p:sp>
        <p:nvSpPr>
          <p:cNvPr id="12" name="矩形 40"/>
          <p:cNvSpPr>
            <a:spLocks noChangeArrowheads="1"/>
          </p:cNvSpPr>
          <p:nvPr/>
        </p:nvSpPr>
        <p:spPr bwMode="auto">
          <a:xfrm>
            <a:off x="2482850" y="2244725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/>
              <a:t>为所有字段添加数据</a:t>
            </a:r>
            <a:endParaRPr lang="zh-CN" altLang="zh-CN"/>
          </a:p>
        </p:txBody>
      </p:sp>
      <p:grpSp>
        <p:nvGrpSpPr>
          <p:cNvPr id="13" name="组合 41"/>
          <p:cNvGrpSpPr>
            <a:grpSpLocks/>
          </p:cNvGrpSpPr>
          <p:nvPr/>
        </p:nvGrpSpPr>
        <p:grpSpPr bwMode="auto">
          <a:xfrm>
            <a:off x="2044700" y="2584450"/>
            <a:ext cx="4754563" cy="307975"/>
            <a:chOff x="2909458" y="1448789"/>
            <a:chExt cx="4754598" cy="308760"/>
          </a:xfrm>
        </p:grpSpPr>
        <p:cxnSp>
          <p:nvCxnSpPr>
            <p:cNvPr id="14" name="直接连接符 13"/>
            <p:cNvCxnSpPr/>
            <p:nvPr/>
          </p:nvCxnSpPr>
          <p:spPr bwMode="auto">
            <a:xfrm>
              <a:off x="3230135" y="1603170"/>
              <a:ext cx="4433921" cy="0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十字箭头标注 14"/>
            <p:cNvSpPr/>
            <p:nvPr/>
          </p:nvSpPr>
          <p:spPr bwMode="auto">
            <a:xfrm>
              <a:off x="2909458" y="1448789"/>
              <a:ext cx="307977" cy="308760"/>
            </a:xfrm>
            <a:prstGeom prst="quadArrowCallout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17" name="组合 45"/>
          <p:cNvGrpSpPr>
            <a:grpSpLocks/>
          </p:cNvGrpSpPr>
          <p:nvPr/>
        </p:nvGrpSpPr>
        <p:grpSpPr bwMode="auto">
          <a:xfrm>
            <a:off x="2043113" y="3668713"/>
            <a:ext cx="4756150" cy="307975"/>
            <a:chOff x="2909458" y="1448789"/>
            <a:chExt cx="4756186" cy="308760"/>
          </a:xfrm>
        </p:grpSpPr>
        <p:cxnSp>
          <p:nvCxnSpPr>
            <p:cNvPr id="18" name="直接连接符 17"/>
            <p:cNvCxnSpPr/>
            <p:nvPr/>
          </p:nvCxnSpPr>
          <p:spPr bwMode="auto">
            <a:xfrm>
              <a:off x="3230135" y="1603168"/>
              <a:ext cx="4435509" cy="0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十字箭头标注 18"/>
            <p:cNvSpPr/>
            <p:nvPr/>
          </p:nvSpPr>
          <p:spPr bwMode="auto">
            <a:xfrm>
              <a:off x="2909458" y="1448789"/>
              <a:ext cx="307977" cy="308760"/>
            </a:xfrm>
            <a:prstGeom prst="quadArrowCallout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21" name="矩形 53"/>
          <p:cNvSpPr>
            <a:spLocks noChangeArrowheads="1"/>
          </p:cNvSpPr>
          <p:nvPr/>
        </p:nvSpPr>
        <p:spPr bwMode="auto">
          <a:xfrm>
            <a:off x="2481263" y="4413250"/>
            <a:ext cx="204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/>
              <a:t>一次添加多行数据</a:t>
            </a:r>
            <a:endParaRPr lang="zh-CN" altLang="zh-CN"/>
          </a:p>
        </p:txBody>
      </p:sp>
      <p:grpSp>
        <p:nvGrpSpPr>
          <p:cNvPr id="22" name="组合 54"/>
          <p:cNvGrpSpPr>
            <a:grpSpLocks/>
          </p:cNvGrpSpPr>
          <p:nvPr/>
        </p:nvGrpSpPr>
        <p:grpSpPr bwMode="auto">
          <a:xfrm>
            <a:off x="2039938" y="4783138"/>
            <a:ext cx="4756150" cy="307975"/>
            <a:chOff x="2909458" y="1448789"/>
            <a:chExt cx="4756186" cy="308760"/>
          </a:xfrm>
        </p:grpSpPr>
        <p:cxnSp>
          <p:nvCxnSpPr>
            <p:cNvPr id="23" name="直接连接符 22"/>
            <p:cNvCxnSpPr/>
            <p:nvPr/>
          </p:nvCxnSpPr>
          <p:spPr bwMode="auto">
            <a:xfrm>
              <a:off x="3230135" y="1603168"/>
              <a:ext cx="4435509" cy="0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十字箭头标注 23"/>
            <p:cNvSpPr/>
            <p:nvPr/>
          </p:nvSpPr>
          <p:spPr bwMode="auto">
            <a:xfrm>
              <a:off x="2909458" y="1448789"/>
              <a:ext cx="307977" cy="308760"/>
            </a:xfrm>
            <a:prstGeom prst="quadArrowCallout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2" grpId="0"/>
      <p:bldP spid="2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 </a:t>
            </a:r>
            <a:r>
              <a:rPr lang="zh-CN" altLang="en-US" dirty="0"/>
              <a:t>数据操作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1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添加数据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sp>
        <p:nvSpPr>
          <p:cNvPr id="26" name="圆角矩形 2"/>
          <p:cNvSpPr>
            <a:spLocks noChangeArrowheads="1"/>
          </p:cNvSpPr>
          <p:nvPr/>
        </p:nvSpPr>
        <p:spPr bwMode="auto">
          <a:xfrm>
            <a:off x="1233488" y="2374900"/>
            <a:ext cx="6450012" cy="12557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矩形 3"/>
          <p:cNvSpPr>
            <a:spLocks noChangeArrowheads="1"/>
          </p:cNvSpPr>
          <p:nvPr/>
        </p:nvSpPr>
        <p:spPr bwMode="auto">
          <a:xfrm>
            <a:off x="1233488" y="2817813"/>
            <a:ext cx="6450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INSERT [INTO] </a:t>
            </a:r>
            <a:r>
              <a:rPr lang="zh-CN" altLang="en-US">
                <a:latin typeface="+mn-lt"/>
                <a:cs typeface="Times New Roman" pitchFamily="18" charset="0"/>
              </a:rPr>
              <a:t>数据表名 </a:t>
            </a: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{VALUES | VALUE}</a:t>
            </a:r>
            <a:r>
              <a:rPr lang="en-US" altLang="zh-CN">
                <a:latin typeface="+mn-lt"/>
                <a:cs typeface="Times New Roman" pitchFamily="18" charset="0"/>
              </a:rPr>
              <a:t>(</a:t>
            </a:r>
            <a:r>
              <a:rPr lang="zh-CN" altLang="en-US">
                <a:latin typeface="+mn-lt"/>
                <a:cs typeface="Times New Roman" pitchFamily="18" charset="0"/>
              </a:rPr>
              <a:t>值</a:t>
            </a:r>
            <a:r>
              <a:rPr lang="en-US" altLang="zh-CN">
                <a:latin typeface="+mn-lt"/>
                <a:cs typeface="Times New Roman" pitchFamily="18" charset="0"/>
              </a:rPr>
              <a:t>1[, </a:t>
            </a:r>
            <a:r>
              <a:rPr lang="zh-CN" altLang="en-US">
                <a:latin typeface="+mn-lt"/>
                <a:cs typeface="Times New Roman" pitchFamily="18" charset="0"/>
              </a:rPr>
              <a:t>值</a:t>
            </a:r>
            <a:r>
              <a:rPr lang="en-US" altLang="zh-CN">
                <a:latin typeface="+mn-lt"/>
                <a:cs typeface="Times New Roman" pitchFamily="18" charset="0"/>
              </a:rPr>
              <a:t>2] …);</a:t>
            </a:r>
            <a:endParaRPr lang="zh-CN" altLang="zh-CN">
              <a:latin typeface="+mn-lt"/>
              <a:cs typeface="Times New Roman" pitchFamily="18" charset="0"/>
            </a:endParaRPr>
          </a:p>
        </p:txBody>
      </p:sp>
      <p:sp>
        <p:nvSpPr>
          <p:cNvPr id="28" name="矩形 4"/>
          <p:cNvSpPr>
            <a:spLocks noChangeArrowheads="1"/>
          </p:cNvSpPr>
          <p:nvPr/>
        </p:nvSpPr>
        <p:spPr bwMode="auto">
          <a:xfrm>
            <a:off x="1138238" y="3810000"/>
            <a:ext cx="68595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en-US">
                <a:latin typeface="+mn-lt"/>
                <a:cs typeface="Times New Roman" pitchFamily="18" charset="0"/>
              </a:rPr>
              <a:t>严格按照数据表结构（字段的位置）插入对应的值</a:t>
            </a:r>
            <a:r>
              <a:rPr lang="zh-CN" altLang="zh-CN">
                <a:latin typeface="+mn-lt"/>
                <a:cs typeface="Times New Roman" pitchFamily="18" charset="0"/>
              </a:rPr>
              <a:t>。</a:t>
            </a:r>
            <a:endParaRPr lang="en-US" altLang="zh-CN">
              <a:latin typeface="+mn-lt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en-US">
                <a:latin typeface="+mn-lt"/>
                <a:cs typeface="Times New Roman" pitchFamily="18" charset="0"/>
              </a:rPr>
              <a:t>值列表“值</a:t>
            </a:r>
            <a:r>
              <a:rPr lang="en-US" altLang="zh-CN">
                <a:latin typeface="+mn-lt"/>
                <a:cs typeface="Times New Roman" pitchFamily="18" charset="0"/>
              </a:rPr>
              <a:t>1 [,</a:t>
            </a:r>
            <a:r>
              <a:rPr lang="zh-CN" altLang="en-US">
                <a:latin typeface="+mn-lt"/>
                <a:cs typeface="Times New Roman" pitchFamily="18" charset="0"/>
              </a:rPr>
              <a:t>值</a:t>
            </a:r>
            <a:r>
              <a:rPr lang="en-US" altLang="zh-CN">
                <a:latin typeface="+mn-lt"/>
                <a:cs typeface="Times New Roman" pitchFamily="18" charset="0"/>
              </a:rPr>
              <a:t>2] …</a:t>
            </a:r>
            <a:r>
              <a:rPr lang="zh-CN" altLang="en-US">
                <a:latin typeface="+mn-lt"/>
                <a:cs typeface="Times New Roman" pitchFamily="18" charset="0"/>
              </a:rPr>
              <a:t>”中多个值之间使用逗号分隔。</a:t>
            </a:r>
            <a:endParaRPr lang="zh-CN" altLang="zh-CN"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 </a:t>
            </a:r>
            <a:r>
              <a:rPr lang="zh-CN" altLang="en-US" dirty="0"/>
              <a:t>数据操作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1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添加数据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279525" y="2378075"/>
            <a:ext cx="7267575" cy="2076450"/>
            <a:chOff x="1196737" y="2223040"/>
            <a:chExt cx="7266779" cy="2077834"/>
          </a:xfrm>
        </p:grpSpPr>
        <p:sp>
          <p:nvSpPr>
            <p:cNvPr id="3" name="矩形 2"/>
            <p:cNvSpPr/>
            <p:nvPr/>
          </p:nvSpPr>
          <p:spPr>
            <a:xfrm>
              <a:off x="1441185" y="2223040"/>
              <a:ext cx="7022331" cy="115488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zh-CN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为</a:t>
              </a:r>
              <a:r>
                <a:rPr lang="en-US" altLang="zh-CN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goods</a:t>
              </a:r>
              <a:r>
                <a:rPr lang="zh-CN" altLang="zh-CN" b="1" u="sng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表添加一条商品记录</a:t>
              </a:r>
              <a:endParaRPr lang="en-US" altLang="zh-CN" b="1" u="sng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 altLang="zh-CN" sz="1400"/>
                <a:t>编号</a:t>
              </a:r>
              <a:r>
                <a:rPr lang="zh-CN" altLang="en-US" sz="1400"/>
                <a:t>：</a:t>
              </a:r>
              <a:r>
                <a:rPr lang="en-US" altLang="zh-CN" sz="1400"/>
                <a:t>1                               </a:t>
              </a:r>
              <a:r>
                <a:rPr lang="zh-CN" altLang="zh-CN" sz="1400"/>
                <a:t>商品名</a:t>
              </a:r>
              <a:r>
                <a:rPr lang="zh-CN" altLang="en-US" sz="1400"/>
                <a:t>：</a:t>
              </a:r>
              <a:r>
                <a:rPr lang="en-US" altLang="zh-CN" sz="1400"/>
                <a:t>notebook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zh-CN" altLang="zh-CN" sz="1400"/>
                <a:t>售价</a:t>
              </a:r>
              <a:r>
                <a:rPr lang="zh-CN" altLang="en-US" sz="1400"/>
                <a:t>：</a:t>
              </a:r>
              <a:r>
                <a:rPr lang="en-US" altLang="zh-CN" sz="1400"/>
                <a:t>4998</a:t>
              </a:r>
              <a:r>
                <a:rPr lang="zh-CN" altLang="zh-CN" sz="1400"/>
                <a:t>元</a:t>
              </a:r>
              <a:r>
                <a:rPr lang="en-US" altLang="zh-CN" sz="1400"/>
                <a:t>                      </a:t>
              </a:r>
              <a:r>
                <a:rPr lang="zh-CN" altLang="zh-CN" sz="1400"/>
                <a:t>描述信息</a:t>
              </a:r>
              <a:r>
                <a:rPr lang="zh-CN" altLang="en-US" sz="1400"/>
                <a:t>：</a:t>
              </a:r>
              <a:r>
                <a:rPr lang="en-US" altLang="zh-CN" sz="1400"/>
                <a:t>High cost performance </a:t>
              </a:r>
              <a:endParaRPr lang="zh-CN" altLang="en-US" sz="1400"/>
            </a:p>
          </p:txBody>
        </p:sp>
        <p:sp>
          <p:nvSpPr>
            <p:cNvPr id="64522" name="矩形 4"/>
            <p:cNvSpPr>
              <a:spLocks noChangeArrowheads="1"/>
            </p:cNvSpPr>
            <p:nvPr/>
          </p:nvSpPr>
          <p:spPr bwMode="auto">
            <a:xfrm>
              <a:off x="1196737" y="3562210"/>
              <a:ext cx="7113181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400">
                  <a:latin typeface="Courier New" pitchFamily="49" charset="0"/>
                </a:rPr>
                <a:t>mysql&gt; INSERT INTO goods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    -&gt; VALUES (1, 'notebook', 4998, 'High cost performance');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Query OK, 1 row affected (0.00 sec)</a:t>
              </a:r>
              <a:endParaRPr lang="zh-CN" altLang="zh-CN" sz="1400">
                <a:latin typeface="Courier New" pitchFamily="49" charset="0"/>
              </a:endParaRPr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744538" y="3154363"/>
            <a:ext cx="655637" cy="657225"/>
            <a:chOff x="765530" y="3286093"/>
            <a:chExt cx="656530" cy="657462"/>
          </a:xfrm>
        </p:grpSpPr>
        <p:sp>
          <p:nvSpPr>
            <p:cNvPr id="64519" name="等腰三角形 13"/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64520" name="等腰三角形 14"/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 </a:t>
            </a:r>
            <a:r>
              <a:rPr lang="zh-CN" altLang="en-US" dirty="0"/>
              <a:t>数据操作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1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添加数据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sp>
        <p:nvSpPr>
          <p:cNvPr id="11" name="圆角矩形 10"/>
          <p:cNvSpPr>
            <a:spLocks noChangeArrowheads="1"/>
          </p:cNvSpPr>
          <p:nvPr/>
        </p:nvSpPr>
        <p:spPr bwMode="auto">
          <a:xfrm>
            <a:off x="1017588" y="2179638"/>
            <a:ext cx="7286625" cy="208438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9"/>
          <p:cNvSpPr>
            <a:spLocks noChangeArrowheads="1"/>
          </p:cNvSpPr>
          <p:nvPr/>
        </p:nvSpPr>
        <p:spPr bwMode="auto">
          <a:xfrm>
            <a:off x="1019175" y="4248150"/>
            <a:ext cx="74358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en-US">
                <a:latin typeface="+mn-lt"/>
                <a:cs typeface="Times New Roman" pitchFamily="18" charset="0"/>
              </a:rPr>
              <a:t>字段名必须与数据相对应。</a:t>
            </a:r>
            <a:endParaRPr lang="en-US" altLang="zh-CN">
              <a:latin typeface="+mn-lt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en-US" altLang="zh-CN" b="1" u="sng">
                <a:solidFill>
                  <a:srgbClr val="0070C0"/>
                </a:solidFill>
                <a:latin typeface="+mn-lt"/>
                <a:cs typeface="Times New Roman" pitchFamily="18" charset="0"/>
              </a:rPr>
              <a:t>INSERT INTO]…</a:t>
            </a:r>
            <a:r>
              <a:rPr lang="zh-CN" altLang="en-US" b="1" u="sng">
                <a:solidFill>
                  <a:srgbClr val="0070C0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altLang="zh-CN" b="1" u="sng">
                <a:solidFill>
                  <a:srgbClr val="0070C0"/>
                </a:solidFill>
                <a:latin typeface="+mn-lt"/>
                <a:cs typeface="Times New Roman" pitchFamily="18" charset="0"/>
              </a:rPr>
              <a:t>SET </a:t>
            </a:r>
            <a:r>
              <a:rPr lang="zh-CN" altLang="en-US" b="1" u="sng">
                <a:solidFill>
                  <a:srgbClr val="0070C0"/>
                </a:solidFill>
                <a:latin typeface="+mn-lt"/>
                <a:cs typeface="Times New Roman" pitchFamily="18" charset="0"/>
              </a:rPr>
              <a:t>一次仅能添加一条记录</a:t>
            </a:r>
            <a:r>
              <a:rPr lang="zh-CN" altLang="en-US">
                <a:latin typeface="+mn-lt"/>
                <a:cs typeface="Times New Roman" pitchFamily="18" charset="0"/>
              </a:rPr>
              <a:t>。</a:t>
            </a:r>
            <a:endParaRPr lang="en-US" altLang="zh-CN">
              <a:latin typeface="+mn-lt"/>
              <a:cs typeface="Times New Roman" pitchFamily="18" charset="0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349375" y="2308225"/>
            <a:ext cx="6877050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  <a:defRPr/>
            </a:pPr>
            <a:r>
              <a:rPr lang="en-US" altLang="zh-CN">
                <a:latin typeface="+mn-lt"/>
                <a:cs typeface="Times New Roman" pitchFamily="18" charset="0"/>
              </a:rPr>
              <a:t># </a:t>
            </a:r>
            <a:r>
              <a:rPr lang="zh-CN" altLang="en-US">
                <a:latin typeface="+mn-lt"/>
                <a:cs typeface="Times New Roman" pitchFamily="18" charset="0"/>
              </a:rPr>
              <a:t>语法格式</a:t>
            </a:r>
            <a:r>
              <a:rPr lang="en-US" altLang="zh-CN">
                <a:latin typeface="+mn-lt"/>
                <a:cs typeface="Times New Roman" pitchFamily="18" charset="0"/>
              </a:rPr>
              <a:t>1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INSERT [INTO] </a:t>
            </a:r>
            <a:r>
              <a:rPr lang="zh-CN" altLang="en-US">
                <a:latin typeface="+mn-lt"/>
                <a:cs typeface="Times New Roman" pitchFamily="18" charset="0"/>
              </a:rPr>
              <a:t>数据表名 </a:t>
            </a: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(</a:t>
            </a:r>
            <a:r>
              <a:rPr lang="zh-CN" altLang="en-US">
                <a:solidFill>
                  <a:srgbClr val="FF0000"/>
                </a:solidFill>
                <a:latin typeface="+mn-lt"/>
                <a:cs typeface="Times New Roman" pitchFamily="18" charset="0"/>
              </a:rPr>
              <a:t>字段名</a:t>
            </a: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1 [, </a:t>
            </a:r>
            <a:r>
              <a:rPr lang="zh-CN" altLang="en-US">
                <a:solidFill>
                  <a:srgbClr val="FF0000"/>
                </a:solidFill>
                <a:latin typeface="+mn-lt"/>
                <a:cs typeface="Times New Roman" pitchFamily="18" charset="0"/>
              </a:rPr>
              <a:t>字段名</a:t>
            </a: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2] …)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{VALUES | VALUE} (</a:t>
            </a:r>
            <a:r>
              <a:rPr lang="zh-CN" altLang="en-US">
                <a:solidFill>
                  <a:srgbClr val="FF0000"/>
                </a:solidFill>
                <a:latin typeface="+mn-lt"/>
                <a:cs typeface="Times New Roman" pitchFamily="18" charset="0"/>
              </a:rPr>
              <a:t>值</a:t>
            </a: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1[, </a:t>
            </a:r>
            <a:r>
              <a:rPr lang="zh-CN" altLang="en-US">
                <a:solidFill>
                  <a:srgbClr val="FF0000"/>
                </a:solidFill>
                <a:latin typeface="+mn-lt"/>
                <a:cs typeface="Times New Roman" pitchFamily="18" charset="0"/>
              </a:rPr>
              <a:t>值</a:t>
            </a: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2] …);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>
                <a:latin typeface="+mn-lt"/>
                <a:cs typeface="Times New Roman" pitchFamily="18" charset="0"/>
              </a:rPr>
              <a:t># </a:t>
            </a:r>
            <a:r>
              <a:rPr lang="zh-CN" altLang="en-US">
                <a:latin typeface="+mn-lt"/>
                <a:cs typeface="Times New Roman" pitchFamily="18" charset="0"/>
              </a:rPr>
              <a:t>语法格式</a:t>
            </a:r>
            <a:r>
              <a:rPr lang="en-US" altLang="zh-CN">
                <a:latin typeface="+mn-lt"/>
                <a:cs typeface="Times New Roman" pitchFamily="18" charset="0"/>
              </a:rPr>
              <a:t>2</a:t>
            </a:r>
          </a:p>
          <a:p>
            <a:pPr>
              <a:lnSpc>
                <a:spcPct val="125000"/>
              </a:lnSpc>
              <a:defRPr/>
            </a:pP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INSERT [INTO] </a:t>
            </a:r>
            <a:r>
              <a:rPr lang="zh-CN" altLang="en-US">
                <a:latin typeface="+mn-lt"/>
                <a:cs typeface="Times New Roman" pitchFamily="18" charset="0"/>
              </a:rPr>
              <a:t>数据表名</a:t>
            </a:r>
            <a:r>
              <a:rPr lang="zh-CN" altLang="en-US">
                <a:solidFill>
                  <a:srgbClr val="FF0000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SET </a:t>
            </a:r>
            <a:r>
              <a:rPr lang="zh-CN" altLang="en-US">
                <a:solidFill>
                  <a:srgbClr val="FF0000"/>
                </a:solidFill>
                <a:latin typeface="+mn-lt"/>
                <a:cs typeface="Times New Roman" pitchFamily="18" charset="0"/>
              </a:rPr>
              <a:t>字段名</a:t>
            </a: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1 = </a:t>
            </a:r>
            <a:r>
              <a:rPr lang="zh-CN" altLang="en-US">
                <a:solidFill>
                  <a:srgbClr val="FF0000"/>
                </a:solidFill>
                <a:latin typeface="+mn-lt"/>
                <a:cs typeface="Times New Roman" pitchFamily="18" charset="0"/>
              </a:rPr>
              <a:t>值</a:t>
            </a: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1 [, </a:t>
            </a:r>
            <a:r>
              <a:rPr lang="zh-CN" altLang="en-US">
                <a:solidFill>
                  <a:srgbClr val="FF0000"/>
                </a:solidFill>
                <a:latin typeface="+mn-lt"/>
                <a:cs typeface="Times New Roman" pitchFamily="18" charset="0"/>
              </a:rPr>
              <a:t>字段名</a:t>
            </a: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2 = </a:t>
            </a:r>
            <a:r>
              <a:rPr lang="zh-CN" altLang="en-US">
                <a:solidFill>
                  <a:srgbClr val="FF0000"/>
                </a:solidFill>
                <a:latin typeface="+mn-lt"/>
                <a:cs typeface="Times New Roman" pitchFamily="18" charset="0"/>
              </a:rPr>
              <a:t>值</a:t>
            </a: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2] …</a:t>
            </a:r>
            <a:r>
              <a:rPr lang="en-US" altLang="zh-CN">
                <a:latin typeface="+mn-lt"/>
                <a:cs typeface="Times New Roman" pitchFamily="18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build="p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cs typeface="Times New Roman" pitchFamily="18" charset="0"/>
              </a:rPr>
              <a:t>1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数据库操作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642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创建数据库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9" name="圆角矩形 2"/>
          <p:cNvSpPr>
            <a:spLocks noChangeArrowheads="1"/>
          </p:cNvSpPr>
          <p:nvPr/>
        </p:nvSpPr>
        <p:spPr bwMode="auto">
          <a:xfrm>
            <a:off x="1233488" y="2374900"/>
            <a:ext cx="6450012" cy="12557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  <a:defRPr/>
            </a:pPr>
            <a:endParaRPr lang="zh-CN" altLang="en-US">
              <a:latin typeface="+mn-lt"/>
              <a:cs typeface="Times New Roman" pitchFamily="18" charset="0"/>
            </a:endParaRPr>
          </a:p>
        </p:txBody>
      </p:sp>
      <p:sp>
        <p:nvSpPr>
          <p:cNvPr id="11270" name="矩形 3"/>
          <p:cNvSpPr>
            <a:spLocks noChangeArrowheads="1"/>
          </p:cNvSpPr>
          <p:nvPr/>
        </p:nvSpPr>
        <p:spPr bwMode="auto">
          <a:xfrm>
            <a:off x="1233488" y="2817813"/>
            <a:ext cx="6450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CREATE DATABASE </a:t>
            </a:r>
            <a:r>
              <a:rPr lang="zh-CN" altLang="zh-CN">
                <a:latin typeface="+mn-lt"/>
                <a:cs typeface="Times New Roman" pitchFamily="18" charset="0"/>
              </a:rPr>
              <a:t>数据库名称</a:t>
            </a:r>
            <a:r>
              <a:rPr lang="en-US" altLang="zh-CN">
                <a:latin typeface="+mn-lt"/>
                <a:cs typeface="Times New Roman" pitchFamily="18" charset="0"/>
              </a:rPr>
              <a:t> [</a:t>
            </a:r>
            <a:r>
              <a:rPr lang="zh-CN" altLang="zh-CN">
                <a:latin typeface="+mn-lt"/>
                <a:cs typeface="Times New Roman" pitchFamily="18" charset="0"/>
              </a:rPr>
              <a:t>库选项</a:t>
            </a:r>
            <a:r>
              <a:rPr lang="en-US" altLang="zh-CN">
                <a:latin typeface="+mn-lt"/>
                <a:cs typeface="Times New Roman" pitchFamily="18" charset="0"/>
              </a:rPr>
              <a:t>];</a:t>
            </a:r>
            <a:endParaRPr lang="zh-CN" altLang="zh-CN">
              <a:latin typeface="+mn-lt"/>
              <a:cs typeface="Times New Roman" pitchFamily="18" charset="0"/>
            </a:endParaRPr>
          </a:p>
        </p:txBody>
      </p:sp>
      <p:sp>
        <p:nvSpPr>
          <p:cNvPr id="11271" name="矩形 4"/>
          <p:cNvSpPr>
            <a:spLocks noChangeArrowheads="1"/>
          </p:cNvSpPr>
          <p:nvPr/>
        </p:nvSpPr>
        <p:spPr bwMode="auto">
          <a:xfrm>
            <a:off x="1138238" y="3810000"/>
            <a:ext cx="68595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zh-CN" b="1" u="sng">
                <a:solidFill>
                  <a:srgbClr val="0070C0"/>
                </a:solidFill>
                <a:latin typeface="+mn-lt"/>
                <a:cs typeface="Times New Roman" pitchFamily="18" charset="0"/>
              </a:rPr>
              <a:t>数据库名称</a:t>
            </a:r>
            <a:r>
              <a:rPr lang="zh-CN" altLang="en-US">
                <a:latin typeface="+mn-lt"/>
                <a:cs typeface="Times New Roman" pitchFamily="18" charset="0"/>
              </a:rPr>
              <a:t>：由</a:t>
            </a:r>
            <a:r>
              <a:rPr lang="zh-CN" altLang="zh-CN">
                <a:latin typeface="+mn-lt"/>
                <a:cs typeface="Times New Roman" pitchFamily="18" charset="0"/>
              </a:rPr>
              <a:t>字母、数字和下划线组成的任意字符串</a:t>
            </a:r>
            <a:r>
              <a:rPr lang="zh-CN" altLang="en-US">
                <a:latin typeface="+mn-lt"/>
                <a:cs typeface="Times New Roman" pitchFamily="18" charset="0"/>
              </a:rPr>
              <a:t>。</a:t>
            </a:r>
            <a:endParaRPr lang="en-US" altLang="zh-CN">
              <a:latin typeface="+mn-lt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zh-CN" b="1" u="sng">
                <a:solidFill>
                  <a:srgbClr val="0070C0"/>
                </a:solidFill>
                <a:latin typeface="+mn-lt"/>
                <a:cs typeface="Times New Roman" pitchFamily="18" charset="0"/>
              </a:rPr>
              <a:t>库选项</a:t>
            </a:r>
            <a:r>
              <a:rPr lang="zh-CN" altLang="en-US">
                <a:latin typeface="+mn-lt"/>
                <a:cs typeface="Times New Roman" pitchFamily="18" charset="0"/>
              </a:rPr>
              <a:t>：</a:t>
            </a:r>
            <a:r>
              <a:rPr lang="zh-CN" altLang="zh-CN">
                <a:latin typeface="+mn-lt"/>
                <a:cs typeface="Times New Roman" pitchFamily="18" charset="0"/>
              </a:rPr>
              <a:t>用于设置此数据库的相关特性，如字符集</a:t>
            </a:r>
            <a:r>
              <a:rPr lang="en-US" altLang="zh-CN">
                <a:latin typeface="+mn-lt"/>
                <a:cs typeface="Times New Roman" pitchFamily="18" charset="0"/>
              </a:rPr>
              <a:t>CHARSET</a:t>
            </a:r>
            <a:r>
              <a:rPr lang="zh-CN" altLang="zh-CN">
                <a:latin typeface="+mn-lt"/>
                <a:cs typeface="Times New Roman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nimBg="1"/>
      <p:bldP spid="11270" grpId="0"/>
      <p:bldP spid="11271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 </a:t>
            </a:r>
            <a:r>
              <a:rPr lang="zh-CN" altLang="en-US" dirty="0"/>
              <a:t>数据操作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1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添加数据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1166813" y="2447925"/>
            <a:ext cx="7296150" cy="2063750"/>
            <a:chOff x="1166702" y="2223040"/>
            <a:chExt cx="7296814" cy="2062443"/>
          </a:xfrm>
        </p:grpSpPr>
        <p:sp>
          <p:nvSpPr>
            <p:cNvPr id="66569" name="矩形 5"/>
            <p:cNvSpPr>
              <a:spLocks noChangeArrowheads="1"/>
            </p:cNvSpPr>
            <p:nvPr/>
          </p:nvSpPr>
          <p:spPr bwMode="auto">
            <a:xfrm>
              <a:off x="1180204" y="3211332"/>
              <a:ext cx="715571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400">
                  <a:latin typeface="Courier New" pitchFamily="49" charset="0"/>
                </a:rPr>
                <a:t>mysql&gt; INSERT INTO goods (id, name) VALUES (3, 'Mobile phone');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Query OK, 1 row affected (0.00 sec)</a:t>
              </a:r>
              <a:endParaRPr lang="zh-CN" altLang="zh-CN" sz="1400">
                <a:latin typeface="Courier New" pitchFamily="49" charset="0"/>
              </a:endParaRPr>
            </a:p>
          </p:txBody>
        </p:sp>
        <p:sp>
          <p:nvSpPr>
            <p:cNvPr id="66570" name="矩形 11"/>
            <p:cNvSpPr>
              <a:spLocks noChangeArrowheads="1"/>
            </p:cNvSpPr>
            <p:nvPr/>
          </p:nvSpPr>
          <p:spPr bwMode="auto">
            <a:xfrm>
              <a:off x="1166702" y="3977706"/>
              <a:ext cx="673613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400">
                  <a:latin typeface="Courier New" pitchFamily="49" charset="0"/>
                </a:rPr>
                <a:t>INSERT INTO goods SET id = 3, name = 'Mobile phone';</a:t>
              </a:r>
              <a:endParaRPr lang="zh-CN" altLang="zh-CN" sz="1400">
                <a:latin typeface="Courier New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41364" y="2223040"/>
              <a:ext cx="7022152" cy="83132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zh-CN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为</a:t>
              </a:r>
              <a:r>
                <a:rPr lang="en-US" altLang="zh-CN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goods</a:t>
              </a:r>
              <a:r>
                <a:rPr lang="zh-CN" altLang="zh-CN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表添加</a:t>
              </a:r>
              <a:r>
                <a:rPr lang="zh-CN" altLang="zh-CN" b="1" u="sng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一条商品记录</a:t>
              </a:r>
              <a:endParaRPr lang="en-US" altLang="zh-CN" b="1" u="sng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 altLang="zh-CN" sz="1400"/>
                <a:t>编号</a:t>
              </a:r>
              <a:r>
                <a:rPr lang="zh-CN" altLang="en-US" sz="1400"/>
                <a:t>：</a:t>
              </a:r>
              <a:r>
                <a:rPr lang="en-US" altLang="zh-CN" sz="1400"/>
                <a:t>3                               </a:t>
              </a:r>
              <a:r>
                <a:rPr lang="zh-CN" altLang="zh-CN" sz="1400"/>
                <a:t>商品名</a:t>
              </a:r>
              <a:r>
                <a:rPr lang="zh-CN" altLang="en-US" sz="1400"/>
                <a:t>：</a:t>
              </a:r>
              <a:r>
                <a:rPr lang="en-US" altLang="zh-CN" sz="1400"/>
                <a:t>Mobile phone</a:t>
              </a:r>
            </a:p>
          </p:txBody>
        </p: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744538" y="3154363"/>
            <a:ext cx="655637" cy="657225"/>
            <a:chOff x="765530" y="3286093"/>
            <a:chExt cx="656530" cy="657462"/>
          </a:xfrm>
        </p:grpSpPr>
        <p:sp>
          <p:nvSpPr>
            <p:cNvPr id="66567" name="等腰三角形 17"/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66568" name="等腰三角形 18"/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 </a:t>
            </a:r>
            <a:r>
              <a:rPr lang="zh-CN" altLang="en-US" dirty="0"/>
              <a:t>数据操作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1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添加数据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sp>
        <p:nvSpPr>
          <p:cNvPr id="11" name="圆角矩形 2"/>
          <p:cNvSpPr>
            <a:spLocks noChangeArrowheads="1"/>
          </p:cNvSpPr>
          <p:nvPr/>
        </p:nvSpPr>
        <p:spPr bwMode="auto">
          <a:xfrm>
            <a:off x="1233488" y="2374900"/>
            <a:ext cx="6450012" cy="12557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1233488" y="2519363"/>
            <a:ext cx="64500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INSERT [INTO] </a:t>
            </a:r>
            <a:r>
              <a:rPr lang="zh-CN" altLang="en-US">
                <a:latin typeface="+mn-lt"/>
                <a:cs typeface="Times New Roman" pitchFamily="18" charset="0"/>
              </a:rPr>
              <a:t>数据表名 </a:t>
            </a:r>
            <a:r>
              <a:rPr lang="en-US" altLang="zh-CN">
                <a:latin typeface="+mn-lt"/>
                <a:cs typeface="Times New Roman" pitchFamily="18" charset="0"/>
              </a:rPr>
              <a:t>[(</a:t>
            </a:r>
            <a:r>
              <a:rPr lang="zh-CN" altLang="en-US">
                <a:latin typeface="+mn-lt"/>
                <a:cs typeface="Times New Roman" pitchFamily="18" charset="0"/>
              </a:rPr>
              <a:t>字段列表</a:t>
            </a:r>
            <a:r>
              <a:rPr lang="en-US" altLang="zh-CN">
                <a:latin typeface="+mn-lt"/>
                <a:cs typeface="Times New Roman" pitchFamily="18" charset="0"/>
              </a:rPr>
              <a:t>)]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{VALUES | VALUE} (</a:t>
            </a:r>
            <a:r>
              <a:rPr lang="zh-CN" altLang="en-US">
                <a:solidFill>
                  <a:srgbClr val="FF0000"/>
                </a:solidFill>
                <a:latin typeface="+mn-lt"/>
                <a:cs typeface="Times New Roman" pitchFamily="18" charset="0"/>
              </a:rPr>
              <a:t>值列表</a:t>
            </a: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) [, (</a:t>
            </a:r>
            <a:r>
              <a:rPr lang="zh-CN" altLang="en-US">
                <a:solidFill>
                  <a:srgbClr val="FF0000"/>
                </a:solidFill>
                <a:latin typeface="+mn-lt"/>
                <a:cs typeface="Times New Roman" pitchFamily="18" charset="0"/>
              </a:rPr>
              <a:t>值列表</a:t>
            </a: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)] …</a:t>
            </a:r>
            <a:r>
              <a:rPr lang="en-US" altLang="zh-CN">
                <a:latin typeface="+mn-lt"/>
                <a:cs typeface="Times New Roman" pitchFamily="18" charset="0"/>
              </a:rPr>
              <a:t>;</a:t>
            </a:r>
          </a:p>
        </p:txBody>
      </p:sp>
      <p:sp>
        <p:nvSpPr>
          <p:cNvPr id="13" name="矩形 4"/>
          <p:cNvSpPr>
            <a:spLocks noChangeArrowheads="1"/>
          </p:cNvSpPr>
          <p:nvPr/>
        </p:nvSpPr>
        <p:spPr bwMode="auto">
          <a:xfrm>
            <a:off x="1138238" y="3660775"/>
            <a:ext cx="697388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en-US">
                <a:latin typeface="Times New Roman" pitchFamily="18" charset="0"/>
                <a:cs typeface="Times New Roman" pitchFamily="18" charset="0"/>
              </a:rPr>
              <a:t>多个值列表之间使用逗号（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）分割。</a:t>
            </a:r>
            <a:endParaRPr lang="en-US" altLang="zh-CN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en-US">
                <a:latin typeface="Times New Roman" pitchFamily="18" charset="0"/>
                <a:cs typeface="Times New Roman" pitchFamily="18" charset="0"/>
              </a:rPr>
              <a:t>省略字段列表时，插入数据需严格按照数据表创建的顺序插入。</a:t>
            </a:r>
            <a:endParaRPr lang="en-US" altLang="zh-CN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en-US">
                <a:latin typeface="Times New Roman" pitchFamily="18" charset="0"/>
                <a:cs typeface="Times New Roman" pitchFamily="18" charset="0"/>
              </a:rPr>
              <a:t>添加字段列表时，值列表插入的数据仅需与字段列表中的字段</a:t>
            </a:r>
            <a:endParaRPr lang="en-US" altLang="zh-CN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200000"/>
              </a:lnSpc>
              <a:defRPr/>
            </a:pPr>
            <a:r>
              <a:rPr lang="zh-CN" altLang="en-US">
                <a:latin typeface="Times New Roman" pitchFamily="18" charset="0"/>
                <a:cs typeface="Times New Roman" pitchFamily="18" charset="0"/>
              </a:rPr>
              <a:t>相对应即可。</a:t>
            </a:r>
            <a:endParaRPr lang="zh-CN" altLang="zh-C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 </a:t>
            </a:r>
            <a:r>
              <a:rPr lang="zh-CN" altLang="en-US" dirty="0"/>
              <a:t>数据操作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1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添加数据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808163" y="2592388"/>
            <a:ext cx="6262687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6675" indent="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1400">
                <a:latin typeface="Courier New" pitchFamily="49" charset="0"/>
              </a:rPr>
              <a:t>mysql&gt; INSERT  INTO goods VALUES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    -&gt; (1, 'notebook', 4998, 'High cost performance'),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    -&gt; (2, '</a:t>
            </a:r>
            <a:r>
              <a:rPr lang="zh-CN" altLang="zh-CN" sz="1400">
                <a:latin typeface="Courier New" pitchFamily="49" charset="0"/>
              </a:rPr>
              <a:t>笔记本</a:t>
            </a:r>
            <a:r>
              <a:rPr lang="en-US" altLang="zh-CN" sz="1400">
                <a:latin typeface="Courier New" pitchFamily="49" charset="0"/>
              </a:rPr>
              <a:t>', 9998, '</a:t>
            </a:r>
            <a:r>
              <a:rPr lang="zh-CN" altLang="zh-CN" sz="1400">
                <a:latin typeface="Courier New" pitchFamily="49" charset="0"/>
              </a:rPr>
              <a:t>续航时间超过</a:t>
            </a:r>
            <a:r>
              <a:rPr lang="en-US" altLang="zh-CN" sz="1400">
                <a:latin typeface="Courier New" pitchFamily="49" charset="0"/>
              </a:rPr>
              <a:t>10</a:t>
            </a:r>
            <a:r>
              <a:rPr lang="zh-CN" altLang="zh-CN" sz="1400">
                <a:latin typeface="Courier New" pitchFamily="49" charset="0"/>
              </a:rPr>
              <a:t>个小时</a:t>
            </a:r>
            <a:r>
              <a:rPr lang="en-US" altLang="zh-CN" sz="1400">
                <a:latin typeface="Courier New" pitchFamily="49" charset="0"/>
              </a:rPr>
              <a:t>'),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    -&gt; (3, 'Mobile phone', NULL, NULL);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Query OK, 3 rows affected (0.00 sec)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Records: 3  Duplicates: 0  Warnings: 0</a:t>
            </a:r>
            <a:endParaRPr lang="zh-CN" altLang="zh-CN" sz="1400">
              <a:latin typeface="Courier New" pitchFamily="49" charset="0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074738" y="2930525"/>
            <a:ext cx="655637" cy="657225"/>
            <a:chOff x="765530" y="3286093"/>
            <a:chExt cx="656530" cy="657462"/>
          </a:xfrm>
        </p:grpSpPr>
        <p:sp>
          <p:nvSpPr>
            <p:cNvPr id="68616" name="等腰三角形 11"/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68617" name="等腰三角形 12"/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249363" y="4622800"/>
            <a:ext cx="7299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zh-CN" b="1" u="sng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在多数据插入时，若一条数据插入失败，则整个插入语句都会失败。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3" name="组合 17"/>
          <p:cNvGrpSpPr>
            <a:grpSpLocks/>
          </p:cNvGrpSpPr>
          <p:nvPr/>
        </p:nvGrpSpPr>
        <p:grpSpPr bwMode="auto"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69637" name="组合 18"/>
            <p:cNvGrpSpPr>
              <a:grpSpLocks/>
            </p:cNvGrpSpPr>
            <p:nvPr/>
          </p:nvGrpSpPr>
          <p:grpSpPr bwMode="auto"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脚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下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留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心</a:t>
                </a:r>
              </a:p>
            </p:txBody>
          </p:sp>
        </p:grpSp>
        <p:cxnSp>
          <p:nvCxnSpPr>
            <p:cNvPr id="20" name="直接连接符 19"/>
            <p:cNvCxnSpPr/>
            <p:nvPr/>
          </p:nvCxnSpPr>
          <p:spPr>
            <a:xfrm>
              <a:off x="6444208" y="1634827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chemeClr val="tx1">
                      <a:lumMod val="95000"/>
                      <a:lumOff val="5000"/>
                    </a:schemeClr>
                  </a:gs>
                  <a:gs pos="2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635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 </a:t>
            </a:r>
            <a:r>
              <a:rPr lang="zh-CN" altLang="en-US" dirty="0"/>
              <a:t>数据操作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368300" y="2100263"/>
            <a:ext cx="8513763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前提条件</a:t>
            </a:r>
            <a:r>
              <a:rPr lang="zh-CN" altLang="en-US"/>
              <a:t>：默认情况下，</a:t>
            </a:r>
            <a:r>
              <a:rPr lang="en-US" altLang="zh-CN"/>
              <a:t>MySQL</a:t>
            </a:r>
            <a:r>
              <a:rPr lang="zh-CN" altLang="zh-CN"/>
              <a:t>中若创建的数据表未指定字符集，数据表及表中的字段将使用字符集</a:t>
            </a:r>
            <a:r>
              <a:rPr lang="en-US" altLang="zh-CN"/>
              <a:t>latin1</a:t>
            </a:r>
            <a:r>
              <a:rPr lang="zh-CN" altLang="zh-CN"/>
              <a:t>。</a:t>
            </a:r>
            <a:endParaRPr lang="en-US" altLang="zh-CN"/>
          </a:p>
          <a:p>
            <a:pPr>
              <a:lnSpc>
                <a:spcPct val="200000"/>
              </a:lnSpc>
            </a:pPr>
            <a:r>
              <a:rPr lang="zh-CN" altLang="en-US" b="1" u="sng">
                <a:solidFill>
                  <a:srgbClr val="0070C0"/>
                </a:solidFill>
              </a:rPr>
              <a:t>产生问题</a:t>
            </a:r>
            <a:r>
              <a:rPr lang="zh-CN" altLang="en-US"/>
              <a:t>：</a:t>
            </a:r>
            <a:r>
              <a:rPr lang="zh-CN" altLang="zh-CN"/>
              <a:t>若用户插入的数据中含有中文，则会出现错误提示。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8" name="组合 17"/>
          <p:cNvGrpSpPr>
            <a:grpSpLocks/>
          </p:cNvGrpSpPr>
          <p:nvPr/>
        </p:nvGrpSpPr>
        <p:grpSpPr bwMode="auto"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70666" name="组合 18"/>
            <p:cNvGrpSpPr>
              <a:grpSpLocks/>
            </p:cNvGrpSpPr>
            <p:nvPr/>
          </p:nvGrpSpPr>
          <p:grpSpPr bwMode="auto"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脚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下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留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心</a:t>
                </a:r>
              </a:p>
            </p:txBody>
          </p:sp>
        </p:grpSp>
        <p:cxnSp>
          <p:nvCxnSpPr>
            <p:cNvPr id="20" name="直接连接符 19"/>
            <p:cNvCxnSpPr/>
            <p:nvPr/>
          </p:nvCxnSpPr>
          <p:spPr>
            <a:xfrm>
              <a:off x="6444208" y="1634827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chemeClr val="tx1">
                      <a:lumMod val="95000"/>
                      <a:lumOff val="5000"/>
                    </a:schemeClr>
                  </a:gs>
                  <a:gs pos="2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659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 </a:t>
            </a:r>
            <a:r>
              <a:rPr lang="zh-CN" altLang="en-US" dirty="0"/>
              <a:t>数据操作</a:t>
            </a: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744538" y="3154363"/>
            <a:ext cx="655637" cy="657225"/>
            <a:chOff x="765530" y="3286093"/>
            <a:chExt cx="656530" cy="657462"/>
          </a:xfrm>
        </p:grpSpPr>
        <p:sp>
          <p:nvSpPr>
            <p:cNvPr id="70664" name="等腰三角形 12"/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70665" name="等腰三角形 13"/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1452563" y="2519363"/>
            <a:ext cx="7070725" cy="1714500"/>
            <a:chOff x="1393050" y="2329915"/>
            <a:chExt cx="7070466" cy="1713431"/>
          </a:xfrm>
        </p:grpSpPr>
        <p:sp>
          <p:nvSpPr>
            <p:cNvPr id="70662" name="矩形 10"/>
            <p:cNvSpPr>
              <a:spLocks noChangeArrowheads="1"/>
            </p:cNvSpPr>
            <p:nvPr/>
          </p:nvSpPr>
          <p:spPr bwMode="auto">
            <a:xfrm>
              <a:off x="1393050" y="3089239"/>
              <a:ext cx="6858000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400">
                  <a:latin typeface="Courier New" pitchFamily="49" charset="0"/>
                </a:rPr>
                <a:t>mysql&gt; INSERT INTO goods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    -&gt; VALUES(2, '</a:t>
              </a:r>
              <a:r>
                <a:rPr lang="zh-CN" altLang="zh-CN" sz="1400">
                  <a:latin typeface="Courier New" pitchFamily="49" charset="0"/>
                </a:rPr>
                <a:t>笔记本</a:t>
              </a:r>
              <a:r>
                <a:rPr lang="en-US" altLang="zh-CN" sz="1400">
                  <a:latin typeface="Courier New" pitchFamily="49" charset="0"/>
                </a:rPr>
                <a:t>', 9998, '</a:t>
              </a:r>
              <a:r>
                <a:rPr lang="zh-CN" altLang="zh-CN" sz="1400">
                  <a:latin typeface="Courier New" pitchFamily="49" charset="0"/>
                </a:rPr>
                <a:t>续航时间超过</a:t>
              </a:r>
              <a:r>
                <a:rPr lang="en-US" altLang="zh-CN" sz="1400">
                  <a:latin typeface="Courier New" pitchFamily="49" charset="0"/>
                </a:rPr>
                <a:t>10</a:t>
              </a:r>
              <a:r>
                <a:rPr lang="zh-CN" altLang="zh-CN" sz="1400">
                  <a:latin typeface="Courier New" pitchFamily="49" charset="0"/>
                </a:rPr>
                <a:t>个小时</a:t>
              </a:r>
              <a:r>
                <a:rPr lang="en-US" altLang="zh-CN" sz="1400">
                  <a:latin typeface="Courier New" pitchFamily="49" charset="0"/>
                </a:rPr>
                <a:t>');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ERROR 1366 (HY000): Incorrect string value: '\xB1\xCA\xBC\xC7\xB1\xBE' for column 'name' at row 1</a:t>
              </a:r>
              <a:endParaRPr lang="zh-CN" altLang="zh-CN" sz="1400">
                <a:latin typeface="Courier New" pitchFamily="49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40673" y="2329915"/>
              <a:ext cx="7022843" cy="50768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向</a:t>
              </a:r>
              <a:r>
                <a:rPr lang="en-US" altLang="zh-CN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goods</a:t>
              </a:r>
              <a:r>
                <a:rPr lang="zh-CN" altLang="en-US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表中输入含有中文的数据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82" name="组合 17"/>
          <p:cNvGrpSpPr>
            <a:grpSpLocks/>
          </p:cNvGrpSpPr>
          <p:nvPr/>
        </p:nvGrpSpPr>
        <p:grpSpPr bwMode="auto"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71693" name="组合 18"/>
            <p:cNvGrpSpPr>
              <a:grpSpLocks/>
            </p:cNvGrpSpPr>
            <p:nvPr/>
          </p:nvGrpSpPr>
          <p:grpSpPr bwMode="auto"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脚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下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留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心</a:t>
                </a:r>
              </a:p>
            </p:txBody>
          </p:sp>
        </p:grpSp>
        <p:cxnSp>
          <p:nvCxnSpPr>
            <p:cNvPr id="20" name="直接连接符 19"/>
            <p:cNvCxnSpPr/>
            <p:nvPr/>
          </p:nvCxnSpPr>
          <p:spPr>
            <a:xfrm>
              <a:off x="6444208" y="1634827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chemeClr val="tx1">
                      <a:lumMod val="95000"/>
                      <a:lumOff val="5000"/>
                    </a:schemeClr>
                  </a:gs>
                  <a:gs pos="2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683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 </a:t>
            </a:r>
            <a:r>
              <a:rPr lang="zh-CN" altLang="en-US" dirty="0"/>
              <a:t>数据操作</a:t>
            </a:r>
          </a:p>
        </p:txBody>
      </p:sp>
      <p:sp>
        <p:nvSpPr>
          <p:cNvPr id="17" name="矩形 15"/>
          <p:cNvSpPr>
            <a:spLocks noChangeArrowheads="1"/>
          </p:cNvSpPr>
          <p:nvPr/>
        </p:nvSpPr>
        <p:spPr bwMode="auto">
          <a:xfrm>
            <a:off x="2482850" y="4202113"/>
            <a:ext cx="39671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/>
              <a:t>② 修改已创建的数据表中对应的字段</a:t>
            </a:r>
            <a:endParaRPr lang="zh-CN" altLang="zh-CN"/>
          </a:p>
        </p:txBody>
      </p:sp>
      <p:sp>
        <p:nvSpPr>
          <p:cNvPr id="18" name="矩形 16"/>
          <p:cNvSpPr>
            <a:spLocks noChangeArrowheads="1"/>
          </p:cNvSpPr>
          <p:nvPr/>
        </p:nvSpPr>
        <p:spPr bwMode="auto">
          <a:xfrm>
            <a:off x="2482850" y="2244725"/>
            <a:ext cx="3038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/>
              <a:t>① 创建数据表时设置字符集</a:t>
            </a:r>
            <a:endParaRPr lang="zh-CN" altLang="zh-CN"/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2387600" y="2622550"/>
            <a:ext cx="6518275" cy="1222375"/>
            <a:chOff x="2386936" y="2622988"/>
            <a:chExt cx="6519550" cy="1221326"/>
          </a:xfrm>
        </p:grpSpPr>
        <p:sp>
          <p:nvSpPr>
            <p:cNvPr id="33" name="圆角矩形 32"/>
            <p:cNvSpPr>
              <a:spLocks noChangeArrowheads="1"/>
            </p:cNvSpPr>
            <p:nvPr/>
          </p:nvSpPr>
          <p:spPr bwMode="auto">
            <a:xfrm>
              <a:off x="2386936" y="2622988"/>
              <a:ext cx="6413167" cy="122132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prstDash val="sysDot"/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itchFamily="18" charset="0"/>
              </a:endParaRPr>
            </a:p>
          </p:txBody>
        </p:sp>
        <p:sp>
          <p:nvSpPr>
            <p:cNvPr id="34" name="矩形 33"/>
            <p:cNvSpPr>
              <a:spLocks noChangeArrowheads="1"/>
            </p:cNvSpPr>
            <p:nvPr/>
          </p:nvSpPr>
          <p:spPr bwMode="auto">
            <a:xfrm>
              <a:off x="2602878" y="2667400"/>
              <a:ext cx="6303608" cy="1130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25000"/>
                </a:lnSpc>
                <a:defRPr/>
              </a:pPr>
              <a:r>
                <a:rPr lang="en-US" altLang="zh-CN">
                  <a:latin typeface="+mn-lt"/>
                  <a:cs typeface="Times New Roman" pitchFamily="18" charset="0"/>
                </a:rPr>
                <a:t>CREATE [TEMPORARY] TABLE [IF NOT EXISTS] </a:t>
              </a:r>
              <a:r>
                <a:rPr lang="zh-CN" altLang="en-US">
                  <a:latin typeface="+mn-lt"/>
                  <a:cs typeface="Times New Roman" pitchFamily="18" charset="0"/>
                </a:rPr>
                <a:t>表名</a:t>
              </a:r>
            </a:p>
            <a:p>
              <a:pPr>
                <a:lnSpc>
                  <a:spcPct val="125000"/>
                </a:lnSpc>
                <a:defRPr/>
              </a:pPr>
              <a:r>
                <a:rPr lang="en-US" altLang="zh-CN">
                  <a:latin typeface="+mn-lt"/>
                  <a:cs typeface="Times New Roman" pitchFamily="18" charset="0"/>
                </a:rPr>
                <a:t>(</a:t>
              </a:r>
              <a:r>
                <a:rPr lang="zh-CN" altLang="en-US">
                  <a:latin typeface="+mn-lt"/>
                  <a:cs typeface="Times New Roman" pitchFamily="18" charset="0"/>
                </a:rPr>
                <a:t>字段名 字段类型 </a:t>
              </a:r>
              <a:r>
                <a:rPr lang="en-US" altLang="zh-CN">
                  <a:latin typeface="+mn-lt"/>
                  <a:cs typeface="Times New Roman" pitchFamily="18" charset="0"/>
                </a:rPr>
                <a:t>[</a:t>
              </a:r>
              <a:r>
                <a:rPr lang="zh-CN" altLang="en-US">
                  <a:latin typeface="+mn-lt"/>
                  <a:cs typeface="Times New Roman" pitchFamily="18" charset="0"/>
                </a:rPr>
                <a:t>字段属性</a:t>
              </a:r>
              <a:r>
                <a:rPr lang="en-US" altLang="zh-CN">
                  <a:latin typeface="+mn-lt"/>
                  <a:cs typeface="Times New Roman" pitchFamily="18" charset="0"/>
                </a:rPr>
                <a:t>]…) [DEFAULT] {CHARACTER SET|CHARSET} [=] utf8;</a:t>
              </a:r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896938" y="4624388"/>
            <a:ext cx="8008937" cy="1104900"/>
            <a:chOff x="896219" y="4572513"/>
            <a:chExt cx="8010267" cy="1104928"/>
          </a:xfrm>
        </p:grpSpPr>
        <p:sp>
          <p:nvSpPr>
            <p:cNvPr id="35" name="圆角矩形 34"/>
            <p:cNvSpPr>
              <a:spLocks noChangeArrowheads="1"/>
            </p:cNvSpPr>
            <p:nvPr/>
          </p:nvSpPr>
          <p:spPr bwMode="auto">
            <a:xfrm>
              <a:off x="896219" y="4572513"/>
              <a:ext cx="8010267" cy="1104928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 algn="ctr">
              <a:solidFill>
                <a:srgbClr val="00ACE6"/>
              </a:solidFill>
              <a:prstDash val="sysDot"/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+mn-lt"/>
                <a:cs typeface="Times New Roman" pitchFamily="18" charset="0"/>
              </a:endParaRPr>
            </a:p>
          </p:txBody>
        </p:sp>
        <p:sp>
          <p:nvSpPr>
            <p:cNvPr id="36" name="矩形 35"/>
            <p:cNvSpPr>
              <a:spLocks noChangeArrowheads="1"/>
            </p:cNvSpPr>
            <p:nvPr/>
          </p:nvSpPr>
          <p:spPr bwMode="auto">
            <a:xfrm>
              <a:off x="1050232" y="4642365"/>
              <a:ext cx="7856254" cy="92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en-US" altLang="zh-CN">
                  <a:latin typeface="+mn-lt"/>
                  <a:cs typeface="Times New Roman" pitchFamily="18" charset="0"/>
                </a:rPr>
                <a:t>ALTER TABLE…</a:t>
              </a:r>
              <a:r>
                <a:rPr lang="en-US" altLang="zh-CN">
                  <a:solidFill>
                    <a:srgbClr val="FF0000"/>
                  </a:solidFill>
                  <a:latin typeface="+mn-lt"/>
                  <a:cs typeface="Times New Roman" pitchFamily="18" charset="0"/>
                </a:rPr>
                <a:t>MODIFY</a:t>
              </a:r>
              <a:r>
                <a:rPr lang="en-US" altLang="zh-CN">
                  <a:latin typeface="+mn-lt"/>
                  <a:cs typeface="Times New Roman" pitchFamily="18" charset="0"/>
                </a:rPr>
                <a:t> </a:t>
              </a:r>
              <a:r>
                <a:rPr lang="zh-CN" altLang="en-US">
                  <a:latin typeface="+mn-lt"/>
                  <a:cs typeface="Times New Roman" pitchFamily="18" charset="0"/>
                </a:rPr>
                <a:t>字段名 数据类型 </a:t>
              </a:r>
              <a:r>
                <a:rPr lang="en-US" altLang="zh-CN">
                  <a:solidFill>
                    <a:srgbClr val="FF0000"/>
                  </a:solidFill>
                  <a:latin typeface="+mn-lt"/>
                  <a:cs typeface="Times New Roman" pitchFamily="18" charset="0"/>
                </a:rPr>
                <a:t>CHARACTER SET utf8;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en-US" altLang="zh-CN">
                  <a:latin typeface="+mn-lt"/>
                  <a:cs typeface="Times New Roman" pitchFamily="18" charset="0"/>
                </a:rPr>
                <a:t>ALTER TABLE…</a:t>
              </a:r>
              <a:r>
                <a:rPr lang="en-US" altLang="zh-CN">
                  <a:solidFill>
                    <a:srgbClr val="FF0000"/>
                  </a:solidFill>
                  <a:latin typeface="+mn-lt"/>
                  <a:cs typeface="Times New Roman" pitchFamily="18" charset="0"/>
                </a:rPr>
                <a:t>CHANGE</a:t>
              </a:r>
              <a:r>
                <a:rPr lang="en-US" altLang="zh-CN">
                  <a:latin typeface="+mn-lt"/>
                  <a:cs typeface="Times New Roman" pitchFamily="18" charset="0"/>
                </a:rPr>
                <a:t> </a:t>
              </a:r>
              <a:r>
                <a:rPr lang="zh-CN" altLang="en-US">
                  <a:latin typeface="+mn-lt"/>
                  <a:cs typeface="Times New Roman" pitchFamily="18" charset="0"/>
                </a:rPr>
                <a:t>字段名 字段名 数据类型 </a:t>
              </a:r>
              <a:r>
                <a:rPr lang="en-US" altLang="zh-CN">
                  <a:solidFill>
                    <a:srgbClr val="FF0000"/>
                  </a:solidFill>
                  <a:latin typeface="+mn-lt"/>
                  <a:cs typeface="Times New Roman" pitchFamily="18" charset="0"/>
                </a:rPr>
                <a:t>CHARACTER SET utf8;</a:t>
              </a:r>
            </a:p>
          </p:txBody>
        </p:sp>
      </p:grp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49300" y="3614738"/>
            <a:ext cx="1338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b="1" u="sng">
                <a:solidFill>
                  <a:srgbClr val="0070C0"/>
                </a:solidFill>
              </a:rPr>
              <a:t>解决办法</a:t>
            </a:r>
            <a:r>
              <a:rPr lang="zh-CN" altLang="en-US"/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6" name="组合 17"/>
          <p:cNvGrpSpPr>
            <a:grpSpLocks/>
          </p:cNvGrpSpPr>
          <p:nvPr/>
        </p:nvGrpSpPr>
        <p:grpSpPr bwMode="auto">
          <a:xfrm>
            <a:off x="371475" y="1273175"/>
            <a:ext cx="2232025" cy="503238"/>
            <a:chOff x="6444208" y="1011134"/>
            <a:chExt cx="2232248" cy="504056"/>
          </a:xfrm>
        </p:grpSpPr>
        <p:grpSp>
          <p:nvGrpSpPr>
            <p:cNvPr id="72715" name="组合 18"/>
            <p:cNvGrpSpPr>
              <a:grpSpLocks/>
            </p:cNvGrpSpPr>
            <p:nvPr/>
          </p:nvGrpSpPr>
          <p:grpSpPr bwMode="auto">
            <a:xfrm>
              <a:off x="6444208" y="1011134"/>
              <a:ext cx="2232248" cy="504056"/>
              <a:chOff x="1547664" y="2780928"/>
              <a:chExt cx="2232248" cy="504056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547664" y="2780928"/>
                <a:ext cx="503288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脚</a:t>
                </a:r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2123985" y="2780928"/>
                <a:ext cx="503287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下</a:t>
                </a: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2700304" y="2780928"/>
                <a:ext cx="503288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留</a:t>
                </a: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3276625" y="2780928"/>
                <a:ext cx="503287" cy="504056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心</a:t>
                </a:r>
              </a:p>
            </p:txBody>
          </p:sp>
        </p:grpSp>
        <p:cxnSp>
          <p:nvCxnSpPr>
            <p:cNvPr id="20" name="直接连接符 19"/>
            <p:cNvCxnSpPr/>
            <p:nvPr/>
          </p:nvCxnSpPr>
          <p:spPr>
            <a:xfrm>
              <a:off x="6444208" y="1634827"/>
              <a:ext cx="2232248" cy="0"/>
            </a:xfrm>
            <a:prstGeom prst="line">
              <a:avLst/>
            </a:prstGeom>
            <a:ln w="19050">
              <a:gradFill flip="none" rotWithShape="1">
                <a:gsLst>
                  <a:gs pos="100000">
                    <a:schemeClr val="tx1">
                      <a:lumMod val="95000"/>
                      <a:lumOff val="5000"/>
                    </a:schemeClr>
                  </a:gs>
                  <a:gs pos="2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707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 </a:t>
            </a:r>
            <a:r>
              <a:rPr lang="zh-CN" altLang="en-US" dirty="0"/>
              <a:t>数据操作</a:t>
            </a:r>
          </a:p>
        </p:txBody>
      </p: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744538" y="3154363"/>
            <a:ext cx="655637" cy="657225"/>
            <a:chOff x="765530" y="3286093"/>
            <a:chExt cx="656530" cy="657462"/>
          </a:xfrm>
        </p:grpSpPr>
        <p:sp>
          <p:nvSpPr>
            <p:cNvPr id="72713" name="等腰三角形 12"/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72714" name="等腰三角形 13"/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274763" y="2330450"/>
            <a:ext cx="7370762" cy="2619375"/>
            <a:chOff x="1274625" y="2329915"/>
            <a:chExt cx="7370618" cy="2619133"/>
          </a:xfrm>
        </p:grpSpPr>
        <p:sp>
          <p:nvSpPr>
            <p:cNvPr id="16" name="矩形 15"/>
            <p:cNvSpPr/>
            <p:nvPr/>
          </p:nvSpPr>
          <p:spPr>
            <a:xfrm>
              <a:off x="1441309" y="2329915"/>
              <a:ext cx="7022963" cy="50795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修改</a:t>
              </a:r>
              <a:r>
                <a:rPr lang="en-US" altLang="zh-CN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goods</a:t>
              </a:r>
              <a:r>
                <a:rPr lang="zh-CN" altLang="en-US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表中</a:t>
              </a:r>
              <a:r>
                <a:rPr lang="en-US" altLang="zh-CN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name</a:t>
              </a:r>
              <a:r>
                <a:rPr lang="zh-CN" altLang="en-US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和</a:t>
              </a:r>
              <a:r>
                <a:rPr lang="en-US" altLang="zh-CN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description</a:t>
              </a:r>
              <a:r>
                <a:rPr lang="zh-CN" altLang="en-US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字段的字符集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1274625" y="3023589"/>
              <a:ext cx="7370618" cy="116987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indent="229235">
                <a:spcAft>
                  <a:spcPts val="0"/>
                </a:spcAft>
                <a:defRPr/>
              </a:pPr>
              <a:r>
                <a:rPr lang="en-US" altLang="zh-CN" sz="1400" b="1">
                  <a:latin typeface="Courier New"/>
                  <a:ea typeface="宋体"/>
                  <a:cs typeface="宋体"/>
                </a:rPr>
                <a:t>mysql&gt; ALTER TABLE goods</a:t>
              </a:r>
              <a:endParaRPr lang="zh-CN" altLang="zh-CN" sz="1400">
                <a:latin typeface="Courier New"/>
                <a:ea typeface="宋体"/>
                <a:cs typeface="宋体"/>
              </a:endParaRPr>
            </a:p>
            <a:p>
              <a:pPr indent="229235">
                <a:spcAft>
                  <a:spcPts val="0"/>
                </a:spcAft>
                <a:defRPr/>
              </a:pPr>
              <a:r>
                <a:rPr lang="en-US" altLang="zh-CN" sz="1400" b="1">
                  <a:latin typeface="Courier New"/>
                  <a:ea typeface="宋体"/>
                  <a:cs typeface="宋体"/>
                </a:rPr>
                <a:t>    -&gt; MODIFY name VARCHAR(32) CHARACTER SET utf8,</a:t>
              </a:r>
              <a:endParaRPr lang="zh-CN" altLang="zh-CN" sz="1400">
                <a:latin typeface="Courier New"/>
                <a:ea typeface="宋体"/>
                <a:cs typeface="宋体"/>
              </a:endParaRPr>
            </a:p>
            <a:p>
              <a:pPr indent="229235">
                <a:spcAft>
                  <a:spcPts val="0"/>
                </a:spcAft>
                <a:defRPr/>
              </a:pPr>
              <a:r>
                <a:rPr lang="en-US" altLang="zh-CN" sz="1400" b="1">
                  <a:latin typeface="Courier New"/>
                  <a:ea typeface="宋体"/>
                  <a:cs typeface="宋体"/>
                </a:rPr>
                <a:t>    -&gt; MODIFY description VARCHAR(255) CHARACTER SET utf8;</a:t>
              </a:r>
              <a:endParaRPr lang="zh-CN" altLang="zh-CN" sz="1400">
                <a:latin typeface="Courier New"/>
                <a:ea typeface="宋体"/>
                <a:cs typeface="宋体"/>
              </a:endParaRPr>
            </a:p>
            <a:p>
              <a:pPr indent="228600">
                <a:spcAft>
                  <a:spcPts val="0"/>
                </a:spcAft>
                <a:defRPr/>
              </a:pPr>
              <a:r>
                <a:rPr lang="en-US" altLang="zh-CN" sz="1400">
                  <a:latin typeface="Courier New"/>
                  <a:ea typeface="宋体"/>
                  <a:cs typeface="宋体"/>
                </a:rPr>
                <a:t>Query OK, 1 row affected (0.02 sec)</a:t>
              </a:r>
              <a:endParaRPr lang="zh-CN" altLang="zh-CN" sz="1400">
                <a:latin typeface="Courier New"/>
                <a:ea typeface="宋体"/>
                <a:cs typeface="宋体"/>
              </a:endParaRPr>
            </a:p>
            <a:p>
              <a:pPr indent="228600">
                <a:spcAft>
                  <a:spcPts val="0"/>
                </a:spcAft>
                <a:defRPr/>
              </a:pPr>
              <a:r>
                <a:rPr lang="en-US" altLang="zh-CN" sz="1400">
                  <a:latin typeface="Courier New"/>
                  <a:ea typeface="宋体"/>
                  <a:cs typeface="宋体"/>
                </a:rPr>
                <a:t>Records: 1  Duplicates: 0  Warnings: 0</a:t>
              </a:r>
              <a:endParaRPr lang="zh-CN" altLang="zh-CN" sz="1400">
                <a:latin typeface="Courier New"/>
                <a:ea typeface="宋体"/>
                <a:cs typeface="宋体"/>
              </a:endParaRPr>
            </a:p>
          </p:txBody>
        </p:sp>
        <p:sp>
          <p:nvSpPr>
            <p:cNvPr id="72712" name="矩形 3"/>
            <p:cNvSpPr>
              <a:spLocks noChangeArrowheads="1"/>
            </p:cNvSpPr>
            <p:nvPr/>
          </p:nvSpPr>
          <p:spPr bwMode="auto">
            <a:xfrm>
              <a:off x="1281684" y="4210384"/>
              <a:ext cx="7118999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400">
                  <a:latin typeface="Courier New" pitchFamily="49" charset="0"/>
                </a:rPr>
                <a:t>mysql&gt; INSERT INTO goods</a:t>
              </a:r>
            </a:p>
            <a:p>
              <a:r>
                <a:rPr lang="en-US" altLang="zh-CN" sz="1400">
                  <a:latin typeface="Courier New" pitchFamily="49" charset="0"/>
                </a:rPr>
                <a:t>    -&gt; VALUES(2, '</a:t>
              </a:r>
              <a:r>
                <a:rPr lang="zh-CN" altLang="en-US" sz="1400">
                  <a:latin typeface="Courier New" pitchFamily="49" charset="0"/>
                </a:rPr>
                <a:t>笔记本</a:t>
              </a:r>
              <a:r>
                <a:rPr lang="en-US" altLang="zh-CN" sz="1400">
                  <a:latin typeface="Courier New" pitchFamily="49" charset="0"/>
                </a:rPr>
                <a:t>', 9998, '</a:t>
              </a:r>
              <a:r>
                <a:rPr lang="zh-CN" altLang="en-US" sz="1400">
                  <a:latin typeface="Courier New" pitchFamily="49" charset="0"/>
                </a:rPr>
                <a:t>续航时间超过</a:t>
              </a:r>
              <a:r>
                <a:rPr lang="en-US" altLang="zh-CN" sz="1400">
                  <a:latin typeface="Courier New" pitchFamily="49" charset="0"/>
                </a:rPr>
                <a:t>10</a:t>
              </a:r>
              <a:r>
                <a:rPr lang="zh-CN" altLang="en-US" sz="1400">
                  <a:latin typeface="Courier New" pitchFamily="49" charset="0"/>
                </a:rPr>
                <a:t>个小时</a:t>
              </a:r>
              <a:r>
                <a:rPr lang="en-US" altLang="zh-CN" sz="1400">
                  <a:latin typeface="Courier New" pitchFamily="49" charset="0"/>
                </a:rPr>
                <a:t>');</a:t>
              </a:r>
            </a:p>
            <a:p>
              <a:r>
                <a:rPr lang="en-US" altLang="zh-CN" sz="1400">
                  <a:latin typeface="Courier New" pitchFamily="49" charset="0"/>
                </a:rPr>
                <a:t>Query OK, 1 row affected (0.00 sec)</a:t>
              </a:r>
              <a:endParaRPr lang="zh-CN" altLang="zh-CN" sz="1400">
                <a:latin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 </a:t>
            </a:r>
            <a:r>
              <a:rPr lang="zh-CN" altLang="en-US" dirty="0"/>
              <a:t>数据操作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2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查询数据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sp>
        <p:nvSpPr>
          <p:cNvPr id="16" name="矩形 39"/>
          <p:cNvSpPr>
            <a:spLocks noChangeArrowheads="1"/>
          </p:cNvSpPr>
          <p:nvPr/>
        </p:nvSpPr>
        <p:spPr bwMode="auto">
          <a:xfrm>
            <a:off x="2482850" y="3298825"/>
            <a:ext cx="204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/>
              <a:t>查询表中部分字段</a:t>
            </a:r>
            <a:endParaRPr lang="zh-CN" altLang="zh-CN"/>
          </a:p>
        </p:txBody>
      </p:sp>
      <p:sp>
        <p:nvSpPr>
          <p:cNvPr id="17" name="矩形 40"/>
          <p:cNvSpPr>
            <a:spLocks noChangeArrowheads="1"/>
          </p:cNvSpPr>
          <p:nvPr/>
        </p:nvSpPr>
        <p:spPr bwMode="auto">
          <a:xfrm>
            <a:off x="2482850" y="2244725"/>
            <a:ext cx="204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/>
              <a:t>查询表中全部数据</a:t>
            </a:r>
            <a:endParaRPr lang="zh-CN" altLang="zh-CN"/>
          </a:p>
        </p:txBody>
      </p:sp>
      <p:grpSp>
        <p:nvGrpSpPr>
          <p:cNvPr id="18" name="组合 41"/>
          <p:cNvGrpSpPr>
            <a:grpSpLocks/>
          </p:cNvGrpSpPr>
          <p:nvPr/>
        </p:nvGrpSpPr>
        <p:grpSpPr bwMode="auto">
          <a:xfrm>
            <a:off x="2044700" y="2584450"/>
            <a:ext cx="4754563" cy="307975"/>
            <a:chOff x="2909458" y="1448789"/>
            <a:chExt cx="4754598" cy="308760"/>
          </a:xfrm>
        </p:grpSpPr>
        <p:cxnSp>
          <p:nvCxnSpPr>
            <p:cNvPr id="19" name="直接连接符 18"/>
            <p:cNvCxnSpPr/>
            <p:nvPr/>
          </p:nvCxnSpPr>
          <p:spPr bwMode="auto">
            <a:xfrm>
              <a:off x="3230135" y="1603170"/>
              <a:ext cx="4433921" cy="0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十字箭头标注 19"/>
            <p:cNvSpPr/>
            <p:nvPr/>
          </p:nvSpPr>
          <p:spPr bwMode="auto">
            <a:xfrm>
              <a:off x="2909458" y="1448789"/>
              <a:ext cx="307977" cy="308760"/>
            </a:xfrm>
            <a:prstGeom prst="quadArrowCallout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</p:grpSp>
      <p:grpSp>
        <p:nvGrpSpPr>
          <p:cNvPr id="22" name="组合 45"/>
          <p:cNvGrpSpPr>
            <a:grpSpLocks/>
          </p:cNvGrpSpPr>
          <p:nvPr/>
        </p:nvGrpSpPr>
        <p:grpSpPr bwMode="auto">
          <a:xfrm>
            <a:off x="2043113" y="3668713"/>
            <a:ext cx="4756150" cy="307975"/>
            <a:chOff x="2909458" y="1448789"/>
            <a:chExt cx="4756186" cy="308760"/>
          </a:xfrm>
        </p:grpSpPr>
        <p:cxnSp>
          <p:nvCxnSpPr>
            <p:cNvPr id="23" name="直接连接符 22"/>
            <p:cNvCxnSpPr/>
            <p:nvPr/>
          </p:nvCxnSpPr>
          <p:spPr bwMode="auto">
            <a:xfrm>
              <a:off x="3230135" y="1603168"/>
              <a:ext cx="4435509" cy="0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十字箭头标注 23"/>
            <p:cNvSpPr/>
            <p:nvPr/>
          </p:nvSpPr>
          <p:spPr bwMode="auto">
            <a:xfrm>
              <a:off x="2909458" y="1448789"/>
              <a:ext cx="307977" cy="308760"/>
            </a:xfrm>
            <a:prstGeom prst="quadArrowCallout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26" name="矩形 53"/>
          <p:cNvSpPr>
            <a:spLocks noChangeArrowheads="1"/>
          </p:cNvSpPr>
          <p:nvPr/>
        </p:nvSpPr>
        <p:spPr bwMode="auto">
          <a:xfrm>
            <a:off x="2481263" y="4413250"/>
            <a:ext cx="204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/>
              <a:t>简单条件查询数据</a:t>
            </a:r>
            <a:endParaRPr lang="zh-CN" altLang="zh-CN"/>
          </a:p>
        </p:txBody>
      </p:sp>
      <p:grpSp>
        <p:nvGrpSpPr>
          <p:cNvPr id="27" name="组合 54"/>
          <p:cNvGrpSpPr>
            <a:grpSpLocks/>
          </p:cNvGrpSpPr>
          <p:nvPr/>
        </p:nvGrpSpPr>
        <p:grpSpPr bwMode="auto">
          <a:xfrm>
            <a:off x="2039938" y="4783138"/>
            <a:ext cx="4756150" cy="307975"/>
            <a:chOff x="2909458" y="1448789"/>
            <a:chExt cx="4756186" cy="308760"/>
          </a:xfrm>
        </p:grpSpPr>
        <p:cxnSp>
          <p:nvCxnSpPr>
            <p:cNvPr id="28" name="直接连接符 27"/>
            <p:cNvCxnSpPr/>
            <p:nvPr/>
          </p:nvCxnSpPr>
          <p:spPr bwMode="auto">
            <a:xfrm>
              <a:off x="3230135" y="1603168"/>
              <a:ext cx="4435509" cy="0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十字箭头标注 28"/>
            <p:cNvSpPr/>
            <p:nvPr/>
          </p:nvSpPr>
          <p:spPr bwMode="auto">
            <a:xfrm>
              <a:off x="2909458" y="1448789"/>
              <a:ext cx="307977" cy="308760"/>
            </a:xfrm>
            <a:prstGeom prst="quadArrowCallout">
              <a:avLst/>
            </a:prstGeom>
            <a:noFill/>
            <a:ln w="28575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7" grpId="0"/>
      <p:bldP spid="2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 </a:t>
            </a:r>
            <a:r>
              <a:rPr lang="zh-CN" altLang="en-US" dirty="0"/>
              <a:t>数据操作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2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查询数据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sp>
        <p:nvSpPr>
          <p:cNvPr id="11" name="圆角矩形 2"/>
          <p:cNvSpPr>
            <a:spLocks noChangeArrowheads="1"/>
          </p:cNvSpPr>
          <p:nvPr/>
        </p:nvSpPr>
        <p:spPr bwMode="auto">
          <a:xfrm>
            <a:off x="1233488" y="2374900"/>
            <a:ext cx="6450012" cy="12557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1233488" y="2817813"/>
            <a:ext cx="6450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SELECT * FROM </a:t>
            </a:r>
            <a:r>
              <a:rPr lang="zh-CN" altLang="en-US">
                <a:latin typeface="+mn-lt"/>
                <a:cs typeface="Times New Roman" pitchFamily="18" charset="0"/>
              </a:rPr>
              <a:t>数据表名</a:t>
            </a:r>
            <a:r>
              <a:rPr lang="en-US" altLang="zh-CN">
                <a:latin typeface="+mn-lt"/>
                <a:cs typeface="Times New Roman" pitchFamily="18" charset="0"/>
              </a:rPr>
              <a:t>;</a:t>
            </a:r>
            <a:endParaRPr lang="zh-CN" altLang="zh-CN">
              <a:latin typeface="+mn-lt"/>
              <a:cs typeface="Times New Roman" pitchFamily="18" charset="0"/>
            </a:endParaRPr>
          </a:p>
        </p:txBody>
      </p:sp>
      <p:sp>
        <p:nvSpPr>
          <p:cNvPr id="13" name="矩形 4"/>
          <p:cNvSpPr>
            <a:spLocks noChangeArrowheads="1"/>
          </p:cNvSpPr>
          <p:nvPr/>
        </p:nvSpPr>
        <p:spPr bwMode="auto">
          <a:xfrm>
            <a:off x="1138238" y="3810000"/>
            <a:ext cx="68595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en-US">
                <a:latin typeface="+mn-lt"/>
                <a:cs typeface="Times New Roman" pitchFamily="18" charset="0"/>
              </a:rPr>
              <a:t>星号“*”通配符代替数据表中的所有字段名。</a:t>
            </a:r>
            <a:endParaRPr lang="zh-CN" altLang="zh-CN"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 </a:t>
            </a:r>
            <a:r>
              <a:rPr lang="zh-CN" altLang="en-US" dirty="0"/>
              <a:t>数据操作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2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查询数据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1190625" y="2222500"/>
            <a:ext cx="7272338" cy="2530475"/>
            <a:chOff x="1191175" y="2223040"/>
            <a:chExt cx="7272341" cy="2529399"/>
          </a:xfrm>
        </p:grpSpPr>
        <p:sp>
          <p:nvSpPr>
            <p:cNvPr id="75785" name="矩形 1"/>
            <p:cNvSpPr>
              <a:spLocks noChangeArrowheads="1"/>
            </p:cNvSpPr>
            <p:nvPr/>
          </p:nvSpPr>
          <p:spPr bwMode="auto">
            <a:xfrm>
              <a:off x="1191175" y="2721114"/>
              <a:ext cx="6858000" cy="203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65113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400">
                  <a:latin typeface="Courier New" pitchFamily="49" charset="0"/>
                </a:rPr>
                <a:t>mysql&gt;</a:t>
              </a:r>
              <a:r>
                <a:rPr lang="en-US" altLang="zh-CN" sz="1400" b="1">
                  <a:latin typeface="Courier New" pitchFamily="49" charset="0"/>
                </a:rPr>
                <a:t> SELECT * FROM goods;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+------+--------------+-------+-----------------------+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| id   | name         | price | description           |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+------+--------------+-------+-----------------------+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|    1 | notebook     |  4998 | High cost performance |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|    2 | </a:t>
              </a:r>
              <a:r>
                <a:rPr lang="zh-CN" altLang="zh-CN" sz="1400">
                  <a:latin typeface="Courier New" pitchFamily="49" charset="0"/>
                </a:rPr>
                <a:t>笔记本</a:t>
              </a:r>
              <a:r>
                <a:rPr lang="en-US" altLang="zh-CN" sz="1400">
                  <a:latin typeface="Courier New" pitchFamily="49" charset="0"/>
                </a:rPr>
                <a:t>        |  9998 | </a:t>
              </a:r>
              <a:r>
                <a:rPr lang="zh-CN" altLang="zh-CN" sz="1400">
                  <a:latin typeface="Courier New" pitchFamily="49" charset="0"/>
                </a:rPr>
                <a:t>续航时间超过</a:t>
              </a:r>
              <a:r>
                <a:rPr lang="en-US" altLang="zh-CN" sz="1400">
                  <a:latin typeface="Courier New" pitchFamily="49" charset="0"/>
                </a:rPr>
                <a:t>10</a:t>
              </a:r>
              <a:r>
                <a:rPr lang="zh-CN" altLang="zh-CN" sz="1400">
                  <a:latin typeface="Courier New" pitchFamily="49" charset="0"/>
                </a:rPr>
                <a:t>个小时</a:t>
              </a:r>
              <a:r>
                <a:rPr lang="en-US" altLang="zh-CN" sz="1400">
                  <a:latin typeface="Courier New" pitchFamily="49" charset="0"/>
                </a:rPr>
                <a:t>     |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|    3 | Mobile phone | NULL  | NULL                  |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+------+--------------+-------+-----------------------+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3 rows in set (0.00 sec)</a:t>
              </a:r>
              <a:endParaRPr lang="zh-CN" altLang="zh-CN" sz="1400">
                <a:latin typeface="Courier New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42000" y="2223040"/>
              <a:ext cx="7021516" cy="50778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查看</a:t>
              </a:r>
              <a:r>
                <a:rPr lang="en-US" altLang="zh-CN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goods</a:t>
              </a:r>
              <a:r>
                <a:rPr lang="zh-CN" altLang="en-US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表中插入的全部数据</a:t>
              </a:r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744538" y="3154363"/>
            <a:ext cx="655637" cy="657225"/>
            <a:chOff x="765530" y="3286093"/>
            <a:chExt cx="656530" cy="657462"/>
          </a:xfrm>
        </p:grpSpPr>
        <p:sp>
          <p:nvSpPr>
            <p:cNvPr id="75783" name="等腰三角形 12"/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75784" name="等腰三角形 13"/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>
                <a:cs typeface="Times New Roman" pitchFamily="18" charset="0"/>
              </a:rPr>
              <a:t>1 </a:t>
            </a:r>
            <a:r>
              <a:rPr lang="zh-CN" altLang="en-US" dirty="0">
                <a:cs typeface="Times New Roman" pitchFamily="18" charset="0"/>
              </a:rPr>
              <a:t>数据库操作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4670" cy="584791"/>
            <a:chOff x="-16824" y="1265272"/>
            <a:chExt cx="414670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3642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创建数据库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293" name="组合 74"/>
          <p:cNvGrpSpPr>
            <a:grpSpLocks/>
          </p:cNvGrpSpPr>
          <p:nvPr/>
        </p:nvGrpSpPr>
        <p:grpSpPr bwMode="auto">
          <a:xfrm>
            <a:off x="5568950" y="2187575"/>
            <a:ext cx="1246188" cy="396875"/>
            <a:chOff x="5515767" y="2166188"/>
            <a:chExt cx="1245856" cy="396268"/>
          </a:xfrm>
        </p:grpSpPr>
        <p:cxnSp>
          <p:nvCxnSpPr>
            <p:cNvPr id="12315" name="直接连接符 51"/>
            <p:cNvCxnSpPr>
              <a:cxnSpLocks noChangeShapeType="1"/>
            </p:cNvCxnSpPr>
            <p:nvPr/>
          </p:nvCxnSpPr>
          <p:spPr bwMode="auto">
            <a:xfrm>
              <a:off x="6571407" y="2166188"/>
              <a:ext cx="0" cy="396268"/>
            </a:xfrm>
            <a:prstGeom prst="line">
              <a:avLst/>
            </a:prstGeom>
            <a:noFill/>
            <a:ln w="12700" algn="ctr">
              <a:solidFill>
                <a:srgbClr val="00AC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16" name="直接连接符 53"/>
            <p:cNvCxnSpPr>
              <a:cxnSpLocks noChangeShapeType="1"/>
            </p:cNvCxnSpPr>
            <p:nvPr/>
          </p:nvCxnSpPr>
          <p:spPr bwMode="auto">
            <a:xfrm>
              <a:off x="5515767" y="2340528"/>
              <a:ext cx="1245856" cy="1027"/>
            </a:xfrm>
            <a:prstGeom prst="line">
              <a:avLst/>
            </a:prstGeom>
            <a:noFill/>
            <a:ln w="12700" algn="ctr">
              <a:solidFill>
                <a:srgbClr val="00AC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294" name="组合 73"/>
          <p:cNvGrpSpPr>
            <a:grpSpLocks/>
          </p:cNvGrpSpPr>
          <p:nvPr/>
        </p:nvGrpSpPr>
        <p:grpSpPr bwMode="auto">
          <a:xfrm>
            <a:off x="2198688" y="3055938"/>
            <a:ext cx="1352550" cy="346075"/>
            <a:chOff x="2145175" y="3234519"/>
            <a:chExt cx="1352930" cy="347234"/>
          </a:xfrm>
        </p:grpSpPr>
        <p:cxnSp>
          <p:nvCxnSpPr>
            <p:cNvPr id="12313" name="直接连接符 68"/>
            <p:cNvCxnSpPr>
              <a:cxnSpLocks noChangeShapeType="1"/>
            </p:cNvCxnSpPr>
            <p:nvPr/>
          </p:nvCxnSpPr>
          <p:spPr bwMode="auto">
            <a:xfrm>
              <a:off x="2145175" y="3439073"/>
              <a:ext cx="1352930" cy="0"/>
            </a:xfrm>
            <a:prstGeom prst="line">
              <a:avLst/>
            </a:prstGeom>
            <a:noFill/>
            <a:ln w="12700" algn="ctr">
              <a:solidFill>
                <a:srgbClr val="00AC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14" name="直接连接符 70"/>
            <p:cNvCxnSpPr>
              <a:cxnSpLocks noChangeShapeType="1"/>
            </p:cNvCxnSpPr>
            <p:nvPr/>
          </p:nvCxnSpPr>
          <p:spPr bwMode="auto">
            <a:xfrm>
              <a:off x="2407977" y="3234519"/>
              <a:ext cx="0" cy="347234"/>
            </a:xfrm>
            <a:prstGeom prst="line">
              <a:avLst/>
            </a:prstGeom>
            <a:noFill/>
            <a:ln w="12700" algn="ctr">
              <a:solidFill>
                <a:srgbClr val="00AC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295" name="组合 101"/>
          <p:cNvGrpSpPr>
            <a:grpSpLocks/>
          </p:cNvGrpSpPr>
          <p:nvPr/>
        </p:nvGrpSpPr>
        <p:grpSpPr bwMode="auto">
          <a:xfrm>
            <a:off x="2282825" y="3651250"/>
            <a:ext cx="4384675" cy="1830388"/>
            <a:chOff x="1998440" y="4217158"/>
            <a:chExt cx="4872268" cy="1910687"/>
          </a:xfrm>
        </p:grpSpPr>
        <p:sp>
          <p:nvSpPr>
            <p:cNvPr id="87" name="矩形 86"/>
            <p:cNvSpPr/>
            <p:nvPr/>
          </p:nvSpPr>
          <p:spPr bwMode="auto">
            <a:xfrm>
              <a:off x="2157203" y="4217158"/>
              <a:ext cx="4713505" cy="1910687"/>
            </a:xfrm>
            <a:prstGeom prst="rect">
              <a:avLst/>
            </a:prstGeom>
            <a:solidFill>
              <a:srgbClr val="ECF6FE"/>
            </a:solidFill>
            <a:ln w="12700" cap="flat" cmpd="sng" algn="ctr">
              <a:solidFill>
                <a:srgbClr val="DFEFFD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10800000" algn="r" rotWithShape="0">
                <a:schemeClr val="bg1">
                  <a:lumMod val="75000"/>
                  <a:alpha val="40000"/>
                </a:schemeClr>
              </a:outerShdw>
            </a:effectLst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300" name="组合 100"/>
            <p:cNvGrpSpPr>
              <a:grpSpLocks/>
            </p:cNvGrpSpPr>
            <p:nvPr/>
          </p:nvGrpSpPr>
          <p:grpSpPr bwMode="auto">
            <a:xfrm>
              <a:off x="1998440" y="4502047"/>
              <a:ext cx="339980" cy="1346554"/>
              <a:chOff x="1998440" y="4502047"/>
              <a:chExt cx="339980" cy="1346554"/>
            </a:xfrm>
          </p:grpSpPr>
          <p:sp>
            <p:nvSpPr>
              <p:cNvPr id="12301" name="流程图: 联系 87"/>
              <p:cNvSpPr>
                <a:spLocks noChangeArrowheads="1"/>
              </p:cNvSpPr>
              <p:nvPr/>
            </p:nvSpPr>
            <p:spPr bwMode="auto">
              <a:xfrm>
                <a:off x="2181368" y="4502047"/>
                <a:ext cx="144000" cy="144000"/>
              </a:xfrm>
              <a:prstGeom prst="flowChartConnector">
                <a:avLst/>
              </a:prstGeom>
              <a:solidFill>
                <a:schemeClr val="bg1"/>
              </a:solidFill>
              <a:ln w="28575" algn="ctr">
                <a:solidFill>
                  <a:srgbClr val="DFEFFD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Arial" pitchFamily="34" charset="0"/>
                  <a:buNone/>
                </a:pPr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02" name="流程图: 联系 88"/>
              <p:cNvSpPr>
                <a:spLocks noChangeArrowheads="1"/>
              </p:cNvSpPr>
              <p:nvPr/>
            </p:nvSpPr>
            <p:spPr bwMode="auto">
              <a:xfrm>
                <a:off x="2188662" y="4749983"/>
                <a:ext cx="144000" cy="144000"/>
              </a:xfrm>
              <a:prstGeom prst="flowChartConnector">
                <a:avLst/>
              </a:prstGeom>
              <a:solidFill>
                <a:schemeClr val="bg1"/>
              </a:solidFill>
              <a:ln w="28575" algn="ctr">
                <a:solidFill>
                  <a:srgbClr val="DFEFFD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Arial" pitchFamily="34" charset="0"/>
                  <a:buNone/>
                </a:pPr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03" name="流程图: 联系 89"/>
              <p:cNvSpPr>
                <a:spLocks noChangeArrowheads="1"/>
              </p:cNvSpPr>
              <p:nvPr/>
            </p:nvSpPr>
            <p:spPr bwMode="auto">
              <a:xfrm>
                <a:off x="2187126" y="4990861"/>
                <a:ext cx="144000" cy="144000"/>
              </a:xfrm>
              <a:prstGeom prst="flowChartConnector">
                <a:avLst/>
              </a:prstGeom>
              <a:solidFill>
                <a:schemeClr val="bg1"/>
              </a:solidFill>
              <a:ln w="28575" algn="ctr">
                <a:solidFill>
                  <a:srgbClr val="DFEFFD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Arial" pitchFamily="34" charset="0"/>
                  <a:buNone/>
                </a:pPr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04" name="流程图: 联系 90"/>
              <p:cNvSpPr>
                <a:spLocks noChangeArrowheads="1"/>
              </p:cNvSpPr>
              <p:nvPr/>
            </p:nvSpPr>
            <p:spPr bwMode="auto">
              <a:xfrm>
                <a:off x="2194420" y="5238797"/>
                <a:ext cx="144000" cy="144000"/>
              </a:xfrm>
              <a:prstGeom prst="flowChartConnector">
                <a:avLst/>
              </a:prstGeom>
              <a:solidFill>
                <a:schemeClr val="bg1"/>
              </a:solidFill>
              <a:ln w="28575" algn="ctr">
                <a:solidFill>
                  <a:srgbClr val="DFEFFD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Arial" pitchFamily="34" charset="0"/>
                  <a:buNone/>
                </a:pPr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05" name="流程图: 联系 91"/>
              <p:cNvSpPr>
                <a:spLocks noChangeArrowheads="1"/>
              </p:cNvSpPr>
              <p:nvPr/>
            </p:nvSpPr>
            <p:spPr bwMode="auto">
              <a:xfrm>
                <a:off x="2187126" y="5456665"/>
                <a:ext cx="144000" cy="144000"/>
              </a:xfrm>
              <a:prstGeom prst="flowChartConnector">
                <a:avLst/>
              </a:prstGeom>
              <a:solidFill>
                <a:schemeClr val="bg1"/>
              </a:solidFill>
              <a:ln w="28575" algn="ctr">
                <a:solidFill>
                  <a:srgbClr val="DFEFFD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Arial" pitchFamily="34" charset="0"/>
                  <a:buNone/>
                </a:pPr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06" name="流程图: 联系 92"/>
              <p:cNvSpPr>
                <a:spLocks noChangeArrowheads="1"/>
              </p:cNvSpPr>
              <p:nvPr/>
            </p:nvSpPr>
            <p:spPr bwMode="auto">
              <a:xfrm>
                <a:off x="2194420" y="5704601"/>
                <a:ext cx="144000" cy="144000"/>
              </a:xfrm>
              <a:prstGeom prst="flowChartConnector">
                <a:avLst/>
              </a:prstGeom>
              <a:solidFill>
                <a:schemeClr val="bg1"/>
              </a:solidFill>
              <a:ln w="28575" algn="ctr">
                <a:solidFill>
                  <a:srgbClr val="DFEFFD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Arial" pitchFamily="34" charset="0"/>
                  <a:buNone/>
                </a:pPr>
                <a:endParaRPr lang="zh-CN" alt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5" name="弧形 94"/>
              <p:cNvSpPr/>
              <p:nvPr/>
            </p:nvSpPr>
            <p:spPr bwMode="auto">
              <a:xfrm>
                <a:off x="1998440" y="4573445"/>
                <a:ext cx="254022" cy="46400"/>
              </a:xfrm>
              <a:prstGeom prst="arc">
                <a:avLst/>
              </a:prstGeom>
              <a:noFill/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弧形 95"/>
              <p:cNvSpPr/>
              <p:nvPr/>
            </p:nvSpPr>
            <p:spPr bwMode="auto">
              <a:xfrm>
                <a:off x="2003733" y="4822016"/>
                <a:ext cx="254022" cy="44742"/>
              </a:xfrm>
              <a:prstGeom prst="arc">
                <a:avLst/>
              </a:prstGeom>
              <a:noFill/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弧形 96"/>
              <p:cNvSpPr/>
              <p:nvPr/>
            </p:nvSpPr>
            <p:spPr bwMode="auto">
              <a:xfrm>
                <a:off x="2012552" y="5062302"/>
                <a:ext cx="254022" cy="46400"/>
              </a:xfrm>
              <a:prstGeom prst="arc">
                <a:avLst/>
              </a:prstGeom>
              <a:noFill/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弧形 97"/>
              <p:cNvSpPr/>
              <p:nvPr/>
            </p:nvSpPr>
            <p:spPr bwMode="auto">
              <a:xfrm>
                <a:off x="2017845" y="5309217"/>
                <a:ext cx="254022" cy="46400"/>
              </a:xfrm>
              <a:prstGeom prst="arc">
                <a:avLst/>
              </a:prstGeom>
              <a:noFill/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弧形 98"/>
              <p:cNvSpPr/>
              <p:nvPr/>
            </p:nvSpPr>
            <p:spPr bwMode="auto">
              <a:xfrm>
                <a:off x="2012552" y="5536245"/>
                <a:ext cx="254022" cy="46400"/>
              </a:xfrm>
              <a:prstGeom prst="arc">
                <a:avLst/>
              </a:prstGeom>
              <a:noFill/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弧形 99"/>
              <p:cNvSpPr/>
              <p:nvPr/>
            </p:nvSpPr>
            <p:spPr bwMode="auto">
              <a:xfrm>
                <a:off x="2017845" y="5783160"/>
                <a:ext cx="254022" cy="46400"/>
              </a:xfrm>
              <a:prstGeom prst="arc">
                <a:avLst/>
              </a:prstGeom>
              <a:noFill/>
              <a:ln w="285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80" name="矩形 79"/>
          <p:cNvSpPr/>
          <p:nvPr/>
        </p:nvSpPr>
        <p:spPr>
          <a:xfrm>
            <a:off x="2647950" y="3730625"/>
            <a:ext cx="2890838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rPr>
              <a:t>打开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rPr>
              <a:t>data/</a:t>
            </a:r>
            <a:r>
              <a:rPr lang="en-US" altLang="zh-CN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rPr>
              <a:t>mydb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rPr>
              <a:t>/</a:t>
            </a:r>
            <a:r>
              <a:rPr lang="en-US" altLang="zh-CN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rPr>
              <a:t>db.opt</a:t>
            </a:r>
            <a:r>
              <a:rPr lang="zh-CN" altLang="zh-CN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rPr>
              <a:t>文件</a:t>
            </a:r>
          </a:p>
        </p:txBody>
      </p:sp>
      <p:sp>
        <p:nvSpPr>
          <p:cNvPr id="12297" name="矩形 102"/>
          <p:cNvSpPr>
            <a:spLocks noChangeArrowheads="1"/>
          </p:cNvSpPr>
          <p:nvPr/>
        </p:nvSpPr>
        <p:spPr bwMode="auto">
          <a:xfrm>
            <a:off x="2695575" y="4213225"/>
            <a:ext cx="397192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>
                <a:latin typeface="+mn-lt"/>
                <a:cs typeface="Times New Roman" pitchFamily="18" charset="0"/>
              </a:rPr>
              <a:t>default-character-set=latin1</a:t>
            </a:r>
            <a:endParaRPr lang="zh-CN" altLang="zh-CN">
              <a:latin typeface="+mn-lt"/>
              <a:cs typeface="Times New Roman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>
                <a:latin typeface="+mn-lt"/>
                <a:cs typeface="Times New Roman" pitchFamily="18" charset="0"/>
              </a:rPr>
              <a:t>default-collation=latin1_swedish_ci</a:t>
            </a:r>
            <a:endParaRPr lang="zh-CN" altLang="zh-CN">
              <a:latin typeface="+mn-lt"/>
              <a:cs typeface="Times New Roman" pitchFamily="18" charset="0"/>
            </a:endParaRPr>
          </a:p>
        </p:txBody>
      </p:sp>
      <p:sp>
        <p:nvSpPr>
          <p:cNvPr id="12298" name="矩形 110"/>
          <p:cNvSpPr>
            <a:spLocks noChangeArrowheads="1"/>
          </p:cNvSpPr>
          <p:nvPr/>
        </p:nvSpPr>
        <p:spPr bwMode="auto">
          <a:xfrm>
            <a:off x="2981325" y="2601913"/>
            <a:ext cx="3184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zh-CN">
                <a:latin typeface="+mn-lt"/>
                <a:cs typeface="Times New Roman" pitchFamily="18" charset="0"/>
              </a:rPr>
              <a:t> </a:t>
            </a:r>
            <a:r>
              <a:rPr lang="en-US" altLang="zh-CN" b="1">
                <a:latin typeface="+mn-lt"/>
                <a:cs typeface="Times New Roman" pitchFamily="18" charset="0"/>
              </a:rPr>
              <a:t>CREATE DATABASE</a:t>
            </a:r>
            <a:r>
              <a:rPr lang="en-US" altLang="zh-CN">
                <a:latin typeface="+mn-lt"/>
                <a:cs typeface="Times New Roman" pitchFamily="18" charset="0"/>
              </a:rPr>
              <a:t> mydb;</a:t>
            </a:r>
            <a:endParaRPr lang="zh-CN" altLang="en-US"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uild="p"/>
      <p:bldP spid="12297" grpId="0"/>
      <p:bldP spid="1229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 </a:t>
            </a:r>
            <a:r>
              <a:rPr lang="zh-CN" altLang="en-US" dirty="0"/>
              <a:t>数据操作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2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查询数据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sp>
        <p:nvSpPr>
          <p:cNvPr id="11" name="圆角矩形 2"/>
          <p:cNvSpPr>
            <a:spLocks noChangeArrowheads="1"/>
          </p:cNvSpPr>
          <p:nvPr/>
        </p:nvSpPr>
        <p:spPr bwMode="auto">
          <a:xfrm>
            <a:off x="1411288" y="2019300"/>
            <a:ext cx="6450012" cy="12557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1411288" y="2462213"/>
            <a:ext cx="6450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SELECT {</a:t>
            </a:r>
            <a:r>
              <a:rPr lang="zh-CN" altLang="en-US">
                <a:solidFill>
                  <a:srgbClr val="FF0000"/>
                </a:solidFill>
                <a:latin typeface="+mn-lt"/>
                <a:cs typeface="Times New Roman" pitchFamily="18" charset="0"/>
              </a:rPr>
              <a:t>字段名</a:t>
            </a: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1, </a:t>
            </a:r>
            <a:r>
              <a:rPr lang="zh-CN" altLang="en-US">
                <a:solidFill>
                  <a:srgbClr val="FF0000"/>
                </a:solidFill>
                <a:latin typeface="+mn-lt"/>
                <a:cs typeface="Times New Roman" pitchFamily="18" charset="0"/>
              </a:rPr>
              <a:t>字段名</a:t>
            </a: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2, </a:t>
            </a:r>
            <a:r>
              <a:rPr lang="zh-CN" altLang="en-US">
                <a:solidFill>
                  <a:srgbClr val="FF0000"/>
                </a:solidFill>
                <a:latin typeface="+mn-lt"/>
                <a:cs typeface="Times New Roman" pitchFamily="18" charset="0"/>
              </a:rPr>
              <a:t>字段名</a:t>
            </a: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3, …} FROM </a:t>
            </a:r>
            <a:r>
              <a:rPr lang="zh-CN" altLang="en-US">
                <a:latin typeface="+mn-lt"/>
                <a:cs typeface="Times New Roman" pitchFamily="18" charset="0"/>
              </a:rPr>
              <a:t>数据表名</a:t>
            </a:r>
            <a:r>
              <a:rPr lang="en-US" altLang="zh-CN">
                <a:latin typeface="+mn-lt"/>
                <a:cs typeface="Times New Roman" pitchFamily="18" charset="0"/>
              </a:rPr>
              <a:t>;</a:t>
            </a:r>
            <a:endParaRPr lang="zh-CN" altLang="zh-CN">
              <a:latin typeface="+mn-lt"/>
              <a:cs typeface="Times New Roman" pitchFamily="18" charset="0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351088" y="3657600"/>
            <a:ext cx="4572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5113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1400">
                <a:latin typeface="Courier New" pitchFamily="49" charset="0"/>
              </a:rPr>
              <a:t>mysql&gt; </a:t>
            </a:r>
            <a:r>
              <a:rPr lang="en-US" altLang="zh-CN" sz="1400" b="1">
                <a:latin typeface="Courier New" pitchFamily="49" charset="0"/>
              </a:rPr>
              <a:t>SELECT id, name FROM goods;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+------+--------------+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| id   | name         |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+------+--------------+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|    1 | notebook     |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|    2 | </a:t>
            </a:r>
            <a:r>
              <a:rPr lang="zh-CN" altLang="zh-CN" sz="1400">
                <a:latin typeface="Courier New" pitchFamily="49" charset="0"/>
              </a:rPr>
              <a:t>笔记本</a:t>
            </a:r>
            <a:r>
              <a:rPr lang="en-US" altLang="zh-CN" sz="1400">
                <a:latin typeface="Courier New" pitchFamily="49" charset="0"/>
              </a:rPr>
              <a:t>        |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|    3 | Mobile phone |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+------+--------------+</a:t>
            </a:r>
            <a:endParaRPr lang="zh-CN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3 rows in set (0.00 sec)</a:t>
            </a:r>
            <a:endParaRPr lang="zh-CN" altLang="zh-CN" sz="1400">
              <a:latin typeface="Courier New" pitchFamily="49" charset="0"/>
            </a:endParaRPr>
          </a:p>
        </p:txBody>
      </p: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1508125" y="4344988"/>
            <a:ext cx="655638" cy="657225"/>
            <a:chOff x="765530" y="3286093"/>
            <a:chExt cx="656530" cy="657462"/>
          </a:xfrm>
        </p:grpSpPr>
        <p:sp>
          <p:nvSpPr>
            <p:cNvPr id="76809" name="等腰三角形 13"/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76810" name="等腰三角形 14"/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 </a:t>
            </a:r>
            <a:r>
              <a:rPr lang="zh-CN" altLang="en-US" dirty="0"/>
              <a:t>数据操作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2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查询数据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sp>
        <p:nvSpPr>
          <p:cNvPr id="11" name="圆角矩形 2"/>
          <p:cNvSpPr>
            <a:spLocks noChangeArrowheads="1"/>
          </p:cNvSpPr>
          <p:nvPr/>
        </p:nvSpPr>
        <p:spPr bwMode="auto">
          <a:xfrm>
            <a:off x="1411288" y="2125663"/>
            <a:ext cx="6450012" cy="12557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1411288" y="2271713"/>
            <a:ext cx="64500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en-US" altLang="zh-CN">
                <a:latin typeface="+mn-lt"/>
                <a:cs typeface="Times New Roman" pitchFamily="18" charset="0"/>
              </a:rPr>
              <a:t>SELECT * | {</a:t>
            </a:r>
            <a:r>
              <a:rPr lang="zh-CN" altLang="en-US">
                <a:latin typeface="+mn-lt"/>
                <a:cs typeface="Times New Roman" pitchFamily="18" charset="0"/>
              </a:rPr>
              <a:t>字段名</a:t>
            </a:r>
            <a:r>
              <a:rPr lang="en-US" altLang="zh-CN">
                <a:latin typeface="+mn-lt"/>
                <a:cs typeface="Times New Roman" pitchFamily="18" charset="0"/>
              </a:rPr>
              <a:t>1, </a:t>
            </a:r>
            <a:r>
              <a:rPr lang="zh-CN" altLang="en-US">
                <a:latin typeface="+mn-lt"/>
                <a:cs typeface="Times New Roman" pitchFamily="18" charset="0"/>
              </a:rPr>
              <a:t>字段名</a:t>
            </a:r>
            <a:r>
              <a:rPr lang="en-US" altLang="zh-CN">
                <a:latin typeface="+mn-lt"/>
                <a:cs typeface="Times New Roman" pitchFamily="18" charset="0"/>
              </a:rPr>
              <a:t>2, </a:t>
            </a:r>
            <a:r>
              <a:rPr lang="zh-CN" altLang="en-US">
                <a:latin typeface="+mn-lt"/>
                <a:cs typeface="Times New Roman" pitchFamily="18" charset="0"/>
              </a:rPr>
              <a:t>字段名</a:t>
            </a:r>
            <a:r>
              <a:rPr lang="en-US" altLang="zh-CN">
                <a:latin typeface="+mn-lt"/>
                <a:cs typeface="Times New Roman" pitchFamily="18" charset="0"/>
              </a:rPr>
              <a:t>3, …}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>
                <a:latin typeface="+mn-lt"/>
                <a:cs typeface="Times New Roman" pitchFamily="18" charset="0"/>
              </a:rPr>
              <a:t>FROM </a:t>
            </a:r>
            <a:r>
              <a:rPr lang="zh-CN" altLang="en-US">
                <a:latin typeface="+mn-lt"/>
                <a:cs typeface="Times New Roman" pitchFamily="18" charset="0"/>
              </a:rPr>
              <a:t>数据表名 </a:t>
            </a: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WHERE </a:t>
            </a:r>
            <a:r>
              <a:rPr lang="zh-CN" altLang="en-US">
                <a:solidFill>
                  <a:srgbClr val="FF0000"/>
                </a:solidFill>
                <a:latin typeface="+mn-lt"/>
                <a:cs typeface="Times New Roman" pitchFamily="18" charset="0"/>
              </a:rPr>
              <a:t>字段名 </a:t>
            </a: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= </a:t>
            </a:r>
            <a:r>
              <a:rPr lang="zh-CN" altLang="en-US">
                <a:solidFill>
                  <a:srgbClr val="FF0000"/>
                </a:solidFill>
                <a:latin typeface="+mn-lt"/>
                <a:cs typeface="Times New Roman" pitchFamily="18" charset="0"/>
              </a:rPr>
              <a:t>值</a:t>
            </a: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;</a:t>
            </a:r>
          </a:p>
        </p:txBody>
      </p: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1352550" y="4213225"/>
            <a:ext cx="655638" cy="657225"/>
            <a:chOff x="765530" y="3286093"/>
            <a:chExt cx="656530" cy="657462"/>
          </a:xfrm>
        </p:grpSpPr>
        <p:sp>
          <p:nvSpPr>
            <p:cNvPr id="77833" name="等腰三角形 14"/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77834" name="等腰三角形 15"/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2055813" y="3781425"/>
            <a:ext cx="6030912" cy="160020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065">
              <a:spcAft>
                <a:spcPts val="0"/>
              </a:spcAft>
              <a:defRPr/>
            </a:pPr>
            <a:r>
              <a:rPr lang="en-US" altLang="zh-CN" sz="1400">
                <a:latin typeface="Courier New"/>
                <a:ea typeface="宋体"/>
                <a:cs typeface="宋体"/>
              </a:rPr>
              <a:t>mysql&gt; </a:t>
            </a:r>
            <a:r>
              <a:rPr lang="en-US" altLang="zh-CN" sz="1400" b="1">
                <a:latin typeface="Courier New"/>
                <a:ea typeface="宋体"/>
                <a:cs typeface="宋体"/>
              </a:rPr>
              <a:t>SELECT * FROM goods WHERE id = 1;</a:t>
            </a:r>
            <a:endParaRPr lang="zh-CN" altLang="zh-CN" sz="1400">
              <a:latin typeface="Courier New"/>
              <a:ea typeface="宋体"/>
              <a:cs typeface="宋体"/>
            </a:endParaRPr>
          </a:p>
          <a:p>
            <a:pPr indent="228600">
              <a:spcAft>
                <a:spcPts val="0"/>
              </a:spcAft>
              <a:defRPr/>
            </a:pPr>
            <a:r>
              <a:rPr lang="en-US" altLang="zh-CN" sz="1400">
                <a:latin typeface="Courier New"/>
                <a:ea typeface="宋体"/>
                <a:cs typeface="宋体"/>
              </a:rPr>
              <a:t>+------+----------+-------+-----------------------+</a:t>
            </a:r>
            <a:endParaRPr lang="zh-CN" altLang="zh-CN" sz="1400">
              <a:latin typeface="Courier New"/>
              <a:ea typeface="宋体"/>
              <a:cs typeface="宋体"/>
            </a:endParaRPr>
          </a:p>
          <a:p>
            <a:pPr indent="228600">
              <a:spcAft>
                <a:spcPts val="0"/>
              </a:spcAft>
              <a:defRPr/>
            </a:pPr>
            <a:r>
              <a:rPr lang="en-US" altLang="zh-CN" sz="1400">
                <a:latin typeface="Courier New"/>
                <a:ea typeface="宋体"/>
                <a:cs typeface="宋体"/>
              </a:rPr>
              <a:t>| id   | name     | price | description           |</a:t>
            </a:r>
            <a:endParaRPr lang="zh-CN" altLang="zh-CN" sz="1400">
              <a:latin typeface="Courier New"/>
              <a:ea typeface="宋体"/>
              <a:cs typeface="宋体"/>
            </a:endParaRPr>
          </a:p>
          <a:p>
            <a:pPr indent="228600">
              <a:spcAft>
                <a:spcPts val="0"/>
              </a:spcAft>
              <a:defRPr/>
            </a:pPr>
            <a:r>
              <a:rPr lang="en-US" altLang="zh-CN" sz="1400">
                <a:latin typeface="Courier New"/>
                <a:ea typeface="宋体"/>
                <a:cs typeface="宋体"/>
              </a:rPr>
              <a:t>+------+----------+-------+-----------------------+</a:t>
            </a:r>
            <a:endParaRPr lang="zh-CN" altLang="zh-CN" sz="1400">
              <a:latin typeface="Courier New"/>
              <a:ea typeface="宋体"/>
              <a:cs typeface="宋体"/>
            </a:endParaRPr>
          </a:p>
          <a:p>
            <a:pPr indent="228600">
              <a:spcAft>
                <a:spcPts val="0"/>
              </a:spcAft>
              <a:defRPr/>
            </a:pPr>
            <a:r>
              <a:rPr lang="en-US" altLang="zh-CN" sz="1400">
                <a:latin typeface="Courier New"/>
                <a:ea typeface="宋体"/>
                <a:cs typeface="宋体"/>
              </a:rPr>
              <a:t>|    1 | notebook |  4998 | High cost performance |</a:t>
            </a:r>
            <a:endParaRPr lang="zh-CN" altLang="zh-CN" sz="1400">
              <a:latin typeface="Courier New"/>
              <a:ea typeface="宋体"/>
              <a:cs typeface="宋体"/>
            </a:endParaRPr>
          </a:p>
          <a:p>
            <a:pPr indent="228600">
              <a:spcAft>
                <a:spcPts val="0"/>
              </a:spcAft>
              <a:defRPr/>
            </a:pPr>
            <a:r>
              <a:rPr lang="en-US" altLang="zh-CN" sz="1400">
                <a:latin typeface="Courier New"/>
                <a:ea typeface="宋体"/>
                <a:cs typeface="宋体"/>
              </a:rPr>
              <a:t>+------+----------+-------+-----------------------+</a:t>
            </a:r>
            <a:endParaRPr lang="zh-CN" altLang="zh-CN" sz="1400">
              <a:latin typeface="Courier New"/>
              <a:ea typeface="宋体"/>
              <a:cs typeface="宋体"/>
            </a:endParaRPr>
          </a:p>
          <a:p>
            <a:pPr indent="228600">
              <a:spcAft>
                <a:spcPts val="0"/>
              </a:spcAft>
              <a:defRPr/>
            </a:pPr>
            <a:r>
              <a:rPr lang="en-US" altLang="zh-CN" sz="1400">
                <a:latin typeface="Courier New"/>
                <a:ea typeface="宋体"/>
                <a:cs typeface="宋体"/>
              </a:rPr>
              <a:t>1 rows in set (0.00 sec)</a:t>
            </a:r>
            <a:endParaRPr lang="zh-CN" altLang="zh-CN" sz="1400">
              <a:latin typeface="Courier New"/>
              <a:ea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 </a:t>
            </a:r>
            <a:r>
              <a:rPr lang="zh-CN" altLang="en-US" dirty="0"/>
              <a:t>数据操作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3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修改数据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sp>
        <p:nvSpPr>
          <p:cNvPr id="11" name="圆角矩形 2"/>
          <p:cNvSpPr>
            <a:spLocks noChangeArrowheads="1"/>
          </p:cNvSpPr>
          <p:nvPr/>
        </p:nvSpPr>
        <p:spPr bwMode="auto">
          <a:xfrm>
            <a:off x="1138238" y="2374900"/>
            <a:ext cx="6859587" cy="12557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1233488" y="2509838"/>
            <a:ext cx="676433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UPDATE</a:t>
            </a:r>
            <a:r>
              <a:rPr lang="en-US" altLang="zh-CN">
                <a:latin typeface="+mn-lt"/>
                <a:cs typeface="Times New Roman" pitchFamily="18" charset="0"/>
              </a:rPr>
              <a:t> </a:t>
            </a:r>
            <a:r>
              <a:rPr lang="zh-CN" altLang="en-US">
                <a:latin typeface="+mn-lt"/>
                <a:cs typeface="Times New Roman" pitchFamily="18" charset="0"/>
              </a:rPr>
              <a:t>数据表名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SET</a:t>
            </a:r>
            <a:r>
              <a:rPr lang="en-US" altLang="zh-CN">
                <a:latin typeface="+mn-lt"/>
                <a:cs typeface="Times New Roman" pitchFamily="18" charset="0"/>
              </a:rPr>
              <a:t> </a:t>
            </a:r>
            <a:r>
              <a:rPr lang="zh-CN" altLang="en-US">
                <a:latin typeface="+mn-lt"/>
                <a:cs typeface="Times New Roman" pitchFamily="18" charset="0"/>
              </a:rPr>
              <a:t>字段名</a:t>
            </a:r>
            <a:r>
              <a:rPr lang="en-US" altLang="zh-CN">
                <a:latin typeface="+mn-lt"/>
                <a:cs typeface="Times New Roman" pitchFamily="18" charset="0"/>
              </a:rPr>
              <a:t>1 = </a:t>
            </a:r>
            <a:r>
              <a:rPr lang="zh-CN" altLang="en-US">
                <a:latin typeface="+mn-lt"/>
                <a:cs typeface="Times New Roman" pitchFamily="18" charset="0"/>
              </a:rPr>
              <a:t>值</a:t>
            </a:r>
            <a:r>
              <a:rPr lang="en-US" altLang="zh-CN">
                <a:latin typeface="+mn-lt"/>
                <a:cs typeface="Times New Roman" pitchFamily="18" charset="0"/>
              </a:rPr>
              <a:t>1 [, </a:t>
            </a:r>
            <a:r>
              <a:rPr lang="zh-CN" altLang="en-US">
                <a:latin typeface="+mn-lt"/>
                <a:cs typeface="Times New Roman" pitchFamily="18" charset="0"/>
              </a:rPr>
              <a:t>字段名</a:t>
            </a:r>
            <a:r>
              <a:rPr lang="en-US" altLang="zh-CN">
                <a:latin typeface="+mn-lt"/>
                <a:cs typeface="Times New Roman" pitchFamily="18" charset="0"/>
              </a:rPr>
              <a:t>2 = </a:t>
            </a:r>
            <a:r>
              <a:rPr lang="zh-CN" altLang="en-US">
                <a:latin typeface="+mn-lt"/>
                <a:cs typeface="Times New Roman" pitchFamily="18" charset="0"/>
              </a:rPr>
              <a:t>值</a:t>
            </a:r>
            <a:r>
              <a:rPr lang="en-US" altLang="zh-CN">
                <a:latin typeface="+mn-lt"/>
                <a:cs typeface="Times New Roman" pitchFamily="18" charset="0"/>
              </a:rPr>
              <a:t>2, …] [</a:t>
            </a: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WHERE </a:t>
            </a:r>
            <a:r>
              <a:rPr lang="zh-CN" altLang="en-US">
                <a:latin typeface="+mn-lt"/>
                <a:cs typeface="Times New Roman" pitchFamily="18" charset="0"/>
              </a:rPr>
              <a:t>条件表达式</a:t>
            </a:r>
            <a:r>
              <a:rPr lang="en-US" altLang="zh-CN">
                <a:latin typeface="+mn-lt"/>
                <a:cs typeface="Times New Roman" pitchFamily="18" charset="0"/>
              </a:rPr>
              <a:t>];</a:t>
            </a:r>
          </a:p>
        </p:txBody>
      </p:sp>
      <p:sp>
        <p:nvSpPr>
          <p:cNvPr id="13" name="矩形 4"/>
          <p:cNvSpPr>
            <a:spLocks noChangeArrowheads="1"/>
          </p:cNvSpPr>
          <p:nvPr/>
        </p:nvSpPr>
        <p:spPr bwMode="auto">
          <a:xfrm>
            <a:off x="1138238" y="3810000"/>
            <a:ext cx="6859587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en-US">
                <a:latin typeface="+mn-lt"/>
                <a:cs typeface="Times New Roman" pitchFamily="18" charset="0"/>
              </a:rPr>
              <a:t>有</a:t>
            </a:r>
            <a:r>
              <a:rPr lang="en-US" altLang="zh-CN">
                <a:latin typeface="+mn-lt"/>
                <a:cs typeface="Times New Roman" pitchFamily="18" charset="0"/>
              </a:rPr>
              <a:t>WHERE</a:t>
            </a:r>
            <a:r>
              <a:rPr lang="zh-CN" altLang="en-US">
                <a:latin typeface="+mn-lt"/>
                <a:cs typeface="Times New Roman" pitchFamily="18" charset="0"/>
              </a:rPr>
              <a:t>条件，修改符合要求的对应字段。</a:t>
            </a:r>
            <a:endParaRPr lang="en-US" altLang="zh-CN">
              <a:latin typeface="+mn-lt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en-US">
                <a:latin typeface="+mn-lt"/>
                <a:cs typeface="Times New Roman" pitchFamily="18" charset="0"/>
              </a:rPr>
              <a:t>无</a:t>
            </a:r>
            <a:r>
              <a:rPr lang="en-US" altLang="zh-CN">
                <a:latin typeface="+mn-lt"/>
                <a:cs typeface="Times New Roman" pitchFamily="18" charset="0"/>
              </a:rPr>
              <a:t>WHERE</a:t>
            </a:r>
            <a:r>
              <a:rPr lang="zh-CN" altLang="en-US">
                <a:latin typeface="+mn-lt"/>
                <a:cs typeface="Times New Roman" pitchFamily="18" charset="0"/>
              </a:rPr>
              <a:t>条件，修改表中所有对应的字段。因此读者在修改数据时，请谨慎操作。</a:t>
            </a:r>
            <a:endParaRPr lang="en-US" altLang="zh-CN"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 </a:t>
            </a:r>
            <a:r>
              <a:rPr lang="zh-CN" altLang="en-US" dirty="0"/>
              <a:t>数据操作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3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修改数据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217613" y="2222500"/>
            <a:ext cx="7245350" cy="2849563"/>
            <a:chOff x="1217236" y="2223040"/>
            <a:chExt cx="7246280" cy="2849749"/>
          </a:xfrm>
        </p:grpSpPr>
        <p:sp>
          <p:nvSpPr>
            <p:cNvPr id="79881" name="矩形 1"/>
            <p:cNvSpPr>
              <a:spLocks noChangeArrowheads="1"/>
            </p:cNvSpPr>
            <p:nvPr/>
          </p:nvSpPr>
          <p:spPr bwMode="auto">
            <a:xfrm>
              <a:off x="1217236" y="2826020"/>
              <a:ext cx="5801096" cy="2246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400">
                  <a:latin typeface="Courier New" pitchFamily="49" charset="0"/>
                </a:rPr>
                <a:t>mysql&gt; </a:t>
              </a:r>
              <a:r>
                <a:rPr lang="en-US" altLang="zh-CN" sz="1400" b="1">
                  <a:latin typeface="Courier New" pitchFamily="49" charset="0"/>
                </a:rPr>
                <a:t>UPDATE goods SET price = 5899 WHERE id = 2;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Query OK, 1 row affected (0.00 sec)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Rows matched: 1  Changed: 1  Warnings: 0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mysql&gt; SELECT * FROM goods WHERE id = 2;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+------+--------+-------+----------------------+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| id   | name   | price | description          |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+------+--------+-------+----------------------+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|    2 | </a:t>
              </a:r>
              <a:r>
                <a:rPr lang="zh-CN" altLang="zh-CN" sz="1400">
                  <a:latin typeface="Courier New" pitchFamily="49" charset="0"/>
                </a:rPr>
                <a:t>笔记本</a:t>
              </a:r>
              <a:r>
                <a:rPr lang="en-US" altLang="zh-CN" sz="1400">
                  <a:latin typeface="Courier New" pitchFamily="49" charset="0"/>
                </a:rPr>
                <a:t>  |  5899 | </a:t>
              </a:r>
              <a:r>
                <a:rPr lang="zh-CN" altLang="zh-CN" sz="1400">
                  <a:latin typeface="Courier New" pitchFamily="49" charset="0"/>
                </a:rPr>
                <a:t>续航时间超过</a:t>
              </a:r>
              <a:r>
                <a:rPr lang="en-US" altLang="zh-CN" sz="1400">
                  <a:latin typeface="Courier New" pitchFamily="49" charset="0"/>
                </a:rPr>
                <a:t>10</a:t>
              </a:r>
              <a:r>
                <a:rPr lang="zh-CN" altLang="zh-CN" sz="1400">
                  <a:latin typeface="Courier New" pitchFamily="49" charset="0"/>
                </a:rPr>
                <a:t>个小时</a:t>
              </a:r>
              <a:r>
                <a:rPr lang="en-US" altLang="zh-CN" sz="1400">
                  <a:latin typeface="Courier New" pitchFamily="49" charset="0"/>
                </a:rPr>
                <a:t>    |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+------+--------+-------+----------------------+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1 rows in set (0.00 sec)</a:t>
              </a:r>
              <a:endParaRPr lang="zh-CN" altLang="zh-CN" sz="1400">
                <a:latin typeface="Courier New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41102" y="2223040"/>
              <a:ext cx="7022414" cy="50803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将</a:t>
              </a:r>
              <a:r>
                <a:rPr lang="en-US" altLang="zh-CN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goods</a:t>
              </a:r>
              <a:r>
                <a:rPr lang="zh-CN" altLang="en-US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表中编号为</a:t>
              </a:r>
              <a:r>
                <a:rPr lang="en-US" altLang="zh-CN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2</a:t>
              </a:r>
              <a:r>
                <a:rPr lang="zh-CN" altLang="en-US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的商品价格由</a:t>
              </a:r>
              <a:r>
                <a:rPr lang="en-US" altLang="zh-CN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9998</a:t>
              </a:r>
              <a:r>
                <a:rPr lang="zh-CN" altLang="en-US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元修改为</a:t>
              </a:r>
              <a:r>
                <a:rPr lang="en-US" altLang="zh-CN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5899</a:t>
              </a:r>
              <a:r>
                <a:rPr lang="zh-CN" altLang="en-US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元</a:t>
              </a:r>
              <a:endParaRPr lang="en-US" altLang="zh-CN" sz="1400" u="sng">
                <a:latin typeface="+mn-lt"/>
              </a:endParaRPr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744538" y="3154363"/>
            <a:ext cx="655637" cy="657225"/>
            <a:chOff x="765530" y="3286093"/>
            <a:chExt cx="656530" cy="657462"/>
          </a:xfrm>
        </p:grpSpPr>
        <p:sp>
          <p:nvSpPr>
            <p:cNvPr id="79879" name="等腰三角形 12"/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79880" name="等腰三角形 13"/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 </a:t>
            </a:r>
            <a:r>
              <a:rPr lang="zh-CN" altLang="en-US" dirty="0"/>
              <a:t>数据操作</a:t>
            </a:r>
          </a:p>
        </p:txBody>
      </p:sp>
      <p:sp>
        <p:nvSpPr>
          <p:cNvPr id="11" name="圆角矩形 2"/>
          <p:cNvSpPr>
            <a:spLocks noChangeArrowheads="1"/>
          </p:cNvSpPr>
          <p:nvPr/>
        </p:nvSpPr>
        <p:spPr bwMode="auto">
          <a:xfrm>
            <a:off x="1138238" y="2374900"/>
            <a:ext cx="6545262" cy="12557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algn="ctr">
            <a:solidFill>
              <a:srgbClr val="00ACE6"/>
            </a:solidFill>
            <a:prstDash val="sysDot"/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1138238" y="2711450"/>
            <a:ext cx="654526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DELETE FROM </a:t>
            </a:r>
            <a:r>
              <a:rPr lang="zh-CN" altLang="en-US">
                <a:latin typeface="+mn-lt"/>
                <a:cs typeface="Times New Roman" pitchFamily="18" charset="0"/>
              </a:rPr>
              <a:t>数据表名 </a:t>
            </a:r>
            <a:r>
              <a:rPr lang="en-US" altLang="zh-CN">
                <a:latin typeface="+mn-lt"/>
                <a:cs typeface="Times New Roman" pitchFamily="18" charset="0"/>
              </a:rPr>
              <a:t>[</a:t>
            </a:r>
            <a:r>
              <a:rPr lang="en-US" altLang="zh-CN">
                <a:solidFill>
                  <a:srgbClr val="FF0000"/>
                </a:solidFill>
                <a:latin typeface="+mn-lt"/>
                <a:cs typeface="Times New Roman" pitchFamily="18" charset="0"/>
              </a:rPr>
              <a:t>WHERE </a:t>
            </a:r>
            <a:r>
              <a:rPr lang="zh-CN" altLang="en-US">
                <a:latin typeface="+mn-lt"/>
                <a:cs typeface="Times New Roman" pitchFamily="18" charset="0"/>
              </a:rPr>
              <a:t>条件表达式</a:t>
            </a:r>
            <a:r>
              <a:rPr lang="en-US" altLang="zh-CN">
                <a:latin typeface="+mn-lt"/>
                <a:cs typeface="Times New Roman" pitchFamily="18" charset="0"/>
              </a:rPr>
              <a:t>];</a:t>
            </a:r>
          </a:p>
        </p:txBody>
      </p:sp>
      <p:sp>
        <p:nvSpPr>
          <p:cNvPr id="13" name="矩形 4"/>
          <p:cNvSpPr>
            <a:spLocks noChangeArrowheads="1"/>
          </p:cNvSpPr>
          <p:nvPr/>
        </p:nvSpPr>
        <p:spPr bwMode="auto">
          <a:xfrm>
            <a:off x="1138238" y="3810000"/>
            <a:ext cx="6859587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en-US">
                <a:latin typeface="+mn-lt"/>
                <a:cs typeface="Times New Roman" pitchFamily="18" charset="0"/>
              </a:rPr>
              <a:t>有</a:t>
            </a:r>
            <a:r>
              <a:rPr lang="en-US" altLang="zh-CN">
                <a:latin typeface="+mn-lt"/>
                <a:cs typeface="Times New Roman" pitchFamily="18" charset="0"/>
              </a:rPr>
              <a:t>WHERE</a:t>
            </a:r>
            <a:r>
              <a:rPr lang="zh-CN" altLang="en-US">
                <a:latin typeface="+mn-lt"/>
                <a:cs typeface="Times New Roman" pitchFamily="18" charset="0"/>
              </a:rPr>
              <a:t>条件，删除满足条件的记录</a:t>
            </a:r>
            <a:endParaRPr lang="en-US" altLang="zh-CN">
              <a:latin typeface="+mn-lt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p"/>
              <a:defRPr/>
            </a:pPr>
            <a:r>
              <a:rPr lang="zh-CN" altLang="en-US">
                <a:latin typeface="+mn-lt"/>
                <a:cs typeface="Times New Roman" pitchFamily="18" charset="0"/>
              </a:rPr>
              <a:t>无</a:t>
            </a:r>
            <a:r>
              <a:rPr lang="en-US" altLang="zh-CN">
                <a:latin typeface="+mn-lt"/>
                <a:cs typeface="Times New Roman" pitchFamily="18" charset="0"/>
              </a:rPr>
              <a:t>WHERE</a:t>
            </a:r>
            <a:r>
              <a:rPr lang="zh-CN" altLang="en-US">
                <a:latin typeface="+mn-lt"/>
                <a:cs typeface="Times New Roman" pitchFamily="18" charset="0"/>
              </a:rPr>
              <a:t>条件，系统就会自动删除该表中所有的记录，因此读者在操作时需要慎重。</a:t>
            </a:r>
            <a:endParaRPr lang="en-US" altLang="zh-CN">
              <a:latin typeface="+mn-lt"/>
              <a:cs typeface="Times New Roman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5" name="矩形 14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4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删除数据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build="p"/>
      <p:bldP spid="1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3 </a:t>
            </a:r>
            <a:r>
              <a:rPr lang="zh-CN" altLang="en-US" dirty="0"/>
              <a:t>数据操作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4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删除数据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1252538" y="2222500"/>
            <a:ext cx="7210425" cy="2614613"/>
            <a:chOff x="1252844" y="2223040"/>
            <a:chExt cx="7210672" cy="2613926"/>
          </a:xfrm>
        </p:grpSpPr>
        <p:sp>
          <p:nvSpPr>
            <p:cNvPr id="81929" name="矩形 1"/>
            <p:cNvSpPr>
              <a:spLocks noChangeArrowheads="1"/>
            </p:cNvSpPr>
            <p:nvPr/>
          </p:nvSpPr>
          <p:spPr bwMode="auto">
            <a:xfrm>
              <a:off x="1252844" y="2805641"/>
              <a:ext cx="6169231" cy="203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400">
                  <a:latin typeface="Courier New" pitchFamily="49" charset="0"/>
                </a:rPr>
                <a:t>mysql&gt;</a:t>
              </a:r>
              <a:r>
                <a:rPr lang="en-US" altLang="zh-CN" sz="1400" b="1">
                  <a:latin typeface="Courier New" pitchFamily="49" charset="0"/>
                </a:rPr>
                <a:t> DELETE FROM goods WHERE id = 3;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Query OK, 1 row affected (0.00 sec)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mysql&gt; SELECT * FROM goods;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+------+----------+-------+-----------------------+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| id   | name     | price | description           |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+------+----------+-------+-----------------------+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|    1 | notebook |  4998 | High cost performance |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+------+----------+-------+-----------------------+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1 rows in set (0.00 sec)</a:t>
              </a:r>
              <a:endParaRPr lang="zh-CN" altLang="zh-CN" sz="1400">
                <a:latin typeface="Courier New" pitchFamily="49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441762" y="2223040"/>
              <a:ext cx="7021754" cy="50786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删除</a:t>
              </a:r>
              <a:r>
                <a:rPr lang="en-US" altLang="zh-CN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goods</a:t>
              </a:r>
              <a:r>
                <a:rPr lang="zh-CN" altLang="en-US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表中编号等于</a:t>
              </a:r>
              <a:r>
                <a:rPr lang="en-US" altLang="zh-CN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3</a:t>
              </a:r>
              <a:r>
                <a:rPr lang="zh-CN" altLang="en-US" b="1" u="sng">
                  <a:solidFill>
                    <a:srgbClr val="0070C0"/>
                  </a:solidFill>
                  <a:latin typeface="+mn-lt"/>
                  <a:cs typeface="Times New Roman" pitchFamily="18" charset="0"/>
                </a:rPr>
                <a:t>的商品数据</a:t>
              </a:r>
              <a:endParaRPr lang="en-US" altLang="zh-CN" b="1" u="sng">
                <a:solidFill>
                  <a:srgbClr val="0070C0"/>
                </a:solidFill>
                <a:latin typeface="+mn-lt"/>
                <a:cs typeface="Times New Roman" pitchFamily="18" charset="0"/>
              </a:endParaRPr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744538" y="3154363"/>
            <a:ext cx="655637" cy="657225"/>
            <a:chOff x="765530" y="3286093"/>
            <a:chExt cx="656530" cy="657462"/>
          </a:xfrm>
        </p:grpSpPr>
        <p:sp>
          <p:nvSpPr>
            <p:cNvPr id="81927" name="等腰三角形 12"/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81928" name="等腰三角形 13"/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动手实践</a:t>
            </a:r>
          </a:p>
        </p:txBody>
      </p:sp>
      <p:grpSp>
        <p:nvGrpSpPr>
          <p:cNvPr id="44035" name="组合 17"/>
          <p:cNvGrpSpPr>
            <a:grpSpLocks/>
          </p:cNvGrpSpPr>
          <p:nvPr/>
        </p:nvGrpSpPr>
        <p:grpSpPr bwMode="auto">
          <a:xfrm>
            <a:off x="588963" y="2473325"/>
            <a:ext cx="1724025" cy="1722438"/>
            <a:chOff x="5218464" y="2062114"/>
            <a:chExt cx="1723406" cy="1723406"/>
          </a:xfrm>
        </p:grpSpPr>
        <p:sp>
          <p:nvSpPr>
            <p:cNvPr id="82983" name="椭圆 5"/>
            <p:cNvSpPr>
              <a:spLocks noChangeArrowheads="1"/>
            </p:cNvSpPr>
            <p:nvPr/>
          </p:nvSpPr>
          <p:spPr bwMode="auto">
            <a:xfrm>
              <a:off x="5218464" y="2062114"/>
              <a:ext cx="1723406" cy="1723406"/>
            </a:xfrm>
            <a:prstGeom prst="ellipse">
              <a:avLst/>
            </a:prstGeom>
            <a:solidFill>
              <a:srgbClr val="0F83E3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82984" name="等腰三角形 10"/>
            <p:cNvSpPr>
              <a:spLocks noChangeArrowheads="1"/>
            </p:cNvSpPr>
            <p:nvPr/>
          </p:nvSpPr>
          <p:spPr bwMode="auto">
            <a:xfrm>
              <a:off x="5355773" y="2085864"/>
              <a:ext cx="1472540" cy="1224731"/>
            </a:xfrm>
            <a:prstGeom prst="triangle">
              <a:avLst>
                <a:gd name="adj" fmla="val 50000"/>
              </a:avLst>
            </a:prstGeom>
            <a:noFill/>
            <a:ln w="762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82985" name="等腰三角形 13"/>
            <p:cNvSpPr>
              <a:spLocks noChangeArrowheads="1"/>
            </p:cNvSpPr>
            <p:nvPr/>
          </p:nvSpPr>
          <p:spPr bwMode="auto">
            <a:xfrm rot="10800000">
              <a:off x="5341923" y="2535139"/>
              <a:ext cx="1472540" cy="1224731"/>
            </a:xfrm>
            <a:prstGeom prst="triangle">
              <a:avLst>
                <a:gd name="adj" fmla="val 50000"/>
              </a:avLst>
            </a:prstGeom>
            <a:noFill/>
            <a:ln w="762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82986" name="六边形 14"/>
            <p:cNvSpPr>
              <a:spLocks noChangeArrowheads="1"/>
            </p:cNvSpPr>
            <p:nvPr/>
          </p:nvSpPr>
          <p:spPr bwMode="auto">
            <a:xfrm>
              <a:off x="5611092" y="2567515"/>
              <a:ext cx="961901" cy="731206"/>
            </a:xfrm>
            <a:prstGeom prst="hexagon">
              <a:avLst>
                <a:gd name="adj" fmla="val 25001"/>
                <a:gd name="vf" fmla="val 11547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82987" name="TextBox 16"/>
            <p:cNvSpPr txBox="1">
              <a:spLocks noChangeArrowheads="1"/>
            </p:cNvSpPr>
            <p:nvPr/>
          </p:nvSpPr>
          <p:spPr bwMode="auto">
            <a:xfrm>
              <a:off x="5695305" y="2511059"/>
              <a:ext cx="800219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2400">
                  <a:solidFill>
                    <a:srgbClr val="0D74C9"/>
                  </a:solidFill>
                  <a:latin typeface="华文隶书" pitchFamily="2" charset="-122"/>
                  <a:ea typeface="华文隶书" pitchFamily="2" charset="-122"/>
                </a:rPr>
                <a:t>实践</a:t>
              </a:r>
              <a:endParaRPr lang="en-US" altLang="zh-CN" sz="2400">
                <a:solidFill>
                  <a:srgbClr val="0D74C9"/>
                </a:solidFill>
                <a:latin typeface="华文隶书" pitchFamily="2" charset="-122"/>
                <a:ea typeface="华文隶书" pitchFamily="2" charset="-122"/>
              </a:endParaRPr>
            </a:p>
            <a:p>
              <a:r>
                <a:rPr lang="zh-CN" altLang="en-US" sz="2400">
                  <a:solidFill>
                    <a:srgbClr val="0D74C9"/>
                  </a:solidFill>
                  <a:latin typeface="华文隶书" pitchFamily="2" charset="-122"/>
                  <a:ea typeface="华文隶书" pitchFamily="2" charset="-122"/>
                </a:rPr>
                <a:t>需求</a:t>
              </a: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2379663" y="1598613"/>
            <a:ext cx="6396037" cy="422275"/>
            <a:chOff x="2379663" y="1598613"/>
            <a:chExt cx="6396037" cy="422275"/>
          </a:xfrm>
        </p:grpSpPr>
        <p:grpSp>
          <p:nvGrpSpPr>
            <p:cNvPr id="82977" name="组合 68"/>
            <p:cNvGrpSpPr>
              <a:grpSpLocks/>
            </p:cNvGrpSpPr>
            <p:nvPr/>
          </p:nvGrpSpPr>
          <p:grpSpPr bwMode="auto">
            <a:xfrm>
              <a:off x="2379663" y="1912938"/>
              <a:ext cx="6010275" cy="107950"/>
              <a:chOff x="2380245" y="1913480"/>
              <a:chExt cx="6010035" cy="108000"/>
            </a:xfrm>
          </p:grpSpPr>
          <p:grpSp>
            <p:nvGrpSpPr>
              <p:cNvPr id="82979" name="组合 22"/>
              <p:cNvGrpSpPr>
                <a:grpSpLocks/>
              </p:cNvGrpSpPr>
              <p:nvPr/>
            </p:nvGrpSpPr>
            <p:grpSpPr bwMode="auto">
              <a:xfrm>
                <a:off x="2511996" y="1948434"/>
                <a:ext cx="5878284" cy="73046"/>
                <a:chOff x="3230088" y="1580309"/>
                <a:chExt cx="5402382" cy="45720"/>
              </a:xfrm>
            </p:grpSpPr>
            <p:cxnSp>
              <p:nvCxnSpPr>
                <p:cNvPr id="82981" name="直接连接符 19"/>
                <p:cNvCxnSpPr>
                  <a:cxnSpLocks noChangeShapeType="1"/>
                </p:cNvCxnSpPr>
                <p:nvPr/>
              </p:nvCxnSpPr>
              <p:spPr bwMode="auto">
                <a:xfrm>
                  <a:off x="3230088" y="1603169"/>
                  <a:ext cx="5367647" cy="0"/>
                </a:xfrm>
                <a:prstGeom prst="line">
                  <a:avLst/>
                </a:prstGeom>
                <a:noFill/>
                <a:ln w="12700" algn="ctr">
                  <a:solidFill>
                    <a:srgbClr val="E7F1F9"/>
                  </a:solidFill>
                  <a:prstDash val="sys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2" name="流程图: 联系 21"/>
                <p:cNvSpPr/>
                <p:nvPr/>
              </p:nvSpPr>
              <p:spPr bwMode="auto">
                <a:xfrm>
                  <a:off x="8587243" y="1580301"/>
                  <a:ext cx="45227" cy="45728"/>
                </a:xfrm>
                <a:prstGeom prst="flowChartConnector">
                  <a:avLst/>
                </a:prstGeom>
                <a:noFill/>
                <a:ln w="12700" cap="flat" cmpd="sng" algn="ctr">
                  <a:solidFill>
                    <a:srgbClr val="E7F1F9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>
                    <a:buFont typeface="Arial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25" name="椭圆 24"/>
              <p:cNvSpPr/>
              <p:nvPr/>
            </p:nvSpPr>
            <p:spPr bwMode="auto">
              <a:xfrm>
                <a:off x="2380245" y="1913480"/>
                <a:ext cx="107946" cy="108000"/>
              </a:xfrm>
              <a:prstGeom prst="ellipse">
                <a:avLst/>
              </a:prstGeom>
              <a:solidFill>
                <a:srgbClr val="CBE3F2"/>
              </a:solidFill>
              <a:ln w="28575" cap="flat" cmpd="sng" algn="ctr">
                <a:solidFill>
                  <a:srgbClr val="CBE3F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2511425" y="1598613"/>
              <a:ext cx="6264275" cy="3683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zh-CN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在</a:t>
              </a:r>
              <a:r>
                <a:rPr lang="en-US" altLang="zh-CN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mydb</a:t>
              </a:r>
              <a:r>
                <a:rPr lang="zh-CN" altLang="zh-CN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数据库中创建一张电子杂志订阅表（</a:t>
              </a: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subscribe</a:t>
              </a:r>
              <a:r>
                <a:rPr lang="zh-CN" altLang="zh-CN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）。</a:t>
              </a:r>
            </a:p>
          </p:txBody>
        </p: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2379663" y="2198688"/>
            <a:ext cx="6396037" cy="1263650"/>
            <a:chOff x="2379663" y="2198688"/>
            <a:chExt cx="6396037" cy="1263650"/>
          </a:xfrm>
        </p:grpSpPr>
        <p:grpSp>
          <p:nvGrpSpPr>
            <p:cNvPr id="82971" name="组合 70"/>
            <p:cNvGrpSpPr>
              <a:grpSpLocks/>
            </p:cNvGrpSpPr>
            <p:nvPr/>
          </p:nvGrpSpPr>
          <p:grpSpPr bwMode="auto">
            <a:xfrm>
              <a:off x="2379663" y="3354388"/>
              <a:ext cx="6010275" cy="107950"/>
              <a:chOff x="2380245" y="3353660"/>
              <a:chExt cx="6010035" cy="108000"/>
            </a:xfrm>
          </p:grpSpPr>
          <p:grpSp>
            <p:nvGrpSpPr>
              <p:cNvPr id="82973" name="组合 51"/>
              <p:cNvGrpSpPr>
                <a:grpSpLocks/>
              </p:cNvGrpSpPr>
              <p:nvPr/>
            </p:nvGrpSpPr>
            <p:grpSpPr bwMode="auto">
              <a:xfrm>
                <a:off x="2511996" y="3388614"/>
                <a:ext cx="5878284" cy="73046"/>
                <a:chOff x="3230088" y="1580309"/>
                <a:chExt cx="5402382" cy="45720"/>
              </a:xfrm>
            </p:grpSpPr>
            <p:cxnSp>
              <p:nvCxnSpPr>
                <p:cNvPr id="82975" name="直接连接符 52"/>
                <p:cNvCxnSpPr>
                  <a:cxnSpLocks noChangeShapeType="1"/>
                </p:cNvCxnSpPr>
                <p:nvPr/>
              </p:nvCxnSpPr>
              <p:spPr bwMode="auto">
                <a:xfrm>
                  <a:off x="3230088" y="1603169"/>
                  <a:ext cx="5367647" cy="0"/>
                </a:xfrm>
                <a:prstGeom prst="line">
                  <a:avLst/>
                </a:prstGeom>
                <a:noFill/>
                <a:ln w="12700" algn="ctr">
                  <a:solidFill>
                    <a:srgbClr val="E7F1F9"/>
                  </a:solidFill>
                  <a:prstDash val="sys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54" name="流程图: 联系 53"/>
                <p:cNvSpPr/>
                <p:nvPr/>
              </p:nvSpPr>
              <p:spPr bwMode="auto">
                <a:xfrm>
                  <a:off x="8587243" y="1580301"/>
                  <a:ext cx="45227" cy="45728"/>
                </a:xfrm>
                <a:prstGeom prst="flowChartConnector">
                  <a:avLst/>
                </a:prstGeom>
                <a:noFill/>
                <a:ln w="12700" cap="flat" cmpd="sng" algn="ctr">
                  <a:solidFill>
                    <a:srgbClr val="E7F1F9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>
                    <a:buFont typeface="Arial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55" name="椭圆 54"/>
              <p:cNvSpPr/>
              <p:nvPr/>
            </p:nvSpPr>
            <p:spPr bwMode="auto">
              <a:xfrm>
                <a:off x="2380245" y="3353660"/>
                <a:ext cx="107946" cy="108000"/>
              </a:xfrm>
              <a:prstGeom prst="ellipse">
                <a:avLst/>
              </a:prstGeom>
              <a:solidFill>
                <a:srgbClr val="CBE3F2"/>
              </a:solidFill>
              <a:ln w="28575" cap="flat" cmpd="sng" algn="ctr">
                <a:solidFill>
                  <a:srgbClr val="CBE3F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2511425" y="2198688"/>
              <a:ext cx="6264275" cy="120173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电子杂志订阅表中要包含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4</a:t>
              </a:r>
              <a:r>
                <a:rPr lang="zh-CN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个字段，分别为编号（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id</a:t>
              </a:r>
              <a:r>
                <a:rPr lang="zh-CN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）、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endParaRPr>
            </a:p>
            <a:p>
              <a:pPr>
                <a:defRPr/>
              </a:pPr>
              <a:r>
                <a:rPr lang="zh-CN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订阅邮件的邮箱地址（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email</a:t>
              </a:r>
              <a:r>
                <a:rPr lang="zh-CN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）、用户是否确认订阅</a:t>
              </a:r>
              <a:endPara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endParaRPr>
            </a:p>
            <a:p>
              <a:pPr>
                <a:defRPr/>
              </a:pPr>
              <a:r>
                <a:rPr lang="zh-CN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（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status</a:t>
              </a:r>
              <a:r>
                <a:rPr lang="zh-CN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，使用数字表示，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1</a:t>
              </a:r>
              <a:r>
                <a:rPr lang="zh-CN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表示已确认，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0</a:t>
              </a:r>
              <a:r>
                <a:rPr lang="zh-CN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表示未确认）、邮箱确认的验证码（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code</a:t>
              </a:r>
              <a:r>
                <a:rPr lang="zh-CN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）。</a:t>
              </a:r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2379663" y="3751263"/>
            <a:ext cx="6396037" cy="434975"/>
            <a:chOff x="2379663" y="3751263"/>
            <a:chExt cx="6396037" cy="434975"/>
          </a:xfrm>
        </p:grpSpPr>
        <p:grpSp>
          <p:nvGrpSpPr>
            <p:cNvPr id="82965" name="组合 71"/>
            <p:cNvGrpSpPr>
              <a:grpSpLocks/>
            </p:cNvGrpSpPr>
            <p:nvPr/>
          </p:nvGrpSpPr>
          <p:grpSpPr bwMode="auto">
            <a:xfrm>
              <a:off x="2379663" y="4078288"/>
              <a:ext cx="6010275" cy="107950"/>
              <a:chOff x="2380245" y="4077560"/>
              <a:chExt cx="6010035" cy="108000"/>
            </a:xfrm>
          </p:grpSpPr>
          <p:grpSp>
            <p:nvGrpSpPr>
              <p:cNvPr id="82967" name="组合 55"/>
              <p:cNvGrpSpPr>
                <a:grpSpLocks/>
              </p:cNvGrpSpPr>
              <p:nvPr/>
            </p:nvGrpSpPr>
            <p:grpSpPr bwMode="auto">
              <a:xfrm>
                <a:off x="2511996" y="4112514"/>
                <a:ext cx="5878284" cy="73046"/>
                <a:chOff x="3230088" y="1580309"/>
                <a:chExt cx="5402382" cy="45720"/>
              </a:xfrm>
            </p:grpSpPr>
            <p:cxnSp>
              <p:nvCxnSpPr>
                <p:cNvPr id="82969" name="直接连接符 56"/>
                <p:cNvCxnSpPr>
                  <a:cxnSpLocks noChangeShapeType="1"/>
                </p:cNvCxnSpPr>
                <p:nvPr/>
              </p:nvCxnSpPr>
              <p:spPr bwMode="auto">
                <a:xfrm>
                  <a:off x="3230088" y="1603169"/>
                  <a:ext cx="5367647" cy="0"/>
                </a:xfrm>
                <a:prstGeom prst="line">
                  <a:avLst/>
                </a:prstGeom>
                <a:noFill/>
                <a:ln w="12700" algn="ctr">
                  <a:solidFill>
                    <a:srgbClr val="E7F1F9"/>
                  </a:solidFill>
                  <a:prstDash val="sys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58" name="流程图: 联系 57"/>
                <p:cNvSpPr/>
                <p:nvPr/>
              </p:nvSpPr>
              <p:spPr bwMode="auto">
                <a:xfrm>
                  <a:off x="8587243" y="1580301"/>
                  <a:ext cx="45227" cy="45728"/>
                </a:xfrm>
                <a:prstGeom prst="flowChartConnector">
                  <a:avLst/>
                </a:prstGeom>
                <a:noFill/>
                <a:ln w="12700" cap="flat" cmpd="sng" algn="ctr">
                  <a:solidFill>
                    <a:srgbClr val="E7F1F9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>
                    <a:buFont typeface="Arial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59" name="椭圆 58"/>
              <p:cNvSpPr/>
              <p:nvPr/>
            </p:nvSpPr>
            <p:spPr bwMode="auto">
              <a:xfrm>
                <a:off x="2380245" y="4077560"/>
                <a:ext cx="107946" cy="108000"/>
              </a:xfrm>
              <a:prstGeom prst="ellipse">
                <a:avLst/>
              </a:prstGeom>
              <a:solidFill>
                <a:srgbClr val="CBE3F2"/>
              </a:solidFill>
              <a:ln w="28575" cap="flat" cmpd="sng" algn="ctr">
                <a:solidFill>
                  <a:srgbClr val="CBE3F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5" name="矩形 4"/>
            <p:cNvSpPr/>
            <p:nvPr/>
          </p:nvSpPr>
          <p:spPr>
            <a:xfrm>
              <a:off x="2522538" y="3751263"/>
              <a:ext cx="6253162" cy="36988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zh-CN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为电子杂志订阅表添加</a:t>
              </a: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5</a:t>
              </a:r>
              <a:r>
                <a:rPr lang="zh-CN" altLang="zh-CN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条测试数据，如表所示。</a:t>
              </a:r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2379663" y="4487863"/>
            <a:ext cx="6010275" cy="414337"/>
            <a:chOff x="2379663" y="4487863"/>
            <a:chExt cx="6010275" cy="414337"/>
          </a:xfrm>
        </p:grpSpPr>
        <p:grpSp>
          <p:nvGrpSpPr>
            <p:cNvPr id="82959" name="组合 43"/>
            <p:cNvGrpSpPr>
              <a:grpSpLocks/>
            </p:cNvGrpSpPr>
            <p:nvPr/>
          </p:nvGrpSpPr>
          <p:grpSpPr bwMode="auto">
            <a:xfrm>
              <a:off x="2379663" y="4794250"/>
              <a:ext cx="6010275" cy="107950"/>
              <a:chOff x="2380245" y="4793840"/>
              <a:chExt cx="6010035" cy="108000"/>
            </a:xfrm>
          </p:grpSpPr>
          <p:grpSp>
            <p:nvGrpSpPr>
              <p:cNvPr id="82961" name="组合 44"/>
              <p:cNvGrpSpPr>
                <a:grpSpLocks/>
              </p:cNvGrpSpPr>
              <p:nvPr/>
            </p:nvGrpSpPr>
            <p:grpSpPr bwMode="auto">
              <a:xfrm>
                <a:off x="2511996" y="4828794"/>
                <a:ext cx="5878284" cy="73046"/>
                <a:chOff x="3230088" y="1580309"/>
                <a:chExt cx="5402382" cy="45720"/>
              </a:xfrm>
            </p:grpSpPr>
            <p:cxnSp>
              <p:nvCxnSpPr>
                <p:cNvPr id="82963" name="直接连接符 46"/>
                <p:cNvCxnSpPr>
                  <a:cxnSpLocks noChangeShapeType="1"/>
                </p:cNvCxnSpPr>
                <p:nvPr/>
              </p:nvCxnSpPr>
              <p:spPr bwMode="auto">
                <a:xfrm>
                  <a:off x="3230088" y="1603169"/>
                  <a:ext cx="5367647" cy="0"/>
                </a:xfrm>
                <a:prstGeom prst="line">
                  <a:avLst/>
                </a:prstGeom>
                <a:noFill/>
                <a:ln w="12700" algn="ctr">
                  <a:solidFill>
                    <a:srgbClr val="E7F1F9"/>
                  </a:solidFill>
                  <a:prstDash val="sys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68" name="流程图: 联系 67"/>
                <p:cNvSpPr/>
                <p:nvPr/>
              </p:nvSpPr>
              <p:spPr bwMode="auto">
                <a:xfrm>
                  <a:off x="8587243" y="1580301"/>
                  <a:ext cx="45227" cy="45728"/>
                </a:xfrm>
                <a:prstGeom prst="flowChartConnector">
                  <a:avLst/>
                </a:prstGeom>
                <a:noFill/>
                <a:ln w="12700" cap="flat" cmpd="sng" algn="ctr">
                  <a:solidFill>
                    <a:srgbClr val="E7F1F9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>
                    <a:buFont typeface="Arial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46" name="椭圆 45"/>
              <p:cNvSpPr/>
              <p:nvPr/>
            </p:nvSpPr>
            <p:spPr bwMode="auto">
              <a:xfrm>
                <a:off x="2380245" y="4793840"/>
                <a:ext cx="107946" cy="108000"/>
              </a:xfrm>
              <a:prstGeom prst="ellipse">
                <a:avLst/>
              </a:prstGeom>
              <a:solidFill>
                <a:srgbClr val="CBE3F2"/>
              </a:solidFill>
              <a:ln w="28575" cap="flat" cmpd="sng" algn="ctr">
                <a:solidFill>
                  <a:srgbClr val="CBE3F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2516188" y="4487863"/>
              <a:ext cx="5765800" cy="36830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zh-CN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查看已经通过邮箱确认的电子杂志订阅信息。</a:t>
              </a:r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2379663" y="5202238"/>
            <a:ext cx="6010275" cy="423862"/>
            <a:chOff x="2379663" y="5202238"/>
            <a:chExt cx="6010275" cy="423862"/>
          </a:xfrm>
        </p:grpSpPr>
        <p:grpSp>
          <p:nvGrpSpPr>
            <p:cNvPr id="82953" name="组合 74"/>
            <p:cNvGrpSpPr>
              <a:grpSpLocks/>
            </p:cNvGrpSpPr>
            <p:nvPr/>
          </p:nvGrpSpPr>
          <p:grpSpPr bwMode="auto">
            <a:xfrm>
              <a:off x="2379663" y="5518150"/>
              <a:ext cx="6010275" cy="107950"/>
              <a:chOff x="2380245" y="5517740"/>
              <a:chExt cx="6010035" cy="108000"/>
            </a:xfrm>
          </p:grpSpPr>
          <p:grpSp>
            <p:nvGrpSpPr>
              <p:cNvPr id="82955" name="组合 75"/>
              <p:cNvGrpSpPr>
                <a:grpSpLocks/>
              </p:cNvGrpSpPr>
              <p:nvPr/>
            </p:nvGrpSpPr>
            <p:grpSpPr bwMode="auto">
              <a:xfrm>
                <a:off x="2511996" y="5552694"/>
                <a:ext cx="5878284" cy="73046"/>
                <a:chOff x="3230088" y="1580309"/>
                <a:chExt cx="5402382" cy="45720"/>
              </a:xfrm>
            </p:grpSpPr>
            <p:cxnSp>
              <p:nvCxnSpPr>
                <p:cNvPr id="82957" name="直接连接符 77"/>
                <p:cNvCxnSpPr>
                  <a:cxnSpLocks noChangeShapeType="1"/>
                </p:cNvCxnSpPr>
                <p:nvPr/>
              </p:nvCxnSpPr>
              <p:spPr bwMode="auto">
                <a:xfrm>
                  <a:off x="3230088" y="1603169"/>
                  <a:ext cx="5367647" cy="0"/>
                </a:xfrm>
                <a:prstGeom prst="line">
                  <a:avLst/>
                </a:prstGeom>
                <a:noFill/>
                <a:ln w="12700" algn="ctr">
                  <a:solidFill>
                    <a:srgbClr val="E7F1F9"/>
                  </a:solidFill>
                  <a:prstDash val="sys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79" name="流程图: 联系 78"/>
                <p:cNvSpPr/>
                <p:nvPr/>
              </p:nvSpPr>
              <p:spPr bwMode="auto">
                <a:xfrm>
                  <a:off x="8587243" y="1580301"/>
                  <a:ext cx="45227" cy="45728"/>
                </a:xfrm>
                <a:prstGeom prst="flowChartConnector">
                  <a:avLst/>
                </a:prstGeom>
                <a:noFill/>
                <a:ln w="12700" cap="flat" cmpd="sng" algn="ctr">
                  <a:solidFill>
                    <a:srgbClr val="E7F1F9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1" hangingPunct="1">
                    <a:buFont typeface="Arial" pitchFamily="34" charset="0"/>
                    <a:buNone/>
                    <a:defRPr/>
                  </a:pPr>
                  <a:endParaRPr lang="zh-CN" altLang="en-US">
                    <a:latin typeface="+mn-lt"/>
                    <a:ea typeface="+mn-ea"/>
                  </a:endParaRPr>
                </a:p>
              </p:txBody>
            </p:sp>
          </p:grpSp>
          <p:sp>
            <p:nvSpPr>
              <p:cNvPr id="77" name="椭圆 76"/>
              <p:cNvSpPr/>
              <p:nvPr/>
            </p:nvSpPr>
            <p:spPr bwMode="auto">
              <a:xfrm>
                <a:off x="2380245" y="5517740"/>
                <a:ext cx="107946" cy="108000"/>
              </a:xfrm>
              <a:prstGeom prst="ellipse">
                <a:avLst/>
              </a:prstGeom>
              <a:solidFill>
                <a:srgbClr val="CBE3F2"/>
              </a:solidFill>
              <a:ln w="28575" cap="flat" cmpd="sng" algn="ctr">
                <a:solidFill>
                  <a:srgbClr val="CBE3F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2511425" y="5202238"/>
              <a:ext cx="5392738" cy="36988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zh-CN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将编号等于</a:t>
              </a: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4</a:t>
              </a:r>
              <a:r>
                <a:rPr lang="zh-CN" altLang="zh-CN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的订阅确认状态设置为“已确认”。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1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动手实践</a:t>
            </a:r>
          </a:p>
        </p:txBody>
      </p:sp>
      <p:grpSp>
        <p:nvGrpSpPr>
          <p:cNvPr id="83971" name="组合 17"/>
          <p:cNvGrpSpPr>
            <a:grpSpLocks/>
          </p:cNvGrpSpPr>
          <p:nvPr/>
        </p:nvGrpSpPr>
        <p:grpSpPr bwMode="auto">
          <a:xfrm>
            <a:off x="588963" y="2473325"/>
            <a:ext cx="1724025" cy="1722438"/>
            <a:chOff x="5218464" y="2062114"/>
            <a:chExt cx="1723406" cy="1723406"/>
          </a:xfrm>
        </p:grpSpPr>
        <p:sp>
          <p:nvSpPr>
            <p:cNvPr id="84020" name="椭圆 5"/>
            <p:cNvSpPr>
              <a:spLocks noChangeArrowheads="1"/>
            </p:cNvSpPr>
            <p:nvPr/>
          </p:nvSpPr>
          <p:spPr bwMode="auto">
            <a:xfrm>
              <a:off x="5218464" y="2062114"/>
              <a:ext cx="1723406" cy="1723406"/>
            </a:xfrm>
            <a:prstGeom prst="ellipse">
              <a:avLst/>
            </a:prstGeom>
            <a:solidFill>
              <a:srgbClr val="0F83E3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84021" name="等腰三角形 10"/>
            <p:cNvSpPr>
              <a:spLocks noChangeArrowheads="1"/>
            </p:cNvSpPr>
            <p:nvPr/>
          </p:nvSpPr>
          <p:spPr bwMode="auto">
            <a:xfrm>
              <a:off x="5355773" y="2085864"/>
              <a:ext cx="1472540" cy="1224731"/>
            </a:xfrm>
            <a:prstGeom prst="triangle">
              <a:avLst>
                <a:gd name="adj" fmla="val 50000"/>
              </a:avLst>
            </a:prstGeom>
            <a:noFill/>
            <a:ln w="762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84022" name="等腰三角形 13"/>
            <p:cNvSpPr>
              <a:spLocks noChangeArrowheads="1"/>
            </p:cNvSpPr>
            <p:nvPr/>
          </p:nvSpPr>
          <p:spPr bwMode="auto">
            <a:xfrm rot="10800000">
              <a:off x="5341923" y="2535139"/>
              <a:ext cx="1472540" cy="1224731"/>
            </a:xfrm>
            <a:prstGeom prst="triangle">
              <a:avLst>
                <a:gd name="adj" fmla="val 50000"/>
              </a:avLst>
            </a:prstGeom>
            <a:noFill/>
            <a:ln w="762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84023" name="六边形 14"/>
            <p:cNvSpPr>
              <a:spLocks noChangeArrowheads="1"/>
            </p:cNvSpPr>
            <p:nvPr/>
          </p:nvSpPr>
          <p:spPr bwMode="auto">
            <a:xfrm>
              <a:off x="5611092" y="2567515"/>
              <a:ext cx="961901" cy="731206"/>
            </a:xfrm>
            <a:prstGeom prst="hexagon">
              <a:avLst>
                <a:gd name="adj" fmla="val 25001"/>
                <a:gd name="vf" fmla="val 11547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84024" name="TextBox 16"/>
            <p:cNvSpPr txBox="1">
              <a:spLocks noChangeArrowheads="1"/>
            </p:cNvSpPr>
            <p:nvPr/>
          </p:nvSpPr>
          <p:spPr bwMode="auto">
            <a:xfrm>
              <a:off x="5695305" y="2511059"/>
              <a:ext cx="799932" cy="831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2400">
                  <a:solidFill>
                    <a:srgbClr val="0D74C9"/>
                  </a:solidFill>
                  <a:latin typeface="华文隶书" pitchFamily="2" charset="-122"/>
                  <a:ea typeface="华文隶书" pitchFamily="2" charset="-122"/>
                </a:rPr>
                <a:t>实践</a:t>
              </a:r>
              <a:endParaRPr lang="en-US" altLang="zh-CN" sz="2400">
                <a:solidFill>
                  <a:srgbClr val="0D74C9"/>
                </a:solidFill>
                <a:latin typeface="华文隶书" pitchFamily="2" charset="-122"/>
                <a:ea typeface="华文隶书" pitchFamily="2" charset="-122"/>
              </a:endParaRPr>
            </a:p>
            <a:p>
              <a:r>
                <a:rPr lang="zh-CN" altLang="en-US" sz="2400">
                  <a:solidFill>
                    <a:srgbClr val="0D74C9"/>
                  </a:solidFill>
                  <a:latin typeface="华文隶书" pitchFamily="2" charset="-122"/>
                  <a:ea typeface="华文隶书" pitchFamily="2" charset="-122"/>
                </a:rPr>
                <a:t>需求</a:t>
              </a:r>
            </a:p>
          </p:txBody>
        </p:sp>
      </p:grpSp>
      <p:graphicFrame>
        <p:nvGraphicFramePr>
          <p:cNvPr id="77" name="表格 76"/>
          <p:cNvGraphicFramePr>
            <a:graphicFrameLocks noGrp="1"/>
          </p:cNvGraphicFramePr>
          <p:nvPr/>
        </p:nvGraphicFramePr>
        <p:xfrm>
          <a:off x="2297113" y="2343150"/>
          <a:ext cx="6134099" cy="2760662"/>
        </p:xfrm>
        <a:graphic>
          <a:graphicData uri="http://schemas.openxmlformats.org/drawingml/2006/table">
            <a:tbl>
              <a:tblPr firstRow="1" bandRow="1"/>
              <a:tblGrid>
                <a:gridCol w="565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6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7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11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>
                          <a:effectLst/>
                          <a:latin typeface="Times New Roman"/>
                          <a:ea typeface="宋体"/>
                        </a:rPr>
                        <a:t>编号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>
                          <a:effectLst/>
                          <a:latin typeface="Times New Roman"/>
                          <a:ea typeface="宋体"/>
                        </a:rPr>
                        <a:t>邮箱地址</a:t>
                      </a:r>
                      <a:endParaRPr lang="zh-CN" sz="14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9" marR="68589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是否确认的状态</a:t>
                      </a:r>
                      <a:endParaRPr lang="zh-CN" sz="1400" b="1" kern="10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400" b="1" kern="100">
                          <a:solidFill>
                            <a:schemeClr val="lt1"/>
                          </a:solidFill>
                          <a:effectLst/>
                          <a:latin typeface="Times New Roman"/>
                          <a:ea typeface="宋体"/>
                          <a:cs typeface="+mn-cs"/>
                        </a:rPr>
                        <a:t>邮箱确认验证码</a:t>
                      </a:r>
                      <a:endParaRPr lang="zh-CN" sz="1400" b="1" kern="100">
                        <a:solidFill>
                          <a:schemeClr val="lt1"/>
                        </a:solidFill>
                        <a:effectLst/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9" marR="68589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906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6" marR="68586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tom123@163.com</a:t>
                      </a:r>
                      <a:endParaRPr lang="zh-CN" sz="14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6" marR="68586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6" marR="68586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TRBXPO</a:t>
                      </a:r>
                      <a:endParaRPr lang="zh-CN" sz="14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6" marR="68586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906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zh-CN" sz="14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6" marR="68586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lucy123@163.com</a:t>
                      </a:r>
                      <a:endParaRPr lang="zh-CN" sz="14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LOICPE</a:t>
                      </a:r>
                      <a:endParaRPr lang="zh-CN" sz="14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906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zh-CN" sz="14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6" marR="68586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lily123@163.com</a:t>
                      </a:r>
                      <a:endParaRPr lang="zh-CN" sz="14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JIXDAMI</a:t>
                      </a:r>
                      <a:endParaRPr lang="zh-CN" sz="14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906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zh-CN" sz="14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6" marR="68586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jimmy123@163.com</a:t>
                      </a:r>
                      <a:endParaRPr lang="zh-CN" sz="14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QKOLPH</a:t>
                      </a:r>
                      <a:endParaRPr lang="zh-CN" sz="14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906">
                <a:tc>
                  <a:txBody>
                    <a:bodyPr/>
                    <a:lstStyle/>
                    <a:p>
                      <a:pPr indent="266700" algn="l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zh-CN" sz="14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6" marR="68586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joy123@163.com</a:t>
                      </a:r>
                      <a:endParaRPr lang="zh-CN" sz="14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JSMWNL</a:t>
                      </a:r>
                      <a:endParaRPr lang="zh-CN" sz="1400">
                        <a:effectLst/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68586" marR="68586" marT="0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2379663" y="1598613"/>
            <a:ext cx="6010275" cy="422275"/>
            <a:chOff x="2379663" y="1598613"/>
            <a:chExt cx="6010275" cy="422275"/>
          </a:xfrm>
        </p:grpSpPr>
        <p:grpSp>
          <p:nvGrpSpPr>
            <p:cNvPr id="84014" name="组合 68"/>
            <p:cNvGrpSpPr>
              <a:grpSpLocks/>
            </p:cNvGrpSpPr>
            <p:nvPr/>
          </p:nvGrpSpPr>
          <p:grpSpPr bwMode="auto">
            <a:xfrm>
              <a:off x="2379663" y="1912938"/>
              <a:ext cx="6010275" cy="107950"/>
              <a:chOff x="2380245" y="1913480"/>
              <a:chExt cx="6010035" cy="108000"/>
            </a:xfrm>
          </p:grpSpPr>
          <p:grpSp>
            <p:nvGrpSpPr>
              <p:cNvPr id="84016" name="组合 22"/>
              <p:cNvGrpSpPr>
                <a:grpSpLocks/>
              </p:cNvGrpSpPr>
              <p:nvPr/>
            </p:nvGrpSpPr>
            <p:grpSpPr bwMode="auto">
              <a:xfrm>
                <a:off x="2511996" y="1948434"/>
                <a:ext cx="5878284" cy="73046"/>
                <a:chOff x="3230088" y="1580309"/>
                <a:chExt cx="5402382" cy="45720"/>
              </a:xfrm>
            </p:grpSpPr>
            <p:cxnSp>
              <p:nvCxnSpPr>
                <p:cNvPr id="84018" name="直接连接符 19"/>
                <p:cNvCxnSpPr>
                  <a:cxnSpLocks noChangeShapeType="1"/>
                </p:cNvCxnSpPr>
                <p:nvPr/>
              </p:nvCxnSpPr>
              <p:spPr bwMode="auto">
                <a:xfrm>
                  <a:off x="3230088" y="1603169"/>
                  <a:ext cx="5367647" cy="0"/>
                </a:xfrm>
                <a:prstGeom prst="line">
                  <a:avLst/>
                </a:prstGeom>
                <a:noFill/>
                <a:ln w="12700" algn="ctr">
                  <a:solidFill>
                    <a:srgbClr val="E7F1F9"/>
                  </a:solidFill>
                  <a:prstDash val="sys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84019" name="流程图: 联系 21"/>
                <p:cNvSpPr>
                  <a:spLocks noChangeArrowheads="1"/>
                </p:cNvSpPr>
                <p:nvPr/>
              </p:nvSpPr>
              <p:spPr bwMode="auto">
                <a:xfrm>
                  <a:off x="8586750" y="1580309"/>
                  <a:ext cx="45720" cy="45720"/>
                </a:xfrm>
                <a:prstGeom prst="flowChartConnector">
                  <a:avLst/>
                </a:prstGeom>
                <a:noFill/>
                <a:ln w="12700" algn="ctr">
                  <a:solidFill>
                    <a:srgbClr val="E7F1F9"/>
                  </a:solidFill>
                  <a:prstDash val="sys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buFont typeface="Arial" pitchFamily="34" charset="0"/>
                    <a:buNone/>
                  </a:pPr>
                  <a:endParaRPr lang="zh-CN" altLang="en-US"/>
                </a:p>
              </p:txBody>
            </p:sp>
          </p:grpSp>
          <p:sp>
            <p:nvSpPr>
              <p:cNvPr id="84017" name="椭圆 24"/>
              <p:cNvSpPr>
                <a:spLocks noChangeArrowheads="1"/>
              </p:cNvSpPr>
              <p:nvPr/>
            </p:nvSpPr>
            <p:spPr bwMode="auto">
              <a:xfrm>
                <a:off x="2380245" y="1913480"/>
                <a:ext cx="108000" cy="108000"/>
              </a:xfrm>
              <a:prstGeom prst="ellipse">
                <a:avLst/>
              </a:prstGeom>
              <a:solidFill>
                <a:srgbClr val="CBE3F2"/>
              </a:solidFill>
              <a:ln w="28575" algn="ctr">
                <a:solidFill>
                  <a:srgbClr val="CBE3F2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 typeface="Arial" pitchFamily="34" charset="0"/>
                  <a:buNone/>
                </a:pPr>
                <a:endParaRPr lang="zh-CN" altLang="en-US"/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2527300" y="1598613"/>
              <a:ext cx="4006850" cy="369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zh-CN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删除编号等于</a:t>
              </a: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5</a:t>
              </a:r>
              <a:r>
                <a:rPr lang="zh-CN" altLang="zh-CN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</a:rPr>
                <a:t>的电子杂志订阅信息。</a:t>
              </a:r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 </a:t>
            </a:r>
            <a:r>
              <a:rPr lang="zh-CN" altLang="en-US" dirty="0"/>
              <a:t>数据库操作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1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创建数据库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grpSp>
        <p:nvGrpSpPr>
          <p:cNvPr id="13317" name="组合 32"/>
          <p:cNvGrpSpPr>
            <a:grpSpLocks/>
          </p:cNvGrpSpPr>
          <p:nvPr/>
        </p:nvGrpSpPr>
        <p:grpSpPr bwMode="auto">
          <a:xfrm>
            <a:off x="5983288" y="2187575"/>
            <a:ext cx="1246187" cy="396875"/>
            <a:chOff x="5515767" y="2166188"/>
            <a:chExt cx="1245856" cy="396268"/>
          </a:xfrm>
        </p:grpSpPr>
        <p:cxnSp>
          <p:nvCxnSpPr>
            <p:cNvPr id="13323" name="直接连接符 33"/>
            <p:cNvCxnSpPr>
              <a:cxnSpLocks noChangeShapeType="1"/>
            </p:cNvCxnSpPr>
            <p:nvPr/>
          </p:nvCxnSpPr>
          <p:spPr bwMode="auto">
            <a:xfrm>
              <a:off x="6571407" y="2166188"/>
              <a:ext cx="0" cy="396268"/>
            </a:xfrm>
            <a:prstGeom prst="line">
              <a:avLst/>
            </a:prstGeom>
            <a:noFill/>
            <a:ln w="12700" algn="ctr">
              <a:solidFill>
                <a:srgbClr val="00AC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24" name="直接连接符 34"/>
            <p:cNvCxnSpPr>
              <a:cxnSpLocks noChangeShapeType="1"/>
            </p:cNvCxnSpPr>
            <p:nvPr/>
          </p:nvCxnSpPr>
          <p:spPr bwMode="auto">
            <a:xfrm>
              <a:off x="5515767" y="2340528"/>
              <a:ext cx="1245856" cy="1027"/>
            </a:xfrm>
            <a:prstGeom prst="line">
              <a:avLst/>
            </a:prstGeom>
            <a:noFill/>
            <a:ln w="12700" algn="ctr">
              <a:solidFill>
                <a:srgbClr val="00AC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318" name="组合 35"/>
          <p:cNvGrpSpPr>
            <a:grpSpLocks/>
          </p:cNvGrpSpPr>
          <p:nvPr/>
        </p:nvGrpSpPr>
        <p:grpSpPr bwMode="auto">
          <a:xfrm>
            <a:off x="2038350" y="3055938"/>
            <a:ext cx="1354138" cy="346075"/>
            <a:chOff x="2145175" y="3234519"/>
            <a:chExt cx="1352930" cy="347234"/>
          </a:xfrm>
        </p:grpSpPr>
        <p:cxnSp>
          <p:nvCxnSpPr>
            <p:cNvPr id="13321" name="直接连接符 36"/>
            <p:cNvCxnSpPr>
              <a:cxnSpLocks noChangeShapeType="1"/>
            </p:cNvCxnSpPr>
            <p:nvPr/>
          </p:nvCxnSpPr>
          <p:spPr bwMode="auto">
            <a:xfrm>
              <a:off x="2145175" y="3439073"/>
              <a:ext cx="1352930" cy="0"/>
            </a:xfrm>
            <a:prstGeom prst="line">
              <a:avLst/>
            </a:prstGeom>
            <a:noFill/>
            <a:ln w="12700" algn="ctr">
              <a:solidFill>
                <a:srgbClr val="00AC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22" name="直接连接符 37"/>
            <p:cNvCxnSpPr>
              <a:cxnSpLocks noChangeShapeType="1"/>
            </p:cNvCxnSpPr>
            <p:nvPr/>
          </p:nvCxnSpPr>
          <p:spPr bwMode="auto">
            <a:xfrm>
              <a:off x="2407977" y="3234519"/>
              <a:ext cx="0" cy="347234"/>
            </a:xfrm>
            <a:prstGeom prst="line">
              <a:avLst/>
            </a:prstGeom>
            <a:noFill/>
            <a:ln w="12700" algn="ctr">
              <a:solidFill>
                <a:srgbClr val="00ACE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3319" name="矩形 57"/>
          <p:cNvSpPr>
            <a:spLocks noChangeArrowheads="1"/>
          </p:cNvSpPr>
          <p:nvPr/>
        </p:nvSpPr>
        <p:spPr bwMode="auto">
          <a:xfrm>
            <a:off x="2290763" y="2601913"/>
            <a:ext cx="4762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>
                <a:latin typeface="+mn-lt"/>
                <a:cs typeface="Times New Roman" pitchFamily="18" charset="0"/>
              </a:rPr>
              <a:t>CREATE DATABASE </a:t>
            </a:r>
            <a:r>
              <a:rPr lang="en-US" altLang="zh-CN" b="1">
                <a:latin typeface="+mn-lt"/>
                <a:cs typeface="Times New Roman" pitchFamily="18" charset="0"/>
              </a:rPr>
              <a:t>IF NOT EXISTS </a:t>
            </a:r>
            <a:r>
              <a:rPr lang="en-US" altLang="zh-CN">
                <a:latin typeface="+mn-lt"/>
                <a:cs typeface="Times New Roman" pitchFamily="18" charset="0"/>
              </a:rPr>
              <a:t>mydb;</a:t>
            </a:r>
            <a:endParaRPr lang="zh-CN" altLang="en-US">
              <a:latin typeface="+mn-lt"/>
              <a:cs typeface="Times New Roman" pitchFamily="18" charset="0"/>
            </a:endParaRPr>
          </a:p>
        </p:txBody>
      </p:sp>
      <p:sp>
        <p:nvSpPr>
          <p:cNvPr id="13320" name="矩形 2"/>
          <p:cNvSpPr>
            <a:spLocks noChangeArrowheads="1"/>
          </p:cNvSpPr>
          <p:nvPr/>
        </p:nvSpPr>
        <p:spPr bwMode="auto">
          <a:xfrm>
            <a:off x="2166938" y="3541713"/>
            <a:ext cx="5089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200000"/>
              </a:lnSpc>
              <a:buFont typeface="Wingdings" pitchFamily="2" charset="2"/>
              <a:buChar char="n"/>
            </a:pPr>
            <a:r>
              <a:rPr lang="zh-CN" altLang="en-US">
                <a:latin typeface="Times New Roman" pitchFamily="18" charset="0"/>
                <a:cs typeface="Times New Roman" pitchFamily="18" charset="0"/>
              </a:rPr>
              <a:t>防止</a:t>
            </a:r>
            <a:r>
              <a:rPr lang="zh-CN" altLang="zh-CN">
                <a:latin typeface="Times New Roman" pitchFamily="18" charset="0"/>
                <a:cs typeface="Times New Roman" pitchFamily="18" charset="0"/>
              </a:rPr>
              <a:t>创建的数据库已存在，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否</a:t>
            </a:r>
            <a:r>
              <a:rPr lang="zh-CN" altLang="zh-CN">
                <a:latin typeface="Times New Roman" pitchFamily="18" charset="0"/>
                <a:cs typeface="Times New Roman" pitchFamily="18" charset="0"/>
              </a:rPr>
              <a:t>则程序会报错</a:t>
            </a:r>
            <a:r>
              <a:rPr lang="zh-CN" altLang="en-US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n"/>
            </a:pPr>
            <a:r>
              <a:rPr lang="zh-CN" altLang="en-US">
                <a:latin typeface="Times New Roman" pitchFamily="18" charset="0"/>
                <a:cs typeface="Times New Roman" pitchFamily="18" charset="0"/>
              </a:rPr>
              <a:t>创建的数据库已存在，会返回警告信息。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/>
      <p:bldP spid="1332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 bwMode="auto">
          <a:xfrm>
            <a:off x="1657350" y="153988"/>
            <a:ext cx="4716463" cy="776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dirty="0"/>
              <a:t>1 </a:t>
            </a:r>
            <a:r>
              <a:rPr lang="zh-CN" altLang="en-US" dirty="0"/>
              <a:t>数据库操作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-3176" y="1265272"/>
            <a:ext cx="417102" cy="584791"/>
            <a:chOff x="-16824" y="1265272"/>
            <a:chExt cx="417102" cy="584791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8" name="矩形 17"/>
            <p:cNvSpPr/>
            <p:nvPr/>
          </p:nvSpPr>
          <p:spPr bwMode="auto">
            <a:xfrm>
              <a:off x="-16824" y="1265272"/>
              <a:ext cx="414670" cy="584791"/>
            </a:xfrm>
            <a:prstGeom prst="rect">
              <a:avLst/>
            </a:prstGeom>
            <a:solidFill>
              <a:srgbClr val="0F83E3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6824" y="1296057"/>
              <a:ext cx="417102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2800">
                  <a:solidFill>
                    <a:schemeClr val="bg1"/>
                  </a:solidFill>
                  <a:latin typeface="Broadway" panose="04040905080B02020502" pitchFamily="82" charset="0"/>
                </a:rPr>
                <a:t>1</a:t>
              </a:r>
              <a:endParaRPr lang="zh-CN" altLang="en-US" sz="2800">
                <a:solidFill>
                  <a:schemeClr val="bg1"/>
                </a:solidFill>
                <a:latin typeface="Broadway" panose="04040905080B02020502" pitchFamily="82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27038" y="1493838"/>
            <a:ext cx="47037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/>
              <a:t>  </a:t>
            </a:r>
            <a:r>
              <a:rPr lang="zh-CN" altLang="en-US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创建数据库</a:t>
            </a:r>
            <a:r>
              <a:rPr lang="en-US" altLang="zh-CN" sz="20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/>
              <a:t>                                                            </a:t>
            </a:r>
            <a:endParaRPr lang="zh-CN" altLang="en-US"/>
          </a:p>
        </p:txBody>
      </p:sp>
      <p:grpSp>
        <p:nvGrpSpPr>
          <p:cNvPr id="13" name="组合 7"/>
          <p:cNvGrpSpPr>
            <a:grpSpLocks/>
          </p:cNvGrpSpPr>
          <p:nvPr/>
        </p:nvGrpSpPr>
        <p:grpSpPr bwMode="auto">
          <a:xfrm>
            <a:off x="744538" y="3297238"/>
            <a:ext cx="655637" cy="657225"/>
            <a:chOff x="765530" y="3286093"/>
            <a:chExt cx="656530" cy="657462"/>
          </a:xfrm>
        </p:grpSpPr>
        <p:sp>
          <p:nvSpPr>
            <p:cNvPr id="14345" name="等腰三角形 6"/>
            <p:cNvSpPr>
              <a:spLocks noChangeArrowheads="1"/>
            </p:cNvSpPr>
            <p:nvPr/>
          </p:nvSpPr>
          <p:spPr bwMode="auto">
            <a:xfrm rot="5400000">
              <a:off x="6888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  <p:sp>
          <p:nvSpPr>
            <p:cNvPr id="14346" name="等腰三角形 15"/>
            <p:cNvSpPr>
              <a:spLocks noChangeArrowheads="1"/>
            </p:cNvSpPr>
            <p:nvPr/>
          </p:nvSpPr>
          <p:spPr bwMode="auto">
            <a:xfrm rot="5400000">
              <a:off x="841264" y="3362759"/>
              <a:ext cx="657462" cy="504130"/>
            </a:xfrm>
            <a:prstGeom prst="triangle">
              <a:avLst>
                <a:gd name="adj" fmla="val 50000"/>
              </a:avLst>
            </a:prstGeom>
            <a:solidFill>
              <a:srgbClr val="0D74C9"/>
            </a:solidFill>
            <a:ln w="2857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Arial" pitchFamily="34" charset="0"/>
                <a:buNone/>
              </a:pPr>
              <a:endParaRPr lang="zh-CN" altLang="en-US"/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1244600" y="2435225"/>
            <a:ext cx="7383463" cy="2022475"/>
            <a:chOff x="1244600" y="2435225"/>
            <a:chExt cx="7383463" cy="2022475"/>
          </a:xfrm>
        </p:grpSpPr>
        <p:sp>
          <p:nvSpPr>
            <p:cNvPr id="14343" name="矩形 3"/>
            <p:cNvSpPr>
              <a:spLocks noChangeArrowheads="1"/>
            </p:cNvSpPr>
            <p:nvPr/>
          </p:nvSpPr>
          <p:spPr bwMode="auto">
            <a:xfrm>
              <a:off x="1244600" y="2857500"/>
              <a:ext cx="7383463" cy="16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400">
                  <a:latin typeface="Courier New" pitchFamily="49" charset="0"/>
                </a:rPr>
                <a:t>mysql&gt; SHOW WARNINGS;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+-------+------+-----------------------------------------------+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| Level | Code | Message                                       |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+-------+------+-----------------------------------------------+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| Note  | 1007 | Can't create database 'mydb'; database exists |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+-------+------+-----------------------------------------------+</a:t>
              </a:r>
              <a:endParaRPr lang="zh-CN" altLang="zh-CN" sz="1400">
                <a:latin typeface="Courier New" pitchFamily="49" charset="0"/>
              </a:endParaRPr>
            </a:p>
            <a:p>
              <a:r>
                <a:rPr lang="en-US" altLang="zh-CN" sz="1400">
                  <a:latin typeface="Courier New" pitchFamily="49" charset="0"/>
                </a:rPr>
                <a:t>1 row in set (0.00 sec)</a:t>
              </a:r>
              <a:endParaRPr lang="zh-CN" altLang="zh-CN" sz="1400">
                <a:latin typeface="Courier New" pitchFamily="49" charset="0"/>
              </a:endParaRPr>
            </a:p>
          </p:txBody>
        </p:sp>
        <p:sp>
          <p:nvSpPr>
            <p:cNvPr id="14344" name="矩形 8"/>
            <p:cNvSpPr>
              <a:spLocks noChangeArrowheads="1"/>
            </p:cNvSpPr>
            <p:nvPr/>
          </p:nvSpPr>
          <p:spPr bwMode="auto">
            <a:xfrm>
              <a:off x="1530350" y="2435225"/>
              <a:ext cx="15700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en-US" b="1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rPr>
                <a:t>查看警告信息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ACE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3353</TotalTime>
  <Pages>0</Pages>
  <Words>6350</Words>
  <Characters>0</Characters>
  <Application>Microsoft Office PowerPoint</Application>
  <DocSecurity>0</DocSecurity>
  <PresentationFormat>全屏显示(4:3)</PresentationFormat>
  <Lines>0</Lines>
  <Paragraphs>890</Paragraphs>
  <Slides>77</Slides>
  <Notes>71</Notes>
  <HiddenSlides>3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  <vt:variant>
        <vt:lpstr>自定义放映</vt:lpstr>
      </vt:variant>
      <vt:variant>
        <vt:i4>1</vt:i4>
      </vt:variant>
    </vt:vector>
  </HeadingPairs>
  <TitlesOfParts>
    <vt:vector size="91" baseType="lpstr">
      <vt:lpstr>Gulim</vt:lpstr>
      <vt:lpstr>黑体</vt:lpstr>
      <vt:lpstr>华文彩云</vt:lpstr>
      <vt:lpstr>华文隶书</vt:lpstr>
      <vt:lpstr>宋体</vt:lpstr>
      <vt:lpstr>微软雅黑</vt:lpstr>
      <vt:lpstr>Arial</vt:lpstr>
      <vt:lpstr>Broadway</vt:lpstr>
      <vt:lpstr>Calibri</vt:lpstr>
      <vt:lpstr>Courier New</vt:lpstr>
      <vt:lpstr>Times New Roman</vt:lpstr>
      <vt:lpstr>Wingdings</vt:lpstr>
      <vt:lpstr>默认设计模板</vt:lpstr>
      <vt:lpstr>数据库基本操作</vt:lpstr>
      <vt:lpstr>知识架构</vt:lpstr>
      <vt:lpstr>知识架构</vt:lpstr>
      <vt:lpstr>知识架构</vt:lpstr>
      <vt:lpstr>1 数据库操作</vt:lpstr>
      <vt:lpstr>1 数据库操作</vt:lpstr>
      <vt:lpstr>1 数据库操作</vt:lpstr>
      <vt:lpstr>1 数据库操作</vt:lpstr>
      <vt:lpstr>1 数据库操作</vt:lpstr>
      <vt:lpstr>1 数据库操作</vt:lpstr>
      <vt:lpstr>1 数据库操作</vt:lpstr>
      <vt:lpstr>1 数据库操作</vt:lpstr>
      <vt:lpstr>1 数据库操作</vt:lpstr>
      <vt:lpstr>1 数据库操作</vt:lpstr>
      <vt:lpstr>1 数据库操作</vt:lpstr>
      <vt:lpstr>1 数据库操作</vt:lpstr>
      <vt:lpstr>1 数据库操作</vt:lpstr>
      <vt:lpstr>1 数据库操作</vt:lpstr>
      <vt:lpstr>1 数据库操作</vt:lpstr>
      <vt:lpstr>1 数据库操作</vt:lpstr>
      <vt:lpstr>2 数据表操作</vt:lpstr>
      <vt:lpstr>2 数据表操作</vt:lpstr>
      <vt:lpstr>2 数据表操作</vt:lpstr>
      <vt:lpstr>2 数据表操作</vt:lpstr>
      <vt:lpstr>2 数据表操作</vt:lpstr>
      <vt:lpstr>2 数据表操作</vt:lpstr>
      <vt:lpstr>2 数据表操作</vt:lpstr>
      <vt:lpstr>2 数据表操作</vt:lpstr>
      <vt:lpstr>2 数据表操作</vt:lpstr>
      <vt:lpstr>2 数据表操作</vt:lpstr>
      <vt:lpstr>2 数据表操作</vt:lpstr>
      <vt:lpstr>2 数据表操作</vt:lpstr>
      <vt:lpstr>2 数据表操作</vt:lpstr>
      <vt:lpstr>2 数据表操作</vt:lpstr>
      <vt:lpstr>2 数据表操作</vt:lpstr>
      <vt:lpstr>2 数据表操作</vt:lpstr>
      <vt:lpstr>2 数据表操作</vt:lpstr>
      <vt:lpstr>2 数据表操作</vt:lpstr>
      <vt:lpstr>2 数据表操作</vt:lpstr>
      <vt:lpstr>2 数据表操作</vt:lpstr>
      <vt:lpstr>2 数据表操作</vt:lpstr>
      <vt:lpstr>2 数据表操作</vt:lpstr>
      <vt:lpstr>2 数据表操作</vt:lpstr>
      <vt:lpstr>2 数据表操作</vt:lpstr>
      <vt:lpstr>2 数据表操作</vt:lpstr>
      <vt:lpstr>2 数据表操作</vt:lpstr>
      <vt:lpstr>2 数据表操作</vt:lpstr>
      <vt:lpstr>2 数据表操作</vt:lpstr>
      <vt:lpstr>2 数据表操作</vt:lpstr>
      <vt:lpstr>2 数据表操作</vt:lpstr>
      <vt:lpstr>2 数据表操作</vt:lpstr>
      <vt:lpstr>2 数据表操作</vt:lpstr>
      <vt:lpstr>2 数据表操作</vt:lpstr>
      <vt:lpstr>2 数据表操作</vt:lpstr>
      <vt:lpstr>2 数据表操作</vt:lpstr>
      <vt:lpstr>3 数据操作</vt:lpstr>
      <vt:lpstr>3 数据操作</vt:lpstr>
      <vt:lpstr>3 数据操作</vt:lpstr>
      <vt:lpstr>3 数据操作</vt:lpstr>
      <vt:lpstr>3 数据操作</vt:lpstr>
      <vt:lpstr>3 数据操作</vt:lpstr>
      <vt:lpstr>3 数据操作</vt:lpstr>
      <vt:lpstr>3 数据操作</vt:lpstr>
      <vt:lpstr>3 数据操作</vt:lpstr>
      <vt:lpstr>3 数据操作</vt:lpstr>
      <vt:lpstr>3 数据操作</vt:lpstr>
      <vt:lpstr>3 数据操作</vt:lpstr>
      <vt:lpstr>3 数据操作</vt:lpstr>
      <vt:lpstr>3 数据操作</vt:lpstr>
      <vt:lpstr>3 数据操作</vt:lpstr>
      <vt:lpstr>3 数据操作</vt:lpstr>
      <vt:lpstr>3 数据操作</vt:lpstr>
      <vt:lpstr>3 数据操作</vt:lpstr>
      <vt:lpstr>3 数据操作</vt:lpstr>
      <vt:lpstr>3 数据操作</vt:lpstr>
      <vt:lpstr>动手实践</vt:lpstr>
      <vt:lpstr>动手实践</vt:lpstr>
      <vt:lpstr>自定义放映 1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王哲</dc:creator>
  <cp:lastModifiedBy>管文强</cp:lastModifiedBy>
  <cp:revision>337</cp:revision>
  <dcterms:created xsi:type="dcterms:W3CDTF">2013-01-25T01:44:32Z</dcterms:created>
  <dcterms:modified xsi:type="dcterms:W3CDTF">2023-05-09T06:39:38Z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2052-9.1.0.4517</vt:lpwstr>
  </property>
</Properties>
</file>