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5.xml" ContentType="application/vnd.openxmlformats-officedocument.presentationml.tags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91"/>
  </p:notesMasterIdLst>
  <p:handoutMasterIdLst>
    <p:handoutMasterId r:id="rId92"/>
  </p:handoutMasterIdLst>
  <p:sldIdLst>
    <p:sldId id="333" r:id="rId3"/>
    <p:sldId id="309" r:id="rId4"/>
    <p:sldId id="346" r:id="rId5"/>
    <p:sldId id="359" r:id="rId6"/>
    <p:sldId id="358" r:id="rId7"/>
    <p:sldId id="360" r:id="rId8"/>
    <p:sldId id="361" r:id="rId9"/>
    <p:sldId id="362" r:id="rId10"/>
    <p:sldId id="363" r:id="rId11"/>
    <p:sldId id="364" r:id="rId12"/>
    <p:sldId id="365" r:id="rId13"/>
    <p:sldId id="310" r:id="rId14"/>
    <p:sldId id="373" r:id="rId15"/>
    <p:sldId id="374" r:id="rId16"/>
    <p:sldId id="376" r:id="rId17"/>
    <p:sldId id="375" r:id="rId18"/>
    <p:sldId id="377" r:id="rId19"/>
    <p:sldId id="378" r:id="rId20"/>
    <p:sldId id="379" r:id="rId21"/>
    <p:sldId id="380" r:id="rId22"/>
    <p:sldId id="382" r:id="rId23"/>
    <p:sldId id="381" r:id="rId24"/>
    <p:sldId id="383" r:id="rId25"/>
    <p:sldId id="384" r:id="rId26"/>
    <p:sldId id="353" r:id="rId27"/>
    <p:sldId id="385" r:id="rId28"/>
    <p:sldId id="415" r:id="rId29"/>
    <p:sldId id="416" r:id="rId30"/>
    <p:sldId id="386" r:id="rId31"/>
    <p:sldId id="417" r:id="rId32"/>
    <p:sldId id="418" r:id="rId33"/>
    <p:sldId id="354" r:id="rId34"/>
    <p:sldId id="387" r:id="rId35"/>
    <p:sldId id="419" r:id="rId36"/>
    <p:sldId id="420" r:id="rId37"/>
    <p:sldId id="421" r:id="rId38"/>
    <p:sldId id="422" r:id="rId39"/>
    <p:sldId id="423" r:id="rId40"/>
    <p:sldId id="425" r:id="rId41"/>
    <p:sldId id="388" r:id="rId42"/>
    <p:sldId id="426" r:id="rId43"/>
    <p:sldId id="427" r:id="rId44"/>
    <p:sldId id="428" r:id="rId45"/>
    <p:sldId id="429" r:id="rId46"/>
    <p:sldId id="389" r:id="rId47"/>
    <p:sldId id="390" r:id="rId48"/>
    <p:sldId id="430" r:id="rId49"/>
    <p:sldId id="355" r:id="rId50"/>
    <p:sldId id="391" r:id="rId51"/>
    <p:sldId id="392" r:id="rId52"/>
    <p:sldId id="431" r:id="rId53"/>
    <p:sldId id="393" r:id="rId54"/>
    <p:sldId id="432" r:id="rId55"/>
    <p:sldId id="394" r:id="rId56"/>
    <p:sldId id="433" r:id="rId57"/>
    <p:sldId id="356" r:id="rId58"/>
    <p:sldId id="395" r:id="rId59"/>
    <p:sldId id="434" r:id="rId60"/>
    <p:sldId id="435" r:id="rId61"/>
    <p:sldId id="396" r:id="rId62"/>
    <p:sldId id="436" r:id="rId63"/>
    <p:sldId id="438" r:id="rId64"/>
    <p:sldId id="439" r:id="rId65"/>
    <p:sldId id="440" r:id="rId66"/>
    <p:sldId id="397" r:id="rId67"/>
    <p:sldId id="398" r:id="rId68"/>
    <p:sldId id="399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357" r:id="rId77"/>
    <p:sldId id="400" r:id="rId78"/>
    <p:sldId id="401" r:id="rId79"/>
    <p:sldId id="448" r:id="rId80"/>
    <p:sldId id="402" r:id="rId81"/>
    <p:sldId id="449" r:id="rId82"/>
    <p:sldId id="450" r:id="rId83"/>
    <p:sldId id="403" r:id="rId84"/>
    <p:sldId id="404" r:id="rId85"/>
    <p:sldId id="405" r:id="rId86"/>
    <p:sldId id="406" r:id="rId87"/>
    <p:sldId id="407" r:id="rId88"/>
    <p:sldId id="352" r:id="rId89"/>
    <p:sldId id="345" r:id="rId90"/>
  </p:sldIdLst>
  <p:sldSz cx="12192000" cy="6858000"/>
  <p:notesSz cx="6858000" cy="9144000"/>
  <p:custDataLst>
    <p:tags r:id="rId9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9A340F"/>
    <a:srgbClr val="AD6044"/>
    <a:srgbClr val="F48945"/>
    <a:srgbClr val="F7BC29"/>
    <a:srgbClr val="3E4654"/>
    <a:srgbClr val="0034A4"/>
    <a:srgbClr val="02226C"/>
    <a:srgbClr val="0034A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70574" autoAdjust="0"/>
  </p:normalViewPr>
  <p:slideViewPr>
    <p:cSldViewPr snapToGrid="0">
      <p:cViewPr varScale="1">
        <p:scale>
          <a:sx n="114" d="100"/>
          <a:sy n="114" d="100"/>
        </p:scale>
        <p:origin x="43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49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7872D-25E3-4B45-AD22-D5CDC4C8E59D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92E64-5989-4DAC-91ED-545C524EC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3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4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42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5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07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985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07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8137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92E64-5989-4DAC-91ED-545C524ECB94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11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2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168432" y="1871003"/>
            <a:ext cx="3635924" cy="4471743"/>
          </a:xfrm>
          <a:custGeom>
            <a:avLst/>
            <a:gdLst>
              <a:gd name="connsiteX0" fmla="*/ 0 w 3635829"/>
              <a:gd name="connsiteY0" fmla="*/ 0 h 4471743"/>
              <a:gd name="connsiteX1" fmla="*/ 3635829 w 3635829"/>
              <a:gd name="connsiteY1" fmla="*/ 0 h 4471743"/>
              <a:gd name="connsiteX2" fmla="*/ 3635829 w 3635829"/>
              <a:gd name="connsiteY2" fmla="*/ 4471743 h 4471743"/>
              <a:gd name="connsiteX3" fmla="*/ 0 w 3635829"/>
              <a:gd name="connsiteY3" fmla="*/ 4471743 h 447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29" h="4471743">
                <a:moveTo>
                  <a:pt x="0" y="0"/>
                </a:moveTo>
                <a:lnTo>
                  <a:pt x="3635829" y="0"/>
                </a:lnTo>
                <a:lnTo>
                  <a:pt x="3635829" y="4471743"/>
                </a:lnTo>
                <a:lnTo>
                  <a:pt x="0" y="4471743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991233" y="667658"/>
            <a:ext cx="6032657" cy="2818492"/>
          </a:xfrm>
          <a:custGeom>
            <a:avLst/>
            <a:gdLst>
              <a:gd name="connsiteX0" fmla="*/ 0 w 6032499"/>
              <a:gd name="connsiteY0" fmla="*/ 0 h 2818492"/>
              <a:gd name="connsiteX1" fmla="*/ 6032499 w 6032499"/>
              <a:gd name="connsiteY1" fmla="*/ 0 h 2818492"/>
              <a:gd name="connsiteX2" fmla="*/ 6032499 w 6032499"/>
              <a:gd name="connsiteY2" fmla="*/ 2818492 h 2818492"/>
              <a:gd name="connsiteX3" fmla="*/ 0 w 6032499"/>
              <a:gd name="connsiteY3" fmla="*/ 2818492 h 281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499" h="2818492">
                <a:moveTo>
                  <a:pt x="0" y="0"/>
                </a:moveTo>
                <a:lnTo>
                  <a:pt x="6032499" y="0"/>
                </a:lnTo>
                <a:lnTo>
                  <a:pt x="6032499" y="2818492"/>
                </a:lnTo>
                <a:lnTo>
                  <a:pt x="0" y="2818492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096159" y="3657605"/>
            <a:ext cx="4927729" cy="2685141"/>
          </a:xfrm>
          <a:custGeom>
            <a:avLst/>
            <a:gdLst>
              <a:gd name="connsiteX0" fmla="*/ 0 w 4927600"/>
              <a:gd name="connsiteY0" fmla="*/ 0 h 2685141"/>
              <a:gd name="connsiteX1" fmla="*/ 4927600 w 4927600"/>
              <a:gd name="connsiteY1" fmla="*/ 0 h 2685141"/>
              <a:gd name="connsiteX2" fmla="*/ 4927600 w 4927600"/>
              <a:gd name="connsiteY2" fmla="*/ 2685141 h 2685141"/>
              <a:gd name="connsiteX3" fmla="*/ 0 w 4927600"/>
              <a:gd name="connsiteY3" fmla="*/ 2685141 h 268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00" h="2685141">
                <a:moveTo>
                  <a:pt x="0" y="0"/>
                </a:moveTo>
                <a:lnTo>
                  <a:pt x="4927600" y="0"/>
                </a:lnTo>
                <a:lnTo>
                  <a:pt x="4927600" y="2685141"/>
                </a:lnTo>
                <a:lnTo>
                  <a:pt x="0" y="2685141"/>
                </a:lnTo>
                <a:close/>
              </a:path>
            </a:pathLst>
          </a:custGeom>
          <a:solidFill>
            <a:schemeClr val="bg1"/>
          </a:solidFill>
          <a:ln w="28575" cap="sq">
            <a:solidFill>
              <a:schemeClr val="bg1"/>
            </a:solidFill>
            <a:miter lim="800000"/>
          </a:ln>
          <a:effectLst>
            <a:outerShdw blurRad="139700" dist="38100" dir="2700000" algn="tl" rotWithShape="0">
              <a:prstClr val="black">
                <a:alpha val="3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664" y="260649"/>
            <a:ext cx="4838318" cy="527516"/>
          </a:xfrm>
        </p:spPr>
        <p:txBody>
          <a:bodyPr>
            <a:noAutofit/>
          </a:bodyPr>
          <a:lstStyle>
            <a:lvl1pPr algn="l">
              <a:defRPr sz="2400" b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5" y="260650"/>
            <a:ext cx="480053" cy="480053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713588" y="456691"/>
            <a:ext cx="387018" cy="38701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algn="ctr"/>
            <a:endParaRPr lang="zh-CN" altLang="en-US" sz="1800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196617" y="811379"/>
            <a:ext cx="11140077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3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思源黑体 CN Bold" panose="020B0800000000000000" pitchFamily="34" charset="-122"/>
                <a:cs typeface="字魂59号-创粗黑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思源黑体 CN Bold" panose="020B0800000000000000" pitchFamily="34" charset="-122"/>
          <a:cs typeface="字魂59号-创粗黑" panose="00000500000000000000" pitchFamily="2" charset="-122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思源黑体 CN Bold" panose="020B0800000000000000" pitchFamily="34" charset="-122"/>
          <a:cs typeface="字魂59号-创粗黑" panose="00000500000000000000" pitchFamily="2" charset="-122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563229" y="2517899"/>
            <a:ext cx="541796" cy="466618"/>
          </a:xfrm>
          <a:prstGeom prst="hexag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4408170" y="191452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693442" y="3399130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751965" y="369887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3769015" y="2682875"/>
            <a:ext cx="8340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第</a:t>
            </a:r>
            <a:r>
              <a:rPr lang="en-US" altLang="zh-CN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2</a:t>
            </a:r>
            <a:r>
              <a:rPr lang="zh-CN" alt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章 </a:t>
            </a:r>
            <a:r>
              <a:rPr lang="en-US" altLang="zh-CN" sz="4800" spc="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ECMAScript</a:t>
            </a:r>
            <a:r>
              <a:rPr lang="en-US" altLang="zh-CN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 6</a:t>
            </a:r>
            <a:r>
              <a:rPr lang="zh-CN" altLang="en-US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 pitchFamily="34" charset="0"/>
              </a:rPr>
              <a:t>基础</a:t>
            </a: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8640000">
            <a:off x="179054" y="4427979"/>
            <a:ext cx="541796" cy="466618"/>
          </a:xfrm>
          <a:prstGeom prst="hexagon">
            <a:avLst/>
          </a:prstGeom>
          <a:solidFill>
            <a:srgbClr val="F7BC29"/>
          </a:solidFill>
          <a:ln>
            <a:solidFill>
              <a:srgbClr val="F7BC29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椭圆 75">
            <a:extLst>
              <a:ext uri="{FF2B5EF4-FFF2-40B4-BE49-F238E27FC236}">
                <a16:creationId xmlns:a16="http://schemas.microsoft.com/office/drawing/2014/main" id="{1ED11A2F-2F0D-4F4E-81F6-C0E17043FC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60258" y="1287486"/>
            <a:ext cx="1734620" cy="17346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CCE00E-B4B4-4B1F-A0BD-6364BA13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3880" y="1067434"/>
            <a:ext cx="2021840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DCACBF-01FA-4BEC-8E12-3162DB0554DA}"/>
              </a:ext>
            </a:extLst>
          </p:cNvPr>
          <p:cNvGrpSpPr/>
          <p:nvPr/>
        </p:nvGrpSpPr>
        <p:grpSpPr>
          <a:xfrm>
            <a:off x="6099905" y="4242933"/>
            <a:ext cx="5777505" cy="766336"/>
            <a:chOff x="2301643" y="4644338"/>
            <a:chExt cx="5777505" cy="766336"/>
          </a:xfrm>
        </p:grpSpPr>
        <p:sp>
          <p:nvSpPr>
            <p:cNvPr id="18" name="圆角矩形 105">
              <a:extLst>
                <a:ext uri="{FF2B5EF4-FFF2-40B4-BE49-F238E27FC236}">
                  <a16:creationId xmlns:a16="http://schemas.microsoft.com/office/drawing/2014/main" id="{C83E73B9-B85E-4996-8BAD-24ED7BEFDC86}"/>
                </a:ext>
              </a:extLst>
            </p:cNvPr>
            <p:cNvSpPr/>
            <p:nvPr/>
          </p:nvSpPr>
          <p:spPr>
            <a:xfrm>
              <a:off x="2515526" y="4682358"/>
              <a:ext cx="5563622" cy="672230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5BBD34E-22B1-4402-A380-6821165D54A3}"/>
                </a:ext>
              </a:extLst>
            </p:cNvPr>
            <p:cNvGrpSpPr/>
            <p:nvPr/>
          </p:nvGrpSpPr>
          <p:grpSpPr>
            <a:xfrm>
              <a:off x="2301643" y="4644338"/>
              <a:ext cx="959980" cy="766336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圆角矩形 108">
                <a:extLst>
                  <a:ext uri="{FF2B5EF4-FFF2-40B4-BE49-F238E27FC236}">
                    <a16:creationId xmlns:a16="http://schemas.microsoft.com/office/drawing/2014/main" id="{1A3A372F-0583-484E-9D55-92F3B4A9F6D2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圆角矩形 109">
                <a:extLst>
                  <a:ext uri="{FF2B5EF4-FFF2-40B4-BE49-F238E27FC236}">
                    <a16:creationId xmlns:a16="http://schemas.microsoft.com/office/drawing/2014/main" id="{6037A781-A182-4A36-A7AD-C0D56E6ACEBA}"/>
                  </a:ext>
                </a:extLst>
              </p:cNvPr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3" name="TextBox 106">
            <a:extLst>
              <a:ext uri="{FF2B5EF4-FFF2-40B4-BE49-F238E27FC236}">
                <a16:creationId xmlns:a16="http://schemas.microsoft.com/office/drawing/2014/main" id="{9F26DE16-0A5A-4356-AFC2-60E09B2D332B}"/>
              </a:ext>
            </a:extLst>
          </p:cNvPr>
          <p:cNvSpPr txBox="1"/>
          <p:nvPr/>
        </p:nvSpPr>
        <p:spPr>
          <a:xfrm>
            <a:off x="7790817" y="4416495"/>
            <a:ext cx="3067500" cy="4308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前端主流框架技术课程组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7" grpId="0" bldLvl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957580" y="1075055"/>
            <a:ext cx="8930055" cy="930707"/>
            <a:chOff x="1629" y="2145"/>
            <a:chExt cx="9991" cy="1013"/>
          </a:xfrm>
        </p:grpSpPr>
        <p:sp>
          <p:nvSpPr>
            <p:cNvPr id="2" name="椭圆 1"/>
            <p:cNvSpPr/>
            <p:nvPr/>
          </p:nvSpPr>
          <p:spPr>
            <a:xfrm>
              <a:off x="1629" y="2145"/>
              <a:ext cx="1013" cy="1013"/>
            </a:xfrm>
            <a:prstGeom prst="ellipse">
              <a:avLst/>
            </a:prstGeom>
            <a:solidFill>
              <a:srgbClr val="124062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00">
                <a:solidFill>
                  <a:srgbClr val="FEFABC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207"/>
            <p:cNvSpPr>
              <a:spLocks noEditPoints="1"/>
            </p:cNvSpPr>
            <p:nvPr/>
          </p:nvSpPr>
          <p:spPr bwMode="auto">
            <a:xfrm>
              <a:off x="1899" y="2448"/>
              <a:ext cx="465" cy="407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42" y="2208"/>
              <a:ext cx="8778" cy="5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124062"/>
                  </a:solidFill>
                  <a:cs typeface="+mn-ea"/>
                  <a:sym typeface="+mn-lt"/>
                </a:rPr>
                <a:t>版本进化过程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1727200"/>
            <a:ext cx="8876030" cy="45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244475"/>
            <a:ext cx="11430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7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/>
          <a:srcRect/>
          <a:stretch>
            <a:fillRect l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2413606" y="3140791"/>
            <a:ext cx="39148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let</a:t>
            </a: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、</a:t>
            </a:r>
            <a:r>
              <a:rPr lang="en-US" altLang="zh-CN" sz="4000" spc="3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思源黑体 CN Bold" panose="020B0800000000000000" pitchFamily="34" charset="-122"/>
              </a:rPr>
              <a:t>const</a:t>
            </a:r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命令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78313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ONE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1.let</a:t>
            </a:r>
            <a:r>
              <a:rPr lang="zh-CN" altLang="en-US" dirty="0"/>
              <a:t>命令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2665" y="2291080"/>
            <a:ext cx="9357995" cy="3480435"/>
            <a:chOff x="1579" y="2659"/>
            <a:chExt cx="8023" cy="6020"/>
          </a:xfrm>
        </p:grpSpPr>
        <p:grpSp>
          <p:nvGrpSpPr>
            <p:cNvPr id="28" name="组合 27"/>
            <p:cNvGrpSpPr/>
            <p:nvPr/>
          </p:nvGrpSpPr>
          <p:grpSpPr>
            <a:xfrm>
              <a:off x="1579" y="2659"/>
              <a:ext cx="8023" cy="6020"/>
              <a:chOff x="1579" y="2854"/>
              <a:chExt cx="8023" cy="6020"/>
            </a:xfrm>
          </p:grpSpPr>
          <p:sp>
            <p:nvSpPr>
              <p:cNvPr id="30" name="原创设计师QQ598969553          _3"/>
              <p:cNvSpPr/>
              <p:nvPr/>
            </p:nvSpPr>
            <p:spPr>
              <a:xfrm>
                <a:off x="1579" y="3182"/>
                <a:ext cx="8023" cy="5692"/>
              </a:xfrm>
              <a:prstGeom prst="roundRect">
                <a:avLst>
                  <a:gd name="adj" fmla="val 9083"/>
                </a:avLst>
              </a:prstGeom>
              <a:noFill/>
              <a:ln>
                <a:solidFill>
                  <a:srgbClr val="ADB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原创设计师QQ598969553          _4"/>
              <p:cNvSpPr/>
              <p:nvPr/>
            </p:nvSpPr>
            <p:spPr>
              <a:xfrm>
                <a:off x="2104" y="3798"/>
                <a:ext cx="7169" cy="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先声明变量，再进行赋值</a:t>
                </a:r>
                <a:endPara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let a;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a = 200;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console.log(a);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2. </a:t>
                </a: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声明变量的同时进行赋值</a:t>
                </a:r>
                <a:endPara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let b = 300;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console.log(b);</a:t>
                </a:r>
                <a:endParaRPr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原创设计师QQ598969553          _6"/>
              <p:cNvSpPr/>
              <p:nvPr/>
            </p:nvSpPr>
            <p:spPr>
              <a:xfrm>
                <a:off x="2844" y="2854"/>
                <a:ext cx="5165" cy="7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 defTabSz="1450975">
                  <a:lnSpc>
                    <a:spcPct val="200000"/>
                  </a:lnSpc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原创设计师QQ598969553          _7"/>
            <p:cNvSpPr txBox="1"/>
            <p:nvPr/>
          </p:nvSpPr>
          <p:spPr>
            <a:xfrm>
              <a:off x="2975" y="2697"/>
              <a:ext cx="494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基本用法</a:t>
              </a:r>
            </a:p>
          </p:txBody>
        </p:sp>
      </p:grpSp>
      <p:sp>
        <p:nvSpPr>
          <p:cNvPr id="33" name="文本框 1"/>
          <p:cNvSpPr txBox="1"/>
          <p:nvPr/>
        </p:nvSpPr>
        <p:spPr>
          <a:xfrm>
            <a:off x="1945640" y="1392198"/>
            <a:ext cx="7456805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ES6新增了let关键字，用来声明变量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它的用法类似于var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62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1.let</a:t>
            </a:r>
            <a:r>
              <a:rPr lang="zh-CN" altLang="en-US" dirty="0"/>
              <a:t>命令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1348053" y="11138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代码块内有效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1639122" y="2306088"/>
            <a:ext cx="8050530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let 声明的变量在代码块内有效，var 声明的变量在全局范围内有效（存在“变量提升”现象）。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C67DAC-DEE3-4FDE-B3E4-559ACB4F8A64}"/>
              </a:ext>
            </a:extLst>
          </p:cNvPr>
          <p:cNvGrpSpPr/>
          <p:nvPr/>
        </p:nvGrpSpPr>
        <p:grpSpPr>
          <a:xfrm>
            <a:off x="1496397" y="3272058"/>
            <a:ext cx="6760845" cy="2726055"/>
            <a:chOff x="2094230" y="2548255"/>
            <a:chExt cx="6760845" cy="2726055"/>
          </a:xfrm>
        </p:grpSpPr>
        <p:sp>
          <p:nvSpPr>
            <p:cNvPr id="19" name="原创设计师QQ598969553          _3"/>
            <p:cNvSpPr/>
            <p:nvPr/>
          </p:nvSpPr>
          <p:spPr>
            <a:xfrm>
              <a:off x="2094230" y="2548255"/>
              <a:ext cx="6760845" cy="2726055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3"/>
            <p:cNvSpPr txBox="1"/>
            <p:nvPr/>
          </p:nvSpPr>
          <p:spPr>
            <a:xfrm>
              <a:off x="2674620" y="2714625"/>
              <a:ext cx="4888230" cy="24917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/>
                <a:t>{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/>
                <a:t>     let a = 0;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/>
                <a:t>     var b = 1;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/>
                <a:t>}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/>
                <a:t>a  // ReferenceError: a is not defined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dirty="0"/>
                <a:t>b  // 1</a:t>
              </a:r>
            </a:p>
          </p:txBody>
        </p:sp>
      </p:grpSp>
      <p:sp>
        <p:nvSpPr>
          <p:cNvPr id="25" name="文本框 6">
            <a:extLst>
              <a:ext uri="{FF2B5EF4-FFF2-40B4-BE49-F238E27FC236}">
                <a16:creationId xmlns:a16="http://schemas.microsoft.com/office/drawing/2014/main" id="{80B2309B-DA4C-4BDC-A618-C22F041873EC}"/>
              </a:ext>
            </a:extLst>
          </p:cNvPr>
          <p:cNvSpPr txBox="1"/>
          <p:nvPr/>
        </p:nvSpPr>
        <p:spPr>
          <a:xfrm>
            <a:off x="1623595" y="1900845"/>
            <a:ext cx="8050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 err="1"/>
              <a:t>js</a:t>
            </a:r>
            <a:r>
              <a:rPr lang="zh-CN" altLang="en-US" sz="2000" dirty="0"/>
              <a:t>中，一对花括号</a:t>
            </a:r>
            <a:r>
              <a:rPr lang="en-US" altLang="zh-CN" sz="2000" dirty="0"/>
              <a:t>{}</a:t>
            </a:r>
            <a:r>
              <a:rPr lang="zh-CN" altLang="en-US" sz="2000" dirty="0"/>
              <a:t>形成一个代码块。</a:t>
            </a:r>
          </a:p>
        </p:txBody>
      </p:sp>
    </p:spTree>
    <p:extLst>
      <p:ext uri="{BB962C8B-B14F-4D97-AF65-F5344CB8AC3E}">
        <p14:creationId xmlns:p14="http://schemas.microsoft.com/office/powerpoint/2010/main" val="162746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1.let</a:t>
            </a:r>
            <a:r>
              <a:rPr lang="zh-CN" altLang="en-US" dirty="0"/>
              <a:t>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4405" y="1264699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不能重复声明</a:t>
            </a:r>
          </a:p>
        </p:txBody>
      </p:sp>
      <p:sp>
        <p:nvSpPr>
          <p:cNvPr id="10" name="文本框 1"/>
          <p:cNvSpPr txBox="1"/>
          <p:nvPr/>
        </p:nvSpPr>
        <p:spPr>
          <a:xfrm>
            <a:off x="1297059" y="1907222"/>
            <a:ext cx="8050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let 声明变量只能声明一次 ，var 可以声明多次</a:t>
            </a: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1102749" y="2826067"/>
            <a:ext cx="6760845" cy="2726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1683138" y="2992437"/>
            <a:ext cx="5949263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let a = 1;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let a = 2; // </a:t>
            </a:r>
            <a:r>
              <a:rPr lang="zh-CN" altLang="en-US" sz="2000" b="1" dirty="0">
                <a:solidFill>
                  <a:srgbClr val="FF0000"/>
                </a:solidFill>
              </a:rPr>
              <a:t>Uncaught SyntaxError: Identifier 'a' has already been declared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var b = 3;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var b = 4;</a:t>
            </a: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6143CF22-8DB2-46BC-926E-8B335F4F35B8}"/>
              </a:ext>
            </a:extLst>
          </p:cNvPr>
          <p:cNvSpPr txBox="1"/>
          <p:nvPr/>
        </p:nvSpPr>
        <p:spPr>
          <a:xfrm>
            <a:off x="8212790" y="2007869"/>
            <a:ext cx="2720608" cy="1116331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var c;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let c = 5; // </a:t>
            </a:r>
            <a:r>
              <a:rPr lang="zh-CN" altLang="en-US" dirty="0"/>
              <a:t>能否正常运行？</a:t>
            </a: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6EE494C6-A544-4D7D-8113-917FF17C41AF}"/>
              </a:ext>
            </a:extLst>
          </p:cNvPr>
          <p:cNvSpPr txBox="1"/>
          <p:nvPr/>
        </p:nvSpPr>
        <p:spPr>
          <a:xfrm>
            <a:off x="8212790" y="3616630"/>
            <a:ext cx="2720608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注意：不能用</a:t>
            </a:r>
            <a:r>
              <a:rPr lang="en-US" altLang="zh-CN" b="1" dirty="0">
                <a:solidFill>
                  <a:srgbClr val="FF0000"/>
                </a:solidFill>
              </a:rPr>
              <a:t>let</a:t>
            </a:r>
            <a:r>
              <a:rPr lang="zh-CN" altLang="en-US" b="1" dirty="0">
                <a:solidFill>
                  <a:srgbClr val="FF0000"/>
                </a:solidFill>
              </a:rPr>
              <a:t>在同一个作用域下，重复定义已经存在的标识符。</a:t>
            </a:r>
          </a:p>
        </p:txBody>
      </p:sp>
    </p:spTree>
    <p:extLst>
      <p:ext uri="{BB962C8B-B14F-4D97-AF65-F5344CB8AC3E}">
        <p14:creationId xmlns:p14="http://schemas.microsoft.com/office/powerpoint/2010/main" val="14204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1.let</a:t>
            </a:r>
            <a:r>
              <a:rPr lang="zh-CN" altLang="en-US" dirty="0"/>
              <a:t>命令</a:t>
            </a:r>
          </a:p>
        </p:txBody>
      </p:sp>
      <p:pic>
        <p:nvPicPr>
          <p:cNvPr id="15" name="图片 14" descr="千库网_带问号思考的动态小人_GIF编号7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3687428"/>
            <a:ext cx="2615565" cy="2615565"/>
          </a:xfrm>
          <a:prstGeom prst="rect">
            <a:avLst/>
          </a:prstGeom>
        </p:spPr>
      </p:pic>
      <p:sp>
        <p:nvSpPr>
          <p:cNvPr id="26" name="文本框 2"/>
          <p:cNvSpPr txBox="1"/>
          <p:nvPr/>
        </p:nvSpPr>
        <p:spPr>
          <a:xfrm>
            <a:off x="1784286" y="1667273"/>
            <a:ext cx="99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/>
              <a:t>数组arr中有10个元素，每个元素是一个函数，调用输出对应的索引值，如何实现？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6517D9-C601-44B8-AD3B-187F2CE1BC90}"/>
              </a:ext>
            </a:extLst>
          </p:cNvPr>
          <p:cNvSpPr/>
          <p:nvPr/>
        </p:nvSpPr>
        <p:spPr>
          <a:xfrm>
            <a:off x="3710730" y="2464954"/>
            <a:ext cx="6096000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]();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输出值是否为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5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？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5">
            <a:extLst>
              <a:ext uri="{FF2B5EF4-FFF2-40B4-BE49-F238E27FC236}">
                <a16:creationId xmlns:a16="http://schemas.microsoft.com/office/drawing/2014/main" id="{725C1E48-357F-48A0-9049-F87BC5EAC88E}"/>
              </a:ext>
            </a:extLst>
          </p:cNvPr>
          <p:cNvSpPr txBox="1"/>
          <p:nvPr/>
        </p:nvSpPr>
        <p:spPr>
          <a:xfrm>
            <a:off x="998990" y="1091676"/>
            <a:ext cx="1644516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思考：</a:t>
            </a:r>
          </a:p>
        </p:txBody>
      </p:sp>
    </p:spTree>
    <p:extLst>
      <p:ext uri="{BB962C8B-B14F-4D97-AF65-F5344CB8AC3E}">
        <p14:creationId xmlns:p14="http://schemas.microsoft.com/office/powerpoint/2010/main" val="8386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块级作用域</a:t>
            </a:r>
          </a:p>
        </p:txBody>
      </p:sp>
      <p:sp>
        <p:nvSpPr>
          <p:cNvPr id="3" name="矩形 2"/>
          <p:cNvSpPr/>
          <p:nvPr/>
        </p:nvSpPr>
        <p:spPr>
          <a:xfrm>
            <a:off x="1143000" y="1251635"/>
            <a:ext cx="1060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ES5</a:t>
            </a:r>
            <a:r>
              <a:rPr lang="zh-CN" altLang="zh-CN" dirty="0"/>
              <a:t>只有全局作用域和函数作用域，不支持块级作用域，这带来很多不合理的场景。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025" y="184098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第一种场景，</a:t>
            </a:r>
            <a:r>
              <a:rPr lang="zh-CN" altLang="zh-CN" dirty="0">
                <a:solidFill>
                  <a:srgbClr val="FF0000"/>
                </a:solidFill>
              </a:rPr>
              <a:t>内层变量会覆盖外层变量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6" name="原创设计师QQ598969553          _3"/>
          <p:cNvSpPr/>
          <p:nvPr/>
        </p:nvSpPr>
        <p:spPr>
          <a:xfrm>
            <a:off x="2452975" y="2432367"/>
            <a:ext cx="6760845" cy="353028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3226137" y="2549524"/>
            <a:ext cx="4888230" cy="450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  <p:sp>
        <p:nvSpPr>
          <p:cNvPr id="25" name="文本框 3"/>
          <p:cNvSpPr txBox="1"/>
          <p:nvPr/>
        </p:nvSpPr>
        <p:spPr>
          <a:xfrm>
            <a:off x="2819400" y="2549524"/>
            <a:ext cx="625475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err="1"/>
              <a:t>var</a:t>
            </a:r>
            <a:r>
              <a:rPr lang="en-US" altLang="zh-CN" sz="2000" dirty="0"/>
              <a:t> a = 1000;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function f() {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 console.log(a);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 if (false) {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	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a = '</a:t>
            </a:r>
            <a:r>
              <a:rPr lang="en-US" altLang="zh-CN" sz="2000" dirty="0" err="1"/>
              <a:t>ni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hao</a:t>
            </a:r>
            <a:r>
              <a:rPr lang="en-US" altLang="zh-CN" sz="2000" dirty="0"/>
              <a:t>';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 }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}			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f(); // undefined</a:t>
            </a:r>
          </a:p>
        </p:txBody>
      </p:sp>
    </p:spTree>
    <p:extLst>
      <p:ext uri="{BB962C8B-B14F-4D97-AF65-F5344CB8AC3E}">
        <p14:creationId xmlns:p14="http://schemas.microsoft.com/office/powerpoint/2010/main" val="11337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块级作用域</a:t>
            </a:r>
          </a:p>
        </p:txBody>
      </p:sp>
      <p:sp>
        <p:nvSpPr>
          <p:cNvPr id="3" name="矩形 2"/>
          <p:cNvSpPr/>
          <p:nvPr/>
        </p:nvSpPr>
        <p:spPr>
          <a:xfrm>
            <a:off x="1143000" y="1251635"/>
            <a:ext cx="1060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ES5</a:t>
            </a:r>
            <a:r>
              <a:rPr lang="zh-CN" altLang="zh-CN" dirty="0"/>
              <a:t>只有全局作用域和函数作用域，不支持块级作用域，这带来很多不合理的场景。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025" y="1840984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第二种场景，</a:t>
            </a:r>
            <a:r>
              <a:rPr lang="zh-CN" altLang="zh-CN" dirty="0">
                <a:solidFill>
                  <a:srgbClr val="FF0000"/>
                </a:solidFill>
              </a:rPr>
              <a:t>用来计数的循环变量泄露为全局变量。</a:t>
            </a:r>
          </a:p>
        </p:txBody>
      </p:sp>
      <p:sp>
        <p:nvSpPr>
          <p:cNvPr id="16" name="原创设计师QQ598969553          _3"/>
          <p:cNvSpPr/>
          <p:nvPr/>
        </p:nvSpPr>
        <p:spPr>
          <a:xfrm>
            <a:off x="2452975" y="2857818"/>
            <a:ext cx="6760845" cy="221003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3"/>
          <p:cNvSpPr txBox="1"/>
          <p:nvPr/>
        </p:nvSpPr>
        <p:spPr>
          <a:xfrm>
            <a:off x="3226137" y="2974974"/>
            <a:ext cx="4888230" cy="450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  <p:sp>
        <p:nvSpPr>
          <p:cNvPr id="25" name="文本框 3"/>
          <p:cNvSpPr txBox="1"/>
          <p:nvPr/>
        </p:nvSpPr>
        <p:spPr>
          <a:xfrm>
            <a:off x="2819400" y="2974974"/>
            <a:ext cx="625475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nn-NO" altLang="zh-CN" sz="2000" dirty="0"/>
              <a:t>var str = 'welcome';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for (var i = 0; i &lt; str.length; i++) {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console.log(str[i]);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}	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console.log(i); // 7</a:t>
            </a:r>
          </a:p>
        </p:txBody>
      </p:sp>
    </p:spTree>
    <p:extLst>
      <p:ext uri="{BB962C8B-B14F-4D97-AF65-F5344CB8AC3E}">
        <p14:creationId xmlns:p14="http://schemas.microsoft.com/office/powerpoint/2010/main" val="17554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块级作用域</a:t>
            </a:r>
          </a:p>
        </p:txBody>
      </p:sp>
      <p:sp>
        <p:nvSpPr>
          <p:cNvPr id="15" name="矩形 14"/>
          <p:cNvSpPr/>
          <p:nvPr/>
        </p:nvSpPr>
        <p:spPr>
          <a:xfrm>
            <a:off x="1092200" y="1265020"/>
            <a:ext cx="1060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let</a:t>
            </a:r>
            <a:r>
              <a:rPr lang="zh-CN" altLang="en-US" dirty="0"/>
              <a:t>定义块级变量可以避免以上两种情况。</a:t>
            </a:r>
          </a:p>
        </p:txBody>
      </p:sp>
      <p:sp>
        <p:nvSpPr>
          <p:cNvPr id="18" name="原创设计师QQ598969553          _3"/>
          <p:cNvSpPr/>
          <p:nvPr/>
        </p:nvSpPr>
        <p:spPr>
          <a:xfrm>
            <a:off x="2452974" y="2203768"/>
            <a:ext cx="6760845" cy="356838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3226136" y="2320924"/>
            <a:ext cx="4888230" cy="450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  <p:sp>
        <p:nvSpPr>
          <p:cNvPr id="20" name="文本框 3"/>
          <p:cNvSpPr txBox="1"/>
          <p:nvPr/>
        </p:nvSpPr>
        <p:spPr>
          <a:xfrm>
            <a:off x="2819399" y="2320924"/>
            <a:ext cx="6254750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nn-NO" altLang="zh-CN" sz="2000" dirty="0"/>
              <a:t>function fun() {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let n = 'a';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if (true) {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	let n = 'b';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}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	console.log(n); //5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}</a:t>
            </a:r>
          </a:p>
          <a:p>
            <a:pPr>
              <a:lnSpc>
                <a:spcPct val="130000"/>
              </a:lnSpc>
            </a:pPr>
            <a:r>
              <a:rPr lang="nn-NO" altLang="zh-CN" sz="2000" dirty="0"/>
              <a:t>fun();</a:t>
            </a:r>
          </a:p>
        </p:txBody>
      </p:sp>
    </p:spTree>
    <p:extLst>
      <p:ext uri="{BB962C8B-B14F-4D97-AF65-F5344CB8AC3E}">
        <p14:creationId xmlns:p14="http://schemas.microsoft.com/office/powerpoint/2010/main" val="17554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 l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964055" y="1819910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832507" y="1008355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887095" y="259905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C85F9-448A-4F6F-AE4C-DD5D48498840}"/>
              </a:ext>
            </a:extLst>
          </p:cNvPr>
          <p:cNvSpPr txBox="1"/>
          <p:nvPr/>
        </p:nvSpPr>
        <p:spPr>
          <a:xfrm>
            <a:off x="4009320" y="2455966"/>
            <a:ext cx="480427" cy="154893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目录</a:t>
            </a: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5B525EF3-43F6-4787-905B-B98F1E250952}"/>
              </a:ext>
            </a:extLst>
          </p:cNvPr>
          <p:cNvSpPr txBox="1"/>
          <p:nvPr/>
        </p:nvSpPr>
        <p:spPr>
          <a:xfrm>
            <a:off x="6386870" y="2499277"/>
            <a:ext cx="1938562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解构赋值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DA3EB1E-F2BF-407B-B77C-BB1796CBDC88}"/>
              </a:ext>
            </a:extLst>
          </p:cNvPr>
          <p:cNvGrpSpPr/>
          <p:nvPr/>
        </p:nvGrpSpPr>
        <p:grpSpPr>
          <a:xfrm>
            <a:off x="5332862" y="2352980"/>
            <a:ext cx="631314" cy="902599"/>
            <a:chOff x="5464686" y="1097274"/>
            <a:chExt cx="631314" cy="902599"/>
          </a:xfrm>
        </p:grpSpPr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id="{3B3D7D8A-DBBD-4122-BD4C-7BEB3B8BCEA0}"/>
                </a:ext>
              </a:extLst>
            </p:cNvPr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3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1498796-5262-4533-BB5D-1D4B58AF4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0">
            <a:extLst>
              <a:ext uri="{FF2B5EF4-FFF2-40B4-BE49-F238E27FC236}">
                <a16:creationId xmlns:a16="http://schemas.microsoft.com/office/drawing/2014/main" id="{35E543A2-157F-40E5-8473-F272130184BC}"/>
              </a:ext>
            </a:extLst>
          </p:cNvPr>
          <p:cNvSpPr txBox="1"/>
          <p:nvPr/>
        </p:nvSpPr>
        <p:spPr>
          <a:xfrm>
            <a:off x="6386870" y="3387721"/>
            <a:ext cx="1938562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数组增强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454A5C-1265-4F22-9EB4-4A812CC14B9B}"/>
              </a:ext>
            </a:extLst>
          </p:cNvPr>
          <p:cNvGrpSpPr/>
          <p:nvPr/>
        </p:nvGrpSpPr>
        <p:grpSpPr>
          <a:xfrm>
            <a:off x="5325871" y="3218445"/>
            <a:ext cx="631314" cy="902599"/>
            <a:chOff x="5464686" y="1097274"/>
            <a:chExt cx="631314" cy="902599"/>
          </a:xfrm>
        </p:grpSpPr>
        <p:sp>
          <p:nvSpPr>
            <p:cNvPr id="53" name="TextBox 20">
              <a:extLst>
                <a:ext uri="{FF2B5EF4-FFF2-40B4-BE49-F238E27FC236}">
                  <a16:creationId xmlns:a16="http://schemas.microsoft.com/office/drawing/2014/main" id="{97DC0B4A-786F-45BA-ACF3-4EDEFBCC98B2}"/>
                </a:ext>
              </a:extLst>
            </p:cNvPr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4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E183C4A-86BF-4EB1-B6F5-5552C6953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20">
            <a:extLst>
              <a:ext uri="{FF2B5EF4-FFF2-40B4-BE49-F238E27FC236}">
                <a16:creationId xmlns:a16="http://schemas.microsoft.com/office/drawing/2014/main" id="{1D387797-BF88-4B12-91B2-1D8A736F66E3}"/>
              </a:ext>
            </a:extLst>
          </p:cNvPr>
          <p:cNvSpPr txBox="1"/>
          <p:nvPr/>
        </p:nvSpPr>
        <p:spPr>
          <a:xfrm>
            <a:off x="6397758" y="803145"/>
            <a:ext cx="3209743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思源黑体 CN Bold" panose="020B0800000000000000" pitchFamily="34" charset="-122"/>
              </a:rPr>
              <a:t>let</a:t>
            </a:r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思源黑体 CN Bold" panose="020B0800000000000000" pitchFamily="34" charset="-122"/>
              </a:rPr>
              <a:t>、</a:t>
            </a:r>
            <a:r>
              <a:rPr lang="en-US" altLang="zh-CN" sz="32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思源黑体 CN Bold" panose="020B0800000000000000" pitchFamily="34" charset="-122"/>
              </a:rPr>
              <a:t>const</a:t>
            </a:r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命令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5C865F79-7C90-446D-8964-66F02C7A3A51}"/>
              </a:ext>
            </a:extLst>
          </p:cNvPr>
          <p:cNvGrpSpPr/>
          <p:nvPr/>
        </p:nvGrpSpPr>
        <p:grpSpPr>
          <a:xfrm>
            <a:off x="5325871" y="634633"/>
            <a:ext cx="631314" cy="902599"/>
            <a:chOff x="5464686" y="1097274"/>
            <a:chExt cx="631314" cy="902599"/>
          </a:xfrm>
        </p:grpSpPr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367ABB10-C007-4B30-93A8-A11AD5184469}"/>
                </a:ext>
              </a:extLst>
            </p:cNvPr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F70BEF6-1B52-45ED-974B-2C22B3B2B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20">
            <a:extLst>
              <a:ext uri="{FF2B5EF4-FFF2-40B4-BE49-F238E27FC236}">
                <a16:creationId xmlns:a16="http://schemas.microsoft.com/office/drawing/2014/main" id="{D18DF770-9F6D-447B-8AD2-2AF86CB22D8B}"/>
              </a:ext>
            </a:extLst>
          </p:cNvPr>
          <p:cNvSpPr txBox="1"/>
          <p:nvPr/>
        </p:nvSpPr>
        <p:spPr>
          <a:xfrm>
            <a:off x="6353511" y="1633568"/>
            <a:ext cx="2387403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字符串增强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F5AD8EA-BAD0-4294-9DD6-05537413946A}"/>
              </a:ext>
            </a:extLst>
          </p:cNvPr>
          <p:cNvGrpSpPr/>
          <p:nvPr/>
        </p:nvGrpSpPr>
        <p:grpSpPr>
          <a:xfrm>
            <a:off x="5325871" y="1498700"/>
            <a:ext cx="631314" cy="902599"/>
            <a:chOff x="5464686" y="1097274"/>
            <a:chExt cx="631314" cy="902599"/>
          </a:xfrm>
        </p:grpSpPr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92AD10AB-CEAF-45D3-9B62-FA37C825F561}"/>
                </a:ext>
              </a:extLst>
            </p:cNvPr>
            <p:cNvSpPr txBox="1"/>
            <p:nvPr/>
          </p:nvSpPr>
          <p:spPr>
            <a:xfrm>
              <a:off x="5464686" y="1097274"/>
              <a:ext cx="587230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2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30623D1-FE95-4432-A2F7-9D9C15C20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20">
            <a:extLst>
              <a:ext uri="{FF2B5EF4-FFF2-40B4-BE49-F238E27FC236}">
                <a16:creationId xmlns:a16="http://schemas.microsoft.com/office/drawing/2014/main" id="{DC1EF81F-8627-443D-B8AD-E896F707A39B}"/>
              </a:ext>
            </a:extLst>
          </p:cNvPr>
          <p:cNvSpPr txBox="1"/>
          <p:nvPr/>
        </p:nvSpPr>
        <p:spPr>
          <a:xfrm>
            <a:off x="6386870" y="4232760"/>
            <a:ext cx="1938562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函数增强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10B8E13-131B-48CB-AA09-7ED56C19C1BA}"/>
              </a:ext>
            </a:extLst>
          </p:cNvPr>
          <p:cNvGrpSpPr/>
          <p:nvPr/>
        </p:nvGrpSpPr>
        <p:grpSpPr>
          <a:xfrm>
            <a:off x="5332862" y="4097892"/>
            <a:ext cx="631314" cy="902599"/>
            <a:chOff x="5464686" y="1097274"/>
            <a:chExt cx="631314" cy="902599"/>
          </a:xfrm>
        </p:grpSpPr>
        <p:sp>
          <p:nvSpPr>
            <p:cNvPr id="65" name="TextBox 20">
              <a:extLst>
                <a:ext uri="{FF2B5EF4-FFF2-40B4-BE49-F238E27FC236}">
                  <a16:creationId xmlns:a16="http://schemas.microsoft.com/office/drawing/2014/main" id="{3A3C608A-BF84-4CF0-B812-4EF917EE968C}"/>
                </a:ext>
              </a:extLst>
            </p:cNvPr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5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8711FD-078E-44CC-BA7F-4BBB670CB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DC1EF81F-8627-443D-B8AD-E896F707A39B}"/>
              </a:ext>
            </a:extLst>
          </p:cNvPr>
          <p:cNvSpPr txBox="1"/>
          <p:nvPr/>
        </p:nvSpPr>
        <p:spPr>
          <a:xfrm>
            <a:off x="6386870" y="5125320"/>
            <a:ext cx="1040881" cy="564045"/>
          </a:xfrm>
          <a:prstGeom prst="rect">
            <a:avLst/>
          </a:prstGeom>
          <a:noFill/>
        </p:spPr>
        <p:txBody>
          <a:bodyPr wrap="none" lIns="70907" tIns="35455" rIns="70907" bIns="35455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模块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10B8E13-131B-48CB-AA09-7ED56C19C1BA}"/>
              </a:ext>
            </a:extLst>
          </p:cNvPr>
          <p:cNvGrpSpPr/>
          <p:nvPr/>
        </p:nvGrpSpPr>
        <p:grpSpPr>
          <a:xfrm>
            <a:off x="5325871" y="4990453"/>
            <a:ext cx="631314" cy="902599"/>
            <a:chOff x="5464686" y="1097274"/>
            <a:chExt cx="631314" cy="902599"/>
          </a:xfrm>
        </p:grpSpPr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3A3C608A-BF84-4CF0-B812-4EF917EE968C}"/>
                </a:ext>
              </a:extLst>
            </p:cNvPr>
            <p:cNvSpPr txBox="1"/>
            <p:nvPr/>
          </p:nvSpPr>
          <p:spPr>
            <a:xfrm>
              <a:off x="5464686" y="1097274"/>
              <a:ext cx="587231" cy="902599"/>
            </a:xfrm>
            <a:prstGeom prst="rect">
              <a:avLst/>
            </a:prstGeom>
            <a:noFill/>
          </p:spPr>
          <p:txBody>
            <a:bodyPr wrap="none" lIns="70907" tIns="35455" rIns="70907" bIns="35455" rtlCol="0">
              <a:spAutoFit/>
            </a:bodyPr>
            <a:lstStyle/>
            <a:p>
              <a:pPr algn="ctr"/>
              <a:r>
                <a:rPr lang="en-US" altLang="zh-CN" sz="5400" spc="300" dirty="0">
                  <a:solidFill>
                    <a:srgbClr val="355F9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6</a:t>
              </a:r>
              <a:endParaRPr lang="zh-CN" altLang="en-US" sz="5400" spc="300" dirty="0">
                <a:solidFill>
                  <a:srgbClr val="355F9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58711FD-078E-44CC-BA7F-4BBB670CB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177296"/>
              <a:ext cx="0" cy="67373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5" grpId="0"/>
      <p:bldP spid="59" grpId="0"/>
      <p:bldP spid="63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3.const</a:t>
            </a:r>
            <a:r>
              <a:rPr lang="zh-CN" altLang="en-US" dirty="0"/>
              <a:t>命令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39215" y="2246630"/>
            <a:ext cx="9357995" cy="3480435"/>
            <a:chOff x="1579" y="2659"/>
            <a:chExt cx="8023" cy="6020"/>
          </a:xfrm>
        </p:grpSpPr>
        <p:grpSp>
          <p:nvGrpSpPr>
            <p:cNvPr id="10" name="组合 9"/>
            <p:cNvGrpSpPr/>
            <p:nvPr/>
          </p:nvGrpSpPr>
          <p:grpSpPr>
            <a:xfrm>
              <a:off x="1579" y="2659"/>
              <a:ext cx="8023" cy="6020"/>
              <a:chOff x="1579" y="2854"/>
              <a:chExt cx="8023" cy="6020"/>
            </a:xfrm>
          </p:grpSpPr>
          <p:sp>
            <p:nvSpPr>
              <p:cNvPr id="12" name="原创设计师QQ598969553          _3"/>
              <p:cNvSpPr/>
              <p:nvPr/>
            </p:nvSpPr>
            <p:spPr>
              <a:xfrm>
                <a:off x="1579" y="3182"/>
                <a:ext cx="8023" cy="5692"/>
              </a:xfrm>
              <a:prstGeom prst="roundRect">
                <a:avLst>
                  <a:gd name="adj" fmla="val 9083"/>
                </a:avLst>
              </a:prstGeom>
              <a:noFill/>
              <a:ln>
                <a:solidFill>
                  <a:srgbClr val="ADB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原创设计师QQ598969553          _4"/>
              <p:cNvSpPr/>
              <p:nvPr/>
            </p:nvSpPr>
            <p:spPr>
              <a:xfrm>
                <a:off x="2088" y="4192"/>
                <a:ext cx="7169" cy="3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const sizeOfPage = 10;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//</a:t>
                </a:r>
                <a:r>
                  <a:rPr lang="zh-CN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声明并赋值</a:t>
                </a:r>
                <a:endParaRPr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indent="0" algn="l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endParaRPr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indent="0" algn="l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const maxItems;          //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</a:t>
                </a:r>
                <a:r>
                  <a:rPr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错误</a:t>
                </a:r>
                <a:endParaRPr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  <a:p>
                <a:pPr indent="0" algn="l">
                  <a:lnSpc>
                    <a:spcPct val="17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maxItems = 200;</a:t>
                </a:r>
              </a:p>
            </p:txBody>
          </p:sp>
          <p:sp>
            <p:nvSpPr>
              <p:cNvPr id="16" name="原创设计师QQ598969553          _6"/>
              <p:cNvSpPr/>
              <p:nvPr/>
            </p:nvSpPr>
            <p:spPr>
              <a:xfrm>
                <a:off x="2844" y="2854"/>
                <a:ext cx="5165" cy="7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 defTabSz="1450975">
                  <a:lnSpc>
                    <a:spcPct val="200000"/>
                  </a:lnSpc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原创设计师QQ598969553          _7"/>
            <p:cNvSpPr txBox="1"/>
            <p:nvPr/>
          </p:nvSpPr>
          <p:spPr>
            <a:xfrm>
              <a:off x="2975" y="2697"/>
              <a:ext cx="494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基本用法</a:t>
              </a:r>
            </a:p>
          </p:txBody>
        </p:sp>
      </p:grpSp>
      <p:sp>
        <p:nvSpPr>
          <p:cNvPr id="17" name="文本框 1"/>
          <p:cNvSpPr txBox="1"/>
          <p:nvPr/>
        </p:nvSpPr>
        <p:spPr>
          <a:xfrm>
            <a:off x="1090295" y="1209675"/>
            <a:ext cx="10314305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const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用来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声明一个只读变量，声明之后不允许改变。意味着，</a:t>
            </a:r>
            <a:r>
              <a:rPr dirty="0" err="1">
                <a:solidFill>
                  <a:srgbClr val="FF0000"/>
                </a:solidFill>
                <a:cs typeface="+mn-ea"/>
                <a:sym typeface="+mn-lt"/>
              </a:rPr>
              <a:t>一旦声明必须初始化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，否则会报错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77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3.const</a:t>
            </a:r>
            <a:r>
              <a:rPr lang="zh-CN" altLang="en-US" dirty="0"/>
              <a:t>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4486" y="10630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代码块内有效</a:t>
            </a:r>
          </a:p>
        </p:txBody>
      </p:sp>
      <p:sp>
        <p:nvSpPr>
          <p:cNvPr id="10" name="文本框 1"/>
          <p:cNvSpPr txBox="1"/>
          <p:nvPr/>
        </p:nvSpPr>
        <p:spPr>
          <a:xfrm>
            <a:off x="904486" y="1705610"/>
            <a:ext cx="104366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       ES6 明确规定，代码块内如果存在const，代码块会对这些命令声明的变量从块的开始就形成一个封闭作用域。</a:t>
            </a:r>
            <a:endParaRPr lang="en-US" altLang="zh-CN" sz="2000" dirty="0"/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968307" y="2854960"/>
            <a:ext cx="6760845" cy="2726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548697" y="2973705"/>
            <a:ext cx="488823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{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</a:t>
            </a:r>
            <a:r>
              <a:rPr lang="en-US" altLang="zh-CN" sz="2000" dirty="0" err="1"/>
              <a:t>const</a:t>
            </a:r>
            <a:r>
              <a:rPr lang="zh-CN" altLang="en-US" sz="2000" dirty="0"/>
              <a:t> a = 0;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var b = 1;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}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a  // ReferenceError: a is not defined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b  // 1</a:t>
            </a:r>
          </a:p>
        </p:txBody>
      </p:sp>
    </p:spTree>
    <p:extLst>
      <p:ext uri="{BB962C8B-B14F-4D97-AF65-F5344CB8AC3E}">
        <p14:creationId xmlns:p14="http://schemas.microsoft.com/office/powerpoint/2010/main" val="17681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3.const</a:t>
            </a:r>
            <a:r>
              <a:rPr lang="zh-CN" altLang="en-US" dirty="0"/>
              <a:t>命令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1238250" y="958215"/>
            <a:ext cx="10204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使用const 声明对象，</a:t>
            </a:r>
            <a:r>
              <a:rPr lang="zh-CN" altLang="en-US" sz="2000" dirty="0">
                <a:solidFill>
                  <a:srgbClr val="FF0000"/>
                </a:solidFill>
              </a:rPr>
              <a:t>对象本身的绑定不能修改</a:t>
            </a:r>
            <a:r>
              <a:rPr lang="zh-CN" altLang="en-US" sz="2000" dirty="0"/>
              <a:t>，但对象的属性和值可以修改。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724150" y="1609090"/>
            <a:ext cx="6760845" cy="484060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3037205" y="1783079"/>
            <a:ext cx="6373495" cy="4492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const person = {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name: "zhangsan"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};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/>
              <a:t>person.name = "lisi";  //OK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person.age = 20;   //OK</a:t>
            </a:r>
          </a:p>
          <a:p>
            <a:pPr>
              <a:lnSpc>
                <a:spcPct val="130000"/>
              </a:lnSpc>
            </a:pPr>
            <a:endParaRPr lang="zh-CN" altLang="en-US" sz="2000" dirty="0"/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//错误，报错：Assignment to constant variable.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person = {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    name: "wangwu"</a:t>
            </a:r>
          </a:p>
          <a:p>
            <a:pPr>
              <a:lnSpc>
                <a:spcPct val="130000"/>
              </a:lnSpc>
            </a:pPr>
            <a:r>
              <a:rPr lang="zh-CN" alt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92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4.globalThis</a:t>
            </a:r>
            <a:r>
              <a:rPr lang="zh-CN" altLang="en-US" dirty="0"/>
              <a:t>对象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1193800" y="1269365"/>
            <a:ext cx="10204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JavaScript</a:t>
            </a:r>
            <a:r>
              <a:rPr lang="zh-CN" altLang="zh-CN" sz="2000" dirty="0"/>
              <a:t>语言存在一个顶层对象，它提供</a:t>
            </a:r>
            <a:r>
              <a:rPr lang="zh-CN" altLang="zh-CN" sz="2000" dirty="0">
                <a:solidFill>
                  <a:srgbClr val="FF0000"/>
                </a:solidFill>
              </a:rPr>
              <a:t>全局环境</a:t>
            </a:r>
            <a:r>
              <a:rPr lang="zh-CN" altLang="zh-CN" sz="2000" dirty="0"/>
              <a:t>（即全局作用域）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320800" y="2126386"/>
            <a:ext cx="86677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dirty="0"/>
              <a:t>但是，顶层对象在各种实现里面是不统一的。例如：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浏览器里面，顶层对象是</a:t>
            </a:r>
            <a:r>
              <a:rPr lang="en-US" altLang="zh-CN" dirty="0"/>
              <a:t>window</a:t>
            </a:r>
            <a:r>
              <a:rPr lang="zh-CN" altLang="zh-CN" dirty="0"/>
              <a:t>，但</a:t>
            </a:r>
            <a:r>
              <a:rPr lang="en-US" altLang="zh-CN" dirty="0"/>
              <a:t>Node</a:t>
            </a:r>
            <a:r>
              <a:rPr lang="zh-CN" altLang="zh-CN" dirty="0"/>
              <a:t>和</a:t>
            </a:r>
            <a:r>
              <a:rPr lang="en-US" altLang="zh-CN" dirty="0"/>
              <a:t>Web Worker</a:t>
            </a:r>
            <a:r>
              <a:rPr lang="zh-CN" altLang="zh-CN" dirty="0"/>
              <a:t>没有</a:t>
            </a:r>
            <a:r>
              <a:rPr lang="en-US" altLang="zh-CN" dirty="0"/>
              <a:t>window</a:t>
            </a:r>
            <a:r>
              <a:rPr lang="zh-CN" altLang="zh-CN" dirty="0"/>
              <a:t>。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zh-CN" dirty="0"/>
              <a:t>浏览器和</a:t>
            </a:r>
            <a:r>
              <a:rPr lang="en-US" altLang="zh-CN" dirty="0"/>
              <a:t>Web Worker</a:t>
            </a:r>
            <a:r>
              <a:rPr lang="zh-CN" altLang="zh-CN" dirty="0"/>
              <a:t>里面，</a:t>
            </a:r>
            <a:r>
              <a:rPr lang="en-US" altLang="zh-CN" dirty="0"/>
              <a:t>self</a:t>
            </a:r>
            <a:r>
              <a:rPr lang="zh-CN" altLang="zh-CN" dirty="0"/>
              <a:t>也指向顶层对象，但是</a:t>
            </a:r>
            <a:r>
              <a:rPr lang="en-US" altLang="zh-CN" dirty="0"/>
              <a:t>Node</a:t>
            </a:r>
            <a:r>
              <a:rPr lang="zh-CN" altLang="zh-CN" dirty="0"/>
              <a:t>没有</a:t>
            </a:r>
            <a:r>
              <a:rPr lang="en-US" altLang="zh-CN" dirty="0"/>
              <a:t>self</a:t>
            </a:r>
            <a:r>
              <a:rPr lang="zh-CN" altLang="zh-CN" dirty="0"/>
              <a:t>。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/>
              <a:t>Node</a:t>
            </a:r>
            <a:r>
              <a:rPr lang="zh-CN" altLang="zh-CN" dirty="0"/>
              <a:t>里面，顶层对象是</a:t>
            </a:r>
            <a:r>
              <a:rPr lang="en-US" altLang="zh-CN" dirty="0"/>
              <a:t>global</a:t>
            </a:r>
            <a:r>
              <a:rPr lang="zh-CN" altLang="zh-CN" dirty="0"/>
              <a:t>，但其他环境都不支持。</a:t>
            </a:r>
          </a:p>
        </p:txBody>
      </p:sp>
    </p:spTree>
    <p:extLst>
      <p:ext uri="{BB962C8B-B14F-4D97-AF65-F5344CB8AC3E}">
        <p14:creationId xmlns:p14="http://schemas.microsoft.com/office/powerpoint/2010/main" val="11151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4.globalThis</a:t>
            </a:r>
            <a:r>
              <a:rPr lang="zh-CN" altLang="en-US" dirty="0"/>
              <a:t>对象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987425" y="1415415"/>
            <a:ext cx="984567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000" dirty="0"/>
              <a:t>	ES2020</a:t>
            </a:r>
            <a:r>
              <a:rPr lang="zh-CN" altLang="zh-CN" sz="2000" dirty="0"/>
              <a:t>在语言标准的层面，引入</a:t>
            </a:r>
            <a:r>
              <a:rPr lang="en-US" altLang="zh-CN" sz="2000" dirty="0" err="1"/>
              <a:t>globalThis</a:t>
            </a:r>
            <a:r>
              <a:rPr lang="zh-CN" altLang="zh-CN" sz="2000" dirty="0"/>
              <a:t>作为顶层对象。也就是说，任何环境下，</a:t>
            </a:r>
            <a:r>
              <a:rPr lang="en-US" altLang="zh-CN" sz="2000" dirty="0" err="1"/>
              <a:t>globalThis</a:t>
            </a:r>
            <a:r>
              <a:rPr lang="zh-CN" altLang="zh-CN" sz="2000" dirty="0"/>
              <a:t>都是存在的，都可以从它拿到顶层对象，指向全局环境下的</a:t>
            </a:r>
            <a:r>
              <a:rPr lang="en-US" altLang="zh-CN" sz="2000" dirty="0"/>
              <a:t>this</a:t>
            </a:r>
            <a:r>
              <a:rPr lang="zh-CN" altLang="zh-CN" sz="2000" dirty="0"/>
              <a:t>。</a:t>
            </a: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584450" y="3028951"/>
            <a:ext cx="6760845" cy="123190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3601085" y="3368686"/>
            <a:ext cx="4888230" cy="450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console.log(</a:t>
            </a:r>
            <a:r>
              <a:rPr lang="en-US" altLang="zh-CN" sz="2000" dirty="0" err="1"/>
              <a:t>globalThis</a:t>
            </a:r>
            <a:r>
              <a:rPr lang="en-US" altLang="zh-CN" sz="2000" dirty="0"/>
              <a:t>); //window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08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2729845" y="3122453"/>
            <a:ext cx="2941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字符串增强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8521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TWO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模板字符串</a:t>
            </a:r>
          </a:p>
        </p:txBody>
      </p:sp>
      <p:sp>
        <p:nvSpPr>
          <p:cNvPr id="16" name="文本框 4"/>
          <p:cNvSpPr txBox="1"/>
          <p:nvPr/>
        </p:nvSpPr>
        <p:spPr>
          <a:xfrm>
            <a:off x="1231265" y="1417320"/>
            <a:ext cx="914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ES6</a:t>
            </a:r>
            <a:r>
              <a:rPr lang="zh-CN" altLang="en-US" sz="2000"/>
              <a:t>之前字符串的创建使用双引号或者单引号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1250950" y="2337435"/>
            <a:ext cx="6689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000" dirty="0"/>
              <a:t>ES6</a:t>
            </a:r>
            <a:r>
              <a:rPr lang="zh-CN" altLang="en-US" sz="2000" dirty="0"/>
              <a:t>中引入了模板字符串的语法，它可以完成以下功能：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创建普通字符串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创建多行字符串</a:t>
            </a: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使用字符串占位符</a:t>
            </a:r>
          </a:p>
        </p:txBody>
      </p:sp>
    </p:spTree>
    <p:extLst>
      <p:ext uri="{BB962C8B-B14F-4D97-AF65-F5344CB8AC3E}">
        <p14:creationId xmlns:p14="http://schemas.microsoft.com/office/powerpoint/2010/main" val="5773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模板字符串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1131033" y="1549410"/>
            <a:ext cx="8050530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本身是一行字符串，但是字符串太长，一行写不完。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95196BA-2AF3-4E77-9F95-FF120AC71C24}"/>
              </a:ext>
            </a:extLst>
          </p:cNvPr>
          <p:cNvGrpSpPr/>
          <p:nvPr/>
        </p:nvGrpSpPr>
        <p:grpSpPr>
          <a:xfrm>
            <a:off x="1963420" y="2085497"/>
            <a:ext cx="7384415" cy="3520848"/>
            <a:chOff x="2094230" y="2711042"/>
            <a:chExt cx="7384415" cy="3520848"/>
          </a:xfrm>
        </p:grpSpPr>
        <p:sp>
          <p:nvSpPr>
            <p:cNvPr id="11" name="原创设计师QQ598969553          _3"/>
            <p:cNvSpPr/>
            <p:nvPr/>
          </p:nvSpPr>
          <p:spPr>
            <a:xfrm>
              <a:off x="2094230" y="2776855"/>
              <a:ext cx="7384415" cy="3455035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3"/>
            <p:cNvSpPr txBox="1"/>
            <p:nvPr/>
          </p:nvSpPr>
          <p:spPr>
            <a:xfrm>
              <a:off x="2615896" y="2711042"/>
              <a:ext cx="6804025" cy="34592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// 传统方式，使用</a:t>
              </a:r>
              <a:r>
                <a:rPr lang="en-US" altLang="zh-CN" sz="2000" dirty="0"/>
                <a:t>+</a:t>
              </a:r>
              <a:r>
                <a:rPr lang="zh-CN" altLang="en-US" sz="2000" dirty="0"/>
                <a:t>进行连接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var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      "</a:t>
              </a:r>
              <a:r>
                <a:rPr lang="zh-CN" altLang="en-US" dirty="0"/>
                <a:t>习近平新时代中国特色社会主义思想是当代</a:t>
              </a:r>
              <a:r>
                <a:rPr lang="en-US" altLang="zh-CN" dirty="0"/>
                <a:t>"</a:t>
              </a:r>
              <a:r>
                <a:rPr lang="zh-CN" altLang="en-US" dirty="0"/>
                <a:t> </a:t>
              </a:r>
              <a:r>
                <a:rPr lang="en-US" altLang="zh-CN" dirty="0"/>
                <a:t>+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      "</a:t>
              </a:r>
              <a:r>
                <a:rPr lang="zh-CN" altLang="en-US" dirty="0"/>
                <a:t>中国马克思主义、二十一世纪马克思主义。</a:t>
              </a:r>
              <a:r>
                <a:rPr lang="en-US" altLang="zh-CN" dirty="0"/>
                <a:t>";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// 传统方式，使用</a:t>
              </a:r>
              <a:r>
                <a:rPr lang="en-US" altLang="zh-CN" sz="2000" dirty="0"/>
                <a:t>JavaScript</a:t>
              </a:r>
              <a:r>
                <a:rPr lang="zh-CN" altLang="en-US" sz="2000" dirty="0"/>
                <a:t>的</a:t>
              </a:r>
              <a:r>
                <a:rPr lang="en-US" altLang="zh-CN" sz="2000" dirty="0"/>
                <a:t>bug</a:t>
              </a:r>
              <a:endParaRPr lang="zh-CN" altLang="en-US" sz="2000" dirty="0"/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var</a:t>
              </a:r>
              <a:r>
                <a:rPr lang="zh-CN" altLang="en-US" dirty="0"/>
                <a:t> </a:t>
              </a:r>
              <a:r>
                <a:rPr lang="en-US" altLang="zh-CN" dirty="0"/>
                <a:t>message2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      "</a:t>
              </a:r>
              <a:r>
                <a:rPr lang="zh-CN" altLang="en-US" dirty="0"/>
                <a:t>习近平新时代中国特色社会主义思想是当代</a:t>
              </a:r>
              <a:r>
                <a:rPr lang="en-US" altLang="zh-CN" dirty="0"/>
                <a:t>\</a:t>
              </a:r>
              <a:endParaRPr lang="zh-CN" altLang="en-US" dirty="0"/>
            </a:p>
            <a:p>
              <a:pPr>
                <a:lnSpc>
                  <a:spcPct val="150000"/>
                </a:lnSpc>
              </a:pPr>
              <a:r>
                <a:rPr lang="zh-CN" altLang="en-US" dirty="0"/>
                <a:t>中国马克思主义、二十一世纪马克思主义。</a:t>
              </a:r>
              <a:r>
                <a:rPr lang="en-US" altLang="zh-CN" dirty="0"/>
                <a:t>";</a:t>
              </a:r>
            </a:p>
          </p:txBody>
        </p:sp>
      </p:grpSp>
      <p:sp>
        <p:nvSpPr>
          <p:cNvPr id="15" name="文本框 5">
            <a:extLst>
              <a:ext uri="{FF2B5EF4-FFF2-40B4-BE49-F238E27FC236}">
                <a16:creationId xmlns:a16="http://schemas.microsoft.com/office/drawing/2014/main" id="{C4A8A121-5275-4C57-822B-63227FB7B4C1}"/>
              </a:ext>
            </a:extLst>
          </p:cNvPr>
          <p:cNvSpPr txBox="1"/>
          <p:nvPr/>
        </p:nvSpPr>
        <p:spPr>
          <a:xfrm>
            <a:off x="1866300" y="2986275"/>
            <a:ext cx="7481535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// es6</a:t>
            </a:r>
            <a:r>
              <a:rPr lang="zh-CN" altLang="en-US" sz="2000" b="1" dirty="0">
                <a:solidFill>
                  <a:srgbClr val="FF0000"/>
                </a:solidFill>
              </a:rPr>
              <a:t>方式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反引号</a:t>
            </a:r>
            <a:r>
              <a:rPr lang="en-US" altLang="zh-CN" sz="2000" b="1" dirty="0">
                <a:solidFill>
                  <a:srgbClr val="FF0000"/>
                </a:solidFill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</a:rPr>
              <a:t>反斜杠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    </a:t>
            </a:r>
            <a:r>
              <a:rPr lang="en-US" altLang="zh-CN" sz="2000" b="1" dirty="0">
                <a:solidFill>
                  <a:srgbClr val="FF0000"/>
                </a:solidFill>
              </a:rPr>
              <a:t>var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message3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= `</a:t>
            </a:r>
            <a:r>
              <a:rPr lang="zh-CN" altLang="en-US" sz="2000" b="1" dirty="0">
                <a:solidFill>
                  <a:srgbClr val="FF0000"/>
                </a:solidFill>
              </a:rPr>
              <a:t>习近平新时代中国特色社会主义思想是当代</a:t>
            </a:r>
            <a:r>
              <a:rPr lang="en-US" altLang="zh-CN" sz="2000" b="1" dirty="0">
                <a:solidFill>
                  <a:srgbClr val="FF0000"/>
                </a:solidFill>
              </a:rPr>
              <a:t>\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中国马克思主义、二十一世纪马克思主义。</a:t>
            </a:r>
            <a:r>
              <a:rPr lang="en-US" altLang="zh-CN" sz="2000" b="1" dirty="0">
                <a:solidFill>
                  <a:srgbClr val="FF0000"/>
                </a:solidFill>
              </a:rPr>
              <a:t>`;</a:t>
            </a:r>
          </a:p>
          <a:p>
            <a:endParaRPr lang="zh-CN" altLang="en-US" sz="2000" dirty="0"/>
          </a:p>
        </p:txBody>
      </p:sp>
      <p:sp>
        <p:nvSpPr>
          <p:cNvPr id="16" name="文本框 8"/>
          <p:cNvSpPr txBox="1"/>
          <p:nvPr/>
        </p:nvSpPr>
        <p:spPr>
          <a:xfrm>
            <a:off x="1131033" y="995874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创建普通字符串</a:t>
            </a:r>
          </a:p>
        </p:txBody>
      </p:sp>
    </p:spTree>
    <p:extLst>
      <p:ext uri="{BB962C8B-B14F-4D97-AF65-F5344CB8AC3E}">
        <p14:creationId xmlns:p14="http://schemas.microsoft.com/office/powerpoint/2010/main" val="85612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模板字符串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1361686" y="9868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创建多行字符串</a:t>
            </a:r>
          </a:p>
        </p:txBody>
      </p:sp>
      <p:pic>
        <p:nvPicPr>
          <p:cNvPr id="17" name="Picture 2" descr="https://iknow-pic.cdn.bcebos.com/060828381f30e9247e16ef5f43086e061d95f72a?x-bce-process%3Dimage%2Fresize%2Cm_lfit%2Cw_600%2Ch_800%2Climit_1%2Fquality%2Cq_85%2Fformat%2Cf_jpg">
            <a:extLst>
              <a:ext uri="{FF2B5EF4-FFF2-40B4-BE49-F238E27FC236}">
                <a16:creationId xmlns:a16="http://schemas.microsoft.com/office/drawing/2014/main" id="{552885BD-B74E-4B60-A0A2-2E84CD0C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1" y="1904799"/>
            <a:ext cx="7075917" cy="413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字符串新增方法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1434563" y="103133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创建多行字符串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1777217" y="1673860"/>
            <a:ext cx="8050530" cy="42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字符串本身就是多行字符串（直接回车）</a:t>
            </a:r>
          </a:p>
        </p:txBody>
      </p:sp>
      <p:sp>
        <p:nvSpPr>
          <p:cNvPr id="17" name="原创设计师QQ598969553          _3"/>
          <p:cNvSpPr/>
          <p:nvPr/>
        </p:nvSpPr>
        <p:spPr>
          <a:xfrm>
            <a:off x="1582907" y="2466340"/>
            <a:ext cx="7384415" cy="381000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3"/>
          <p:cNvSpPr txBox="1"/>
          <p:nvPr/>
        </p:nvSpPr>
        <p:spPr>
          <a:xfrm>
            <a:off x="1777217" y="2707452"/>
            <a:ext cx="7073387" cy="33650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// </a:t>
            </a:r>
            <a:r>
              <a:rPr lang="zh-CN" altLang="en-US" dirty="0"/>
              <a:t>传统方式用</a:t>
            </a:r>
            <a:r>
              <a:rPr lang="en-US" altLang="zh-CN" dirty="0"/>
              <a:t>\n</a:t>
            </a:r>
            <a:r>
              <a:rPr lang="zh-CN" altLang="en-US" dirty="0"/>
              <a:t>进行分段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    </a:t>
            </a:r>
            <a:r>
              <a:rPr lang="en-US" altLang="zh-CN" dirty="0"/>
              <a:t>var message = "</a:t>
            </a:r>
            <a:r>
              <a:rPr lang="zh-CN" altLang="en-US" dirty="0"/>
              <a:t>听党指挥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"\n" + "</a:t>
            </a:r>
            <a:r>
              <a:rPr lang="zh-CN" altLang="en-US" dirty="0"/>
              <a:t>能打胜仗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"\n" + "</a:t>
            </a:r>
            <a:r>
              <a:rPr lang="zh-CN" altLang="en-US" dirty="0"/>
              <a:t>作风优良</a:t>
            </a:r>
            <a:r>
              <a:rPr lang="en-US" altLang="zh-CN" dirty="0"/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// es6</a:t>
            </a:r>
            <a:r>
              <a:rPr lang="zh-CN" altLang="en-US" b="1" dirty="0">
                <a:solidFill>
                  <a:srgbClr val="FF0000"/>
                </a:solidFill>
              </a:rPr>
              <a:t>方式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    </a:t>
            </a:r>
            <a:r>
              <a:rPr lang="en-US" altLang="zh-CN" b="1" dirty="0">
                <a:solidFill>
                  <a:srgbClr val="FF0000"/>
                </a:solidFill>
              </a:rPr>
              <a:t>let message2 = `</a:t>
            </a:r>
            <a:r>
              <a:rPr lang="zh-CN" altLang="en-US" b="1" dirty="0">
                <a:solidFill>
                  <a:srgbClr val="FF0000"/>
                </a:solidFill>
              </a:rPr>
              <a:t>听党指挥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能打胜仗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作风优良</a:t>
            </a:r>
            <a:r>
              <a:rPr lang="en-US" altLang="zh-CN" b="1" dirty="0">
                <a:solidFill>
                  <a:srgbClr val="FF0000"/>
                </a:solidFill>
              </a:rPr>
              <a:t>`;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console.log(message);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console.log(message2);</a:t>
            </a:r>
          </a:p>
        </p:txBody>
      </p:sp>
    </p:spTree>
    <p:extLst>
      <p:ext uri="{BB962C8B-B14F-4D97-AF65-F5344CB8AC3E}">
        <p14:creationId xmlns:p14="http://schemas.microsoft.com/office/powerpoint/2010/main" val="5773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964055" y="1819910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832507" y="1008355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887095" y="259905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C85F9-448A-4F6F-AE4C-DD5D48498840}"/>
              </a:ext>
            </a:extLst>
          </p:cNvPr>
          <p:cNvSpPr txBox="1"/>
          <p:nvPr/>
        </p:nvSpPr>
        <p:spPr>
          <a:xfrm>
            <a:off x="4279475" y="561127"/>
            <a:ext cx="3465270" cy="625600"/>
          </a:xfrm>
          <a:prstGeom prst="rect">
            <a:avLst/>
          </a:prstGeom>
          <a:noFill/>
        </p:spPr>
        <p:txBody>
          <a:bodyPr wrap="square" lIns="70907" tIns="35455" rIns="70907" bIns="35455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学习目标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2F11EB-9C9C-4B96-B1E3-87548743A006}"/>
              </a:ext>
            </a:extLst>
          </p:cNvPr>
          <p:cNvSpPr txBox="1"/>
          <p:nvPr/>
        </p:nvSpPr>
        <p:spPr>
          <a:xfrm>
            <a:off x="4198016" y="1328369"/>
            <a:ext cx="701319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熟练使用</a:t>
            </a:r>
            <a:r>
              <a:rPr lang="en-US" altLang="zh-CN" sz="2800" dirty="0"/>
              <a:t>let</a:t>
            </a:r>
            <a:r>
              <a:rPr lang="zh-CN" altLang="zh-CN" sz="2800" dirty="0"/>
              <a:t>命令定义块级变量；</a:t>
            </a:r>
            <a:endParaRPr lang="en-US" altLang="zh-CN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熟练使用</a:t>
            </a:r>
            <a:r>
              <a:rPr lang="en-US" altLang="zh-CN" sz="2800" dirty="0" err="1"/>
              <a:t>const</a:t>
            </a:r>
            <a:r>
              <a:rPr lang="zh-CN" altLang="zh-CN" sz="2800" dirty="0"/>
              <a:t>命令定义常量；</a:t>
            </a:r>
            <a:endParaRPr lang="en-US" altLang="zh-CN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熟练使用模板字符串；</a:t>
            </a:r>
            <a:endParaRPr lang="en-US" altLang="zh-CN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掌握字符串的新增处理方法；</a:t>
            </a:r>
            <a:endParaRPr lang="en-US" altLang="zh-CN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熟练使用解构赋值；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掌握使用数组的扩展方法；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掌握函数的</a:t>
            </a:r>
            <a:r>
              <a:rPr lang="en-US" altLang="zh-CN" sz="2800" dirty="0"/>
              <a:t>rest</a:t>
            </a:r>
            <a:r>
              <a:rPr lang="zh-CN" altLang="zh-CN" sz="2800" dirty="0"/>
              <a:t>参数及参数默认值；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掌握箭头函数的定义及使用；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zh-CN" sz="2800" dirty="0"/>
              <a:t>掌握模块的定义及基本使用方法。</a:t>
            </a:r>
          </a:p>
        </p:txBody>
      </p:sp>
    </p:spTree>
    <p:extLst>
      <p:ext uri="{BB962C8B-B14F-4D97-AF65-F5344CB8AC3E}">
        <p14:creationId xmlns:p14="http://schemas.microsoft.com/office/powerpoint/2010/main" val="33111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字符串新增方法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1945885" y="9868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字符串占位符</a:t>
            </a:r>
          </a:p>
        </p:txBody>
      </p:sp>
      <p:sp>
        <p:nvSpPr>
          <p:cNvPr id="20" name="文本框 1"/>
          <p:cNvSpPr txBox="1"/>
          <p:nvPr/>
        </p:nvSpPr>
        <p:spPr>
          <a:xfrm>
            <a:off x="2288539" y="1629410"/>
            <a:ext cx="8050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sz="2000"/>
              <a:t>占位符由左侧的“${”和右侧的“}”组成，中间可以包含变量</a:t>
            </a:r>
            <a:r>
              <a:rPr lang="zh-CN" sz="2000"/>
              <a:t>和</a:t>
            </a:r>
            <a:r>
              <a:rPr sz="2000"/>
              <a:t>JavaScript表达式</a:t>
            </a:r>
          </a:p>
        </p:txBody>
      </p:sp>
      <p:sp>
        <p:nvSpPr>
          <p:cNvPr id="25" name="原创设计师QQ598969553          _3"/>
          <p:cNvSpPr/>
          <p:nvPr/>
        </p:nvSpPr>
        <p:spPr>
          <a:xfrm>
            <a:off x="1529714" y="2776855"/>
            <a:ext cx="9501505" cy="34550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4"/>
          <p:cNvSpPr txBox="1"/>
          <p:nvPr/>
        </p:nvSpPr>
        <p:spPr>
          <a:xfrm>
            <a:off x="7747634" y="2988944"/>
            <a:ext cx="3317875" cy="291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ym typeface="+mn-ea"/>
              </a:rPr>
              <a:t>// es6方式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ym typeface="+mn-ea"/>
              </a:rPr>
              <a:t>let amount = 5;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ym typeface="+mn-ea"/>
              </a:rPr>
              <a:t>let price = 86.5;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let total = `The total price is ${price * amount}`;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sym typeface="+mn-ea"/>
              </a:rPr>
              <a:t>console.log(total);</a:t>
            </a:r>
            <a:endParaRPr lang="zh-CN" altLang="en-US" dirty="0"/>
          </a:p>
        </p:txBody>
      </p:sp>
      <p:sp>
        <p:nvSpPr>
          <p:cNvPr id="27" name="文本框 3"/>
          <p:cNvSpPr txBox="1"/>
          <p:nvPr/>
        </p:nvSpPr>
        <p:spPr>
          <a:xfrm>
            <a:off x="2288540" y="2895600"/>
            <a:ext cx="5532120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// 传统方式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var amount = 5;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var price = 86.5;</a:t>
            </a:r>
          </a:p>
          <a:p>
            <a:pPr>
              <a:lnSpc>
                <a:spcPct val="17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var total = 'The total price is ' + price * amount;</a:t>
            </a:r>
            <a:endParaRPr lang="zh-CN" altLang="en-US" sz="2000" dirty="0"/>
          </a:p>
          <a:p>
            <a:pPr>
              <a:lnSpc>
                <a:spcPct val="170000"/>
              </a:lnSpc>
            </a:pPr>
            <a:r>
              <a:rPr lang="zh-CN" altLang="en-US" sz="2000" dirty="0"/>
              <a:t>console.log(total);</a:t>
            </a:r>
          </a:p>
          <a:p>
            <a:pPr>
              <a:lnSpc>
                <a:spcPct val="170000"/>
              </a:lnSpc>
            </a:pPr>
            <a:endParaRPr lang="zh-CN" altLang="en-US" sz="2000" dirty="0"/>
          </a:p>
          <a:p>
            <a:pPr>
              <a:lnSpc>
                <a:spcPct val="17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3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字符串新增方法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7B34F4-1E8B-4B03-8D44-77088B93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65" y="1841432"/>
            <a:ext cx="7904585" cy="42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3291635" y="3134499"/>
            <a:ext cx="2390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解构赋值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342433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THREE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9" name="文本框 11"/>
          <p:cNvSpPr txBox="1"/>
          <p:nvPr/>
        </p:nvSpPr>
        <p:spPr>
          <a:xfrm>
            <a:off x="2727960" y="1258570"/>
            <a:ext cx="481584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</a:rPr>
              <a:t>什么是解构赋值?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pic>
        <p:nvPicPr>
          <p:cNvPr id="10" name="图片 9" descr="千库网_讲课的男老师教师节元素_元素编号124653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9405" y="1927860"/>
            <a:ext cx="2581910" cy="2581910"/>
          </a:xfrm>
          <a:prstGeom prst="rect">
            <a:avLst/>
          </a:prstGeom>
        </p:spPr>
      </p:pic>
      <p:sp>
        <p:nvSpPr>
          <p:cNvPr id="11" name="文本框 1"/>
          <p:cNvSpPr txBox="1"/>
          <p:nvPr/>
        </p:nvSpPr>
        <p:spPr>
          <a:xfrm>
            <a:off x="2663190" y="2218055"/>
            <a:ext cx="9165590" cy="201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20000"/>
              </a:lnSpc>
            </a:pPr>
            <a:r>
              <a:rPr lang="zh-CN" altLang="en-US" sz="2000" dirty="0">
                <a:sym typeface="+mn-ea"/>
              </a:rPr>
              <a:t>左边一种结构（目标），右边一种结构（源），左右一一对应进行赋值。</a:t>
            </a:r>
            <a:endParaRPr lang="en-US" altLang="zh-CN" sz="2000" dirty="0"/>
          </a:p>
          <a:p>
            <a:pPr marL="342900" indent="-342900"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数组解构赋值</a:t>
            </a:r>
            <a:endParaRPr lang="en-US" altLang="zh-CN" sz="2000" dirty="0"/>
          </a:p>
          <a:p>
            <a:pPr marL="342900" indent="-342900"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对象解构赋值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3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66202" y="1541780"/>
            <a:ext cx="9357995" cy="2096933"/>
            <a:chOff x="1579" y="2659"/>
            <a:chExt cx="8023" cy="3627"/>
          </a:xfrm>
        </p:grpSpPr>
        <p:grpSp>
          <p:nvGrpSpPr>
            <p:cNvPr id="15" name="组合 14"/>
            <p:cNvGrpSpPr/>
            <p:nvPr/>
          </p:nvGrpSpPr>
          <p:grpSpPr>
            <a:xfrm>
              <a:off x="1579" y="2659"/>
              <a:ext cx="8023" cy="3627"/>
              <a:chOff x="1579" y="2854"/>
              <a:chExt cx="8023" cy="3627"/>
            </a:xfrm>
          </p:grpSpPr>
          <p:sp>
            <p:nvSpPr>
              <p:cNvPr id="17" name="原创设计师QQ598969553          _3"/>
              <p:cNvSpPr/>
              <p:nvPr/>
            </p:nvSpPr>
            <p:spPr>
              <a:xfrm>
                <a:off x="1579" y="3182"/>
                <a:ext cx="8023" cy="3299"/>
              </a:xfrm>
              <a:prstGeom prst="roundRect">
                <a:avLst>
                  <a:gd name="adj" fmla="val 9083"/>
                </a:avLst>
              </a:prstGeom>
              <a:noFill/>
              <a:ln>
                <a:solidFill>
                  <a:srgbClr val="ADB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原创设计师QQ598969553          _4"/>
              <p:cNvSpPr/>
              <p:nvPr/>
            </p:nvSpPr>
            <p:spPr>
              <a:xfrm>
                <a:off x="2104" y="3798"/>
                <a:ext cx="7169" cy="2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let [x,y] = [1,2];</a:t>
                </a:r>
              </a:p>
              <a:p>
                <a:pPr indent="0" algn="l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console.log(x,y);//1,2</a:t>
                </a:r>
              </a:p>
            </p:txBody>
          </p:sp>
          <p:sp>
            <p:nvSpPr>
              <p:cNvPr id="19" name="原创设计师QQ598969553          _6"/>
              <p:cNvSpPr/>
              <p:nvPr/>
            </p:nvSpPr>
            <p:spPr>
              <a:xfrm>
                <a:off x="2844" y="2854"/>
                <a:ext cx="5165" cy="7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 defTabSz="1450975">
                  <a:lnSpc>
                    <a:spcPct val="200000"/>
                  </a:lnSpc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原创设计师QQ598969553          _7"/>
            <p:cNvSpPr txBox="1"/>
            <p:nvPr/>
          </p:nvSpPr>
          <p:spPr>
            <a:xfrm>
              <a:off x="2975" y="2697"/>
              <a:ext cx="494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基本用法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047756" y="4426635"/>
            <a:ext cx="1022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本质上，这种写法属于“</a:t>
            </a:r>
            <a:r>
              <a:rPr lang="zh-CN" altLang="zh-CN" dirty="0">
                <a:solidFill>
                  <a:srgbClr val="FF0000"/>
                </a:solidFill>
              </a:rPr>
              <a:t>模式匹配</a:t>
            </a:r>
            <a:r>
              <a:rPr lang="zh-CN" altLang="zh-CN" dirty="0"/>
              <a:t>”，只要等号两边的模式相同，左边的变量就会被赋予对应的值。</a:t>
            </a:r>
          </a:p>
        </p:txBody>
      </p:sp>
    </p:spTree>
    <p:extLst>
      <p:ext uri="{BB962C8B-B14F-4D97-AF65-F5344CB8AC3E}">
        <p14:creationId xmlns:p14="http://schemas.microsoft.com/office/powerpoint/2010/main" val="25087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1793486" y="118373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...（剩余运算符）解构赋值</a:t>
            </a:r>
          </a:p>
        </p:txBody>
      </p:sp>
      <p:sp>
        <p:nvSpPr>
          <p:cNvPr id="25" name="原创设计师QQ598969553          _3"/>
          <p:cNvSpPr/>
          <p:nvPr/>
        </p:nvSpPr>
        <p:spPr>
          <a:xfrm>
            <a:off x="1793240" y="2216150"/>
            <a:ext cx="7384415" cy="34550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2675890" y="2328545"/>
            <a:ext cx="4888230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{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        let a,b,rest;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        [a,b,...rest] = [1,2,3,4,5,6];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        console.log(a,b,rest);//rest [3,4,5,6]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58325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45886" y="1211139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可忽略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1945640" y="2243552"/>
            <a:ext cx="7384415" cy="34550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828290" y="2355947"/>
            <a:ext cx="488823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let [a, , b] = [1, 2, 3];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// a = 1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// b = 3</a:t>
            </a:r>
          </a:p>
        </p:txBody>
      </p:sp>
    </p:spTree>
    <p:extLst>
      <p:ext uri="{BB962C8B-B14F-4D97-AF65-F5344CB8AC3E}">
        <p14:creationId xmlns:p14="http://schemas.microsoft.com/office/powerpoint/2010/main" val="6237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45886" y="9868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不完全解构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1945640" y="2019300"/>
            <a:ext cx="7384415" cy="34550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636520" y="2141220"/>
            <a:ext cx="488823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let [a, b] = [1]; </a:t>
            </a:r>
          </a:p>
          <a:p>
            <a:pPr>
              <a:lnSpc>
                <a:spcPct val="170000"/>
              </a:lnSpc>
            </a:pPr>
            <a:r>
              <a:rPr lang="en-US" altLang="zh-CN" sz="2000" dirty="0"/>
              <a:t>console.log(a, b);</a:t>
            </a:r>
          </a:p>
        </p:txBody>
      </p:sp>
    </p:spTree>
    <p:extLst>
      <p:ext uri="{BB962C8B-B14F-4D97-AF65-F5344CB8AC3E}">
        <p14:creationId xmlns:p14="http://schemas.microsoft.com/office/powerpoint/2010/main" val="6237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1945886" y="98688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对字符串进行解构赋值</a:t>
            </a:r>
          </a:p>
        </p:txBody>
      </p:sp>
      <p:sp>
        <p:nvSpPr>
          <p:cNvPr id="15" name="原创设计师QQ598969553          _3"/>
          <p:cNvSpPr/>
          <p:nvPr/>
        </p:nvSpPr>
        <p:spPr>
          <a:xfrm>
            <a:off x="1945640" y="2019300"/>
            <a:ext cx="7384415" cy="34550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2828290" y="2131695"/>
            <a:ext cx="4888230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/>
              <a:t>let [a, b, c, d, e] = 'hello';</a:t>
            </a:r>
          </a:p>
          <a:p>
            <a:pPr>
              <a:lnSpc>
                <a:spcPct val="170000"/>
              </a:lnSpc>
            </a:pPr>
            <a:r>
              <a:rPr lang="zh-CN" altLang="en-US" sz="2000" dirty="0"/>
              <a:t>console.log(a, b, c, d, e);</a:t>
            </a:r>
          </a:p>
        </p:txBody>
      </p:sp>
    </p:spTree>
    <p:extLst>
      <p:ext uri="{BB962C8B-B14F-4D97-AF65-F5344CB8AC3E}">
        <p14:creationId xmlns:p14="http://schemas.microsoft.com/office/powerpoint/2010/main" val="6237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数组的解构赋值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1434563" y="1390112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思考：</a:t>
            </a:r>
          </a:p>
        </p:txBody>
      </p:sp>
      <p:pic>
        <p:nvPicPr>
          <p:cNvPr id="15" name="图片 14" descr="千库网_带问号思考的动态小人_GIF编号7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3303905"/>
            <a:ext cx="2984500" cy="2984500"/>
          </a:xfrm>
          <a:prstGeom prst="rect">
            <a:avLst/>
          </a:prstGeom>
        </p:spPr>
      </p:pic>
      <p:sp>
        <p:nvSpPr>
          <p:cNvPr id="16" name="文本框 2"/>
          <p:cNvSpPr txBox="1"/>
          <p:nvPr/>
        </p:nvSpPr>
        <p:spPr>
          <a:xfrm>
            <a:off x="2083435" y="2137410"/>
            <a:ext cx="712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/>
              <a:t>如何使用解构赋值来交换两个变量？</a:t>
            </a:r>
          </a:p>
        </p:txBody>
      </p:sp>
    </p:spTree>
    <p:extLst>
      <p:ext uri="{BB962C8B-B14F-4D97-AF65-F5344CB8AC3E}">
        <p14:creationId xmlns:p14="http://schemas.microsoft.com/office/powerpoint/2010/main" val="25843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2413606" y="3140791"/>
            <a:ext cx="44310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err="1"/>
              <a:t>ECMAScript</a:t>
            </a:r>
            <a:r>
              <a:rPr lang="en-US" altLang="zh-CN" sz="4000" dirty="0"/>
              <a:t> 6</a:t>
            </a:r>
            <a:r>
              <a:rPr lang="zh-CN" altLang="zh-CN" sz="4000" dirty="0"/>
              <a:t>基础</a:t>
            </a:r>
            <a:endParaRPr lang="zh-CN" altLang="en-US" sz="4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828521" y="2436730"/>
            <a:ext cx="126188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前 言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对象的解构赋值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2415" y="2942475"/>
            <a:ext cx="9357995" cy="3480435"/>
            <a:chOff x="1579" y="2659"/>
            <a:chExt cx="8023" cy="6020"/>
          </a:xfrm>
        </p:grpSpPr>
        <p:grpSp>
          <p:nvGrpSpPr>
            <p:cNvPr id="10" name="组合 9"/>
            <p:cNvGrpSpPr/>
            <p:nvPr/>
          </p:nvGrpSpPr>
          <p:grpSpPr>
            <a:xfrm>
              <a:off x="1579" y="2659"/>
              <a:ext cx="8023" cy="6020"/>
              <a:chOff x="1579" y="2854"/>
              <a:chExt cx="8023" cy="6020"/>
            </a:xfrm>
          </p:grpSpPr>
          <p:sp>
            <p:nvSpPr>
              <p:cNvPr id="12" name="原创设计师QQ598969553          _3"/>
              <p:cNvSpPr/>
              <p:nvPr/>
            </p:nvSpPr>
            <p:spPr>
              <a:xfrm>
                <a:off x="1579" y="3182"/>
                <a:ext cx="8023" cy="5692"/>
              </a:xfrm>
              <a:prstGeom prst="roundRect">
                <a:avLst>
                  <a:gd name="adj" fmla="val 9083"/>
                </a:avLst>
              </a:prstGeom>
              <a:noFill/>
              <a:ln>
                <a:solidFill>
                  <a:srgbClr val="ADB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原创设计师QQ598969553          _4"/>
              <p:cNvSpPr/>
              <p:nvPr/>
            </p:nvSpPr>
            <p:spPr>
              <a:xfrm>
                <a:off x="2104" y="3798"/>
                <a:ext cx="7169" cy="2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let { 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name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,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age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} = {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name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: 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'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jac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k'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,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age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: </a:t>
                </a:r>
                <a:r>
                  <a:rPr lang="en-US" altLang="zh-CN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20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};</a:t>
                </a:r>
              </a:p>
              <a:p>
                <a:pPr indent="0" algn="l">
                  <a:lnSpc>
                    <a:spcPct val="200000"/>
                  </a:lnSpc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console.log(name, age);</a:t>
                </a:r>
              </a:p>
            </p:txBody>
          </p:sp>
          <p:sp>
            <p:nvSpPr>
              <p:cNvPr id="16" name="原创设计师QQ598969553          _6"/>
              <p:cNvSpPr/>
              <p:nvPr/>
            </p:nvSpPr>
            <p:spPr>
              <a:xfrm>
                <a:off x="2844" y="2854"/>
                <a:ext cx="5165" cy="7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 defTabSz="1450975">
                  <a:lnSpc>
                    <a:spcPct val="200000"/>
                  </a:lnSpc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原创设计师QQ598969553          _7"/>
            <p:cNvSpPr txBox="1"/>
            <p:nvPr/>
          </p:nvSpPr>
          <p:spPr>
            <a:xfrm>
              <a:off x="2975" y="2697"/>
              <a:ext cx="494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基本用法</a:t>
              </a:r>
            </a:p>
          </p:txBody>
        </p:sp>
      </p:grpSp>
      <p:sp>
        <p:nvSpPr>
          <p:cNvPr id="18" name="Freeform 207"/>
          <p:cNvSpPr>
            <a:spLocks noEditPoints="1"/>
          </p:cNvSpPr>
          <p:nvPr/>
        </p:nvSpPr>
        <p:spPr bwMode="auto">
          <a:xfrm>
            <a:off x="1044604" y="835915"/>
            <a:ext cx="415622" cy="373937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1426086" y="1022883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对象解构赋值</a:t>
            </a:r>
          </a:p>
        </p:txBody>
      </p:sp>
      <p:sp>
        <p:nvSpPr>
          <p:cNvPr id="20" name="文本框 1"/>
          <p:cNvSpPr txBox="1"/>
          <p:nvPr/>
        </p:nvSpPr>
        <p:spPr>
          <a:xfrm>
            <a:off x="1840865" y="1601470"/>
            <a:ext cx="8368030" cy="906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基本方式：let/const/var 后面跟上用一对{}包裹的变量列表，</a:t>
            </a:r>
            <a:endParaRPr lang="en-US" altLang="zh-CN" sz="2000" dirty="0"/>
          </a:p>
          <a:p>
            <a:pPr>
              <a:lnSpc>
                <a:spcPct val="14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变量名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对象属性名</a:t>
            </a:r>
            <a:r>
              <a:rPr lang="zh-CN" altLang="en-US" sz="2000" dirty="0"/>
              <a:t>相同，则就会</a:t>
            </a:r>
            <a:r>
              <a:rPr lang="zh-CN" altLang="en-US" sz="2000" dirty="0">
                <a:solidFill>
                  <a:srgbClr val="FF0000"/>
                </a:solidFill>
              </a:rPr>
              <a:t>取对象属性对应的值</a:t>
            </a:r>
            <a:r>
              <a:rPr lang="zh-CN" altLang="en-US" sz="2000" dirty="0"/>
              <a:t>初始化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74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50050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对象的解构赋值</a:t>
            </a: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1440815" y="2215515"/>
            <a:ext cx="9608185" cy="41738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607945" y="2368900"/>
            <a:ext cx="7593068" cy="3867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    let width = 600;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let height = 800;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console.log(width, height);</a:t>
            </a:r>
          </a:p>
          <a:p>
            <a:pPr>
              <a:lnSpc>
                <a:spcPct val="125000"/>
              </a:lnSpc>
            </a:pPr>
            <a:br>
              <a:rPr lang="en-US" altLang="zh-CN" dirty="0"/>
            </a:br>
            <a:r>
              <a:rPr lang="en-US" altLang="zh-CN" dirty="0"/>
              <a:t>    let size = 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  width: 200,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  height: 300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};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// </a:t>
            </a:r>
            <a:r>
              <a:rPr lang="zh-CN" altLang="en-US" dirty="0"/>
              <a:t>代码块语句不允许出现在赋值语句左侧，需加小括号变成表达式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    </a:t>
            </a:r>
            <a:r>
              <a:rPr lang="en-US" altLang="zh-CN" b="1" dirty="0">
                <a:solidFill>
                  <a:srgbClr val="FF0000"/>
                </a:solidFill>
              </a:rPr>
              <a:t>({ width, height } = size);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    console.log(width, height);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1497199" y="1097280"/>
            <a:ext cx="98145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JavaScript引擎将一对花括号视为一个代码块，语法规定</a:t>
            </a:r>
            <a:r>
              <a:rPr lang="zh-CN" altLang="en-US" sz="2000" dirty="0">
                <a:solidFill>
                  <a:schemeClr val="accent2"/>
                </a:solidFill>
              </a:rPr>
              <a:t>代码块语句不允许出现在赋值语句左侧</a:t>
            </a:r>
            <a:r>
              <a:rPr lang="zh-CN" altLang="en-US" sz="2000" dirty="0"/>
              <a:t>，</a:t>
            </a:r>
            <a:r>
              <a:rPr lang="zh-CN" altLang="en-US" sz="2000" u="sng" dirty="0">
                <a:solidFill>
                  <a:srgbClr val="FF0000"/>
                </a:solidFill>
              </a:rPr>
              <a:t>添加圆括号将语句转化为一个表达式</a:t>
            </a:r>
            <a:r>
              <a:rPr lang="zh-CN" altLang="en-US" sz="2000" dirty="0"/>
              <a:t>，从而实现整个解构赋值的过程。</a:t>
            </a:r>
          </a:p>
        </p:txBody>
      </p:sp>
    </p:spTree>
    <p:extLst>
      <p:ext uri="{BB962C8B-B14F-4D97-AF65-F5344CB8AC3E}">
        <p14:creationId xmlns:p14="http://schemas.microsoft.com/office/powerpoint/2010/main" val="30932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对象的解构赋值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51D753-D9E9-4AC2-91F3-C5981AC76389}"/>
              </a:ext>
            </a:extLst>
          </p:cNvPr>
          <p:cNvGrpSpPr/>
          <p:nvPr/>
        </p:nvGrpSpPr>
        <p:grpSpPr>
          <a:xfrm>
            <a:off x="1819450" y="2195470"/>
            <a:ext cx="7384415" cy="3953660"/>
            <a:chOff x="1945640" y="2019300"/>
            <a:chExt cx="7384415" cy="3719793"/>
          </a:xfrm>
        </p:grpSpPr>
        <p:sp>
          <p:nvSpPr>
            <p:cNvPr id="10" name="原创设计师QQ598969553          _3"/>
            <p:cNvSpPr/>
            <p:nvPr/>
          </p:nvSpPr>
          <p:spPr>
            <a:xfrm>
              <a:off x="1945640" y="2019300"/>
              <a:ext cx="7384415" cy="371979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3"/>
            <p:cNvSpPr txBox="1"/>
            <p:nvPr/>
          </p:nvSpPr>
          <p:spPr>
            <a:xfrm>
              <a:off x="2646045" y="2131695"/>
              <a:ext cx="4888230" cy="36073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let width = 600;</a:t>
              </a:r>
            </a:p>
            <a:p>
              <a:r>
                <a:rPr lang="en-US" altLang="zh-CN" dirty="0"/>
                <a:t>let height = 800;</a:t>
              </a:r>
            </a:p>
            <a:p>
              <a:r>
                <a:rPr lang="en-US" altLang="zh-CN" dirty="0"/>
                <a:t>let depth;</a:t>
              </a:r>
            </a:p>
            <a:p>
              <a:r>
                <a:rPr lang="en-US" altLang="zh-CN" dirty="0"/>
                <a:t>console.log(width, height , depth);</a:t>
              </a:r>
            </a:p>
            <a:p>
              <a:br>
                <a:rPr lang="en-US" altLang="zh-CN" dirty="0"/>
              </a:br>
              <a:r>
                <a:rPr lang="en-US" altLang="zh-CN" dirty="0"/>
                <a:t>let size = {</a:t>
              </a:r>
            </a:p>
            <a:p>
              <a:r>
                <a:rPr lang="en-US" altLang="zh-CN" dirty="0"/>
                <a:t>    width: 200,</a:t>
              </a:r>
            </a:p>
            <a:p>
              <a:r>
                <a:rPr lang="en-US" altLang="zh-CN" dirty="0"/>
                <a:t>    height: 300,</a:t>
              </a:r>
            </a:p>
            <a:p>
              <a:r>
                <a:rPr lang="en-US" altLang="zh-CN" dirty="0"/>
                <a:t>};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({ width, height, </a:t>
              </a:r>
              <a:r>
                <a:rPr lang="en-US" altLang="zh-CN" dirty="0">
                  <a:solidFill>
                    <a:srgbClr val="FF0000"/>
                  </a:solidFill>
                </a:rPr>
                <a:t>depth</a:t>
              </a:r>
              <a:r>
                <a:rPr lang="en-US" altLang="zh-CN" dirty="0"/>
                <a:t> } = size);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console.log(width, height, depth);</a:t>
              </a:r>
            </a:p>
          </p:txBody>
        </p:sp>
      </p:grpSp>
      <p:sp>
        <p:nvSpPr>
          <p:cNvPr id="12" name="文本框 4">
            <a:extLst>
              <a:ext uri="{FF2B5EF4-FFF2-40B4-BE49-F238E27FC236}">
                <a16:creationId xmlns:a16="http://schemas.microsoft.com/office/drawing/2014/main" id="{3A1B1C6E-D014-4565-9EB6-47EEE8FBDBD7}"/>
              </a:ext>
            </a:extLst>
          </p:cNvPr>
          <p:cNvSpPr txBox="1"/>
          <p:nvPr/>
        </p:nvSpPr>
        <p:spPr>
          <a:xfrm>
            <a:off x="1819450" y="1464610"/>
            <a:ext cx="9814560" cy="429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对象中不存在与变量同名的属性时，该变量值不会进行赋值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932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对象的解构赋值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71236" y="1236442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给解构的变量设置默认值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151556F-45C3-42BD-92FF-1A36C5CFA4B3}"/>
              </a:ext>
            </a:extLst>
          </p:cNvPr>
          <p:cNvGrpSpPr/>
          <p:nvPr/>
        </p:nvGrpSpPr>
        <p:grpSpPr>
          <a:xfrm>
            <a:off x="2244336" y="2257437"/>
            <a:ext cx="7384415" cy="2902591"/>
            <a:chOff x="1945640" y="2483141"/>
            <a:chExt cx="7384415" cy="2902591"/>
          </a:xfrm>
        </p:grpSpPr>
        <p:sp>
          <p:nvSpPr>
            <p:cNvPr id="11" name="原创设计师QQ598969553          _3"/>
            <p:cNvSpPr/>
            <p:nvPr/>
          </p:nvSpPr>
          <p:spPr>
            <a:xfrm>
              <a:off x="1945640" y="2483141"/>
              <a:ext cx="7384415" cy="2902591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3"/>
            <p:cNvSpPr txBox="1"/>
            <p:nvPr/>
          </p:nvSpPr>
          <p:spPr>
            <a:xfrm>
              <a:off x="2746712" y="2593089"/>
              <a:ext cx="4888230" cy="25340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let size =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    width: 200,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    height: 300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};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let { width, height, </a:t>
              </a:r>
              <a:r>
                <a:rPr lang="en-US" altLang="zh-CN" b="1" dirty="0">
                  <a:solidFill>
                    <a:srgbClr val="FF0000"/>
                  </a:solidFill>
                </a:rPr>
                <a:t>depth = 400</a:t>
              </a:r>
              <a:r>
                <a:rPr lang="en-US" altLang="zh-CN" dirty="0"/>
                <a:t> } = size;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console.log(width, height, depth);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2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对象的解构赋值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48142" y="1183640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解构对象属性赋值给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不同名变量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2FD23A-C4DE-4774-99C5-F9DBB1D5E762}"/>
              </a:ext>
            </a:extLst>
          </p:cNvPr>
          <p:cNvGrpSpPr/>
          <p:nvPr/>
        </p:nvGrpSpPr>
        <p:grpSpPr>
          <a:xfrm>
            <a:off x="2098992" y="2517279"/>
            <a:ext cx="7384415" cy="2217139"/>
            <a:chOff x="1945640" y="2019300"/>
            <a:chExt cx="7384415" cy="2217139"/>
          </a:xfrm>
        </p:grpSpPr>
        <p:sp>
          <p:nvSpPr>
            <p:cNvPr id="11" name="原创设计师QQ598969553          _3"/>
            <p:cNvSpPr/>
            <p:nvPr/>
          </p:nvSpPr>
          <p:spPr>
            <a:xfrm>
              <a:off x="1945640" y="2019300"/>
              <a:ext cx="7384415" cy="2217139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3"/>
            <p:cNvSpPr txBox="1"/>
            <p:nvPr/>
          </p:nvSpPr>
          <p:spPr>
            <a:xfrm>
              <a:off x="2646045" y="2131695"/>
              <a:ext cx="6497955" cy="16684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dirty="0"/>
                <a:t>let </a:t>
              </a:r>
              <a:r>
                <a:rPr lang="en-US" altLang="zh-CN" dirty="0" err="1"/>
                <a:t>personName</a:t>
              </a:r>
              <a:r>
                <a:rPr lang="en-US" altLang="zh-CN" dirty="0"/>
                <a:t>, name, age;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({ name: </a:t>
              </a:r>
              <a:r>
                <a:rPr lang="en-US" altLang="zh-CN" dirty="0" err="1"/>
                <a:t>personName</a:t>
              </a:r>
              <a:r>
                <a:rPr lang="en-US" altLang="zh-CN" dirty="0"/>
                <a:t>, age } = { name: "tom", age: 20 });</a:t>
              </a:r>
            </a:p>
            <a:p>
              <a:pPr>
                <a:lnSpc>
                  <a:spcPct val="200000"/>
                </a:lnSpc>
              </a:pPr>
              <a:r>
                <a:rPr lang="en-US" altLang="zh-CN" dirty="0"/>
                <a:t>console.log(</a:t>
              </a:r>
              <a:r>
                <a:rPr lang="en-US" altLang="zh-CN" dirty="0" err="1"/>
                <a:t>personName</a:t>
              </a:r>
              <a:r>
                <a:rPr lang="en-US" altLang="zh-CN" dirty="0"/>
                <a:t>, name, age);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2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数值和布尔值的解构赋值</a:t>
            </a:r>
          </a:p>
        </p:txBody>
      </p:sp>
      <p:sp>
        <p:nvSpPr>
          <p:cNvPr id="3" name="矩形 2"/>
          <p:cNvSpPr/>
          <p:nvPr/>
        </p:nvSpPr>
        <p:spPr>
          <a:xfrm>
            <a:off x="1549400" y="1410385"/>
            <a:ext cx="965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解构赋值时，如果等号右边是数值和布尔值，则会</a:t>
            </a:r>
            <a:r>
              <a:rPr lang="zh-CN" altLang="zh-CN" dirty="0">
                <a:solidFill>
                  <a:srgbClr val="FF0000"/>
                </a:solidFill>
              </a:rPr>
              <a:t>先转为对象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5" name="原创设计师QQ598969553          _3"/>
          <p:cNvSpPr/>
          <p:nvPr/>
        </p:nvSpPr>
        <p:spPr>
          <a:xfrm>
            <a:off x="2098992" y="2288679"/>
            <a:ext cx="7384415" cy="324217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2799397" y="2563045"/>
            <a:ext cx="649795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let {</a:t>
            </a:r>
            <a:r>
              <a:rPr lang="en-US" altLang="zh-CN" dirty="0" err="1"/>
              <a:t>toString</a:t>
            </a:r>
            <a:r>
              <a:rPr lang="en-US" altLang="zh-CN" dirty="0"/>
              <a:t>: s} = 123;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console.log(s === </a:t>
            </a:r>
            <a:r>
              <a:rPr lang="en-US" altLang="zh-CN" dirty="0" err="1"/>
              <a:t>Number.prototype.toString</a:t>
            </a:r>
            <a:r>
              <a:rPr lang="en-US" altLang="zh-CN" dirty="0"/>
              <a:t>); // true	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let {</a:t>
            </a:r>
            <a:r>
              <a:rPr lang="en-US" altLang="zh-CN" dirty="0" err="1"/>
              <a:t>toString</a:t>
            </a:r>
            <a:r>
              <a:rPr lang="en-US" altLang="zh-CN" dirty="0"/>
              <a:t>: b} = true;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console.log(b === </a:t>
            </a:r>
            <a:r>
              <a:rPr lang="en-US" altLang="zh-CN" dirty="0" err="1"/>
              <a:t>Boolean.prototype.toString</a:t>
            </a:r>
            <a:r>
              <a:rPr lang="en-US" altLang="zh-CN" dirty="0"/>
              <a:t> );// true</a:t>
            </a:r>
          </a:p>
        </p:txBody>
      </p:sp>
    </p:spTree>
    <p:extLst>
      <p:ext uri="{BB962C8B-B14F-4D97-AF65-F5344CB8AC3E}">
        <p14:creationId xmlns:p14="http://schemas.microsoft.com/office/powerpoint/2010/main" val="447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函数参数的解构赋值</a:t>
            </a:r>
          </a:p>
        </p:txBody>
      </p:sp>
      <p:sp>
        <p:nvSpPr>
          <p:cNvPr id="3" name="矩形 2"/>
          <p:cNvSpPr/>
          <p:nvPr/>
        </p:nvSpPr>
        <p:spPr>
          <a:xfrm>
            <a:off x="1346200" y="1372285"/>
            <a:ext cx="809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函数的参数也可以使用解构赋值，具体语法与直接使用一致。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098992" y="2288679"/>
            <a:ext cx="7384415" cy="366127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99397" y="2563045"/>
            <a:ext cx="649795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function add([x, y]){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 return x + y;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let result=add([1, 2]);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console.log(result);  //3</a:t>
            </a:r>
          </a:p>
        </p:txBody>
      </p:sp>
    </p:spTree>
    <p:extLst>
      <p:ext uri="{BB962C8B-B14F-4D97-AF65-F5344CB8AC3E}">
        <p14:creationId xmlns:p14="http://schemas.microsoft.com/office/powerpoint/2010/main" val="7324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函数参数的解构赋值</a:t>
            </a:r>
          </a:p>
        </p:txBody>
      </p:sp>
      <p:sp>
        <p:nvSpPr>
          <p:cNvPr id="3" name="矩形 2"/>
          <p:cNvSpPr/>
          <p:nvPr/>
        </p:nvSpPr>
        <p:spPr>
          <a:xfrm>
            <a:off x="2098991" y="1077436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函数参数解构赋值使用默认值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098990" y="1669058"/>
            <a:ext cx="7384415" cy="451584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643505" y="1740224"/>
            <a:ext cx="649795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function move({x = 0, y = 0} = {}) {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return [x, y];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console.log(move({x: 3, y: 8}));// [3, 8]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console.log(move({x: 3})); // [3, 0]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console.log(move({})); // [0, 0]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console.log(move()); // [0, 0]</a:t>
            </a:r>
          </a:p>
        </p:txBody>
      </p:sp>
    </p:spTree>
    <p:extLst>
      <p:ext uri="{BB962C8B-B14F-4D97-AF65-F5344CB8AC3E}">
        <p14:creationId xmlns:p14="http://schemas.microsoft.com/office/powerpoint/2010/main" val="1284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3137747" y="3122453"/>
            <a:ext cx="2390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数组增强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311655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FOUR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8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扩展运算符</a:t>
            </a:r>
          </a:p>
        </p:txBody>
      </p:sp>
      <p:sp>
        <p:nvSpPr>
          <p:cNvPr id="3" name="矩形 2"/>
          <p:cNvSpPr/>
          <p:nvPr/>
        </p:nvSpPr>
        <p:spPr>
          <a:xfrm>
            <a:off x="996950" y="1297285"/>
            <a:ext cx="10490200" cy="9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扩展运算符（</a:t>
            </a:r>
            <a:r>
              <a:rPr lang="en-US" altLang="zh-CN" dirty="0"/>
              <a:t>spread</a:t>
            </a:r>
            <a:r>
              <a:rPr lang="zh-CN" altLang="zh-CN" dirty="0"/>
              <a:t>）是三个点（</a:t>
            </a:r>
            <a:r>
              <a:rPr lang="en-US" altLang="zh-CN" dirty="0"/>
              <a:t>...</a:t>
            </a:r>
            <a:r>
              <a:rPr lang="zh-CN" altLang="zh-CN" dirty="0"/>
              <a:t>）。它好比</a:t>
            </a:r>
            <a:r>
              <a:rPr lang="en-US" altLang="zh-CN" dirty="0"/>
              <a:t>rest</a:t>
            </a:r>
            <a:r>
              <a:rPr lang="zh-CN" altLang="zh-CN" dirty="0"/>
              <a:t>参数的逆运算，将一个数组转为用逗号分隔的参数序列。该运算符主要用于函数调用。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096130" y="2202726"/>
            <a:ext cx="7384415" cy="348748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618732" y="2255527"/>
            <a:ext cx="64979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function add(x, y) {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	 return x + y;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2000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numbers = [4, 38];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let result=add(...numbers);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console.log(result); // 42</a:t>
            </a:r>
          </a:p>
        </p:txBody>
      </p:sp>
      <p:sp>
        <p:nvSpPr>
          <p:cNvPr id="15" name="矩形 14"/>
          <p:cNvSpPr/>
          <p:nvPr/>
        </p:nvSpPr>
        <p:spPr>
          <a:xfrm>
            <a:off x="1310640" y="6001435"/>
            <a:ext cx="929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注意</a:t>
            </a:r>
            <a:r>
              <a:rPr lang="zh-CN" altLang="zh-CN" dirty="0"/>
              <a:t>，只有函数调用时，扩展运算符才可以放在圆括号中，否则会报错。</a:t>
            </a:r>
          </a:p>
        </p:txBody>
      </p:sp>
    </p:spTree>
    <p:extLst>
      <p:ext uri="{BB962C8B-B14F-4D97-AF65-F5344CB8AC3E}">
        <p14:creationId xmlns:p14="http://schemas.microsoft.com/office/powerpoint/2010/main" val="11287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5"/>
          <p:cNvGrpSpPr/>
          <p:nvPr/>
        </p:nvGrpSpPr>
        <p:grpSpPr>
          <a:xfrm>
            <a:off x="5657215" y="2120265"/>
            <a:ext cx="907415" cy="2456180"/>
            <a:chOff x="5657277" y="2120164"/>
            <a:chExt cx="907590" cy="2456370"/>
          </a:xfrm>
        </p:grpSpPr>
        <p:sp>
          <p:nvSpPr>
            <p:cNvPr id="91" name="Teardrop 20"/>
            <p:cNvSpPr/>
            <p:nvPr/>
          </p:nvSpPr>
          <p:spPr>
            <a:xfrm rot="8180741">
              <a:off x="5657277" y="2120164"/>
              <a:ext cx="907590" cy="907590"/>
            </a:xfrm>
            <a:prstGeom prst="teardrop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92" name="Straight Connector 22"/>
            <p:cNvCxnSpPr/>
            <p:nvPr/>
          </p:nvCxnSpPr>
          <p:spPr>
            <a:xfrm>
              <a:off x="6096000" y="3162300"/>
              <a:ext cx="0" cy="1414234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Isosceles Triangle 25"/>
            <p:cNvSpPr/>
            <p:nvPr/>
          </p:nvSpPr>
          <p:spPr>
            <a:xfrm>
              <a:off x="5955506" y="4355388"/>
              <a:ext cx="280988" cy="221146"/>
            </a:xfrm>
            <a:prstGeom prst="triangl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75" name="Rectangle 21"/>
          <p:cNvSpPr/>
          <p:nvPr/>
        </p:nvSpPr>
        <p:spPr>
          <a:xfrm>
            <a:off x="4842510" y="2312035"/>
            <a:ext cx="2536825" cy="523240"/>
          </a:xfrm>
          <a:prstGeom prst="rect">
            <a:avLst/>
          </a:prstGeom>
        </p:spPr>
        <p:txBody>
          <a:bodyPr wrap="none" lIns="0" tIns="0" rIns="0" bIns="0" anchor="ctr" anchorCtr="1"/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BOM</a:t>
            </a:r>
          </a:p>
        </p:txBody>
      </p:sp>
      <p:grpSp>
        <p:nvGrpSpPr>
          <p:cNvPr id="83" name="Group 1"/>
          <p:cNvGrpSpPr/>
          <p:nvPr/>
        </p:nvGrpSpPr>
        <p:grpSpPr>
          <a:xfrm rot="20859091">
            <a:off x="1635760" y="4013835"/>
            <a:ext cx="2771140" cy="2028825"/>
            <a:chOff x="2013863" y="3383575"/>
            <a:chExt cx="2771367" cy="2028986"/>
          </a:xfrm>
        </p:grpSpPr>
        <p:sp>
          <p:nvSpPr>
            <p:cNvPr id="85" name="Teardrop 29"/>
            <p:cNvSpPr/>
            <p:nvPr/>
          </p:nvSpPr>
          <p:spPr>
            <a:xfrm rot="4865446">
              <a:off x="2013863" y="3383575"/>
              <a:ext cx="907590" cy="907590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86" name="Straight Connector 30"/>
            <p:cNvCxnSpPr/>
            <p:nvPr/>
          </p:nvCxnSpPr>
          <p:spPr>
            <a:xfrm rot="18284705">
              <a:off x="3749501" y="3709066"/>
              <a:ext cx="0" cy="2071459"/>
            </a:xfrm>
            <a:prstGeom prst="lin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31"/>
            <p:cNvSpPr/>
            <p:nvPr/>
          </p:nvSpPr>
          <p:spPr>
            <a:xfrm rot="18284705">
              <a:off x="4369204" y="5161494"/>
              <a:ext cx="280988" cy="221146"/>
            </a:xfrm>
            <a:prstGeom prst="triangl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95" name="Group 3"/>
          <p:cNvGrpSpPr/>
          <p:nvPr/>
        </p:nvGrpSpPr>
        <p:grpSpPr>
          <a:xfrm>
            <a:off x="7778750" y="4467860"/>
            <a:ext cx="2965450" cy="1438275"/>
            <a:chOff x="7778793" y="4468069"/>
            <a:chExt cx="2965617" cy="1438264"/>
          </a:xfrm>
        </p:grpSpPr>
        <p:sp>
          <p:nvSpPr>
            <p:cNvPr id="97" name="Teardrop 33"/>
            <p:cNvSpPr/>
            <p:nvPr/>
          </p:nvSpPr>
          <p:spPr>
            <a:xfrm rot="17654065" flipH="1">
              <a:off x="9836820" y="4468069"/>
              <a:ext cx="907590" cy="907590"/>
            </a:xfrm>
            <a:prstGeom prst="teardrop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cxnSp>
          <p:nvCxnSpPr>
            <p:cNvPr id="98" name="Straight Connector 34"/>
            <p:cNvCxnSpPr/>
            <p:nvPr/>
          </p:nvCxnSpPr>
          <p:spPr>
            <a:xfrm rot="4234806" flipH="1">
              <a:off x="8814523" y="4422506"/>
              <a:ext cx="0" cy="2071459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35"/>
            <p:cNvSpPr/>
            <p:nvPr/>
          </p:nvSpPr>
          <p:spPr>
            <a:xfrm rot="4234806" flipH="1">
              <a:off x="7801507" y="5655266"/>
              <a:ext cx="280988" cy="221146"/>
            </a:xfrm>
            <a:prstGeom prst="triangl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234543" y="4557484"/>
            <a:ext cx="3722916" cy="2300516"/>
            <a:chOff x="3175907" y="3418113"/>
            <a:chExt cx="2792187" cy="1725387"/>
          </a:xfrm>
        </p:grpSpPr>
        <p:sp>
          <p:nvSpPr>
            <p:cNvPr id="101" name="Freeform: Shape 17"/>
            <p:cNvSpPr/>
            <p:nvPr/>
          </p:nvSpPr>
          <p:spPr>
            <a:xfrm>
              <a:off x="3175907" y="3418113"/>
              <a:ext cx="2792187" cy="1725387"/>
            </a:xfrm>
            <a:custGeom>
              <a:avLst/>
              <a:gdLst>
                <a:gd name="connsiteX0" fmla="*/ 1861458 w 3722916"/>
                <a:gd name="connsiteY0" fmla="*/ 0 h 2300516"/>
                <a:gd name="connsiteX1" fmla="*/ 3722916 w 3722916"/>
                <a:gd name="connsiteY1" fmla="*/ 1861458 h 2300516"/>
                <a:gd name="connsiteX2" fmla="*/ 3685098 w 3722916"/>
                <a:gd name="connsiteY2" fmla="*/ 2236607 h 2300516"/>
                <a:gd name="connsiteX3" fmla="*/ 3668666 w 3722916"/>
                <a:gd name="connsiteY3" fmla="*/ 2300516 h 2300516"/>
                <a:gd name="connsiteX4" fmla="*/ 3344638 w 3722916"/>
                <a:gd name="connsiteY4" fmla="*/ 2300516 h 2300516"/>
                <a:gd name="connsiteX5" fmla="*/ 3377349 w 3722916"/>
                <a:gd name="connsiteY5" fmla="*/ 2173297 h 2300516"/>
                <a:gd name="connsiteX6" fmla="*/ 3408785 w 3722916"/>
                <a:gd name="connsiteY6" fmla="*/ 1861457 h 2300516"/>
                <a:gd name="connsiteX7" fmla="*/ 1861457 w 3722916"/>
                <a:gd name="connsiteY7" fmla="*/ 314130 h 2300516"/>
                <a:gd name="connsiteX8" fmla="*/ 314129 w 3722916"/>
                <a:gd name="connsiteY8" fmla="*/ 1861457 h 2300516"/>
                <a:gd name="connsiteX9" fmla="*/ 345565 w 3722916"/>
                <a:gd name="connsiteY9" fmla="*/ 2173297 h 2300516"/>
                <a:gd name="connsiteX10" fmla="*/ 378277 w 3722916"/>
                <a:gd name="connsiteY10" fmla="*/ 2300516 h 2300516"/>
                <a:gd name="connsiteX11" fmla="*/ 54251 w 3722916"/>
                <a:gd name="connsiteY11" fmla="*/ 2300516 h 2300516"/>
                <a:gd name="connsiteX12" fmla="*/ 37818 w 3722916"/>
                <a:gd name="connsiteY12" fmla="*/ 2236607 h 2300516"/>
                <a:gd name="connsiteX13" fmla="*/ 0 w 3722916"/>
                <a:gd name="connsiteY13" fmla="*/ 1861458 h 2300516"/>
                <a:gd name="connsiteX14" fmla="*/ 1861458 w 3722916"/>
                <a:gd name="connsiteY14" fmla="*/ 0 h 230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2916" h="2300516">
                  <a:moveTo>
                    <a:pt x="1861458" y="0"/>
                  </a:moveTo>
                  <a:cubicBezTo>
                    <a:pt x="2889513" y="0"/>
                    <a:pt x="3722916" y="833403"/>
                    <a:pt x="3722916" y="1861458"/>
                  </a:cubicBezTo>
                  <a:cubicBezTo>
                    <a:pt x="3722916" y="1989965"/>
                    <a:pt x="3709894" y="2115430"/>
                    <a:pt x="3685098" y="2236607"/>
                  </a:cubicBezTo>
                  <a:lnTo>
                    <a:pt x="3668666" y="2300516"/>
                  </a:lnTo>
                  <a:lnTo>
                    <a:pt x="3344638" y="2300516"/>
                  </a:lnTo>
                  <a:lnTo>
                    <a:pt x="3377349" y="2173297"/>
                  </a:lnTo>
                  <a:cubicBezTo>
                    <a:pt x="3397961" y="2072570"/>
                    <a:pt x="3408785" y="1968277"/>
                    <a:pt x="3408785" y="1861457"/>
                  </a:cubicBezTo>
                  <a:cubicBezTo>
                    <a:pt x="3408785" y="1006892"/>
                    <a:pt x="2716023" y="314130"/>
                    <a:pt x="1861457" y="314130"/>
                  </a:cubicBezTo>
                  <a:cubicBezTo>
                    <a:pt x="1006891" y="314130"/>
                    <a:pt x="314129" y="1006892"/>
                    <a:pt x="314129" y="1861457"/>
                  </a:cubicBezTo>
                  <a:cubicBezTo>
                    <a:pt x="314129" y="1968277"/>
                    <a:pt x="324954" y="2072570"/>
                    <a:pt x="345565" y="2173297"/>
                  </a:cubicBezTo>
                  <a:lnTo>
                    <a:pt x="378277" y="2300516"/>
                  </a:lnTo>
                  <a:lnTo>
                    <a:pt x="54251" y="2300516"/>
                  </a:lnTo>
                  <a:lnTo>
                    <a:pt x="37818" y="2236607"/>
                  </a:lnTo>
                  <a:cubicBezTo>
                    <a:pt x="13022" y="2115430"/>
                    <a:pt x="0" y="1989965"/>
                    <a:pt x="0" y="1861458"/>
                  </a:cubicBezTo>
                  <a:cubicBezTo>
                    <a:pt x="0" y="833403"/>
                    <a:pt x="833403" y="0"/>
                    <a:pt x="1861458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02" name="Freeform: Shape 42"/>
            <p:cNvSpPr/>
            <p:nvPr/>
          </p:nvSpPr>
          <p:spPr bwMode="auto">
            <a:xfrm>
              <a:off x="4155653" y="4145043"/>
              <a:ext cx="787823" cy="728864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sz="2400">
                <a:cs typeface="+mn-ea"/>
                <a:sym typeface="+mn-lt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957580" y="1075055"/>
            <a:ext cx="905429" cy="930707"/>
          </a:xfrm>
          <a:prstGeom prst="ellipse">
            <a:avLst/>
          </a:prstGeom>
          <a:solidFill>
            <a:srgbClr val="124062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300">
              <a:solidFill>
                <a:srgbClr val="FEFABC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1771" y="1132937"/>
            <a:ext cx="491416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浏览器端</a:t>
            </a:r>
            <a:r>
              <a:rPr lang="en-US" altLang="zh-CN" sz="2800" b="1" dirty="0">
                <a:solidFill>
                  <a:srgbClr val="124062"/>
                </a:solidFill>
                <a:cs typeface="+mn-ea"/>
                <a:sym typeface="+mn-lt"/>
              </a:rPr>
              <a:t>JavaScript</a:t>
            </a: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组成</a:t>
            </a:r>
          </a:p>
        </p:txBody>
      </p:sp>
      <p:sp>
        <p:nvSpPr>
          <p:cNvPr id="5" name="Freeform 207"/>
          <p:cNvSpPr>
            <a:spLocks noEditPoints="1"/>
          </p:cNvSpPr>
          <p:nvPr/>
        </p:nvSpPr>
        <p:spPr bwMode="auto">
          <a:xfrm>
            <a:off x="1198909" y="1353440"/>
            <a:ext cx="415622" cy="373937"/>
          </a:xfrm>
          <a:custGeom>
            <a:avLst/>
            <a:gdLst>
              <a:gd name="T0" fmla="*/ 112 w 128"/>
              <a:gd name="T1" fmla="*/ 60 h 112"/>
              <a:gd name="T2" fmla="*/ 104 w 128"/>
              <a:gd name="T3" fmla="*/ 60 h 112"/>
              <a:gd name="T4" fmla="*/ 104 w 128"/>
              <a:gd name="T5" fmla="*/ 16 h 112"/>
              <a:gd name="T6" fmla="*/ 88 w 128"/>
              <a:gd name="T7" fmla="*/ 0 h 112"/>
              <a:gd name="T8" fmla="*/ 40 w 128"/>
              <a:gd name="T9" fmla="*/ 0 h 112"/>
              <a:gd name="T10" fmla="*/ 24 w 128"/>
              <a:gd name="T11" fmla="*/ 16 h 112"/>
              <a:gd name="T12" fmla="*/ 24 w 128"/>
              <a:gd name="T13" fmla="*/ 52 h 112"/>
              <a:gd name="T14" fmla="*/ 24 w 128"/>
              <a:gd name="T15" fmla="*/ 56 h 112"/>
              <a:gd name="T16" fmla="*/ 24 w 128"/>
              <a:gd name="T17" fmla="*/ 56 h 112"/>
              <a:gd name="T18" fmla="*/ 24 w 128"/>
              <a:gd name="T19" fmla="*/ 60 h 112"/>
              <a:gd name="T20" fmla="*/ 16 w 128"/>
              <a:gd name="T21" fmla="*/ 60 h 112"/>
              <a:gd name="T22" fmla="*/ 0 w 128"/>
              <a:gd name="T23" fmla="*/ 76 h 112"/>
              <a:gd name="T24" fmla="*/ 0 w 128"/>
              <a:gd name="T25" fmla="*/ 84 h 112"/>
              <a:gd name="T26" fmla="*/ 16 w 128"/>
              <a:gd name="T27" fmla="*/ 100 h 112"/>
              <a:gd name="T28" fmla="*/ 25 w 128"/>
              <a:gd name="T29" fmla="*/ 100 h 112"/>
              <a:gd name="T30" fmla="*/ 40 w 128"/>
              <a:gd name="T31" fmla="*/ 112 h 112"/>
              <a:gd name="T32" fmla="*/ 88 w 128"/>
              <a:gd name="T33" fmla="*/ 112 h 112"/>
              <a:gd name="T34" fmla="*/ 103 w 128"/>
              <a:gd name="T35" fmla="*/ 100 h 112"/>
              <a:gd name="T36" fmla="*/ 112 w 128"/>
              <a:gd name="T37" fmla="*/ 100 h 112"/>
              <a:gd name="T38" fmla="*/ 128 w 128"/>
              <a:gd name="T39" fmla="*/ 84 h 112"/>
              <a:gd name="T40" fmla="*/ 128 w 128"/>
              <a:gd name="T41" fmla="*/ 76 h 112"/>
              <a:gd name="T42" fmla="*/ 112 w 128"/>
              <a:gd name="T43" fmla="*/ 60 h 112"/>
              <a:gd name="T44" fmla="*/ 32 w 128"/>
              <a:gd name="T45" fmla="*/ 16 h 112"/>
              <a:gd name="T46" fmla="*/ 40 w 128"/>
              <a:gd name="T47" fmla="*/ 8 h 112"/>
              <a:gd name="T48" fmla="*/ 88 w 128"/>
              <a:gd name="T49" fmla="*/ 8 h 112"/>
              <a:gd name="T50" fmla="*/ 96 w 128"/>
              <a:gd name="T51" fmla="*/ 16 h 112"/>
              <a:gd name="T52" fmla="*/ 96 w 128"/>
              <a:gd name="T53" fmla="*/ 60 h 112"/>
              <a:gd name="T54" fmla="*/ 32 w 128"/>
              <a:gd name="T55" fmla="*/ 60 h 112"/>
              <a:gd name="T56" fmla="*/ 32 w 128"/>
              <a:gd name="T57" fmla="*/ 16 h 112"/>
              <a:gd name="T58" fmla="*/ 88 w 128"/>
              <a:gd name="T59" fmla="*/ 104 h 112"/>
              <a:gd name="T60" fmla="*/ 40 w 128"/>
              <a:gd name="T61" fmla="*/ 104 h 112"/>
              <a:gd name="T62" fmla="*/ 32 w 128"/>
              <a:gd name="T63" fmla="*/ 96 h 112"/>
              <a:gd name="T64" fmla="*/ 40 w 128"/>
              <a:gd name="T65" fmla="*/ 88 h 112"/>
              <a:gd name="T66" fmla="*/ 88 w 128"/>
              <a:gd name="T67" fmla="*/ 88 h 112"/>
              <a:gd name="T68" fmla="*/ 96 w 128"/>
              <a:gd name="T69" fmla="*/ 96 h 112"/>
              <a:gd name="T70" fmla="*/ 88 w 128"/>
              <a:gd name="T71" fmla="*/ 104 h 112"/>
              <a:gd name="T72" fmla="*/ 120 w 128"/>
              <a:gd name="T73" fmla="*/ 84 h 112"/>
              <a:gd name="T74" fmla="*/ 112 w 128"/>
              <a:gd name="T75" fmla="*/ 92 h 112"/>
              <a:gd name="T76" fmla="*/ 103 w 128"/>
              <a:gd name="T77" fmla="*/ 92 h 112"/>
              <a:gd name="T78" fmla="*/ 88 w 128"/>
              <a:gd name="T79" fmla="*/ 80 h 112"/>
              <a:gd name="T80" fmla="*/ 40 w 128"/>
              <a:gd name="T81" fmla="*/ 80 h 112"/>
              <a:gd name="T82" fmla="*/ 25 w 128"/>
              <a:gd name="T83" fmla="*/ 92 h 112"/>
              <a:gd name="T84" fmla="*/ 16 w 128"/>
              <a:gd name="T85" fmla="*/ 92 h 112"/>
              <a:gd name="T86" fmla="*/ 8 w 128"/>
              <a:gd name="T87" fmla="*/ 84 h 112"/>
              <a:gd name="T88" fmla="*/ 8 w 128"/>
              <a:gd name="T89" fmla="*/ 76 h 112"/>
              <a:gd name="T90" fmla="*/ 16 w 128"/>
              <a:gd name="T91" fmla="*/ 68 h 112"/>
              <a:gd name="T92" fmla="*/ 112 w 128"/>
              <a:gd name="T93" fmla="*/ 68 h 112"/>
              <a:gd name="T94" fmla="*/ 120 w 128"/>
              <a:gd name="T95" fmla="*/ 76 h 112"/>
              <a:gd name="T96" fmla="*/ 120 w 128"/>
              <a:gd name="T97" fmla="*/ 8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Rectangle 38"/>
          <p:cNvSpPr/>
          <p:nvPr/>
        </p:nvSpPr>
        <p:spPr>
          <a:xfrm>
            <a:off x="1492885" y="4468495"/>
            <a:ext cx="245745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lvl="0" defTabSz="914400">
              <a:defRPr/>
            </a:pPr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DOM</a:t>
            </a:r>
          </a:p>
        </p:txBody>
      </p:sp>
      <p:sp>
        <p:nvSpPr>
          <p:cNvPr id="78" name="Rectangle 26"/>
          <p:cNvSpPr/>
          <p:nvPr/>
        </p:nvSpPr>
        <p:spPr>
          <a:xfrm>
            <a:off x="7881620" y="4723130"/>
            <a:ext cx="275209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lvl="0" algn="r" defTabSz="914400">
              <a:defRPr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098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2.Array.from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033780" y="1252835"/>
            <a:ext cx="10629900" cy="9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dirty="0" err="1"/>
              <a:t>Array.from</a:t>
            </a:r>
            <a:r>
              <a:rPr lang="zh-CN" altLang="zh-CN" dirty="0"/>
              <a:t>方法用于将两类对象转为真正的数组：类似数组的对象（</a:t>
            </a:r>
            <a:r>
              <a:rPr lang="en-US" altLang="zh-CN" dirty="0"/>
              <a:t>array-like object</a:t>
            </a:r>
            <a:r>
              <a:rPr lang="zh-CN" altLang="zh-CN" dirty="0"/>
              <a:t>）和可遍历（</a:t>
            </a:r>
            <a:r>
              <a:rPr lang="en-US" altLang="zh-CN" dirty="0" err="1"/>
              <a:t>iterable</a:t>
            </a:r>
            <a:r>
              <a:rPr lang="zh-CN" altLang="zh-CN" dirty="0"/>
              <a:t>）的对象（包括</a:t>
            </a:r>
            <a:r>
              <a:rPr lang="en-US" altLang="zh-CN" dirty="0"/>
              <a:t> ES6 </a:t>
            </a:r>
            <a:r>
              <a:rPr lang="zh-CN" altLang="zh-CN" dirty="0"/>
              <a:t>新增的数据结构</a:t>
            </a:r>
            <a:r>
              <a:rPr lang="en-US" altLang="zh-CN" dirty="0"/>
              <a:t> Set </a:t>
            </a:r>
            <a:r>
              <a:rPr lang="zh-CN" altLang="zh-CN" dirty="0"/>
              <a:t>和</a:t>
            </a:r>
            <a:r>
              <a:rPr lang="en-US" altLang="zh-CN" dirty="0"/>
              <a:t> Map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477130" y="2337043"/>
            <a:ext cx="7384415" cy="413257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999732" y="2389845"/>
            <a:ext cx="6497955" cy="37709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let </a:t>
            </a:r>
            <a:r>
              <a:rPr lang="en-US" altLang="zh-CN" dirty="0" err="1"/>
              <a:t>arrayLike</a:t>
            </a:r>
            <a:r>
              <a:rPr lang="en-US" altLang="zh-CN" dirty="0"/>
              <a:t> = {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'0': 'a',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'1': 'b',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'2': 'c',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length: 3  //</a:t>
            </a:r>
            <a:r>
              <a:rPr lang="zh-CN" altLang="en-US" dirty="0"/>
              <a:t>必须有</a:t>
            </a:r>
            <a:r>
              <a:rPr lang="en-US" altLang="zh-CN" dirty="0"/>
              <a:t>length</a:t>
            </a:r>
            <a:r>
              <a:rPr lang="zh-CN" altLang="en-US" dirty="0"/>
              <a:t>属性</a:t>
            </a:r>
            <a:endParaRPr lang="en-US" altLang="zh-CN" dirty="0"/>
          </a:p>
          <a:p>
            <a:pPr>
              <a:lnSpc>
                <a:spcPts val="2900"/>
              </a:lnSpc>
            </a:pPr>
            <a:r>
              <a:rPr lang="en-US" altLang="zh-CN" dirty="0"/>
              <a:t>};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// ES5</a:t>
            </a:r>
            <a:r>
              <a:rPr lang="zh-CN" altLang="en-US" dirty="0"/>
              <a:t>的写法</a:t>
            </a:r>
          </a:p>
          <a:p>
            <a:pPr>
              <a:lnSpc>
                <a:spcPts val="29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arr1 = [].</a:t>
            </a:r>
            <a:r>
              <a:rPr lang="en-US" altLang="zh-CN" dirty="0" err="1"/>
              <a:t>slice.call</a:t>
            </a:r>
            <a:r>
              <a:rPr lang="en-US" altLang="zh-CN" dirty="0"/>
              <a:t>(</a:t>
            </a:r>
            <a:r>
              <a:rPr lang="en-US" altLang="zh-CN" dirty="0" err="1"/>
              <a:t>arrayLike</a:t>
            </a:r>
            <a:r>
              <a:rPr lang="en-US" altLang="zh-CN" dirty="0"/>
              <a:t>); // ['a', 'b', 'c']	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// ES6</a:t>
            </a:r>
            <a:r>
              <a:rPr lang="zh-CN" altLang="en-US" dirty="0"/>
              <a:t>的写法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arr2 = </a:t>
            </a:r>
            <a:r>
              <a:rPr lang="en-US" altLang="zh-CN" dirty="0" err="1"/>
              <a:t>Array.from</a:t>
            </a:r>
            <a:r>
              <a:rPr lang="en-US" altLang="zh-CN" dirty="0"/>
              <a:t>(</a:t>
            </a:r>
            <a:r>
              <a:rPr lang="en-US" altLang="zh-CN" dirty="0" err="1"/>
              <a:t>arrayLike</a:t>
            </a:r>
            <a:r>
              <a:rPr lang="en-US" altLang="zh-CN" dirty="0"/>
              <a:t>); // ['a', 'b', 'c']</a:t>
            </a:r>
          </a:p>
        </p:txBody>
      </p:sp>
    </p:spTree>
    <p:extLst>
      <p:ext uri="{BB962C8B-B14F-4D97-AF65-F5344CB8AC3E}">
        <p14:creationId xmlns:p14="http://schemas.microsoft.com/office/powerpoint/2010/main" val="3548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2.Array.from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174750" y="1265535"/>
            <a:ext cx="10191750" cy="9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实际应用中，常见的类似数组的对象是</a:t>
            </a:r>
            <a:r>
              <a:rPr lang="en-US" altLang="zh-CN" dirty="0"/>
              <a:t> DOM </a:t>
            </a:r>
            <a:r>
              <a:rPr lang="zh-CN" altLang="zh-CN" dirty="0"/>
              <a:t>操作返回的</a:t>
            </a:r>
            <a:r>
              <a:rPr lang="en-US" altLang="zh-CN" dirty="0"/>
              <a:t> </a:t>
            </a:r>
            <a:r>
              <a:rPr lang="en-US" altLang="zh-CN" dirty="0" err="1"/>
              <a:t>NodeList</a:t>
            </a:r>
            <a:r>
              <a:rPr lang="en-US" altLang="zh-CN" dirty="0"/>
              <a:t> </a:t>
            </a:r>
            <a:r>
              <a:rPr lang="zh-CN" altLang="zh-CN" dirty="0"/>
              <a:t>集合，以及函数内部的</a:t>
            </a:r>
            <a:r>
              <a:rPr lang="en-US" altLang="zh-CN" dirty="0"/>
              <a:t>arguments</a:t>
            </a:r>
            <a:r>
              <a:rPr lang="zh-CN" altLang="zh-CN" dirty="0"/>
              <a:t>对象。</a:t>
            </a:r>
            <a:r>
              <a:rPr lang="en-US" altLang="zh-CN" dirty="0" err="1"/>
              <a:t>Array.from</a:t>
            </a:r>
            <a:r>
              <a:rPr lang="zh-CN" altLang="zh-CN" dirty="0"/>
              <a:t>都可以将它们转为真正的数组。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419979" y="2722111"/>
            <a:ext cx="7384415" cy="187300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942581" y="2774913"/>
            <a:ext cx="6497955" cy="157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// </a:t>
            </a:r>
            <a:r>
              <a:rPr lang="en-US" altLang="zh-CN" dirty="0" err="1"/>
              <a:t>NodeList</a:t>
            </a:r>
            <a:r>
              <a:rPr lang="zh-CN" altLang="en-US" dirty="0"/>
              <a:t>对象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</a:t>
            </a:r>
            <a:r>
              <a:rPr lang="en-US" altLang="zh-CN" dirty="0" err="1"/>
              <a:t>ps</a:t>
            </a:r>
            <a:r>
              <a:rPr lang="en-US" altLang="zh-CN" dirty="0"/>
              <a:t> = </a:t>
            </a:r>
            <a:r>
              <a:rPr lang="en-US" altLang="zh-CN" dirty="0" err="1"/>
              <a:t>document.querySelectorAll</a:t>
            </a:r>
            <a:r>
              <a:rPr lang="en-US" altLang="zh-CN" dirty="0"/>
              <a:t>('p');		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ps2=</a:t>
            </a:r>
            <a:r>
              <a:rPr lang="en-US" altLang="zh-CN" dirty="0" err="1"/>
              <a:t>Array.from</a:t>
            </a:r>
            <a:r>
              <a:rPr lang="en-US" altLang="zh-CN" dirty="0"/>
              <a:t>(</a:t>
            </a:r>
            <a:r>
              <a:rPr lang="en-US" altLang="zh-CN" dirty="0" err="1"/>
              <a:t>ps</a:t>
            </a:r>
            <a:r>
              <a:rPr lang="en-US" altLang="zh-CN" dirty="0"/>
              <a:t>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console.log(ps2);</a:t>
            </a:r>
          </a:p>
        </p:txBody>
      </p:sp>
    </p:spTree>
    <p:extLst>
      <p:ext uri="{BB962C8B-B14F-4D97-AF65-F5344CB8AC3E}">
        <p14:creationId xmlns:p14="http://schemas.microsoft.com/office/powerpoint/2010/main" val="3454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3.Array.of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489799" y="1390134"/>
            <a:ext cx="436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Array.of</a:t>
            </a:r>
            <a:r>
              <a:rPr lang="en-US" altLang="zh-CN" dirty="0"/>
              <a:t>()</a:t>
            </a:r>
            <a:r>
              <a:rPr lang="zh-CN" altLang="zh-CN" dirty="0"/>
              <a:t>方法用于将一组值转换为数组。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89799" y="1950135"/>
            <a:ext cx="938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数组构造函数</a:t>
            </a:r>
            <a:r>
              <a:rPr lang="zh-CN" altLang="en-US" dirty="0"/>
              <a:t>构造数组时，</a:t>
            </a:r>
            <a:r>
              <a:rPr lang="zh-CN" altLang="zh-CN" dirty="0"/>
              <a:t>因为参数个数的不同，会导致</a:t>
            </a:r>
            <a:r>
              <a:rPr lang="en-US" altLang="zh-CN" dirty="0"/>
              <a:t>Array()</a:t>
            </a:r>
            <a:r>
              <a:rPr lang="zh-CN" altLang="zh-CN" dirty="0"/>
              <a:t>的行为有差异。</a:t>
            </a: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352992" y="2774913"/>
            <a:ext cx="7384415" cy="295278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875594" y="2827715"/>
            <a:ext cx="6497955" cy="269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let a=Array(); // []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b=Array(3); // [, , ,]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c=Array(3, 11, 8); // [3, 11, 8]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		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console.log(a);  //Array[0]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console.log(b);  //Array[3]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console.log(c);  //Array[3]</a:t>
            </a:r>
          </a:p>
        </p:txBody>
      </p:sp>
    </p:spTree>
    <p:extLst>
      <p:ext uri="{BB962C8B-B14F-4D97-AF65-F5344CB8AC3E}">
        <p14:creationId xmlns:p14="http://schemas.microsoft.com/office/powerpoint/2010/main" val="25073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3.Array.of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168400" y="1442135"/>
            <a:ext cx="992505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dirty="0" err="1"/>
              <a:t>Array.of</a:t>
            </a:r>
            <a:r>
              <a:rPr lang="en-US" altLang="zh-CN" dirty="0"/>
              <a:t>()</a:t>
            </a:r>
            <a:r>
              <a:rPr lang="zh-CN" altLang="zh-CN" dirty="0"/>
              <a:t>基本上可以用来替代</a:t>
            </a:r>
            <a:r>
              <a:rPr lang="en-US" altLang="zh-CN" dirty="0"/>
              <a:t>Array()</a:t>
            </a:r>
            <a:r>
              <a:rPr lang="zh-CN" altLang="zh-CN" dirty="0"/>
              <a:t>或</a:t>
            </a:r>
            <a:r>
              <a:rPr lang="en-US" altLang="zh-CN" dirty="0"/>
              <a:t>new Array()</a:t>
            </a:r>
            <a:r>
              <a:rPr lang="zh-CN" altLang="zh-CN" dirty="0"/>
              <a:t>，并且不存在由于参数不同而导致的重载。它的行为非常统一。</a:t>
            </a:r>
            <a:endParaRPr lang="zh-CN" altLang="en-US" dirty="0"/>
          </a:p>
        </p:txBody>
      </p:sp>
      <p:sp>
        <p:nvSpPr>
          <p:cNvPr id="12" name="原创设计师QQ598969553          _3"/>
          <p:cNvSpPr/>
          <p:nvPr/>
        </p:nvSpPr>
        <p:spPr>
          <a:xfrm>
            <a:off x="2352992" y="2635213"/>
            <a:ext cx="7384415" cy="371478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875594" y="2688015"/>
            <a:ext cx="6497955" cy="3439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let a=</a:t>
            </a:r>
            <a:r>
              <a:rPr lang="en-US" altLang="zh-CN" dirty="0" err="1"/>
              <a:t>Array.of</a:t>
            </a:r>
            <a:r>
              <a:rPr lang="en-US" altLang="zh-CN" dirty="0"/>
              <a:t>() // []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b=</a:t>
            </a:r>
            <a:r>
              <a:rPr lang="en-US" altLang="zh-CN" dirty="0" err="1"/>
              <a:t>Array.of</a:t>
            </a:r>
            <a:r>
              <a:rPr lang="en-US" altLang="zh-CN" dirty="0"/>
              <a:t>(undefined) // [undefined]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c=</a:t>
            </a:r>
            <a:r>
              <a:rPr lang="en-US" altLang="zh-CN" dirty="0" err="1"/>
              <a:t>Array.of</a:t>
            </a:r>
            <a:r>
              <a:rPr lang="en-US" altLang="zh-CN" dirty="0"/>
              <a:t>(3) // [3]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let d=</a:t>
            </a:r>
            <a:r>
              <a:rPr lang="en-US" altLang="zh-CN" dirty="0" err="1"/>
              <a:t>Array.of</a:t>
            </a:r>
            <a:r>
              <a:rPr lang="en-US" altLang="zh-CN" dirty="0"/>
              <a:t>(1, 2, 3) // [1, 2 ,3]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			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console.log(a);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console.log(b);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console.log(c);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console.log(d);</a:t>
            </a:r>
          </a:p>
        </p:txBody>
      </p:sp>
    </p:spTree>
    <p:extLst>
      <p:ext uri="{BB962C8B-B14F-4D97-AF65-F5344CB8AC3E}">
        <p14:creationId xmlns:p14="http://schemas.microsoft.com/office/powerpoint/2010/main" val="9150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数组实例方法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568450" y="1410385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ES6</a:t>
            </a:r>
            <a:r>
              <a:rPr lang="zh-CN" altLang="zh-CN"/>
              <a:t>中增加了一些数组的实例方法，下面介绍一些常用实例方法。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5700" y="2002134"/>
            <a:ext cx="9093200" cy="9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dirty="0"/>
              <a:t>1. find()</a:t>
            </a:r>
            <a:r>
              <a:rPr lang="zh-CN" altLang="zh-CN" dirty="0"/>
              <a:t>方法</a:t>
            </a:r>
          </a:p>
          <a:p>
            <a:pPr indent="457200">
              <a:lnSpc>
                <a:spcPts val="3400"/>
              </a:lnSpc>
            </a:pPr>
            <a:r>
              <a:rPr lang="zh-CN" altLang="zh-CN" dirty="0"/>
              <a:t>查找数组中符合条件的元素</a:t>
            </a:r>
            <a:r>
              <a:rPr lang="en-US" altLang="zh-CN" dirty="0"/>
              <a:t>,</a:t>
            </a:r>
            <a:r>
              <a:rPr lang="zh-CN" altLang="zh-CN" dirty="0"/>
              <a:t>若有多个符合条件的元素，则返回第一个元素。</a:t>
            </a: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352992" y="3219413"/>
            <a:ext cx="7384415" cy="107953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875594" y="3272215"/>
            <a:ext cx="6497955" cy="795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 let </a:t>
            </a:r>
            <a:r>
              <a:rPr lang="en-US" altLang="zh-CN" dirty="0" err="1"/>
              <a:t>arr</a:t>
            </a:r>
            <a:r>
              <a:rPr lang="en-US" altLang="zh-CN" dirty="0"/>
              <a:t> = </a:t>
            </a:r>
            <a:r>
              <a:rPr lang="en-US" altLang="zh-CN" dirty="0" err="1"/>
              <a:t>Array.of</a:t>
            </a:r>
            <a:r>
              <a:rPr lang="en-US" altLang="zh-CN" dirty="0"/>
              <a:t>(2, 4, 6, 8);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</a:t>
            </a:r>
            <a:r>
              <a:rPr lang="en-US" altLang="zh-CN" dirty="0" err="1"/>
              <a:t>arr.find</a:t>
            </a:r>
            <a:r>
              <a:rPr lang="en-US" altLang="zh-CN" dirty="0"/>
              <a:t>(item =&gt; item &gt; 2)); // 4</a:t>
            </a:r>
          </a:p>
        </p:txBody>
      </p:sp>
    </p:spTree>
    <p:extLst>
      <p:ext uri="{BB962C8B-B14F-4D97-AF65-F5344CB8AC3E}">
        <p14:creationId xmlns:p14="http://schemas.microsoft.com/office/powerpoint/2010/main" val="39850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数组实例方法</a:t>
            </a:r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352992" y="3219413"/>
            <a:ext cx="7384415" cy="226063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875594" y="3272215"/>
            <a:ext cx="6497955" cy="19518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zh-CN" dirty="0"/>
              <a:t>let </a:t>
            </a:r>
            <a:r>
              <a:rPr lang="en-US" altLang="zh-CN" dirty="0" err="1"/>
              <a:t>arr</a:t>
            </a:r>
            <a:r>
              <a:rPr lang="en-US" altLang="zh-CN" dirty="0"/>
              <a:t> = </a:t>
            </a:r>
            <a:r>
              <a:rPr lang="en-US" altLang="zh-CN" dirty="0" err="1"/>
              <a:t>Array.of</a:t>
            </a:r>
            <a:r>
              <a:rPr lang="en-US" altLang="zh-CN" dirty="0"/>
              <a:t>(1, 2, 3, 4);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// 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：用来填充的值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// </a:t>
            </a: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：被填充的起始索引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// </a:t>
            </a:r>
            <a:r>
              <a:rPr lang="zh-CN" altLang="en-US" dirty="0"/>
              <a:t>参数</a:t>
            </a:r>
            <a:r>
              <a:rPr lang="en-US" altLang="zh-CN" dirty="0"/>
              <a:t>3(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：被填充的结束索引，默认为数组末尾</a:t>
            </a:r>
          </a:p>
          <a:p>
            <a:pPr>
              <a:lnSpc>
                <a:spcPts val="2900"/>
              </a:lnSpc>
            </a:pPr>
            <a:r>
              <a:rPr lang="en-US" altLang="zh-CN" dirty="0"/>
              <a:t>console.log(</a:t>
            </a:r>
            <a:r>
              <a:rPr lang="en-US" altLang="zh-CN" dirty="0" err="1"/>
              <a:t>arr.fill</a:t>
            </a:r>
            <a:r>
              <a:rPr lang="en-US" altLang="zh-CN" dirty="0"/>
              <a:t>(0,1,2)); // [1, 0, 3, 4]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0" y="1424285"/>
            <a:ext cx="9709150" cy="90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dirty="0"/>
              <a:t>3. fill()</a:t>
            </a:r>
            <a:r>
              <a:rPr lang="zh-CN" altLang="zh-CN" dirty="0"/>
              <a:t>方法</a:t>
            </a:r>
          </a:p>
          <a:p>
            <a:pPr indent="457200">
              <a:lnSpc>
                <a:spcPts val="3400"/>
              </a:lnSpc>
            </a:pPr>
            <a:r>
              <a:rPr lang="zh-CN" altLang="zh-CN" dirty="0"/>
              <a:t>将一定范围索引的数组元素内容填充为单个指定的值。</a:t>
            </a:r>
          </a:p>
        </p:txBody>
      </p:sp>
    </p:spTree>
    <p:extLst>
      <p:ext uri="{BB962C8B-B14F-4D97-AF65-F5344CB8AC3E}">
        <p14:creationId xmlns:p14="http://schemas.microsoft.com/office/powerpoint/2010/main" val="5590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3107077" y="3134499"/>
            <a:ext cx="2390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函数增强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86007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FIVE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函数参数的默认值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88490" y="1094740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默认参数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F9B11D7-DFEE-465F-99D7-20A63F6BBC52}"/>
              </a:ext>
            </a:extLst>
          </p:cNvPr>
          <p:cNvSpPr txBox="1"/>
          <p:nvPr/>
        </p:nvSpPr>
        <p:spPr>
          <a:xfrm>
            <a:off x="1888490" y="1649309"/>
            <a:ext cx="791081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ES5</a:t>
            </a:r>
            <a:r>
              <a:rPr lang="zh-CN" altLang="en-US" sz="2000" dirty="0"/>
              <a:t>中，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提供直接在函数的参数列表中指定参数默认值的语法，只能通过以下模式来为参数指定默认值。</a:t>
            </a:r>
          </a:p>
        </p:txBody>
      </p:sp>
      <p:sp>
        <p:nvSpPr>
          <p:cNvPr id="11" name="原创设计师QQ598969553          _3">
            <a:extLst>
              <a:ext uri="{FF2B5EF4-FFF2-40B4-BE49-F238E27FC236}">
                <a16:creationId xmlns:a16="http://schemas.microsoft.com/office/drawing/2014/main" id="{C2128842-A544-473D-96B8-0B1B025B5F4F}"/>
              </a:ext>
            </a:extLst>
          </p:cNvPr>
          <p:cNvSpPr/>
          <p:nvPr/>
        </p:nvSpPr>
        <p:spPr>
          <a:xfrm>
            <a:off x="1796211" y="2748036"/>
            <a:ext cx="7384415" cy="358454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6C08AC8-C37D-4209-8360-0117B50DAF6B}"/>
              </a:ext>
            </a:extLst>
          </p:cNvPr>
          <p:cNvSpPr txBox="1"/>
          <p:nvPr/>
        </p:nvSpPr>
        <p:spPr>
          <a:xfrm>
            <a:off x="2239441" y="2756885"/>
            <a:ext cx="6497955" cy="34978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function </a:t>
            </a:r>
            <a:r>
              <a:rPr lang="en-US" altLang="zh-CN" dirty="0" err="1"/>
              <a:t>fn</a:t>
            </a:r>
            <a:r>
              <a:rPr lang="en-US" altLang="zh-CN" dirty="0"/>
              <a:t>(name, age) 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name = name || "tom";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age = age || 17;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     console.log(name + "," + age);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sz="2000" dirty="0" err="1">
                <a:sym typeface="+mn-ea"/>
              </a:rPr>
              <a:t>fn</a:t>
            </a:r>
            <a:r>
              <a:rPr sz="2000" dirty="0">
                <a:sym typeface="+mn-ea"/>
              </a:rPr>
              <a:t>('Amy',18);  // Amy,18</a:t>
            </a:r>
          </a:p>
          <a:p>
            <a:pPr>
              <a:lnSpc>
                <a:spcPct val="150000"/>
              </a:lnSpc>
            </a:pPr>
            <a:r>
              <a:rPr sz="2000" dirty="0" err="1">
                <a:sym typeface="+mn-ea"/>
              </a:rPr>
              <a:t>fn</a:t>
            </a:r>
            <a:r>
              <a:rPr sz="2000" dirty="0">
                <a:sym typeface="+mn-ea"/>
              </a:rPr>
              <a:t>('Amy'); </a:t>
            </a:r>
            <a:r>
              <a:rPr lang="en-US" sz="2000" dirty="0">
                <a:sym typeface="+mn-ea"/>
              </a:rPr>
              <a:t>// Amy,17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ym typeface="+mn-ea"/>
              </a:rPr>
              <a:t>fn</a:t>
            </a:r>
            <a:r>
              <a:rPr lang="en-US" altLang="zh-CN" sz="2000" dirty="0">
                <a:sym typeface="+mn-ea"/>
              </a:rPr>
              <a:t>();  // tom,17</a:t>
            </a:r>
          </a:p>
        </p:txBody>
      </p:sp>
    </p:spTree>
    <p:extLst>
      <p:ext uri="{BB962C8B-B14F-4D97-AF65-F5344CB8AC3E}">
        <p14:creationId xmlns:p14="http://schemas.microsoft.com/office/powerpoint/2010/main" val="1086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函数参数的默认值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45640" y="986790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默认参数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6F9B11D7-DFEE-465F-99D7-20A63F6BBC52}"/>
              </a:ext>
            </a:extLst>
          </p:cNvPr>
          <p:cNvSpPr txBox="1"/>
          <p:nvPr/>
        </p:nvSpPr>
        <p:spPr>
          <a:xfrm>
            <a:off x="1945640" y="1541359"/>
            <a:ext cx="791081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中，</a:t>
            </a:r>
            <a:r>
              <a:rPr lang="en-US" altLang="zh-CN" sz="2000" dirty="0"/>
              <a:t>false</a:t>
            </a:r>
            <a:r>
              <a:rPr lang="zh-CN" altLang="en-US" sz="2000" dirty="0"/>
              <a:t>、</a:t>
            </a:r>
            <a:r>
              <a:rPr lang="en-US" altLang="zh-CN" sz="2000" dirty="0"/>
              <a:t>null</a:t>
            </a:r>
            <a:r>
              <a:rPr lang="zh-CN" altLang="en-US" sz="2000" dirty="0"/>
              <a:t>、</a:t>
            </a:r>
            <a:r>
              <a:rPr lang="en-US" altLang="zh-CN" sz="2000" dirty="0"/>
              <a:t>0</a:t>
            </a:r>
            <a:r>
              <a:rPr lang="zh-CN" altLang="en-US" sz="2000" dirty="0"/>
              <a:t>、</a:t>
            </a:r>
            <a:r>
              <a:rPr lang="en-US" altLang="zh-CN" sz="2000" dirty="0"/>
              <a:t>""</a:t>
            </a:r>
            <a:r>
              <a:rPr lang="zh-CN" altLang="en-US" sz="2000" dirty="0"/>
              <a:t>、</a:t>
            </a:r>
            <a:r>
              <a:rPr lang="en-US" altLang="zh-CN" sz="2000" dirty="0"/>
              <a:t>undefined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NaN</a:t>
            </a:r>
            <a:r>
              <a:rPr lang="zh-CN" altLang="en-US" sz="2000" dirty="0"/>
              <a:t>被称为</a:t>
            </a:r>
            <a:r>
              <a:rPr lang="zh-CN" altLang="en-US" sz="2000" b="1" dirty="0">
                <a:solidFill>
                  <a:srgbClr val="FF0000"/>
                </a:solidFill>
              </a:rPr>
              <a:t>假值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上面的案例中如果传入假值，也会给</a:t>
            </a:r>
            <a:r>
              <a:rPr lang="zh-CN" altLang="en-US" sz="2000"/>
              <a:t>变量传入设定的</a:t>
            </a:r>
            <a:r>
              <a:rPr lang="zh-CN" altLang="en-US" sz="2000" dirty="0"/>
              <a:t>默认</a:t>
            </a:r>
            <a:r>
              <a:rPr lang="zh-CN" altLang="en-US" sz="2000"/>
              <a:t>值。</a:t>
            </a:r>
            <a:endParaRPr lang="zh-CN" altLang="en-US" sz="2000" dirty="0"/>
          </a:p>
        </p:txBody>
      </p:sp>
      <p:sp>
        <p:nvSpPr>
          <p:cNvPr id="11" name="原创设计师QQ598969553          _3">
            <a:extLst>
              <a:ext uri="{FF2B5EF4-FFF2-40B4-BE49-F238E27FC236}">
                <a16:creationId xmlns:a16="http://schemas.microsoft.com/office/drawing/2014/main" id="{C2128842-A544-473D-96B8-0B1B025B5F4F}"/>
              </a:ext>
            </a:extLst>
          </p:cNvPr>
          <p:cNvSpPr/>
          <p:nvPr/>
        </p:nvSpPr>
        <p:spPr>
          <a:xfrm>
            <a:off x="1853361" y="2640087"/>
            <a:ext cx="7384415" cy="142917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6C08AC8-C37D-4209-8360-0117B50DAF6B}"/>
              </a:ext>
            </a:extLst>
          </p:cNvPr>
          <p:cNvSpPr txBox="1"/>
          <p:nvPr/>
        </p:nvSpPr>
        <p:spPr>
          <a:xfrm>
            <a:off x="2296591" y="2648935"/>
            <a:ext cx="6497955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 err="1">
                <a:sym typeface="+mn-ea"/>
              </a:rPr>
              <a:t>fn</a:t>
            </a:r>
            <a:r>
              <a:rPr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0</a:t>
            </a:r>
            <a:r>
              <a:rPr sz="2000" dirty="0">
                <a:sym typeface="+mn-ea"/>
              </a:rPr>
              <a:t>,</a:t>
            </a:r>
            <a:r>
              <a:rPr lang="en-US" altLang="zh-CN" sz="2000" dirty="0">
                <a:sym typeface="+mn-ea"/>
              </a:rPr>
              <a:t>0</a:t>
            </a:r>
            <a:r>
              <a:rPr sz="2000" dirty="0">
                <a:sym typeface="+mn-ea"/>
              </a:rPr>
              <a:t>);  // </a:t>
            </a:r>
            <a:r>
              <a:rPr lang="en-US" altLang="zh-CN" sz="2000" dirty="0">
                <a:sym typeface="+mn-ea"/>
              </a:rPr>
              <a:t>tom,17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 err="1">
                <a:sym typeface="+mn-ea"/>
              </a:rPr>
              <a:t>fn</a:t>
            </a:r>
            <a:r>
              <a:rPr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0,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false</a:t>
            </a:r>
            <a:r>
              <a:rPr sz="2000" dirty="0">
                <a:sym typeface="+mn-ea"/>
              </a:rPr>
              <a:t>); </a:t>
            </a:r>
            <a:r>
              <a:rPr lang="en-US" sz="2000" dirty="0">
                <a:sym typeface="+mn-ea"/>
              </a:rPr>
              <a:t>// </a:t>
            </a:r>
            <a:r>
              <a:rPr lang="en-US" altLang="zh-CN" sz="2000" dirty="0">
                <a:sym typeface="+mn-ea"/>
              </a:rPr>
              <a:t>tom,17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……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0193F45A-4027-48C0-AFDE-2C917F97AA61}"/>
              </a:ext>
            </a:extLst>
          </p:cNvPr>
          <p:cNvSpPr txBox="1"/>
          <p:nvPr/>
        </p:nvSpPr>
        <p:spPr>
          <a:xfrm>
            <a:off x="1853361" y="4217718"/>
            <a:ext cx="7287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为了更安全的设定默认参数，需要通过代码来检查参数类型。</a:t>
            </a:r>
          </a:p>
        </p:txBody>
      </p:sp>
      <p:sp>
        <p:nvSpPr>
          <p:cNvPr id="16" name="原创设计师QQ598969553          _3">
            <a:extLst>
              <a:ext uri="{FF2B5EF4-FFF2-40B4-BE49-F238E27FC236}">
                <a16:creationId xmlns:a16="http://schemas.microsoft.com/office/drawing/2014/main" id="{FD4CD703-3D75-45BB-8496-C9549FA7F9ED}"/>
              </a:ext>
            </a:extLst>
          </p:cNvPr>
          <p:cNvSpPr/>
          <p:nvPr/>
        </p:nvSpPr>
        <p:spPr>
          <a:xfrm>
            <a:off x="1853361" y="4847789"/>
            <a:ext cx="7384415" cy="181306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17E4B8DD-12E6-4C46-A437-1B8DC1E55A6C}"/>
              </a:ext>
            </a:extLst>
          </p:cNvPr>
          <p:cNvSpPr txBox="1"/>
          <p:nvPr/>
        </p:nvSpPr>
        <p:spPr>
          <a:xfrm>
            <a:off x="2296591" y="4856638"/>
            <a:ext cx="6497955" cy="1668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ym typeface="+mn-ea"/>
              </a:rPr>
              <a:t>function fn2(name, age) {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+mn-ea"/>
              </a:rPr>
              <a:t>      name = (</a:t>
            </a:r>
            <a:r>
              <a:rPr lang="en-US" sz="1400" dirty="0" err="1">
                <a:sym typeface="+mn-ea"/>
              </a:rPr>
              <a:t>typeof</a:t>
            </a:r>
            <a:r>
              <a:rPr lang="en-US" sz="1400" dirty="0">
                <a:sym typeface="+mn-ea"/>
              </a:rPr>
              <a:t> name !='undefined' ? name : 'tom');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+mn-ea"/>
              </a:rPr>
              <a:t>      name = (</a:t>
            </a:r>
            <a:r>
              <a:rPr lang="en-US" sz="1400" dirty="0" err="1">
                <a:sym typeface="+mn-ea"/>
              </a:rPr>
              <a:t>typeof</a:t>
            </a:r>
            <a:r>
              <a:rPr lang="en-US" sz="1400" dirty="0">
                <a:sym typeface="+mn-ea"/>
              </a:rPr>
              <a:t> age !='undefined' ? age : 17);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+mn-ea"/>
              </a:rPr>
              <a:t>      console.log(name + "," + age);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ym typeface="+mn-ea"/>
              </a:rPr>
              <a:t>}</a:t>
            </a:r>
            <a:endParaRPr lang="en-US" altLang="zh-CN" sz="1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4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函数参数的默认值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55737" y="1236345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默认参数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1455737" y="2727193"/>
            <a:ext cx="7384415" cy="190272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1898967" y="2937377"/>
            <a:ext cx="6497955" cy="1420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function fn3(name='tom', age=17)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      console.log(name </a:t>
            </a:r>
            <a:r>
              <a:rPr lang="en-US" sz="2000">
                <a:sym typeface="+mn-ea"/>
              </a:rPr>
              <a:t>+ </a:t>
            </a:r>
            <a:r>
              <a:rPr lang="en-US" altLang="zh-CN" sz="2000">
                <a:sym typeface="+mn-ea"/>
              </a:rPr>
              <a:t>'</a:t>
            </a:r>
            <a:r>
              <a:rPr lang="en-US" sz="2000">
                <a:sym typeface="+mn-ea"/>
              </a:rPr>
              <a:t>,</a:t>
            </a:r>
            <a:r>
              <a:rPr lang="en-US" altLang="zh-CN" sz="2000">
                <a:sym typeface="+mn-ea"/>
              </a:rPr>
              <a:t> '</a:t>
            </a:r>
            <a:r>
              <a:rPr lang="en-US" sz="2000">
                <a:sym typeface="+mn-ea"/>
              </a:rPr>
              <a:t> </a:t>
            </a:r>
            <a:r>
              <a:rPr lang="en-US" sz="2000" dirty="0">
                <a:sym typeface="+mn-ea"/>
              </a:rPr>
              <a:t>+ age);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}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B6F8D5A9-91F6-4E63-8A68-B59E820883D9}"/>
              </a:ext>
            </a:extLst>
          </p:cNvPr>
          <p:cNvSpPr txBox="1"/>
          <p:nvPr/>
        </p:nvSpPr>
        <p:spPr>
          <a:xfrm>
            <a:off x="1455737" y="1790914"/>
            <a:ext cx="791081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ES6</a:t>
            </a:r>
            <a:r>
              <a:rPr lang="zh-CN" altLang="en-US" sz="2000" dirty="0"/>
              <a:t>中，在函数形参后面加</a:t>
            </a:r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，来设置默认值。</a:t>
            </a:r>
          </a:p>
        </p:txBody>
      </p:sp>
    </p:spTree>
    <p:extLst>
      <p:ext uri="{BB962C8B-B14F-4D97-AF65-F5344CB8AC3E}">
        <p14:creationId xmlns:p14="http://schemas.microsoft.com/office/powerpoint/2010/main" val="7644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57500" y="642620"/>
            <a:ext cx="481584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</a:rPr>
              <a:t>什么是ECMAScript?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pic>
        <p:nvPicPr>
          <p:cNvPr id="4" name="图片 3" descr="千库网_讲课的男老师教师节元素_元素编号124653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8945" y="1311910"/>
            <a:ext cx="2581910" cy="2581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92730" y="1602105"/>
            <a:ext cx="91655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20000"/>
              </a:lnSpc>
            </a:pPr>
            <a:r>
              <a:rPr lang="zh-CN" altLang="en-US" sz="2000"/>
              <a:t>一个常见的问题是，ECMAScript和JavaScript到底是什么关系</a:t>
            </a:r>
            <a:r>
              <a:rPr lang="en-US" altLang="zh-CN" sz="2000"/>
              <a:t>?</a:t>
            </a:r>
          </a:p>
          <a:p>
            <a:pPr marL="342900" indent="-342900"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1996年11月，JavaScript的创造者Netscape公司，决定将JavaScript提交给国际标准化组织ECMA，希望这种语言能够成为国际标准。</a:t>
            </a:r>
          </a:p>
          <a:p>
            <a:pPr marL="342900" indent="-342900" algn="just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次年，ECMA发布262号标准文件（ECMA-262）的第一版，规定了浏览器脚本语言的标准，并将这种语言称为ECMAScript，这个版本就是1.0版。</a:t>
            </a:r>
          </a:p>
        </p:txBody>
      </p:sp>
    </p:spTree>
    <p:extLst>
      <p:ext uri="{BB962C8B-B14F-4D97-AF65-F5344CB8AC3E}">
        <p14:creationId xmlns:p14="http://schemas.microsoft.com/office/powerpoint/2010/main" val="738591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2.rest</a:t>
            </a:r>
            <a:r>
              <a:rPr lang="zh-CN" altLang="en-US" dirty="0"/>
              <a:t>参数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67840" y="1202055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rest参数（</a:t>
            </a:r>
            <a:r>
              <a:rPr lang="en-US" altLang="zh-CN" sz="2800" b="1" dirty="0">
                <a:solidFill>
                  <a:srgbClr val="124062"/>
                </a:solidFill>
                <a:cs typeface="+mn-ea"/>
                <a:sym typeface="+mn-lt"/>
              </a:rPr>
              <a:t>...</a:t>
            </a: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1652905" y="2210692"/>
            <a:ext cx="7384415" cy="28534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1933576" y="2610107"/>
            <a:ext cx="2947186" cy="18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// 2</a:t>
            </a:r>
            <a:r>
              <a:rPr lang="zh-CN" altLang="en-US" sz="2000" dirty="0">
                <a:sym typeface="+mn-ea"/>
              </a:rPr>
              <a:t>个字符串</a:t>
            </a:r>
            <a:endParaRPr 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function join(</a:t>
            </a:r>
            <a:r>
              <a:rPr lang="en-US" altLang="zh-CN" sz="2000" dirty="0">
                <a:sym typeface="+mn-ea"/>
              </a:rPr>
              <a:t>str1, str2</a:t>
            </a:r>
            <a:r>
              <a:rPr lang="en-US" sz="2000" dirty="0">
                <a:sym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    return str1 + ‘|’ +str2;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}</a:t>
            </a:r>
            <a:endParaRPr sz="2000" dirty="0">
              <a:sym typeface="+mn-ea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1804035" y="1732280"/>
            <a:ext cx="734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例：对字符串用“</a:t>
            </a:r>
            <a:r>
              <a:rPr lang="en-US" altLang="zh-CN" dirty="0"/>
              <a:t>|</a:t>
            </a:r>
            <a:r>
              <a:rPr lang="zh-CN" altLang="en-US" dirty="0"/>
              <a:t>”进行拼接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42FF2369-84F7-412B-8385-4942B9EE36D8}"/>
              </a:ext>
            </a:extLst>
          </p:cNvPr>
          <p:cNvSpPr txBox="1"/>
          <p:nvPr/>
        </p:nvSpPr>
        <p:spPr>
          <a:xfrm>
            <a:off x="5033161" y="2610107"/>
            <a:ext cx="4119093" cy="1881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// 3</a:t>
            </a:r>
            <a:r>
              <a:rPr lang="zh-CN" altLang="en-US" sz="2000" dirty="0">
                <a:sym typeface="+mn-ea"/>
              </a:rPr>
              <a:t>个字符串</a:t>
            </a:r>
            <a:endParaRPr 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ym typeface="+mn-ea"/>
              </a:rPr>
              <a:t>function join(</a:t>
            </a:r>
            <a:r>
              <a:rPr lang="en-US" altLang="zh-CN" sz="2000" dirty="0">
                <a:sym typeface="+mn-ea"/>
              </a:rPr>
              <a:t>str1, str2, str3</a:t>
            </a:r>
            <a:r>
              <a:rPr lang="en-US" sz="2000" dirty="0">
                <a:sym typeface="+mn-ea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    return str1 + ‘|’ +str2 + ‘|’ +str3;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+mn-ea"/>
              </a:rPr>
              <a:t>}</a:t>
            </a:r>
            <a:endParaRPr sz="2000" dirty="0">
              <a:sym typeface="+mn-ea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C9EF1891-2B81-4B38-8273-8933F3BEA971}"/>
              </a:ext>
            </a:extLst>
          </p:cNvPr>
          <p:cNvSpPr txBox="1"/>
          <p:nvPr/>
        </p:nvSpPr>
        <p:spPr>
          <a:xfrm>
            <a:off x="1689100" y="5372100"/>
            <a:ext cx="734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如果字符串个数不定，该怎么办？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23651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2.rest</a:t>
            </a:r>
            <a:r>
              <a:rPr lang="zh-CN" altLang="en-US" dirty="0"/>
              <a:t>参数</a:t>
            </a: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1830704" y="1870272"/>
            <a:ext cx="7384415" cy="405246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111374" y="1937033"/>
            <a:ext cx="6497955" cy="3867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function join(){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var str = '';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for(var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= 0;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&lt; </a:t>
            </a:r>
            <a:r>
              <a:rPr lang="en-US" altLang="zh-CN" b="1" dirty="0" err="1">
                <a:solidFill>
                  <a:srgbClr val="FF0000"/>
                </a:solidFill>
              </a:rPr>
              <a:t>arguments.length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++) 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  if (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 == 0) 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    str = arguments[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  } else 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    str += '+' + arguments[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  }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}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    return str;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1830704" y="1156397"/>
            <a:ext cx="806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ES5</a:t>
            </a:r>
            <a:r>
              <a:rPr lang="zh-CN" altLang="en-US" dirty="0"/>
              <a:t>中，可以使用</a:t>
            </a:r>
            <a:r>
              <a:rPr lang="en-US" altLang="zh-CN" dirty="0"/>
              <a:t>arguments</a:t>
            </a:r>
            <a:r>
              <a:rPr lang="zh-CN" altLang="en-US" dirty="0"/>
              <a:t>，它是一个</a:t>
            </a:r>
            <a:r>
              <a:rPr lang="zh-CN" altLang="en-US" b="1" dirty="0">
                <a:solidFill>
                  <a:srgbClr val="FF0000"/>
                </a:solidFill>
              </a:rPr>
              <a:t>类数组</a:t>
            </a:r>
            <a:r>
              <a:rPr lang="zh-CN" altLang="en-US" dirty="0"/>
              <a:t>，对应于传递给函数的参数。</a:t>
            </a:r>
          </a:p>
        </p:txBody>
      </p:sp>
    </p:spTree>
    <p:extLst>
      <p:ext uri="{BB962C8B-B14F-4D97-AF65-F5344CB8AC3E}">
        <p14:creationId xmlns:p14="http://schemas.microsoft.com/office/powerpoint/2010/main" val="368595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2.rest</a:t>
            </a:r>
            <a:r>
              <a:rPr lang="zh-CN" altLang="en-US" dirty="0"/>
              <a:t>参数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6702" y="1055314"/>
            <a:ext cx="5728335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rest参数（</a:t>
            </a:r>
            <a:r>
              <a:rPr lang="en-US" altLang="zh-CN" sz="2800" b="1" dirty="0">
                <a:solidFill>
                  <a:srgbClr val="124062"/>
                </a:solidFill>
                <a:cs typeface="+mn-ea"/>
                <a:sym typeface="+mn-lt"/>
              </a:rPr>
              <a:t>...</a:t>
            </a:r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62504" y="2747345"/>
            <a:ext cx="7384415" cy="349314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23831" y="2830559"/>
            <a:ext cx="649795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// ES6</a:t>
            </a:r>
            <a:r>
              <a:rPr lang="zh-CN" altLang="en-US" dirty="0"/>
              <a:t>方式</a:t>
            </a:r>
          </a:p>
          <a:p>
            <a:r>
              <a:rPr lang="en-US" altLang="zh-CN" dirty="0"/>
              <a:t>function join(</a:t>
            </a:r>
            <a:r>
              <a:rPr lang="en-US" altLang="zh-CN" b="1" dirty="0">
                <a:solidFill>
                  <a:srgbClr val="FF0000"/>
                </a:solidFill>
              </a:rPr>
              <a:t>...strs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     var str = "";</a:t>
            </a:r>
          </a:p>
          <a:p>
            <a:r>
              <a:rPr lang="en-US" altLang="zh-CN" dirty="0"/>
              <a:t>      for (var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strs.length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        if (</a:t>
            </a:r>
            <a:r>
              <a:rPr lang="en-US" altLang="zh-CN" dirty="0" err="1"/>
              <a:t>i</a:t>
            </a:r>
            <a:r>
              <a:rPr lang="en-US" altLang="zh-CN" dirty="0"/>
              <a:t> == 0) {</a:t>
            </a:r>
          </a:p>
          <a:p>
            <a:r>
              <a:rPr lang="en-US" altLang="zh-CN" dirty="0"/>
              <a:t>          str = strs[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        } else {</a:t>
            </a:r>
          </a:p>
          <a:p>
            <a:r>
              <a:rPr lang="en-US" altLang="zh-CN" dirty="0"/>
              <a:t>          str += "|" + strs[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        }</a:t>
            </a:r>
          </a:p>
          <a:p>
            <a:r>
              <a:rPr lang="en-US" altLang="zh-CN" dirty="0"/>
              <a:t>      }</a:t>
            </a:r>
          </a:p>
          <a:p>
            <a:r>
              <a:rPr lang="en-US" altLang="zh-CN" dirty="0"/>
              <a:t>      return str;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2" name="文本框 1"/>
          <p:cNvSpPr txBox="1"/>
          <p:nvPr/>
        </p:nvSpPr>
        <p:spPr>
          <a:xfrm>
            <a:off x="1212850" y="1632188"/>
            <a:ext cx="1013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400"/>
              </a:lnSpc>
            </a:pPr>
            <a:r>
              <a:rPr lang="en-US" altLang="zh-CN" dirty="0"/>
              <a:t>ES6</a:t>
            </a:r>
            <a:r>
              <a:rPr lang="zh-CN" altLang="en-US" dirty="0"/>
              <a:t>中引入了</a:t>
            </a:r>
            <a:r>
              <a:rPr lang="en-US" altLang="zh-CN" dirty="0"/>
              <a:t>rest</a:t>
            </a:r>
            <a:r>
              <a:rPr lang="zh-CN" altLang="en-US" dirty="0"/>
              <a:t>参数，在函数的命名参数前添加</a:t>
            </a:r>
            <a:r>
              <a:rPr lang="en-US" altLang="zh-CN" dirty="0"/>
              <a:t>3</a:t>
            </a:r>
            <a:r>
              <a:rPr lang="zh-CN" altLang="en-US" dirty="0"/>
              <a:t>个点（</a:t>
            </a:r>
            <a:r>
              <a:rPr lang="en-US" altLang="zh-CN" dirty="0"/>
              <a:t>…</a:t>
            </a:r>
            <a:r>
              <a:rPr lang="zh-CN" altLang="en-US" dirty="0"/>
              <a:t>），用于获取函数多余的参数。</a:t>
            </a:r>
            <a:r>
              <a:rPr lang="en-US" altLang="zh-CN" dirty="0"/>
              <a:t>rest</a:t>
            </a:r>
            <a:r>
              <a:rPr lang="zh-CN" altLang="en-US" dirty="0"/>
              <a:t>参数是一个数组，包含自它之后传入的所有参数，通过这个数组可以逐一访问里面的参数。</a:t>
            </a:r>
          </a:p>
        </p:txBody>
      </p:sp>
    </p:spTree>
    <p:extLst>
      <p:ext uri="{BB962C8B-B14F-4D97-AF65-F5344CB8AC3E}">
        <p14:creationId xmlns:p14="http://schemas.microsoft.com/office/powerpoint/2010/main" val="368595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2.rest</a:t>
            </a:r>
            <a:r>
              <a:rPr lang="zh-CN" altLang="en-US" dirty="0"/>
              <a:t>参数</a:t>
            </a:r>
          </a:p>
        </p:txBody>
      </p:sp>
      <p:sp>
        <p:nvSpPr>
          <p:cNvPr id="15" name="原创设计师QQ598969553          _3"/>
          <p:cNvSpPr/>
          <p:nvPr/>
        </p:nvSpPr>
        <p:spPr>
          <a:xfrm>
            <a:off x="1960245" y="2665095"/>
            <a:ext cx="7384415" cy="19119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2240915" y="3009265"/>
            <a:ext cx="64979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sym typeface="+mn-ea"/>
              </a:rPr>
              <a:t>function calculate(op, ...data, last){</a:t>
            </a:r>
          </a:p>
          <a:p>
            <a:pPr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sym typeface="+mn-ea"/>
              </a:rPr>
              <a:t>}</a:t>
            </a:r>
          </a:p>
        </p:txBody>
      </p:sp>
      <p:sp>
        <p:nvSpPr>
          <p:cNvPr id="17" name="文本框 1"/>
          <p:cNvSpPr txBox="1"/>
          <p:nvPr/>
        </p:nvSpPr>
        <p:spPr>
          <a:xfrm>
            <a:off x="2111375" y="1884680"/>
            <a:ext cx="734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每个函数最多只能声明一个rest参数，并且只能是最后一个参数。</a:t>
            </a: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8867652" y="3203143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2.rest</a:t>
            </a:r>
            <a:r>
              <a:rPr lang="zh-CN" altLang="en-US" dirty="0"/>
              <a:t>参数</a:t>
            </a:r>
          </a:p>
        </p:txBody>
      </p:sp>
      <p:sp>
        <p:nvSpPr>
          <p:cNvPr id="19" name="矩形 18"/>
          <p:cNvSpPr/>
          <p:nvPr/>
        </p:nvSpPr>
        <p:spPr>
          <a:xfrm>
            <a:off x="930275" y="1975086"/>
            <a:ext cx="10229850" cy="136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        使用</a:t>
            </a:r>
            <a:r>
              <a:rPr lang="en-US" altLang="zh-CN" dirty="0"/>
              <a:t>rest</a:t>
            </a:r>
            <a:r>
              <a:rPr lang="zh-CN" altLang="en-US" dirty="0"/>
              <a:t>参数做一个加法或乘法，如果参与运算的数字的个数不确定，如何实现函数calculate，能够完成calculate</a:t>
            </a:r>
            <a:r>
              <a:rPr lang="zh-CN" altLang="en-US"/>
              <a:t>(“*”, 2, </a:t>
            </a:r>
            <a:r>
              <a:rPr lang="zh-CN" altLang="en-US" dirty="0"/>
              <a:t>3, 4)和calculate(“+”, 2, 3, 4</a:t>
            </a:r>
            <a:r>
              <a:rPr lang="en-US" altLang="zh-CN" dirty="0"/>
              <a:t>, 5</a:t>
            </a:r>
            <a:r>
              <a:rPr lang="zh-CN" altLang="en-US" dirty="0"/>
              <a:t>))。</a:t>
            </a:r>
            <a:endParaRPr lang="en-US" altLang="zh-CN" dirty="0"/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67573" y="1351518"/>
            <a:ext cx="375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【案例</a:t>
            </a:r>
            <a:r>
              <a:rPr lang="en-US" altLang="zh-CN" b="1" dirty="0"/>
              <a:t>2.5.3</a:t>
            </a:r>
            <a:r>
              <a:rPr lang="zh-CN" altLang="zh-CN" b="1" dirty="0"/>
              <a:t>】</a:t>
            </a:r>
            <a:r>
              <a:rPr lang="en-US" altLang="zh-CN" b="1" dirty="0"/>
              <a:t>rest</a:t>
            </a:r>
            <a:r>
              <a:rPr lang="zh-CN" altLang="zh-CN" b="1" dirty="0"/>
              <a:t>参数应用</a:t>
            </a:r>
            <a:r>
              <a:rPr lang="en-US" altLang="zh-CN" b="1" dirty="0"/>
              <a:t>-</a:t>
            </a:r>
            <a:r>
              <a:rPr lang="zh-CN" altLang="zh-CN" b="1" dirty="0"/>
              <a:t>计算器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53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严格模式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107986"/>
            <a:ext cx="1071245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从</a:t>
            </a:r>
            <a:r>
              <a:rPr lang="en-US" altLang="zh-CN" dirty="0"/>
              <a:t> ES5 </a:t>
            </a:r>
            <a:r>
              <a:rPr lang="zh-CN" altLang="zh-CN" dirty="0"/>
              <a:t>开始，函数内部可以设定为严格模式。</a:t>
            </a:r>
            <a:r>
              <a:rPr lang="en-US" altLang="zh-CN" dirty="0"/>
              <a:t>ES6</a:t>
            </a:r>
            <a:r>
              <a:rPr lang="zh-CN" altLang="zh-CN" dirty="0"/>
              <a:t>做了一点修改，规定只要函数参数使用了默认值、解构赋值、或者扩展运算符，那么函数内部就不能显式设定为严格模式，否则会报错。</a:t>
            </a:r>
            <a:endParaRPr lang="zh-CN" altLang="en-US" dirty="0"/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757584" y="4201788"/>
            <a:ext cx="11053416" cy="2140346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1070111" y="4394798"/>
            <a:ext cx="251618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非严格模式</a:t>
            </a:r>
          </a:p>
          <a:p>
            <a:r>
              <a:rPr lang="en-US" altLang="zh-CN" dirty="0"/>
              <a:t>function test1(a) {</a:t>
            </a:r>
          </a:p>
          <a:p>
            <a:r>
              <a:rPr lang="en-US" altLang="zh-CN" dirty="0"/>
              <a:t>      arguments[0] = 34;</a:t>
            </a:r>
          </a:p>
          <a:p>
            <a:r>
              <a:rPr lang="en-US" altLang="zh-CN" dirty="0"/>
              <a:t>      console.log(a);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   </a:t>
            </a:r>
          </a:p>
        </p:txBody>
      </p:sp>
      <p:sp>
        <p:nvSpPr>
          <p:cNvPr id="15" name="文本框 1"/>
          <p:cNvSpPr txBox="1"/>
          <p:nvPr/>
        </p:nvSpPr>
        <p:spPr>
          <a:xfrm>
            <a:off x="1905582" y="2246914"/>
            <a:ext cx="797589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在严格模式下，使用 </a:t>
            </a:r>
            <a:r>
              <a:rPr lang="en-US" altLang="zh-CN" dirty="0"/>
              <a:t>arguments</a:t>
            </a:r>
            <a:r>
              <a:rPr lang="zh-CN" altLang="en-US" dirty="0"/>
              <a:t>存在一些不一样的地方：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arguments</a:t>
            </a:r>
            <a:r>
              <a:rPr lang="zh-CN" altLang="en-US" dirty="0"/>
              <a:t>是不可变的，即不可在函数内部通过</a:t>
            </a:r>
            <a:r>
              <a:rPr lang="en-US" altLang="zh-CN" dirty="0"/>
              <a:t>arguments</a:t>
            </a:r>
            <a:r>
              <a:rPr lang="zh-CN" altLang="en-US" dirty="0"/>
              <a:t>来修改实参值；</a:t>
            </a:r>
            <a:endParaRPr lang="en-US" altLang="zh-C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禁止使用</a:t>
            </a:r>
            <a:r>
              <a:rPr lang="en-US" altLang="zh-CN" dirty="0" err="1"/>
              <a:t>arguments.callee</a:t>
            </a:r>
            <a:r>
              <a:rPr lang="zh-CN" altLang="en-US" dirty="0"/>
              <a:t>和</a:t>
            </a:r>
            <a:r>
              <a:rPr lang="en-US" altLang="zh-CN"/>
              <a:t>arguments.caller</a:t>
            </a:r>
            <a:r>
              <a:rPr lang="zh-CN" altLang="en-US" dirty="0"/>
              <a:t>，在函数内部不能通过这种方式获取自己的引用。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44706B-76BB-4F8A-83A0-F9F9496C0967}"/>
              </a:ext>
            </a:extLst>
          </p:cNvPr>
          <p:cNvSpPr/>
          <p:nvPr/>
        </p:nvSpPr>
        <p:spPr>
          <a:xfrm>
            <a:off x="4573662" y="4414446"/>
            <a:ext cx="2639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严格模式</a:t>
            </a:r>
          </a:p>
          <a:p>
            <a:r>
              <a:rPr lang="en-US" altLang="zh-CN" dirty="0"/>
              <a:t>function test2(a) {</a:t>
            </a:r>
          </a:p>
          <a:p>
            <a:r>
              <a:rPr lang="en-US" altLang="zh-CN" dirty="0"/>
              <a:t>      "use strict";</a:t>
            </a:r>
          </a:p>
          <a:p>
            <a:r>
              <a:rPr lang="en-US" altLang="zh-CN" dirty="0"/>
              <a:t>      arguments[0] = 34;</a:t>
            </a:r>
          </a:p>
          <a:p>
            <a:r>
              <a:rPr lang="en-US" altLang="zh-CN" dirty="0"/>
              <a:t>      console.log(a);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44706B-76BB-4F8A-83A0-F9F9496C0967}"/>
              </a:ext>
            </a:extLst>
          </p:cNvPr>
          <p:cNvSpPr/>
          <p:nvPr/>
        </p:nvSpPr>
        <p:spPr>
          <a:xfrm>
            <a:off x="8294935" y="4414446"/>
            <a:ext cx="2639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严格模式</a:t>
            </a:r>
          </a:p>
          <a:p>
            <a:r>
              <a:rPr lang="en-US" altLang="zh-CN" dirty="0"/>
              <a:t>function test3(a, b = 10) {</a:t>
            </a:r>
          </a:p>
          <a:p>
            <a:r>
              <a:rPr lang="en-US" altLang="zh-CN" dirty="0"/>
              <a:t>      'use strict';  //</a:t>
            </a:r>
            <a:r>
              <a:rPr lang="zh-CN" altLang="en-US" dirty="0"/>
              <a:t>会报错</a:t>
            </a:r>
          </a:p>
          <a:p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89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4.name</a:t>
            </a:r>
            <a:r>
              <a:rPr lang="zh-CN" altLang="en-US" dirty="0"/>
              <a:t>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1043304" y="1017370"/>
            <a:ext cx="1017079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函数的</a:t>
            </a:r>
            <a:r>
              <a:rPr lang="en-US" altLang="zh-CN" dirty="0"/>
              <a:t>name</a:t>
            </a:r>
            <a:r>
              <a:rPr lang="zh-CN" altLang="zh-CN" dirty="0"/>
              <a:t>属性，返回该函数的函数名。这个属性早就被浏览器广泛支持，但是直到</a:t>
            </a:r>
            <a:r>
              <a:rPr lang="en-US" altLang="zh-CN" dirty="0"/>
              <a:t> ES6</a:t>
            </a:r>
            <a:r>
              <a:rPr lang="zh-CN" altLang="zh-CN" dirty="0"/>
              <a:t>，才将其写入了标准。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98696" y="2096036"/>
            <a:ext cx="7384415" cy="4400013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41927" y="2230092"/>
            <a:ext cx="6497955" cy="4131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dirty="0"/>
              <a:t>//</a:t>
            </a:r>
            <a:r>
              <a:rPr lang="zh-CN" altLang="en-US" dirty="0"/>
              <a:t>匿名函数</a:t>
            </a:r>
          </a:p>
          <a:p>
            <a:pPr>
              <a:lnSpc>
                <a:spcPts val="2100"/>
              </a:lnSpc>
            </a:pPr>
            <a:r>
              <a:rPr lang="en-US" altLang="zh-CN" dirty="0" err="1"/>
              <a:t>var</a:t>
            </a:r>
            <a:r>
              <a:rPr lang="en-US" altLang="zh-CN" dirty="0"/>
              <a:t> f = function () {};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			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// ES5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console.log(f.name); // ""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// ES6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console.log(f.name); // "f"</a:t>
            </a:r>
          </a:p>
          <a:p>
            <a:pPr>
              <a:lnSpc>
                <a:spcPts val="2100"/>
              </a:lnSpc>
            </a:pPr>
            <a:endParaRPr lang="en-US" altLang="zh-CN" dirty="0"/>
          </a:p>
          <a:p>
            <a:pPr>
              <a:lnSpc>
                <a:spcPts val="2100"/>
              </a:lnSpc>
            </a:pPr>
            <a:r>
              <a:rPr lang="en-US" altLang="zh-CN" dirty="0"/>
              <a:t>//</a:t>
            </a:r>
            <a:r>
              <a:rPr lang="zh-CN" altLang="en-US" dirty="0"/>
              <a:t>具名函数</a:t>
            </a:r>
          </a:p>
          <a:p>
            <a:pPr>
              <a:lnSpc>
                <a:spcPts val="2100"/>
              </a:lnSpc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myfun</a:t>
            </a:r>
            <a:r>
              <a:rPr lang="en-US" altLang="zh-CN" dirty="0"/>
              <a:t> = function fun() {};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			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// ES5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console.log(myfun.name); // "fun"	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// ES6</a:t>
            </a:r>
          </a:p>
          <a:p>
            <a:pPr>
              <a:lnSpc>
                <a:spcPts val="2100"/>
              </a:lnSpc>
            </a:pPr>
            <a:r>
              <a:rPr lang="en-US" altLang="zh-CN" dirty="0"/>
              <a:t>console.log(myfun.name); // "fun"</a:t>
            </a:r>
          </a:p>
        </p:txBody>
      </p:sp>
    </p:spTree>
    <p:extLst>
      <p:ext uri="{BB962C8B-B14F-4D97-AF65-F5344CB8AC3E}">
        <p14:creationId xmlns:p14="http://schemas.microsoft.com/office/powerpoint/2010/main" val="39067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1218811" y="1555437"/>
            <a:ext cx="9830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ES6</a:t>
            </a:r>
            <a:r>
              <a:rPr lang="zh-CN" altLang="en-US" sz="2000" dirty="0"/>
              <a:t>允许使用箭头（</a:t>
            </a:r>
            <a:r>
              <a:rPr lang="en-US" altLang="zh-CN" sz="2000" b="1" dirty="0">
                <a:solidFill>
                  <a:srgbClr val="FF0000"/>
                </a:solidFill>
              </a:rPr>
              <a:t>=&gt;</a:t>
            </a:r>
            <a:r>
              <a:rPr lang="zh-CN" altLang="en-US" sz="2000" dirty="0"/>
              <a:t>）定义函数，箭头函数提供了一种更加简洁的函数书写方式。</a:t>
            </a:r>
          </a:p>
        </p:txBody>
      </p:sp>
      <p:sp>
        <p:nvSpPr>
          <p:cNvPr id="10" name="文本框 11">
            <a:extLst>
              <a:ext uri="{FF2B5EF4-FFF2-40B4-BE49-F238E27FC236}">
                <a16:creationId xmlns:a16="http://schemas.microsoft.com/office/drawing/2014/main" id="{4F9CE979-0E03-42B4-A4CB-1A6F506697C1}"/>
              </a:ext>
            </a:extLst>
          </p:cNvPr>
          <p:cNvSpPr txBox="1"/>
          <p:nvPr/>
        </p:nvSpPr>
        <p:spPr>
          <a:xfrm>
            <a:off x="1225161" y="2601804"/>
            <a:ext cx="812008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箭头函数语法多变，根据实际的使用场景有多种形式，但都需要有</a:t>
            </a:r>
            <a:r>
              <a:rPr lang="zh-CN" altLang="en-US" sz="2000" b="1" dirty="0">
                <a:solidFill>
                  <a:srgbClr val="FF0000"/>
                </a:solidFill>
              </a:rPr>
              <a:t>函数参数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箭头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函数体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81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68406" y="2502347"/>
            <a:ext cx="9357995" cy="3480435"/>
            <a:chOff x="1579" y="2659"/>
            <a:chExt cx="8023" cy="6020"/>
          </a:xfrm>
        </p:grpSpPr>
        <p:grpSp>
          <p:nvGrpSpPr>
            <p:cNvPr id="10" name="组合 9"/>
            <p:cNvGrpSpPr/>
            <p:nvPr/>
          </p:nvGrpSpPr>
          <p:grpSpPr>
            <a:xfrm>
              <a:off x="1579" y="2659"/>
              <a:ext cx="8023" cy="6020"/>
              <a:chOff x="1579" y="2854"/>
              <a:chExt cx="8023" cy="6020"/>
            </a:xfrm>
          </p:grpSpPr>
          <p:sp>
            <p:nvSpPr>
              <p:cNvPr id="12" name="原创设计师QQ598969553          _3"/>
              <p:cNvSpPr/>
              <p:nvPr/>
            </p:nvSpPr>
            <p:spPr>
              <a:xfrm>
                <a:off x="1579" y="3182"/>
                <a:ext cx="8023" cy="5692"/>
              </a:xfrm>
              <a:prstGeom prst="roundRect">
                <a:avLst>
                  <a:gd name="adj" fmla="val 9083"/>
                </a:avLst>
              </a:prstGeom>
              <a:noFill/>
              <a:ln>
                <a:solidFill>
                  <a:srgbClr val="ADBA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原创设计师QQ598969553          _4"/>
              <p:cNvSpPr/>
              <p:nvPr/>
            </p:nvSpPr>
            <p:spPr>
              <a:xfrm>
                <a:off x="2104" y="3798"/>
                <a:ext cx="7169" cy="4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var f = v </a:t>
                </a:r>
                <a:r>
                  <a:rPr sz="2000" dirty="0">
                    <a:solidFill>
                      <a:schemeClr val="accent2"/>
                    </a:solidFill>
                    <a:cs typeface="+mn-ea"/>
                    <a:sym typeface="+mn-lt"/>
                  </a:rPr>
                  <a:t>=&gt;</a:t>
                </a: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v;</a:t>
                </a:r>
              </a:p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//等价于</a:t>
                </a:r>
              </a:p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var f = function(v){</a:t>
                </a:r>
              </a:p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return v;</a:t>
                </a:r>
              </a:p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}</a:t>
                </a:r>
              </a:p>
              <a:p>
                <a:pPr indent="0" algn="l">
                  <a:lnSpc>
                    <a:spcPct val="140000"/>
                  </a:lnSpc>
                  <a:buFont typeface="Arial" panose="020B0604020202020204" pitchFamily="34" charset="0"/>
                  <a:buNone/>
                </a:pPr>
                <a:r>
                  <a:rPr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f(1);  //1</a:t>
                </a:r>
              </a:p>
            </p:txBody>
          </p:sp>
          <p:sp>
            <p:nvSpPr>
              <p:cNvPr id="16" name="原创设计师QQ598969553          _6"/>
              <p:cNvSpPr/>
              <p:nvPr/>
            </p:nvSpPr>
            <p:spPr>
              <a:xfrm>
                <a:off x="2844" y="2854"/>
                <a:ext cx="5165" cy="72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01600" dist="762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 defTabSz="1450975">
                  <a:lnSpc>
                    <a:spcPct val="200000"/>
                  </a:lnSpc>
                </a:pPr>
                <a:endParaRPr lang="zh-CN" altLang="en-US" sz="12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" name="原创设计师QQ598969553          _7"/>
            <p:cNvSpPr txBox="1"/>
            <p:nvPr/>
          </p:nvSpPr>
          <p:spPr>
            <a:xfrm>
              <a:off x="2975" y="2697"/>
              <a:ext cx="4948" cy="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基本用法</a:t>
              </a:r>
            </a:p>
          </p:txBody>
        </p:sp>
      </p:grpSp>
      <p:sp>
        <p:nvSpPr>
          <p:cNvPr id="17" name="文本框 11">
            <a:extLst>
              <a:ext uri="{FF2B5EF4-FFF2-40B4-BE49-F238E27FC236}">
                <a16:creationId xmlns:a16="http://schemas.microsoft.com/office/drawing/2014/main" id="{29002EA6-8DC9-4F31-894E-55DEE4200A42}"/>
              </a:ext>
            </a:extLst>
          </p:cNvPr>
          <p:cNvSpPr txBox="1"/>
          <p:nvPr/>
        </p:nvSpPr>
        <p:spPr>
          <a:xfrm>
            <a:off x="1168406" y="1347940"/>
            <a:ext cx="8890635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单一参数 、函数体只有一条语句的箭头函数定义形式如下：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1581A37F-83C5-4DDD-9046-400A3291DA42}"/>
              </a:ext>
            </a:extLst>
          </p:cNvPr>
          <p:cNvSpPr txBox="1"/>
          <p:nvPr/>
        </p:nvSpPr>
        <p:spPr>
          <a:xfrm>
            <a:off x="916736" y="1938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函数参数</a:t>
            </a: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FBF5D841-F86F-47BF-8102-844028E34FAB}"/>
              </a:ext>
            </a:extLst>
          </p:cNvPr>
          <p:cNvSpPr txBox="1"/>
          <p:nvPr/>
        </p:nvSpPr>
        <p:spPr>
          <a:xfrm>
            <a:off x="2089899" y="193130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箭头</a:t>
            </a: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0B05CF52-C533-48E2-B28A-DC0BEC49CB3E}"/>
              </a:ext>
            </a:extLst>
          </p:cNvPr>
          <p:cNvSpPr txBox="1"/>
          <p:nvPr/>
        </p:nvSpPr>
        <p:spPr>
          <a:xfrm>
            <a:off x="2806206" y="1931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函数体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37C9E37-C8E9-4A2E-BBD3-DEFFB668D6B1}"/>
              </a:ext>
            </a:extLst>
          </p:cNvPr>
          <p:cNvCxnSpPr>
            <a:stCxn id="18" idx="2"/>
          </p:cNvCxnSpPr>
          <p:nvPr/>
        </p:nvCxnSpPr>
        <p:spPr>
          <a:xfrm>
            <a:off x="1470734" y="2307991"/>
            <a:ext cx="1173163" cy="8895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DDFAC0-887F-480E-B38E-A3D82976E5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15469" y="2300641"/>
            <a:ext cx="530756" cy="9033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63194CD-85D4-4959-B67B-0E6E53D4754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244788" y="2301092"/>
            <a:ext cx="23812" cy="8964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69440" y="1385570"/>
            <a:ext cx="8890635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当箭头函数没有参数或者有多个参数，要用 () 括起来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1869440" y="2207260"/>
            <a:ext cx="7384415" cy="351236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312671" y="2417445"/>
            <a:ext cx="2853086" cy="2949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 没有参数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var f2 = () =&gt; 'hello world';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console.log(f2());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 等价于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var f2 = function(){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return 'hello world';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EF568E9F-780F-44DD-AFDE-FBEC5B2D1B93}"/>
              </a:ext>
            </a:extLst>
          </p:cNvPr>
          <p:cNvSpPr txBox="1"/>
          <p:nvPr/>
        </p:nvSpPr>
        <p:spPr>
          <a:xfrm>
            <a:off x="5783263" y="2488680"/>
            <a:ext cx="2853086" cy="2949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// </a:t>
            </a:r>
            <a:r>
              <a:rPr lang="zh-CN" altLang="en-US" dirty="0"/>
              <a:t>有多个参数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var f3 = (a, b) =&gt; a + b;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console.log(f3());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 等价于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var f3 = function(a, b){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return a + b;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957580" y="1075055"/>
            <a:ext cx="9699625" cy="4963160"/>
            <a:chOff x="1629" y="2145"/>
            <a:chExt cx="10852" cy="5402"/>
          </a:xfrm>
        </p:grpSpPr>
        <p:sp>
          <p:nvSpPr>
            <p:cNvPr id="2" name="椭圆 1"/>
            <p:cNvSpPr/>
            <p:nvPr/>
          </p:nvSpPr>
          <p:spPr>
            <a:xfrm>
              <a:off x="1629" y="2145"/>
              <a:ext cx="1013" cy="1013"/>
            </a:xfrm>
            <a:prstGeom prst="ellipse">
              <a:avLst/>
            </a:prstGeom>
            <a:solidFill>
              <a:srgbClr val="124062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00">
                <a:solidFill>
                  <a:srgbClr val="FEFABC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207"/>
            <p:cNvSpPr>
              <a:spLocks noEditPoints="1"/>
            </p:cNvSpPr>
            <p:nvPr/>
          </p:nvSpPr>
          <p:spPr bwMode="auto">
            <a:xfrm>
              <a:off x="1899" y="2448"/>
              <a:ext cx="465" cy="407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42" y="2208"/>
              <a:ext cx="8778" cy="5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124062"/>
                  </a:solidFill>
                  <a:cs typeface="+mn-ea"/>
                  <a:sym typeface="+mn-lt"/>
                </a:rPr>
                <a:t>针对JavaScript制定的，为什么不叫JavaScrip</a:t>
              </a:r>
              <a:r>
                <a:rPr lang="en-US" altLang="zh-CN" sz="2800" b="1" dirty="0">
                  <a:solidFill>
                    <a:srgbClr val="124062"/>
                  </a:solidFill>
                  <a:cs typeface="+mn-ea"/>
                  <a:sym typeface="+mn-lt"/>
                </a:rPr>
                <a:t>t</a:t>
              </a:r>
              <a:r>
                <a:rPr lang="zh-CN" altLang="en-US" sz="2800" b="1" dirty="0">
                  <a:solidFill>
                    <a:srgbClr val="124062"/>
                  </a:solidFill>
                  <a:cs typeface="+mn-ea"/>
                  <a:sym typeface="+mn-lt"/>
                </a:rPr>
                <a:t>？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1704" y="2365"/>
              <a:ext cx="777" cy="5182"/>
              <a:chOff x="9846542" y="1813000"/>
              <a:chExt cx="658088" cy="4387216"/>
            </a:xfrm>
          </p:grpSpPr>
          <p:sp>
            <p:nvSpPr>
              <p:cNvPr id="29" name="KSO_Shape"/>
              <p:cNvSpPr/>
              <p:nvPr/>
            </p:nvSpPr>
            <p:spPr bwMode="auto">
              <a:xfrm>
                <a:off x="9846542" y="1813000"/>
                <a:ext cx="658088" cy="1078832"/>
              </a:xfrm>
              <a:custGeom>
                <a:avLst/>
                <a:gdLst>
                  <a:gd name="T0" fmla="*/ 1029029 w 3535"/>
                  <a:gd name="T1" fmla="*/ 1156466 h 5800"/>
                  <a:gd name="T2" fmla="*/ 818493 w 3535"/>
                  <a:gd name="T3" fmla="*/ 1179458 h 5800"/>
                  <a:gd name="T4" fmla="*/ 848054 w 3535"/>
                  <a:gd name="T5" fmla="*/ 1077639 h 5800"/>
                  <a:gd name="T6" fmla="*/ 875315 w 3535"/>
                  <a:gd name="T7" fmla="*/ 972864 h 5800"/>
                  <a:gd name="T8" fmla="*/ 898635 w 3535"/>
                  <a:gd name="T9" fmla="*/ 868417 h 5800"/>
                  <a:gd name="T10" fmla="*/ 916371 w 3535"/>
                  <a:gd name="T11" fmla="*/ 767255 h 5800"/>
                  <a:gd name="T12" fmla="*/ 926553 w 3535"/>
                  <a:gd name="T13" fmla="*/ 672662 h 5800"/>
                  <a:gd name="T14" fmla="*/ 927538 w 3535"/>
                  <a:gd name="T15" fmla="*/ 635876 h 5800"/>
                  <a:gd name="T16" fmla="*/ 926553 w 3535"/>
                  <a:gd name="T17" fmla="*/ 582996 h 5800"/>
                  <a:gd name="T18" fmla="*/ 921955 w 3535"/>
                  <a:gd name="T19" fmla="*/ 531429 h 5800"/>
                  <a:gd name="T20" fmla="*/ 914072 w 3535"/>
                  <a:gd name="T21" fmla="*/ 481505 h 5800"/>
                  <a:gd name="T22" fmla="*/ 903233 w 3535"/>
                  <a:gd name="T23" fmla="*/ 433223 h 5800"/>
                  <a:gd name="T24" fmla="*/ 889438 w 3535"/>
                  <a:gd name="T25" fmla="*/ 387241 h 5800"/>
                  <a:gd name="T26" fmla="*/ 873673 w 3535"/>
                  <a:gd name="T27" fmla="*/ 342900 h 5800"/>
                  <a:gd name="T28" fmla="*/ 855936 w 3535"/>
                  <a:gd name="T29" fmla="*/ 301187 h 5800"/>
                  <a:gd name="T30" fmla="*/ 836230 w 3535"/>
                  <a:gd name="T31" fmla="*/ 261773 h 5800"/>
                  <a:gd name="T32" fmla="*/ 808640 w 3535"/>
                  <a:gd name="T33" fmla="*/ 212178 h 5800"/>
                  <a:gd name="T34" fmla="*/ 763314 w 3535"/>
                  <a:gd name="T35" fmla="*/ 146816 h 5800"/>
                  <a:gd name="T36" fmla="*/ 717660 w 3535"/>
                  <a:gd name="T37" fmla="*/ 92622 h 5800"/>
                  <a:gd name="T38" fmla="*/ 673319 w 3535"/>
                  <a:gd name="T39" fmla="*/ 50253 h 5800"/>
                  <a:gd name="T40" fmla="*/ 632592 w 3535"/>
                  <a:gd name="T41" fmla="*/ 20035 h 5800"/>
                  <a:gd name="T42" fmla="*/ 608943 w 3535"/>
                  <a:gd name="T43" fmla="*/ 7226 h 5800"/>
                  <a:gd name="T44" fmla="*/ 593835 w 3535"/>
                  <a:gd name="T45" fmla="*/ 1971 h 5800"/>
                  <a:gd name="T46" fmla="*/ 580697 w 3535"/>
                  <a:gd name="T47" fmla="*/ 0 h 5800"/>
                  <a:gd name="T48" fmla="*/ 572486 w 3535"/>
                  <a:gd name="T49" fmla="*/ 657 h 5800"/>
                  <a:gd name="T50" fmla="*/ 558034 w 3535"/>
                  <a:gd name="T51" fmla="*/ 5255 h 5800"/>
                  <a:gd name="T52" fmla="*/ 541283 w 3535"/>
                  <a:gd name="T53" fmla="*/ 12809 h 5800"/>
                  <a:gd name="T54" fmla="*/ 502526 w 3535"/>
                  <a:gd name="T55" fmla="*/ 38428 h 5800"/>
                  <a:gd name="T56" fmla="*/ 459171 w 3535"/>
                  <a:gd name="T57" fmla="*/ 77185 h 5800"/>
                  <a:gd name="T58" fmla="*/ 413517 w 3535"/>
                  <a:gd name="T59" fmla="*/ 127438 h 5800"/>
                  <a:gd name="T60" fmla="*/ 368191 w 3535"/>
                  <a:gd name="T61" fmla="*/ 189515 h 5800"/>
                  <a:gd name="T62" fmla="*/ 332390 w 3535"/>
                  <a:gd name="T63" fmla="*/ 248635 h 5800"/>
                  <a:gd name="T64" fmla="*/ 312026 w 3535"/>
                  <a:gd name="T65" fmla="*/ 287721 h 5800"/>
                  <a:gd name="T66" fmla="*/ 293633 w 3535"/>
                  <a:gd name="T67" fmla="*/ 328777 h 5800"/>
                  <a:gd name="T68" fmla="*/ 277210 w 3535"/>
                  <a:gd name="T69" fmla="*/ 371803 h 5800"/>
                  <a:gd name="T70" fmla="*/ 263087 w 3535"/>
                  <a:gd name="T71" fmla="*/ 417458 h 5800"/>
                  <a:gd name="T72" fmla="*/ 250935 w 3535"/>
                  <a:gd name="T73" fmla="*/ 465083 h 5800"/>
                  <a:gd name="T74" fmla="*/ 242066 w 3535"/>
                  <a:gd name="T75" fmla="*/ 514350 h 5800"/>
                  <a:gd name="T76" fmla="*/ 236483 w 3535"/>
                  <a:gd name="T77" fmla="*/ 565588 h 5800"/>
                  <a:gd name="T78" fmla="*/ 233855 w 3535"/>
                  <a:gd name="T79" fmla="*/ 618468 h 5800"/>
                  <a:gd name="T80" fmla="*/ 235169 w 3535"/>
                  <a:gd name="T81" fmla="*/ 672662 h 5800"/>
                  <a:gd name="T82" fmla="*/ 241410 w 3535"/>
                  <a:gd name="T83" fmla="*/ 734739 h 5800"/>
                  <a:gd name="T84" fmla="*/ 256190 w 3535"/>
                  <a:gd name="T85" fmla="*/ 834259 h 5800"/>
                  <a:gd name="T86" fmla="*/ 277867 w 3535"/>
                  <a:gd name="T87" fmla="*/ 938048 h 5800"/>
                  <a:gd name="T88" fmla="*/ 304143 w 3535"/>
                  <a:gd name="T89" fmla="*/ 1043152 h 5800"/>
                  <a:gd name="T90" fmla="*/ 333047 w 3535"/>
                  <a:gd name="T91" fmla="*/ 1146284 h 5800"/>
                  <a:gd name="T92" fmla="*/ 132693 w 3535"/>
                  <a:gd name="T93" fmla="*/ 1156466 h 5800"/>
                  <a:gd name="T94" fmla="*/ 580697 w 3535"/>
                  <a:gd name="T95" fmla="*/ 1905000 h 5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535" h="5800">
                    <a:moveTo>
                      <a:pt x="2174" y="4724"/>
                    </a:moveTo>
                    <a:lnTo>
                      <a:pt x="3535" y="5397"/>
                    </a:lnTo>
                    <a:lnTo>
                      <a:pt x="3133" y="3521"/>
                    </a:lnTo>
                    <a:lnTo>
                      <a:pt x="2462" y="3691"/>
                    </a:lnTo>
                    <a:lnTo>
                      <a:pt x="2492" y="3591"/>
                    </a:lnTo>
                    <a:lnTo>
                      <a:pt x="2523" y="3490"/>
                    </a:lnTo>
                    <a:lnTo>
                      <a:pt x="2552" y="3385"/>
                    </a:lnTo>
                    <a:lnTo>
                      <a:pt x="2582" y="3281"/>
                    </a:lnTo>
                    <a:lnTo>
                      <a:pt x="2611" y="3176"/>
                    </a:lnTo>
                    <a:lnTo>
                      <a:pt x="2638" y="3069"/>
                    </a:lnTo>
                    <a:lnTo>
                      <a:pt x="2665" y="2962"/>
                    </a:lnTo>
                    <a:lnTo>
                      <a:pt x="2691" y="2856"/>
                    </a:lnTo>
                    <a:lnTo>
                      <a:pt x="2714" y="2749"/>
                    </a:lnTo>
                    <a:lnTo>
                      <a:pt x="2736" y="2644"/>
                    </a:lnTo>
                    <a:lnTo>
                      <a:pt x="2757" y="2540"/>
                    </a:lnTo>
                    <a:lnTo>
                      <a:pt x="2774" y="2437"/>
                    </a:lnTo>
                    <a:lnTo>
                      <a:pt x="2790" y="2336"/>
                    </a:lnTo>
                    <a:lnTo>
                      <a:pt x="2802" y="2237"/>
                    </a:lnTo>
                    <a:lnTo>
                      <a:pt x="2813" y="2141"/>
                    </a:lnTo>
                    <a:lnTo>
                      <a:pt x="2821" y="2048"/>
                    </a:lnTo>
                    <a:lnTo>
                      <a:pt x="2823" y="1992"/>
                    </a:lnTo>
                    <a:lnTo>
                      <a:pt x="2824" y="1936"/>
                    </a:lnTo>
                    <a:lnTo>
                      <a:pt x="2824" y="1883"/>
                    </a:lnTo>
                    <a:lnTo>
                      <a:pt x="2823" y="1829"/>
                    </a:lnTo>
                    <a:lnTo>
                      <a:pt x="2821" y="1775"/>
                    </a:lnTo>
                    <a:lnTo>
                      <a:pt x="2817" y="1722"/>
                    </a:lnTo>
                    <a:lnTo>
                      <a:pt x="2813" y="1669"/>
                    </a:lnTo>
                    <a:lnTo>
                      <a:pt x="2807" y="1618"/>
                    </a:lnTo>
                    <a:lnTo>
                      <a:pt x="2800" y="1566"/>
                    </a:lnTo>
                    <a:lnTo>
                      <a:pt x="2791" y="1515"/>
                    </a:lnTo>
                    <a:lnTo>
                      <a:pt x="2783" y="1466"/>
                    </a:lnTo>
                    <a:lnTo>
                      <a:pt x="2773" y="1416"/>
                    </a:lnTo>
                    <a:lnTo>
                      <a:pt x="2762" y="1367"/>
                    </a:lnTo>
                    <a:lnTo>
                      <a:pt x="2750" y="1319"/>
                    </a:lnTo>
                    <a:lnTo>
                      <a:pt x="2736" y="1271"/>
                    </a:lnTo>
                    <a:lnTo>
                      <a:pt x="2723" y="1224"/>
                    </a:lnTo>
                    <a:lnTo>
                      <a:pt x="2708" y="1179"/>
                    </a:lnTo>
                    <a:lnTo>
                      <a:pt x="2693" y="1132"/>
                    </a:lnTo>
                    <a:lnTo>
                      <a:pt x="2677" y="1088"/>
                    </a:lnTo>
                    <a:lnTo>
                      <a:pt x="2660" y="1044"/>
                    </a:lnTo>
                    <a:lnTo>
                      <a:pt x="2643" y="1001"/>
                    </a:lnTo>
                    <a:lnTo>
                      <a:pt x="2625" y="958"/>
                    </a:lnTo>
                    <a:lnTo>
                      <a:pt x="2606" y="917"/>
                    </a:lnTo>
                    <a:lnTo>
                      <a:pt x="2587" y="876"/>
                    </a:lnTo>
                    <a:lnTo>
                      <a:pt x="2567" y="836"/>
                    </a:lnTo>
                    <a:lnTo>
                      <a:pt x="2546" y="797"/>
                    </a:lnTo>
                    <a:lnTo>
                      <a:pt x="2525" y="757"/>
                    </a:lnTo>
                    <a:lnTo>
                      <a:pt x="2505" y="719"/>
                    </a:lnTo>
                    <a:lnTo>
                      <a:pt x="2462" y="646"/>
                    </a:lnTo>
                    <a:lnTo>
                      <a:pt x="2416" y="577"/>
                    </a:lnTo>
                    <a:lnTo>
                      <a:pt x="2371" y="511"/>
                    </a:lnTo>
                    <a:lnTo>
                      <a:pt x="2324" y="447"/>
                    </a:lnTo>
                    <a:lnTo>
                      <a:pt x="2278" y="388"/>
                    </a:lnTo>
                    <a:lnTo>
                      <a:pt x="2231" y="333"/>
                    </a:lnTo>
                    <a:lnTo>
                      <a:pt x="2185" y="282"/>
                    </a:lnTo>
                    <a:lnTo>
                      <a:pt x="2139" y="235"/>
                    </a:lnTo>
                    <a:lnTo>
                      <a:pt x="2094" y="191"/>
                    </a:lnTo>
                    <a:lnTo>
                      <a:pt x="2050" y="153"/>
                    </a:lnTo>
                    <a:lnTo>
                      <a:pt x="2007" y="117"/>
                    </a:lnTo>
                    <a:lnTo>
                      <a:pt x="1965" y="87"/>
                    </a:lnTo>
                    <a:lnTo>
                      <a:pt x="1926" y="61"/>
                    </a:lnTo>
                    <a:lnTo>
                      <a:pt x="1889" y="39"/>
                    </a:lnTo>
                    <a:lnTo>
                      <a:pt x="1871" y="30"/>
                    </a:lnTo>
                    <a:lnTo>
                      <a:pt x="1854" y="22"/>
                    </a:lnTo>
                    <a:lnTo>
                      <a:pt x="1838" y="16"/>
                    </a:lnTo>
                    <a:lnTo>
                      <a:pt x="1823" y="10"/>
                    </a:lnTo>
                    <a:lnTo>
                      <a:pt x="1808" y="6"/>
                    </a:lnTo>
                    <a:lnTo>
                      <a:pt x="1794" y="2"/>
                    </a:lnTo>
                    <a:lnTo>
                      <a:pt x="1780" y="1"/>
                    </a:lnTo>
                    <a:lnTo>
                      <a:pt x="1768" y="0"/>
                    </a:lnTo>
                    <a:lnTo>
                      <a:pt x="1757" y="1"/>
                    </a:lnTo>
                    <a:lnTo>
                      <a:pt x="1743" y="2"/>
                    </a:lnTo>
                    <a:lnTo>
                      <a:pt x="1729" y="6"/>
                    </a:lnTo>
                    <a:lnTo>
                      <a:pt x="1714" y="10"/>
                    </a:lnTo>
                    <a:lnTo>
                      <a:pt x="1699" y="16"/>
                    </a:lnTo>
                    <a:lnTo>
                      <a:pt x="1682" y="22"/>
                    </a:lnTo>
                    <a:lnTo>
                      <a:pt x="1666" y="30"/>
                    </a:lnTo>
                    <a:lnTo>
                      <a:pt x="1648" y="39"/>
                    </a:lnTo>
                    <a:lnTo>
                      <a:pt x="1611" y="61"/>
                    </a:lnTo>
                    <a:lnTo>
                      <a:pt x="1572" y="87"/>
                    </a:lnTo>
                    <a:lnTo>
                      <a:pt x="1530" y="117"/>
                    </a:lnTo>
                    <a:lnTo>
                      <a:pt x="1487" y="153"/>
                    </a:lnTo>
                    <a:lnTo>
                      <a:pt x="1443" y="191"/>
                    </a:lnTo>
                    <a:lnTo>
                      <a:pt x="1398" y="235"/>
                    </a:lnTo>
                    <a:lnTo>
                      <a:pt x="1352" y="282"/>
                    </a:lnTo>
                    <a:lnTo>
                      <a:pt x="1306" y="333"/>
                    </a:lnTo>
                    <a:lnTo>
                      <a:pt x="1259" y="388"/>
                    </a:lnTo>
                    <a:lnTo>
                      <a:pt x="1213" y="447"/>
                    </a:lnTo>
                    <a:lnTo>
                      <a:pt x="1166" y="511"/>
                    </a:lnTo>
                    <a:lnTo>
                      <a:pt x="1121" y="577"/>
                    </a:lnTo>
                    <a:lnTo>
                      <a:pt x="1075" y="646"/>
                    </a:lnTo>
                    <a:lnTo>
                      <a:pt x="1032" y="719"/>
                    </a:lnTo>
                    <a:lnTo>
                      <a:pt x="1012" y="757"/>
                    </a:lnTo>
                    <a:lnTo>
                      <a:pt x="991" y="797"/>
                    </a:lnTo>
                    <a:lnTo>
                      <a:pt x="970" y="836"/>
                    </a:lnTo>
                    <a:lnTo>
                      <a:pt x="950" y="876"/>
                    </a:lnTo>
                    <a:lnTo>
                      <a:pt x="931" y="917"/>
                    </a:lnTo>
                    <a:lnTo>
                      <a:pt x="912" y="958"/>
                    </a:lnTo>
                    <a:lnTo>
                      <a:pt x="894" y="1001"/>
                    </a:lnTo>
                    <a:lnTo>
                      <a:pt x="877" y="1044"/>
                    </a:lnTo>
                    <a:lnTo>
                      <a:pt x="860" y="1088"/>
                    </a:lnTo>
                    <a:lnTo>
                      <a:pt x="844" y="1132"/>
                    </a:lnTo>
                    <a:lnTo>
                      <a:pt x="829" y="1179"/>
                    </a:lnTo>
                    <a:lnTo>
                      <a:pt x="814" y="1224"/>
                    </a:lnTo>
                    <a:lnTo>
                      <a:pt x="801" y="1271"/>
                    </a:lnTo>
                    <a:lnTo>
                      <a:pt x="787" y="1319"/>
                    </a:lnTo>
                    <a:lnTo>
                      <a:pt x="775" y="1367"/>
                    </a:lnTo>
                    <a:lnTo>
                      <a:pt x="764" y="1416"/>
                    </a:lnTo>
                    <a:lnTo>
                      <a:pt x="754" y="1466"/>
                    </a:lnTo>
                    <a:lnTo>
                      <a:pt x="746" y="1515"/>
                    </a:lnTo>
                    <a:lnTo>
                      <a:pt x="737" y="1566"/>
                    </a:lnTo>
                    <a:lnTo>
                      <a:pt x="730" y="1618"/>
                    </a:lnTo>
                    <a:lnTo>
                      <a:pt x="723" y="1669"/>
                    </a:lnTo>
                    <a:lnTo>
                      <a:pt x="720" y="1722"/>
                    </a:lnTo>
                    <a:lnTo>
                      <a:pt x="716" y="1775"/>
                    </a:lnTo>
                    <a:lnTo>
                      <a:pt x="714" y="1829"/>
                    </a:lnTo>
                    <a:lnTo>
                      <a:pt x="712" y="1883"/>
                    </a:lnTo>
                    <a:lnTo>
                      <a:pt x="712" y="1936"/>
                    </a:lnTo>
                    <a:lnTo>
                      <a:pt x="714" y="1992"/>
                    </a:lnTo>
                    <a:lnTo>
                      <a:pt x="716" y="2048"/>
                    </a:lnTo>
                    <a:lnTo>
                      <a:pt x="723" y="2141"/>
                    </a:lnTo>
                    <a:lnTo>
                      <a:pt x="735" y="2237"/>
                    </a:lnTo>
                    <a:lnTo>
                      <a:pt x="747" y="2336"/>
                    </a:lnTo>
                    <a:lnTo>
                      <a:pt x="763" y="2437"/>
                    </a:lnTo>
                    <a:lnTo>
                      <a:pt x="780" y="2540"/>
                    </a:lnTo>
                    <a:lnTo>
                      <a:pt x="801" y="2644"/>
                    </a:lnTo>
                    <a:lnTo>
                      <a:pt x="823" y="2749"/>
                    </a:lnTo>
                    <a:lnTo>
                      <a:pt x="846" y="2856"/>
                    </a:lnTo>
                    <a:lnTo>
                      <a:pt x="872" y="2962"/>
                    </a:lnTo>
                    <a:lnTo>
                      <a:pt x="899" y="3069"/>
                    </a:lnTo>
                    <a:lnTo>
                      <a:pt x="926" y="3176"/>
                    </a:lnTo>
                    <a:lnTo>
                      <a:pt x="955" y="3281"/>
                    </a:lnTo>
                    <a:lnTo>
                      <a:pt x="985" y="3385"/>
                    </a:lnTo>
                    <a:lnTo>
                      <a:pt x="1014" y="3490"/>
                    </a:lnTo>
                    <a:lnTo>
                      <a:pt x="1045" y="3591"/>
                    </a:lnTo>
                    <a:lnTo>
                      <a:pt x="1075" y="3691"/>
                    </a:lnTo>
                    <a:lnTo>
                      <a:pt x="404" y="3521"/>
                    </a:lnTo>
                    <a:lnTo>
                      <a:pt x="0" y="5397"/>
                    </a:lnTo>
                    <a:lnTo>
                      <a:pt x="1362" y="4724"/>
                    </a:lnTo>
                    <a:lnTo>
                      <a:pt x="1768" y="5800"/>
                    </a:lnTo>
                    <a:lnTo>
                      <a:pt x="2174" y="4724"/>
                    </a:lnTo>
                    <a:close/>
                  </a:path>
                </a:pathLst>
              </a:custGeom>
              <a:solidFill>
                <a:srgbClr val="12406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9922624" y="2891833"/>
                <a:ext cx="504350" cy="3308383"/>
              </a:xfrm>
              <a:custGeom>
                <a:avLst/>
                <a:gdLst>
                  <a:gd name="connsiteX0" fmla="*/ 243936 w 504350"/>
                  <a:gd name="connsiteY0" fmla="*/ 0 h 3308383"/>
                  <a:gd name="connsiteX1" fmla="*/ 260414 w 504350"/>
                  <a:gd name="connsiteY1" fmla="*/ 0 h 3308383"/>
                  <a:gd name="connsiteX2" fmla="*/ 263584 w 504350"/>
                  <a:gd name="connsiteY2" fmla="*/ 338513 h 3308383"/>
                  <a:gd name="connsiteX3" fmla="*/ 296771 w 504350"/>
                  <a:gd name="connsiteY3" fmla="*/ 1250864 h 3308383"/>
                  <a:gd name="connsiteX4" fmla="*/ 480386 w 504350"/>
                  <a:gd name="connsiteY4" fmla="*/ 3188542 h 3308383"/>
                  <a:gd name="connsiteX5" fmla="*/ 504350 w 504350"/>
                  <a:gd name="connsiteY5" fmla="*/ 3308383 h 3308383"/>
                  <a:gd name="connsiteX6" fmla="*/ 0 w 504350"/>
                  <a:gd name="connsiteY6" fmla="*/ 3308383 h 3308383"/>
                  <a:gd name="connsiteX7" fmla="*/ 23964 w 504350"/>
                  <a:gd name="connsiteY7" fmla="*/ 3188542 h 3308383"/>
                  <a:gd name="connsiteX8" fmla="*/ 207580 w 504350"/>
                  <a:gd name="connsiteY8" fmla="*/ 1250864 h 3308383"/>
                  <a:gd name="connsiteX9" fmla="*/ 240766 w 504350"/>
                  <a:gd name="connsiteY9" fmla="*/ 338513 h 330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4350" h="3308383">
                    <a:moveTo>
                      <a:pt x="243936" y="0"/>
                    </a:moveTo>
                    <a:lnTo>
                      <a:pt x="260414" y="0"/>
                    </a:lnTo>
                    <a:lnTo>
                      <a:pt x="263584" y="338513"/>
                    </a:lnTo>
                    <a:cubicBezTo>
                      <a:pt x="268875" y="619190"/>
                      <a:pt x="279825" y="927510"/>
                      <a:pt x="296771" y="1250864"/>
                    </a:cubicBezTo>
                    <a:cubicBezTo>
                      <a:pt x="339136" y="2059247"/>
                      <a:pt x="408953" y="2770268"/>
                      <a:pt x="480386" y="3188542"/>
                    </a:cubicBezTo>
                    <a:lnTo>
                      <a:pt x="504350" y="3308383"/>
                    </a:lnTo>
                    <a:lnTo>
                      <a:pt x="0" y="3308383"/>
                    </a:lnTo>
                    <a:lnTo>
                      <a:pt x="23964" y="3188542"/>
                    </a:lnTo>
                    <a:cubicBezTo>
                      <a:pt x="95398" y="2770268"/>
                      <a:pt x="165214" y="2059247"/>
                      <a:pt x="207580" y="1250864"/>
                    </a:cubicBezTo>
                    <a:cubicBezTo>
                      <a:pt x="224526" y="927510"/>
                      <a:pt x="235476" y="619190"/>
                      <a:pt x="240766" y="3385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4062">
                      <a:alpha val="0"/>
                    </a:srgbClr>
                  </a:gs>
                  <a:gs pos="100000">
                    <a:srgbClr val="124062"/>
                  </a:gs>
                </a:gsLst>
                <a:lin ang="16200000" scaled="1"/>
                <a:tileRect/>
              </a:gradFill>
              <a:ln w="19050">
                <a:noFill/>
              </a:ln>
              <a:effectLst>
                <a:outerShdw blurRad="419100" dist="254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2077085" y="2025015"/>
            <a:ext cx="680529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一是商标，因为Java是Sun公司的商标，根据授权协议，只有Netscape公司可以合法地使用JavaScript这个名字，且JavaScript本身也已经被Netscape公司注册为商标。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3750" y="4095115"/>
            <a:ext cx="680529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二是想体现这门语言的制定者是ECMA，不是Netscape，这样有利于保证这门语言的开放性和中立性。</a:t>
            </a:r>
          </a:p>
        </p:txBody>
      </p:sp>
    </p:spTree>
    <p:extLst>
      <p:ext uri="{BB962C8B-B14F-4D97-AF65-F5344CB8AC3E}">
        <p14:creationId xmlns:p14="http://schemas.microsoft.com/office/powerpoint/2010/main" val="11106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2292243" y="2689225"/>
            <a:ext cx="7384415" cy="286004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2292243" y="3079115"/>
            <a:ext cx="649795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var f</a:t>
            </a:r>
            <a:r>
              <a:rPr lang="en-US" altLang="zh-CN" sz="2000" dirty="0">
                <a:sym typeface="+mn-ea"/>
              </a:rPr>
              <a:t>4</a:t>
            </a:r>
            <a:r>
              <a:rPr sz="2000" dirty="0">
                <a:sym typeface="+mn-ea"/>
              </a:rPr>
              <a:t> = (</a:t>
            </a:r>
            <a:r>
              <a:rPr sz="2000" dirty="0" err="1">
                <a:sym typeface="+mn-ea"/>
              </a:rPr>
              <a:t>a,b</a:t>
            </a:r>
            <a:r>
              <a:rPr sz="2000" dirty="0">
                <a:sym typeface="+mn-ea"/>
              </a:rPr>
              <a:t>) =&gt; {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let result = </a:t>
            </a:r>
            <a:r>
              <a:rPr sz="2000" dirty="0" err="1">
                <a:sym typeface="+mn-ea"/>
              </a:rPr>
              <a:t>a+b</a:t>
            </a:r>
            <a:r>
              <a:rPr sz="2000" dirty="0"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return result;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f</a:t>
            </a:r>
            <a:r>
              <a:rPr lang="en-US" altLang="zh-CN" sz="2000" dirty="0">
                <a:sym typeface="+mn-ea"/>
              </a:rPr>
              <a:t>4</a:t>
            </a:r>
            <a:r>
              <a:rPr sz="2000" dirty="0">
                <a:sym typeface="+mn-ea"/>
              </a:rPr>
              <a:t>(6,2);  // 8</a:t>
            </a:r>
          </a:p>
        </p:txBody>
      </p:sp>
      <p:sp>
        <p:nvSpPr>
          <p:cNvPr id="11" name="文本框 1"/>
          <p:cNvSpPr txBox="1"/>
          <p:nvPr/>
        </p:nvSpPr>
        <p:spPr>
          <a:xfrm>
            <a:off x="1849012" y="1417955"/>
            <a:ext cx="9733387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当箭头函数函数体有多行语句，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用 {} 包裹起来，表示代码块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en-US" altLang="zh-CN" sz="2000" dirty="0">
              <a:cs typeface="+mn-ea"/>
              <a:sym typeface="+mn-lt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当只有一行语句，并且需要返回结果时，可以省略 {} , 结果会自动返回。</a:t>
            </a: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55140" y="1197609"/>
            <a:ext cx="9204960" cy="4693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当箭头函数要返回对象的时候，为了区分于代码块，要用 () 将对象包裹起来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555240" y="2100579"/>
            <a:ext cx="7384415" cy="3742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998470" y="2310129"/>
            <a:ext cx="6497955" cy="3266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/ </a:t>
            </a:r>
            <a:r>
              <a:rPr lang="en-US" sz="2000" dirty="0">
                <a:sym typeface="+mn-ea"/>
              </a:rPr>
              <a:t>/ </a:t>
            </a:r>
            <a:r>
              <a:rPr sz="2000" dirty="0" err="1">
                <a:sym typeface="+mn-ea"/>
              </a:rPr>
              <a:t>报错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var f</a:t>
            </a:r>
            <a:r>
              <a:rPr lang="en-US" altLang="zh-CN" sz="2000" dirty="0">
                <a:sym typeface="+mn-ea"/>
              </a:rPr>
              <a:t>5</a:t>
            </a:r>
            <a:r>
              <a:rPr sz="2000" dirty="0">
                <a:sym typeface="+mn-ea"/>
              </a:rPr>
              <a:t> = (</a:t>
            </a:r>
            <a:r>
              <a:rPr sz="2000" dirty="0" err="1">
                <a:sym typeface="+mn-ea"/>
              </a:rPr>
              <a:t>id,name</a:t>
            </a:r>
            <a:r>
              <a:rPr sz="2000" dirty="0">
                <a:sym typeface="+mn-ea"/>
              </a:rPr>
              <a:t>) =&gt; {id: id, name: name};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f</a:t>
            </a:r>
            <a:r>
              <a:rPr lang="en-US" altLang="zh-CN" sz="2000" dirty="0">
                <a:sym typeface="+mn-ea"/>
              </a:rPr>
              <a:t>5</a:t>
            </a:r>
            <a:r>
              <a:rPr sz="2000" dirty="0">
                <a:sym typeface="+mn-ea"/>
              </a:rPr>
              <a:t>(</a:t>
            </a:r>
            <a:r>
              <a:rPr lang="en-US" altLang="zh-CN" dirty="0"/>
              <a:t>1, 'tom'</a:t>
            </a:r>
            <a:r>
              <a:rPr sz="2000" dirty="0">
                <a:sym typeface="+mn-ea"/>
              </a:rPr>
              <a:t>);  // </a:t>
            </a:r>
            <a:r>
              <a:rPr sz="2000" dirty="0" err="1">
                <a:sym typeface="+mn-ea"/>
              </a:rPr>
              <a:t>SyntaxError</a:t>
            </a:r>
            <a:r>
              <a:rPr sz="2000" dirty="0">
                <a:sym typeface="+mn-ea"/>
              </a:rPr>
              <a:t>: Unexpected token :</a:t>
            </a:r>
          </a:p>
          <a:p>
            <a:pPr>
              <a:lnSpc>
                <a:spcPct val="150000"/>
              </a:lnSpc>
            </a:pP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// </a:t>
            </a:r>
            <a:r>
              <a:rPr sz="2000" dirty="0" err="1">
                <a:sym typeface="+mn-ea"/>
              </a:rPr>
              <a:t>不报错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var f</a:t>
            </a:r>
            <a:r>
              <a:rPr lang="en-US" altLang="zh-CN" sz="2000" dirty="0">
                <a:sym typeface="+mn-ea"/>
              </a:rPr>
              <a:t>5</a:t>
            </a:r>
            <a:r>
              <a:rPr sz="2000" dirty="0">
                <a:sym typeface="+mn-ea"/>
              </a:rPr>
              <a:t> = (</a:t>
            </a:r>
            <a:r>
              <a:rPr sz="2000" dirty="0" err="1">
                <a:sym typeface="+mn-ea"/>
              </a:rPr>
              <a:t>id,name</a:t>
            </a:r>
            <a:r>
              <a:rPr sz="2000" dirty="0">
                <a:sym typeface="+mn-ea"/>
              </a:rPr>
              <a:t>) =&gt; ({id: id, name: name});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f</a:t>
            </a:r>
            <a:r>
              <a:rPr lang="en-US" altLang="zh-CN" sz="2000" dirty="0">
                <a:sym typeface="+mn-ea"/>
              </a:rPr>
              <a:t>5</a:t>
            </a:r>
            <a:r>
              <a:rPr sz="2000" dirty="0">
                <a:sym typeface="+mn-ea"/>
              </a:rPr>
              <a:t>(</a:t>
            </a:r>
            <a:r>
              <a:rPr lang="en-US" altLang="zh-CN" dirty="0"/>
              <a:t>1, 'tom'</a:t>
            </a:r>
            <a:r>
              <a:rPr sz="2000" dirty="0">
                <a:sym typeface="+mn-ea"/>
              </a:rPr>
              <a:t>);  // {id: </a:t>
            </a:r>
            <a:r>
              <a:rPr lang="en-US" altLang="zh-CN" sz="2000" dirty="0">
                <a:sym typeface="+mn-ea"/>
              </a:rPr>
              <a:t>1</a:t>
            </a:r>
            <a:r>
              <a:rPr sz="2000" dirty="0">
                <a:sym typeface="+mn-ea"/>
              </a:rPr>
              <a:t>, name: </a:t>
            </a:r>
            <a:r>
              <a:rPr lang="en-US" altLang="zh-CN" sz="2000" dirty="0"/>
              <a:t>'tom'</a:t>
            </a:r>
            <a:r>
              <a:rPr sz="2000" dirty="0"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原创设计师QQ598969553          _3"/>
          <p:cNvSpPr/>
          <p:nvPr/>
        </p:nvSpPr>
        <p:spPr>
          <a:xfrm>
            <a:off x="569595" y="2085340"/>
            <a:ext cx="10479405" cy="45281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1060450" y="2269490"/>
            <a:ext cx="6497955" cy="4570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// </a:t>
            </a:r>
            <a:r>
              <a:rPr sz="1600" dirty="0" err="1">
                <a:sym typeface="+mn-ea"/>
              </a:rPr>
              <a:t>非箭头函数</a:t>
            </a:r>
            <a:endParaRPr sz="160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var obj = 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greeting: 'Hello',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</a:t>
            </a:r>
            <a:r>
              <a:rPr sz="1600" dirty="0" err="1">
                <a:sym typeface="+mn-ea"/>
              </a:rPr>
              <a:t>sayHello</a:t>
            </a:r>
            <a:r>
              <a:rPr sz="1600" dirty="0">
                <a:sym typeface="+mn-ea"/>
              </a:rPr>
              <a:t>: function(){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console.log(this);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console.log(</a:t>
            </a:r>
            <a:r>
              <a:rPr sz="1600" dirty="0" err="1">
                <a:sym typeface="+mn-ea"/>
              </a:rPr>
              <a:t>this.greeting</a:t>
            </a:r>
            <a:r>
              <a:rPr sz="1600" dirty="0">
                <a:sym typeface="+mn-ea"/>
              </a:rPr>
              <a:t>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</a:t>
            </a:r>
            <a:r>
              <a:rPr sz="1600" dirty="0" err="1">
                <a:sym typeface="+mn-ea"/>
              </a:rPr>
              <a:t>setTimeout</a:t>
            </a:r>
            <a:r>
              <a:rPr sz="1600" dirty="0">
                <a:sym typeface="+mn-ea"/>
              </a:rPr>
              <a:t>(function(){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console.log('</a:t>
            </a:r>
            <a:r>
              <a:rPr lang="zh-CN" altLang="en-US" sz="1600" dirty="0">
                <a:sym typeface="+mn-ea"/>
              </a:rPr>
              <a:t>非箭头函数</a:t>
            </a:r>
            <a:r>
              <a:rPr sz="1600" dirty="0">
                <a:sym typeface="+mn-ea"/>
              </a:rPr>
              <a:t>', this, </a:t>
            </a:r>
            <a:r>
              <a:rPr sz="1600" dirty="0" err="1">
                <a:sym typeface="+mn-ea"/>
              </a:rPr>
              <a:t>this.greeting</a:t>
            </a:r>
            <a:r>
              <a:rPr sz="1600" dirty="0">
                <a:sym typeface="+mn-ea"/>
              </a:rPr>
              <a:t>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}, 1000);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}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}</a:t>
            </a:r>
          </a:p>
          <a:p>
            <a:pPr>
              <a:lnSpc>
                <a:spcPct val="130000"/>
              </a:lnSpc>
            </a:pPr>
            <a:r>
              <a:rPr sz="1600" dirty="0" err="1">
                <a:sym typeface="+mn-ea"/>
              </a:rPr>
              <a:t>obj.sayHello</a:t>
            </a:r>
            <a:r>
              <a:rPr sz="1600" dirty="0">
                <a:sym typeface="+mn-ea"/>
              </a:rPr>
              <a:t>();</a:t>
            </a:r>
          </a:p>
          <a:p>
            <a:pPr>
              <a:lnSpc>
                <a:spcPct val="130000"/>
              </a:lnSpc>
            </a:pPr>
            <a:endParaRPr sz="1600" dirty="0">
              <a:sym typeface="+mn-ea"/>
            </a:endParaRPr>
          </a:p>
          <a:p>
            <a:pPr>
              <a:lnSpc>
                <a:spcPct val="130000"/>
              </a:lnSpc>
            </a:pPr>
            <a:endParaRPr sz="1600" dirty="0">
              <a:sym typeface="+mn-ea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839382" y="1040765"/>
            <a:ext cx="10088968" cy="776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this绑定：箭头函数中 没有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绑定，必须通过查找作用域来决定其值。如果箭头函数被非箭头函数包含，则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绑定的是最近一层非箭头函数的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r>
              <a:rPr lang="zh-CN" altLang="en-US" sz="2000" dirty="0">
                <a:cs typeface="+mn-ea"/>
                <a:sym typeface="+mn-lt"/>
              </a:rPr>
              <a:t>否则</a:t>
            </a:r>
            <a:r>
              <a:rPr lang="en-US" altLang="zh-CN" sz="2000" dirty="0">
                <a:cs typeface="+mn-ea"/>
                <a:sym typeface="+mn-lt"/>
              </a:rPr>
              <a:t>this</a:t>
            </a:r>
            <a:r>
              <a:rPr lang="zh-CN" altLang="en-US" sz="2000" dirty="0">
                <a:cs typeface="+mn-ea"/>
                <a:sym typeface="+mn-lt"/>
              </a:rPr>
              <a:t>为</a:t>
            </a:r>
            <a:r>
              <a:rPr lang="en-US" altLang="zh-CN" sz="2000" dirty="0">
                <a:cs typeface="+mn-ea"/>
                <a:sym typeface="+mn-lt"/>
              </a:rPr>
              <a:t>window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5735320" y="2269490"/>
            <a:ext cx="5731510" cy="393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// </a:t>
            </a:r>
            <a:r>
              <a:rPr sz="1600" dirty="0" err="1">
                <a:sym typeface="+mn-ea"/>
              </a:rPr>
              <a:t>箭头函数</a:t>
            </a:r>
            <a:endParaRPr sz="1600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var obj = 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greeting: 'Hello',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</a:t>
            </a:r>
            <a:r>
              <a:rPr sz="1600" dirty="0" err="1">
                <a:sym typeface="+mn-ea"/>
              </a:rPr>
              <a:t>sayHello</a:t>
            </a:r>
            <a:r>
              <a:rPr sz="1600" dirty="0">
                <a:sym typeface="+mn-ea"/>
              </a:rPr>
              <a:t>: function(){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console.log(this);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console.log(</a:t>
            </a:r>
            <a:r>
              <a:rPr sz="1600" dirty="0" err="1">
                <a:sym typeface="+mn-ea"/>
              </a:rPr>
              <a:t>this.greeting</a:t>
            </a:r>
            <a:r>
              <a:rPr sz="1600" dirty="0">
                <a:sym typeface="+mn-ea"/>
              </a:rPr>
              <a:t>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</a:t>
            </a:r>
            <a:r>
              <a:rPr sz="1600" dirty="0" err="1">
                <a:sym typeface="+mn-ea"/>
              </a:rPr>
              <a:t>setTimeout</a:t>
            </a:r>
            <a:r>
              <a:rPr sz="1600" dirty="0">
                <a:sym typeface="+mn-ea"/>
              </a:rPr>
              <a:t>(() =&gt; {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    console.log('</a:t>
            </a:r>
            <a:r>
              <a:rPr lang="zh-CN" altLang="en-US" sz="1600" dirty="0">
                <a:sym typeface="+mn-ea"/>
              </a:rPr>
              <a:t>箭头函数</a:t>
            </a:r>
            <a:r>
              <a:rPr sz="1600" dirty="0">
                <a:sym typeface="+mn-ea"/>
              </a:rPr>
              <a:t>', this, </a:t>
            </a:r>
            <a:r>
              <a:rPr sz="1600" dirty="0" err="1">
                <a:sym typeface="+mn-ea"/>
              </a:rPr>
              <a:t>this.greeting</a:t>
            </a:r>
            <a:r>
              <a:rPr sz="1600" dirty="0">
                <a:sym typeface="+mn-ea"/>
              </a:rPr>
              <a:t>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    }, 1000);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    }</a:t>
            </a:r>
          </a:p>
          <a:p>
            <a:pPr>
              <a:lnSpc>
                <a:spcPct val="130000"/>
              </a:lnSpc>
            </a:pPr>
            <a:r>
              <a:rPr sz="1600" dirty="0">
                <a:sym typeface="+mn-ea"/>
              </a:rPr>
              <a:t>}</a:t>
            </a:r>
          </a:p>
          <a:p>
            <a:pPr>
              <a:lnSpc>
                <a:spcPct val="130000"/>
              </a:lnSpc>
            </a:pPr>
            <a:r>
              <a:rPr sz="1600" dirty="0" err="1">
                <a:sym typeface="+mn-ea"/>
              </a:rPr>
              <a:t>obj.sayHello</a:t>
            </a:r>
            <a:r>
              <a:rPr sz="1600" dirty="0">
                <a:sym typeface="+mn-ea"/>
              </a:rPr>
              <a:t>();</a:t>
            </a:r>
            <a:endParaRPr lang="zh-CN" altLang="en-US" sz="1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1658368" y="1594395"/>
            <a:ext cx="8773663" cy="36692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箭头函数在使用时有几个要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注意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的地方：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没有</a:t>
            </a:r>
            <a:r>
              <a:rPr lang="en-US" altLang="zh-CN" sz="2000" dirty="0">
                <a:cs typeface="+mn-ea"/>
                <a:sym typeface="+mn-lt"/>
              </a:rPr>
              <a:t>this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en-US" altLang="zh-CN" sz="2000" dirty="0">
                <a:cs typeface="+mn-ea"/>
                <a:sym typeface="+mn-lt"/>
              </a:rPr>
              <a:t>super</a:t>
            </a:r>
            <a:r>
              <a:rPr lang="zh-CN" altLang="en-US" sz="2000" dirty="0">
                <a:cs typeface="+mn-ea"/>
                <a:sym typeface="+mn-lt"/>
              </a:rPr>
              <a:t>、</a:t>
            </a:r>
            <a:r>
              <a:rPr lang="en-US" altLang="zh-CN" sz="2000" dirty="0">
                <a:cs typeface="+mn-ea"/>
                <a:sym typeface="+mn-lt"/>
              </a:rPr>
              <a:t>arguments</a:t>
            </a:r>
            <a:r>
              <a:rPr lang="zh-CN" altLang="en-US" sz="2000" dirty="0">
                <a:cs typeface="+mn-ea"/>
                <a:sym typeface="+mn-lt"/>
              </a:rPr>
              <a:t>的绑定，这些值由外层最近一层非箭头函数决定。</a:t>
            </a:r>
            <a:endParaRPr lang="en-US" altLang="zh-CN" sz="2000" dirty="0">
              <a:cs typeface="+mn-ea"/>
              <a:sym typeface="+mn-lt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不能通过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new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关键字调用，箭头函数不能用作构造函数。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没有原型，箭头函数不存在</a:t>
            </a:r>
            <a:r>
              <a:rPr lang="en-US" altLang="zh-CN" sz="2000" dirty="0">
                <a:cs typeface="+mn-ea"/>
                <a:sym typeface="+mn-lt"/>
              </a:rPr>
              <a:t>prototype</a:t>
            </a:r>
            <a:r>
              <a:rPr lang="zh-CN" altLang="en-US" sz="2000" dirty="0">
                <a:cs typeface="+mn-ea"/>
                <a:sym typeface="+mn-lt"/>
              </a:rPr>
              <a:t>这个属性。</a:t>
            </a:r>
            <a:endParaRPr lang="en-US" altLang="zh-CN" sz="2000" dirty="0">
              <a:cs typeface="+mn-ea"/>
              <a:sym typeface="+mn-lt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不可以改变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的绑定，函数内部的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this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值在函数生命周期内始终保持一致。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箭头函数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3703" y="1178609"/>
            <a:ext cx="1565347" cy="4991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1" dirty="0">
                <a:solidFill>
                  <a:srgbClr val="124062"/>
                </a:solidFill>
                <a:cs typeface="+mn-ea"/>
                <a:sym typeface="+mn-lt"/>
              </a:rPr>
              <a:t>练习</a:t>
            </a:r>
          </a:p>
        </p:txBody>
      </p:sp>
      <p:pic>
        <p:nvPicPr>
          <p:cNvPr id="10" name="图片 9" descr="千库网_带问号思考的动态小人_GIF编号7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2" y="3261947"/>
            <a:ext cx="2984500" cy="2984500"/>
          </a:xfrm>
          <a:prstGeom prst="rect">
            <a:avLst/>
          </a:prstGeom>
        </p:spPr>
      </p:pic>
      <p:sp>
        <p:nvSpPr>
          <p:cNvPr id="11" name="文本框 2"/>
          <p:cNvSpPr txBox="1"/>
          <p:nvPr/>
        </p:nvSpPr>
        <p:spPr>
          <a:xfrm>
            <a:off x="1998345" y="1847802"/>
            <a:ext cx="898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2000" dirty="0"/>
              <a:t>使用箭头函数求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之间所有能被</a:t>
            </a:r>
            <a:r>
              <a:rPr lang="en-US" altLang="zh-CN" sz="2000" dirty="0"/>
              <a:t>3</a:t>
            </a:r>
            <a:r>
              <a:rPr lang="zh-CN" altLang="en-US" sz="2000" dirty="0"/>
              <a:t>整除的</a:t>
            </a:r>
            <a:r>
              <a:rPr lang="zh-CN" altLang="en-US" sz="2000" dirty="0">
                <a:solidFill>
                  <a:srgbClr val="FF0000"/>
                </a:solidFill>
              </a:rPr>
              <a:t>整数之和</a:t>
            </a:r>
            <a:r>
              <a:rPr lang="zh-CN" altLang="en-US" sz="2000" dirty="0"/>
              <a:t>以及它们的</a:t>
            </a:r>
            <a:r>
              <a:rPr lang="zh-CN" altLang="en-US" sz="2000" dirty="0">
                <a:solidFill>
                  <a:srgbClr val="FF0000"/>
                </a:solidFill>
              </a:rPr>
              <a:t>平均值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2299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 159"/>
          <p:cNvSpPr/>
          <p:nvPr/>
        </p:nvSpPr>
        <p:spPr>
          <a:xfrm>
            <a:off x="3658510" y="3134499"/>
            <a:ext cx="1287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模块</a:t>
            </a:r>
          </a:p>
        </p:txBody>
      </p:sp>
      <p:sp>
        <p:nvSpPr>
          <p:cNvPr id="161" name="矩形 160"/>
          <p:cNvSpPr/>
          <p:nvPr/>
        </p:nvSpPr>
        <p:spPr>
          <a:xfrm>
            <a:off x="2774667" y="2436731"/>
            <a:ext cx="255230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思源黑体 CN Medium" panose="020B0600000000000000" pitchFamily="34" charset="-122"/>
                <a:sym typeface="Arial" panose="020B0604020202020204" pitchFamily="34" charset="0"/>
              </a:rPr>
              <a:t>PART SIX</a:t>
            </a:r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10640695" y="288099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9428480" y="5295900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9265920" y="3660140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8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模块概述</a:t>
            </a:r>
          </a:p>
        </p:txBody>
      </p:sp>
      <p:sp>
        <p:nvSpPr>
          <p:cNvPr id="3" name="矩形 2"/>
          <p:cNvSpPr/>
          <p:nvPr/>
        </p:nvSpPr>
        <p:spPr>
          <a:xfrm>
            <a:off x="1145857" y="1827937"/>
            <a:ext cx="1040574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历史上，</a:t>
            </a:r>
            <a:r>
              <a:rPr lang="en-US" altLang="zh-CN" dirty="0"/>
              <a:t>JavaScript</a:t>
            </a:r>
            <a:r>
              <a:rPr lang="zh-CN" altLang="zh-CN" dirty="0"/>
              <a:t>一直</a:t>
            </a:r>
            <a:r>
              <a:rPr lang="zh-CN" altLang="zh-CN" dirty="0">
                <a:solidFill>
                  <a:srgbClr val="FF0000"/>
                </a:solidFill>
              </a:rPr>
              <a:t>没有</a:t>
            </a:r>
            <a:r>
              <a:rPr lang="zh-CN" altLang="zh-CN" dirty="0"/>
              <a:t>模块（</a:t>
            </a:r>
            <a:r>
              <a:rPr lang="en-US" altLang="zh-CN" dirty="0"/>
              <a:t>module</a:t>
            </a:r>
            <a:r>
              <a:rPr lang="zh-CN" altLang="zh-CN" dirty="0"/>
              <a:t>）体系，无法将一个大程序拆分成互相依赖的小文件，再用简单的方法拼装起来。这对</a:t>
            </a:r>
            <a:r>
              <a:rPr lang="zh-CN" altLang="zh-CN" dirty="0">
                <a:solidFill>
                  <a:srgbClr val="FF0000"/>
                </a:solidFill>
              </a:rPr>
              <a:t>开发大型的、复杂的项目</a:t>
            </a:r>
            <a:r>
              <a:rPr lang="zh-CN" altLang="zh-CN" dirty="0"/>
              <a:t>形成了</a:t>
            </a:r>
            <a:r>
              <a:rPr lang="zh-CN" altLang="zh-CN" dirty="0">
                <a:solidFill>
                  <a:srgbClr val="FF0000"/>
                </a:solidFill>
              </a:rPr>
              <a:t>巨大障碍</a:t>
            </a:r>
            <a:r>
              <a:rPr lang="zh-CN" altLang="zh-CN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3201083"/>
            <a:ext cx="10934700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en-US" altLang="zh-CN" dirty="0"/>
              <a:t>ES6 </a:t>
            </a:r>
            <a:r>
              <a:rPr lang="zh-CN" altLang="zh-CN" dirty="0"/>
              <a:t>模块的设计思想是尽量的</a:t>
            </a:r>
            <a:r>
              <a:rPr lang="zh-CN" altLang="zh-CN" dirty="0">
                <a:solidFill>
                  <a:srgbClr val="FF0000"/>
                </a:solidFill>
              </a:rPr>
              <a:t>静态化</a:t>
            </a:r>
            <a:r>
              <a:rPr lang="zh-CN" altLang="zh-CN" dirty="0"/>
              <a:t>，使得</a:t>
            </a:r>
            <a:r>
              <a:rPr lang="zh-CN" altLang="zh-CN" dirty="0">
                <a:solidFill>
                  <a:srgbClr val="FF0000"/>
                </a:solidFill>
              </a:rPr>
              <a:t>编译时</a:t>
            </a:r>
            <a:r>
              <a:rPr lang="zh-CN" altLang="zh-CN" dirty="0"/>
              <a:t>就能确定模块的</a:t>
            </a:r>
            <a:r>
              <a:rPr lang="zh-CN" altLang="zh-CN" dirty="0">
                <a:solidFill>
                  <a:srgbClr val="FF0000"/>
                </a:solidFill>
              </a:rPr>
              <a:t>依赖关系</a:t>
            </a:r>
            <a:r>
              <a:rPr lang="zh-CN" altLang="zh-CN" dirty="0"/>
              <a:t>，以及输入和输出的变量。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1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2.export</a:t>
            </a:r>
            <a:r>
              <a:rPr lang="zh-CN" altLang="en-US" dirty="0"/>
              <a:t>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609789" y="1352034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export</a:t>
            </a:r>
            <a:r>
              <a:rPr lang="zh-CN" altLang="zh-CN" dirty="0"/>
              <a:t>命令用于规定模块的</a:t>
            </a:r>
            <a:r>
              <a:rPr lang="zh-CN" altLang="zh-CN" dirty="0">
                <a:solidFill>
                  <a:srgbClr val="FF0000"/>
                </a:solidFill>
              </a:rPr>
              <a:t>对外接口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136650" y="1925933"/>
            <a:ext cx="98171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一个模块就是一个独立的文件。该文件内部的所有变量，</a:t>
            </a:r>
            <a:r>
              <a:rPr lang="zh-CN" altLang="zh-CN" dirty="0">
                <a:solidFill>
                  <a:srgbClr val="FF0000"/>
                </a:solidFill>
              </a:rPr>
              <a:t>外部无法获取</a:t>
            </a:r>
            <a:r>
              <a:rPr lang="zh-CN" altLang="zh-CN" dirty="0"/>
              <a:t>。如果你希望外部能够读取模块内部的某个变量，就必须使用</a:t>
            </a:r>
            <a:r>
              <a:rPr lang="en-US" altLang="zh-CN" dirty="0">
                <a:solidFill>
                  <a:srgbClr val="FF0000"/>
                </a:solidFill>
              </a:rPr>
              <a:t>export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r>
              <a:rPr lang="zh-CN" altLang="zh-CN" dirty="0">
                <a:solidFill>
                  <a:srgbClr val="FF0000"/>
                </a:solidFill>
              </a:rPr>
              <a:t>输出该变量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1" name="原创设计师QQ598969553          _3"/>
          <p:cNvSpPr/>
          <p:nvPr/>
        </p:nvSpPr>
        <p:spPr>
          <a:xfrm>
            <a:off x="2479039" y="2890300"/>
            <a:ext cx="7384415" cy="374205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2922270" y="2983229"/>
            <a:ext cx="6497955" cy="337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//module.js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let name = "tom";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let age = 20;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let phone ='13813661234'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let introduce = function () {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      return `My name is ${name}! I'm ${age} years old!`;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};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export { name, age, phone, introduce };</a:t>
            </a:r>
          </a:p>
        </p:txBody>
      </p:sp>
    </p:spTree>
    <p:extLst>
      <p:ext uri="{BB962C8B-B14F-4D97-AF65-F5344CB8AC3E}">
        <p14:creationId xmlns:p14="http://schemas.microsoft.com/office/powerpoint/2010/main" val="23379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2.export</a:t>
            </a:r>
            <a:r>
              <a:rPr lang="zh-CN" altLang="en-US" dirty="0"/>
              <a:t>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308100" y="1353235"/>
            <a:ext cx="1041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export</a:t>
            </a:r>
            <a:r>
              <a:rPr lang="zh-CN" altLang="zh-CN" dirty="0"/>
              <a:t>命令规定的是对外的接口，必须与模块内部的变量建立一一对应关系。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352992" y="1912400"/>
            <a:ext cx="7384415" cy="479955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96221" y="1960370"/>
            <a:ext cx="6497955" cy="47289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报错</a:t>
            </a:r>
            <a:r>
              <a:rPr lang="en-US" altLang="zh-CN" sz="2000" dirty="0">
                <a:sym typeface="+mn-ea"/>
              </a:rPr>
              <a:t>1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export 1;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报错</a:t>
            </a:r>
            <a:r>
              <a:rPr lang="en-US" altLang="zh-CN" sz="2000" dirty="0">
                <a:sym typeface="+mn-ea"/>
              </a:rPr>
              <a:t>2</a:t>
            </a:r>
          </a:p>
          <a:p>
            <a:pPr>
              <a:lnSpc>
                <a:spcPts val="2800"/>
              </a:lnSpc>
            </a:pPr>
            <a:r>
              <a:rPr lang="en-US" sz="2000" dirty="0" err="1">
                <a:sym typeface="+mn-ea"/>
              </a:rPr>
              <a:t>var</a:t>
            </a:r>
            <a:r>
              <a:rPr lang="en-US" sz="2000" dirty="0">
                <a:sym typeface="+mn-ea"/>
              </a:rPr>
              <a:t> m = 1;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export m;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正确写法一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export </a:t>
            </a:r>
            <a:r>
              <a:rPr lang="en-US" sz="2000" dirty="0" err="1">
                <a:sym typeface="+mn-ea"/>
              </a:rPr>
              <a:t>var</a:t>
            </a:r>
            <a:r>
              <a:rPr lang="en-US" sz="2000" dirty="0">
                <a:sym typeface="+mn-ea"/>
              </a:rPr>
              <a:t> m = 1;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正确写法二</a:t>
            </a:r>
          </a:p>
          <a:p>
            <a:pPr>
              <a:lnSpc>
                <a:spcPts val="2800"/>
              </a:lnSpc>
            </a:pPr>
            <a:r>
              <a:rPr lang="en-US" sz="2000" dirty="0" err="1">
                <a:sym typeface="+mn-ea"/>
              </a:rPr>
              <a:t>var</a:t>
            </a:r>
            <a:r>
              <a:rPr lang="en-US" sz="2000" dirty="0">
                <a:sym typeface="+mn-ea"/>
              </a:rPr>
              <a:t> m = 1;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export {m};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正确写法三</a:t>
            </a:r>
          </a:p>
          <a:p>
            <a:pPr>
              <a:lnSpc>
                <a:spcPts val="2800"/>
              </a:lnSpc>
            </a:pPr>
            <a:r>
              <a:rPr lang="en-US" sz="2000" dirty="0" err="1">
                <a:sym typeface="+mn-ea"/>
              </a:rPr>
              <a:t>var</a:t>
            </a:r>
            <a:r>
              <a:rPr lang="en-US" sz="2000" dirty="0">
                <a:sym typeface="+mn-ea"/>
              </a:rPr>
              <a:t> n = 1;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export {n as m};</a:t>
            </a:r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6873752" y="1825193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6873751" y="2726135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89923" y="3729335"/>
            <a:ext cx="72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 2"/>
              </a:rPr>
              <a:t>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82146" y="4652665"/>
            <a:ext cx="72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 2"/>
              </a:rPr>
              <a:t>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89923" y="5659735"/>
            <a:ext cx="721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 2"/>
              </a:rPr>
              <a:t>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4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4" grpId="0"/>
      <p:bldP spid="16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3.import</a:t>
            </a:r>
            <a:r>
              <a:rPr lang="zh-CN" altLang="en-US" dirty="0"/>
              <a:t>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466850" y="1372285"/>
            <a:ext cx="10293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export</a:t>
            </a:r>
            <a:r>
              <a:rPr lang="zh-CN" altLang="zh-CN" dirty="0"/>
              <a:t>命令定义了模块的对外接口以后，其它文件就可以通过</a:t>
            </a:r>
            <a:r>
              <a:rPr lang="en-US" altLang="zh-CN" dirty="0"/>
              <a:t>import</a:t>
            </a:r>
            <a:r>
              <a:rPr lang="zh-CN" altLang="zh-CN" dirty="0"/>
              <a:t>命令加载这个模块了</a:t>
            </a:r>
            <a:r>
              <a:rPr lang="zh-CN" altLang="en-US" dirty="0"/>
              <a:t>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479037" y="2198149"/>
            <a:ext cx="7384415" cy="278660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922269" y="2291079"/>
            <a:ext cx="64979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&lt;script type="module"&gt;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	// </a:t>
            </a:r>
            <a:r>
              <a:rPr lang="zh-CN" altLang="en-US" sz="2000" dirty="0">
                <a:sym typeface="+mn-ea"/>
              </a:rPr>
              <a:t>必须加</a:t>
            </a:r>
            <a:r>
              <a:rPr lang="en-US" sz="2000" dirty="0">
                <a:sym typeface="+mn-ea"/>
              </a:rPr>
              <a:t>type="module"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	// </a:t>
            </a:r>
            <a:r>
              <a:rPr lang="zh-CN" altLang="en-US" sz="2000" dirty="0">
                <a:sym typeface="+mn-ea"/>
              </a:rPr>
              <a:t>需同源</a:t>
            </a:r>
          </a:p>
          <a:p>
            <a:pPr>
              <a:lnSpc>
                <a:spcPts val="3200"/>
              </a:lnSpc>
            </a:pPr>
            <a:r>
              <a:rPr lang="zh-CN" altLang="en-US" sz="2000" dirty="0">
                <a:sym typeface="+mn-ea"/>
              </a:rPr>
              <a:t>	</a:t>
            </a:r>
            <a:r>
              <a:rPr lang="en-US" sz="2000" dirty="0">
                <a:sym typeface="+mn-ea"/>
              </a:rPr>
              <a:t>import { name } from './module.js';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	console.log(name);</a:t>
            </a:r>
          </a:p>
          <a:p>
            <a:pPr>
              <a:lnSpc>
                <a:spcPts val="3200"/>
              </a:lnSpc>
            </a:pPr>
            <a:r>
              <a:rPr lang="en-US" sz="2000" dirty="0">
                <a:sym typeface="+mn-ea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590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065655" y="2687320"/>
            <a:ext cx="2988310" cy="14827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ECMAScript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812405" y="2687955"/>
            <a:ext cx="2988310" cy="14827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/>
              <a:t>JavaScript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14855" y="642620"/>
            <a:ext cx="4815840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24062"/>
                </a:solidFill>
                <a:cs typeface="+mn-ea"/>
              </a:rPr>
              <a:t>两者关系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191760" y="2318385"/>
            <a:ext cx="2482850" cy="924560"/>
            <a:chOff x="8176" y="3651"/>
            <a:chExt cx="3910" cy="1456"/>
          </a:xfrm>
        </p:grpSpPr>
        <p:sp>
          <p:nvSpPr>
            <p:cNvPr id="5" name="右箭头 4"/>
            <p:cNvSpPr/>
            <p:nvPr/>
          </p:nvSpPr>
          <p:spPr>
            <a:xfrm>
              <a:off x="8176" y="4513"/>
              <a:ext cx="3911" cy="59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591" y="3651"/>
              <a:ext cx="316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/>
                <a:t>规格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91760" y="3573145"/>
            <a:ext cx="2482850" cy="899795"/>
            <a:chOff x="8176" y="5627"/>
            <a:chExt cx="3910" cy="1417"/>
          </a:xfrm>
        </p:grpSpPr>
        <p:sp>
          <p:nvSpPr>
            <p:cNvPr id="6" name="右箭头 5"/>
            <p:cNvSpPr/>
            <p:nvPr/>
          </p:nvSpPr>
          <p:spPr>
            <a:xfrm rot="10800000">
              <a:off x="8176" y="5627"/>
              <a:ext cx="3911" cy="59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591" y="6222"/>
              <a:ext cx="316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/>
                <a:t>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7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3.import</a:t>
            </a:r>
            <a:r>
              <a:rPr lang="zh-CN" altLang="en-US" dirty="0"/>
              <a:t>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169668" y="1542187"/>
            <a:ext cx="10500996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使用</a:t>
            </a:r>
            <a:r>
              <a:rPr lang="en-US" altLang="zh-CN" dirty="0"/>
              <a:t>import</a:t>
            </a:r>
            <a:r>
              <a:rPr lang="zh-CN" altLang="zh-CN" dirty="0"/>
              <a:t>命令时需要注意以下两点：</a:t>
            </a:r>
          </a:p>
          <a:p>
            <a:pPr indent="457200">
              <a:lnSpc>
                <a:spcPts val="3400"/>
              </a:lnSpc>
            </a:pPr>
            <a:r>
              <a:rPr lang="en-US" altLang="zh-CN" dirty="0"/>
              <a:t>1</a:t>
            </a:r>
            <a:r>
              <a:rPr lang="zh-CN" altLang="zh-CN" dirty="0"/>
              <a:t>．如果想为输入的变量重新取一个名字，</a:t>
            </a:r>
            <a:r>
              <a:rPr lang="en-US" altLang="zh-CN" dirty="0"/>
              <a:t>import</a:t>
            </a:r>
            <a:r>
              <a:rPr lang="zh-CN" altLang="zh-CN" dirty="0"/>
              <a:t>命令要</a:t>
            </a:r>
            <a:r>
              <a:rPr lang="zh-CN" altLang="zh-CN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zh-CN" altLang="zh-CN" dirty="0">
                <a:solidFill>
                  <a:srgbClr val="FF0000"/>
                </a:solidFill>
              </a:rPr>
              <a:t>关键字</a:t>
            </a:r>
            <a:r>
              <a:rPr lang="zh-CN" altLang="zh-CN" dirty="0"/>
              <a:t>，将输入的变量重命名。</a:t>
            </a:r>
          </a:p>
          <a:p>
            <a:pPr indent="457200">
              <a:lnSpc>
                <a:spcPts val="3400"/>
              </a:lnSpc>
            </a:pPr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import</a:t>
            </a:r>
            <a:r>
              <a:rPr lang="zh-CN" altLang="zh-CN" dirty="0"/>
              <a:t>命令输入的变量都是</a:t>
            </a:r>
            <a:r>
              <a:rPr lang="zh-CN" altLang="zh-CN" dirty="0">
                <a:solidFill>
                  <a:srgbClr val="FF0000"/>
                </a:solidFill>
              </a:rPr>
              <a:t>只读</a:t>
            </a:r>
            <a:r>
              <a:rPr lang="zh-CN" altLang="zh-CN" dirty="0"/>
              <a:t>的，因为它的本质是输入接口。也就是说，不允许在加载模块的脚本里面，改写接口。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3.import</a:t>
            </a:r>
            <a:r>
              <a:rPr lang="zh-CN" altLang="en-US" dirty="0"/>
              <a:t>命令</a:t>
            </a:r>
          </a:p>
        </p:txBody>
      </p:sp>
      <p:sp>
        <p:nvSpPr>
          <p:cNvPr id="4" name="矩形 3"/>
          <p:cNvSpPr/>
          <p:nvPr/>
        </p:nvSpPr>
        <p:spPr>
          <a:xfrm>
            <a:off x="1271903" y="1365419"/>
            <a:ext cx="10399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</a:t>
            </a:r>
            <a:r>
              <a:rPr lang="en-US" altLang="zh-CN" dirty="0"/>
              <a:t>import</a:t>
            </a:r>
            <a:r>
              <a:rPr lang="zh-CN" altLang="zh-CN" dirty="0"/>
              <a:t>是静态执行，所以不能使用表达式和变量，这些只有在运行时才能得到结果的语法结构。</a:t>
            </a:r>
            <a:endParaRPr lang="zh-CN" altLang="en-US" dirty="0"/>
          </a:p>
        </p:txBody>
      </p:sp>
      <p:sp>
        <p:nvSpPr>
          <p:cNvPr id="12" name="原创设计师QQ598969553          _3"/>
          <p:cNvSpPr/>
          <p:nvPr/>
        </p:nvSpPr>
        <p:spPr>
          <a:xfrm>
            <a:off x="2269487" y="2132693"/>
            <a:ext cx="7807963" cy="428715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2712719" y="2225623"/>
            <a:ext cx="6497955" cy="40107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报错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import { 'f' + '</a:t>
            </a:r>
            <a:r>
              <a:rPr lang="en-US" sz="2000" dirty="0" err="1">
                <a:sym typeface="+mn-ea"/>
              </a:rPr>
              <a:t>oo</a:t>
            </a:r>
            <a:r>
              <a:rPr lang="en-US" sz="2000" dirty="0">
                <a:sym typeface="+mn-ea"/>
              </a:rPr>
              <a:t>' } from '</a:t>
            </a:r>
            <a:r>
              <a:rPr lang="en-US" sz="2000" dirty="0" err="1">
                <a:sym typeface="+mn-ea"/>
              </a:rPr>
              <a:t>my_module</a:t>
            </a:r>
            <a:r>
              <a:rPr lang="en-US" sz="2000" dirty="0">
                <a:sym typeface="+mn-ea"/>
              </a:rPr>
              <a:t>';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报错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let module = '</a:t>
            </a:r>
            <a:r>
              <a:rPr lang="en-US" sz="2000" dirty="0" err="1">
                <a:sym typeface="+mn-ea"/>
              </a:rPr>
              <a:t>my_module</a:t>
            </a:r>
            <a:r>
              <a:rPr lang="en-US" sz="2000" dirty="0">
                <a:sym typeface="+mn-ea"/>
              </a:rPr>
              <a:t>';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import { foo } from module;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// </a:t>
            </a:r>
            <a:r>
              <a:rPr lang="zh-CN" altLang="en-US" sz="2000" dirty="0">
                <a:sym typeface="+mn-ea"/>
              </a:rPr>
              <a:t>报错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if (x === 1) {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                import { foo } from 'module1';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} else {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                import { foo } from 'module2';</a:t>
            </a:r>
          </a:p>
          <a:p>
            <a:pPr>
              <a:lnSpc>
                <a:spcPts val="2800"/>
              </a:lnSpc>
            </a:pPr>
            <a:r>
              <a:rPr lang="en-US" sz="2000" dirty="0">
                <a:sym typeface="+mn-ea"/>
              </a:rPr>
              <a:t>}</a:t>
            </a:r>
          </a:p>
        </p:txBody>
      </p:sp>
      <p:sp>
        <p:nvSpPr>
          <p:cNvPr id="16" name="乘号 15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8448552" y="2060143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8448552" y="3014158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EC922929-0127-48F3-9976-5BB2FE8E4DB8}"/>
              </a:ext>
            </a:extLst>
          </p:cNvPr>
          <p:cNvSpPr/>
          <p:nvPr/>
        </p:nvSpPr>
        <p:spPr>
          <a:xfrm>
            <a:off x="8448551" y="4041343"/>
            <a:ext cx="954015" cy="9540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7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模块的整体加载</a:t>
            </a:r>
          </a:p>
        </p:txBody>
      </p:sp>
      <p:sp>
        <p:nvSpPr>
          <p:cNvPr id="3" name="矩形 2"/>
          <p:cNvSpPr/>
          <p:nvPr/>
        </p:nvSpPr>
        <p:spPr>
          <a:xfrm>
            <a:off x="1271903" y="1309985"/>
            <a:ext cx="10012045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除了</a:t>
            </a:r>
            <a:r>
              <a:rPr lang="zh-CN" altLang="en-US" dirty="0"/>
              <a:t>可以</a:t>
            </a:r>
            <a:r>
              <a:rPr lang="zh-CN" altLang="zh-CN" dirty="0"/>
              <a:t>指定加载某个输出值外，还可以使用</a:t>
            </a:r>
            <a:r>
              <a:rPr lang="zh-CN" altLang="zh-CN" dirty="0">
                <a:solidFill>
                  <a:srgbClr val="FF0000"/>
                </a:solidFill>
              </a:rPr>
              <a:t>整体加载</a:t>
            </a:r>
            <a:r>
              <a:rPr lang="zh-CN" altLang="zh-CN" dirty="0"/>
              <a:t>，即用</a:t>
            </a:r>
            <a:r>
              <a:rPr lang="zh-CN" altLang="zh-CN" dirty="0">
                <a:solidFill>
                  <a:srgbClr val="FF0000"/>
                </a:solidFill>
              </a:rPr>
              <a:t>星号（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指定一个对象，所有输出值</a:t>
            </a:r>
            <a:r>
              <a:rPr lang="zh-CN" altLang="zh-CN" dirty="0">
                <a:solidFill>
                  <a:srgbClr val="FF0000"/>
                </a:solidFill>
              </a:rPr>
              <a:t>都加载在这个对象</a:t>
            </a:r>
            <a:r>
              <a:rPr lang="zh-CN" altLang="zh-CN" dirty="0"/>
              <a:t>上面。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91073" y="2858553"/>
            <a:ext cx="7807963" cy="214357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34305" y="2951482"/>
            <a:ext cx="6497955" cy="188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整体加载	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import * as circle from './circle.js';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		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console.log('</a:t>
            </a:r>
            <a:r>
              <a:rPr lang="zh-CN" altLang="en-US" sz="2000" dirty="0">
                <a:sym typeface="+mn-ea"/>
              </a:rPr>
              <a:t>圆面积：</a:t>
            </a:r>
            <a:r>
              <a:rPr lang="en-US" altLang="zh-CN" sz="2000" dirty="0">
                <a:sym typeface="+mn-ea"/>
              </a:rPr>
              <a:t>' + </a:t>
            </a:r>
            <a:r>
              <a:rPr lang="en-US" altLang="zh-CN" sz="2000" dirty="0" err="1">
                <a:sym typeface="+mn-ea"/>
              </a:rPr>
              <a:t>circle.area</a:t>
            </a:r>
            <a:r>
              <a:rPr lang="en-US" altLang="zh-CN" sz="2000" dirty="0">
                <a:sym typeface="+mn-ea"/>
              </a:rPr>
              <a:t>(4));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sym typeface="+mn-ea"/>
              </a:rPr>
              <a:t>console.log('</a:t>
            </a:r>
            <a:r>
              <a:rPr lang="zh-CN" altLang="en-US" sz="2000" dirty="0">
                <a:sym typeface="+mn-ea"/>
              </a:rPr>
              <a:t>圆周长：</a:t>
            </a:r>
            <a:r>
              <a:rPr lang="en-US" altLang="zh-CN" sz="2000" dirty="0">
                <a:sym typeface="+mn-ea"/>
              </a:rPr>
              <a:t>' + </a:t>
            </a:r>
            <a:r>
              <a:rPr lang="en-US" altLang="zh-CN" sz="2000" dirty="0" err="1">
                <a:sym typeface="+mn-ea"/>
              </a:rPr>
              <a:t>circle.circumference</a:t>
            </a:r>
            <a:r>
              <a:rPr lang="en-US" altLang="zh-CN" sz="2000" dirty="0">
                <a:sym typeface="+mn-ea"/>
              </a:rPr>
              <a:t>(14));</a:t>
            </a:r>
          </a:p>
        </p:txBody>
      </p:sp>
    </p:spTree>
    <p:extLst>
      <p:ext uri="{BB962C8B-B14F-4D97-AF65-F5344CB8AC3E}">
        <p14:creationId xmlns:p14="http://schemas.microsoft.com/office/powerpoint/2010/main" val="65064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5.export default</a:t>
            </a:r>
            <a:r>
              <a:rPr lang="zh-CN" altLang="en-US" dirty="0"/>
              <a:t>命令</a:t>
            </a:r>
          </a:p>
        </p:txBody>
      </p:sp>
      <p:sp>
        <p:nvSpPr>
          <p:cNvPr id="3" name="矩形 2"/>
          <p:cNvSpPr/>
          <p:nvPr/>
        </p:nvSpPr>
        <p:spPr>
          <a:xfrm>
            <a:off x="1359597" y="1490702"/>
            <a:ext cx="919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export default</a:t>
            </a:r>
            <a:r>
              <a:rPr lang="zh-CN" altLang="zh-CN" dirty="0"/>
              <a:t>命令，</a:t>
            </a:r>
            <a:r>
              <a:rPr lang="zh-CN" altLang="en-US" dirty="0"/>
              <a:t>可以</a:t>
            </a:r>
            <a:r>
              <a:rPr lang="zh-CN" altLang="zh-CN" dirty="0"/>
              <a:t>为模块指定</a:t>
            </a:r>
            <a:r>
              <a:rPr lang="zh-CN" altLang="zh-CN" dirty="0">
                <a:solidFill>
                  <a:srgbClr val="FF0000"/>
                </a:solidFill>
              </a:rPr>
              <a:t>默认输出</a:t>
            </a:r>
            <a:r>
              <a:rPr lang="zh-CN" altLang="en-US" dirty="0"/>
              <a:t>，即不必知道所要加载的变量名或函数名。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91072" y="2071152"/>
            <a:ext cx="7807963" cy="431694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34304" y="2164082"/>
            <a:ext cx="7120896" cy="4068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// default .</a:t>
            </a:r>
            <a:r>
              <a:rPr lang="en-US" altLang="zh-CN" sz="2000" dirty="0" err="1">
                <a:sym typeface="+mn-ea"/>
              </a:rPr>
              <a:t>js</a:t>
            </a:r>
            <a:r>
              <a:rPr lang="zh-CN" altLang="en-US" sz="2000" dirty="0">
                <a:sym typeface="+mn-ea"/>
              </a:rPr>
              <a:t>文件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let name = "tom";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let age = 20;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let phone ='13813661234'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let introduce = function () {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      return `My name is ${name}! I'm ${age} years old!`;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};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export default name; 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默认输出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……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//index.html</a:t>
            </a:r>
            <a:r>
              <a:rPr lang="zh-CN" altLang="en-US" sz="2000" dirty="0">
                <a:sym typeface="+mn-ea"/>
              </a:rPr>
              <a:t>文件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import </a:t>
            </a:r>
            <a:r>
              <a:rPr lang="en-US" altLang="zh-CN" sz="2000" dirty="0" err="1">
                <a:sym typeface="+mn-ea"/>
              </a:rPr>
              <a:t>defaultName</a:t>
            </a:r>
            <a:r>
              <a:rPr lang="en-US" altLang="zh-CN" sz="2000" dirty="0">
                <a:sym typeface="+mn-ea"/>
              </a:rPr>
              <a:t> from './default.js'; // </a:t>
            </a:r>
            <a:r>
              <a:rPr lang="zh-CN" altLang="en-US" sz="2000" dirty="0">
                <a:sym typeface="+mn-ea"/>
              </a:rPr>
              <a:t>使用任意变量名接收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console.log(</a:t>
            </a:r>
            <a:r>
              <a:rPr lang="en-US" altLang="zh-CN" sz="2000" dirty="0" err="1">
                <a:sym typeface="+mn-ea"/>
              </a:rPr>
              <a:t>defaultName</a:t>
            </a:r>
            <a:r>
              <a:rPr lang="en-US" altLang="zh-CN" sz="2000" dirty="0">
                <a:sym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57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6.export</a:t>
            </a:r>
            <a:r>
              <a:rPr lang="zh-CN" altLang="en-US" dirty="0"/>
              <a:t>与</a:t>
            </a:r>
            <a:r>
              <a:rPr lang="en-US" altLang="zh-CN" dirty="0"/>
              <a:t>import</a:t>
            </a:r>
            <a:r>
              <a:rPr lang="zh-CN" altLang="en-US" dirty="0"/>
              <a:t>的复合写法</a:t>
            </a:r>
          </a:p>
        </p:txBody>
      </p:sp>
      <p:sp>
        <p:nvSpPr>
          <p:cNvPr id="3" name="矩形 2"/>
          <p:cNvSpPr/>
          <p:nvPr/>
        </p:nvSpPr>
        <p:spPr>
          <a:xfrm>
            <a:off x="1271904" y="1353235"/>
            <a:ext cx="10583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如果在一个模块之中，</a:t>
            </a:r>
            <a:r>
              <a:rPr lang="zh-CN" altLang="zh-CN" dirty="0">
                <a:solidFill>
                  <a:srgbClr val="FF0000"/>
                </a:solidFill>
              </a:rPr>
              <a:t>先输入后输出同一个模块</a:t>
            </a:r>
            <a:r>
              <a:rPr lang="zh-CN" altLang="zh-CN" dirty="0"/>
              <a:t>，</a:t>
            </a:r>
            <a:r>
              <a:rPr lang="en-US" altLang="zh-CN" dirty="0"/>
              <a:t>import</a:t>
            </a:r>
            <a:r>
              <a:rPr lang="zh-CN" altLang="zh-CN" dirty="0"/>
              <a:t>语句可以与</a:t>
            </a:r>
            <a:r>
              <a:rPr lang="en-US" altLang="zh-CN" dirty="0"/>
              <a:t>export</a:t>
            </a:r>
            <a:r>
              <a:rPr lang="zh-CN" altLang="zh-CN" dirty="0"/>
              <a:t>语句写在一起。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27571" y="2566453"/>
            <a:ext cx="7807963" cy="169439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670803" y="2659382"/>
            <a:ext cx="7120896" cy="14260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export { foo, bar } from './module.js';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等价于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//import { foo, bar } from '</a:t>
            </a:r>
            <a:r>
              <a:rPr lang="en-US" altLang="zh-CN" sz="2000" dirty="0" err="1">
                <a:sym typeface="+mn-ea"/>
              </a:rPr>
              <a:t>my_module</a:t>
            </a:r>
            <a:r>
              <a:rPr lang="en-US" altLang="zh-CN" sz="2000" dirty="0">
                <a:sym typeface="+mn-ea"/>
              </a:rPr>
              <a:t>';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//export { foo, bar };</a:t>
            </a:r>
          </a:p>
        </p:txBody>
      </p:sp>
      <p:sp>
        <p:nvSpPr>
          <p:cNvPr id="4" name="矩形 3"/>
          <p:cNvSpPr/>
          <p:nvPr/>
        </p:nvSpPr>
        <p:spPr>
          <a:xfrm>
            <a:off x="889000" y="4897735"/>
            <a:ext cx="997585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>
                <a:solidFill>
                  <a:srgbClr val="FF0000"/>
                </a:solidFill>
              </a:rPr>
              <a:t>注意</a:t>
            </a:r>
            <a:r>
              <a:rPr lang="zh-CN" altLang="zh-CN" dirty="0"/>
              <a:t>，写成一行以后，</a:t>
            </a:r>
            <a:r>
              <a:rPr lang="en-US" altLang="zh-CN" dirty="0"/>
              <a:t>foo</a:t>
            </a:r>
            <a:r>
              <a:rPr lang="zh-CN" altLang="zh-CN" dirty="0"/>
              <a:t>和</a:t>
            </a:r>
            <a:r>
              <a:rPr lang="en-US" altLang="zh-CN" dirty="0"/>
              <a:t>bar</a:t>
            </a:r>
            <a:r>
              <a:rPr lang="zh-CN" altLang="zh-CN" dirty="0"/>
              <a:t>实际上</a:t>
            </a:r>
            <a:r>
              <a:rPr lang="zh-CN" altLang="zh-CN" dirty="0">
                <a:solidFill>
                  <a:srgbClr val="FF0000"/>
                </a:solidFill>
              </a:rPr>
              <a:t>并没有被导入当前模块</a:t>
            </a:r>
            <a:r>
              <a:rPr lang="zh-CN" altLang="zh-CN" dirty="0"/>
              <a:t>，只是相当于对外转发了这两个接口，导致当前模块不能直接使用</a:t>
            </a:r>
            <a:r>
              <a:rPr lang="en-US" altLang="zh-CN" dirty="0"/>
              <a:t>foo</a:t>
            </a:r>
            <a:r>
              <a:rPr lang="zh-CN" altLang="zh-CN" dirty="0"/>
              <a:t>和</a:t>
            </a:r>
            <a:r>
              <a:rPr lang="en-US" altLang="zh-CN" dirty="0"/>
              <a:t>bar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96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模块的继承</a:t>
            </a:r>
          </a:p>
        </p:txBody>
      </p:sp>
      <p:sp>
        <p:nvSpPr>
          <p:cNvPr id="3" name="矩形 2"/>
          <p:cNvSpPr/>
          <p:nvPr/>
        </p:nvSpPr>
        <p:spPr>
          <a:xfrm>
            <a:off x="1397010" y="1358384"/>
            <a:ext cx="964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模块之间也可以继承。通过引入其它模块（相当于父模块），即可继承父模块的属性和方法。</a:t>
            </a:r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207242" y="2248952"/>
            <a:ext cx="7807963" cy="2538947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650474" y="2341882"/>
            <a:ext cx="7120896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export * from './rect.js';  //</a:t>
            </a:r>
            <a:r>
              <a:rPr lang="zh-CN" altLang="en-US" sz="2000" dirty="0">
                <a:sym typeface="+mn-ea"/>
              </a:rPr>
              <a:t>继承模块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export let pi=3.1415;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export default function(</a:t>
            </a:r>
            <a:r>
              <a:rPr lang="en-US" altLang="zh-CN" sz="2000" dirty="0" err="1">
                <a:sym typeface="+mn-ea"/>
              </a:rPr>
              <a:t>width,height</a:t>
            </a:r>
            <a:r>
              <a:rPr lang="en-US" altLang="zh-CN" sz="2000" dirty="0">
                <a:sym typeface="+mn-ea"/>
              </a:rPr>
              <a:t>){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	let m=2*(</a:t>
            </a:r>
            <a:r>
              <a:rPr lang="en-US" altLang="zh-CN" sz="2000" dirty="0" err="1">
                <a:sym typeface="+mn-ea"/>
              </a:rPr>
              <a:t>width+height</a:t>
            </a:r>
            <a:r>
              <a:rPr lang="en-US" altLang="zh-CN" sz="2000" dirty="0">
                <a:sym typeface="+mn-ea"/>
              </a:rPr>
              <a:t>);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	return m;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sym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54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6786245"/>
            <a:ext cx="12209145" cy="107950"/>
            <a:chOff x="0" y="10687"/>
            <a:chExt cx="19227" cy="170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0687"/>
              <a:ext cx="17400" cy="170"/>
              <a:chOff x="0" y="8769"/>
              <a:chExt cx="17400" cy="17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0" y="8769"/>
                <a:ext cx="6803" cy="170"/>
              </a:xfrm>
              <a:prstGeom prst="rect">
                <a:avLst/>
              </a:prstGeom>
              <a:solidFill>
                <a:srgbClr val="F586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63" y="8769"/>
                <a:ext cx="5835" cy="170"/>
              </a:xfrm>
              <a:prstGeom prst="rect">
                <a:avLst/>
              </a:prstGeom>
              <a:solidFill>
                <a:srgbClr val="21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520" y="8769"/>
                <a:ext cx="7880" cy="170"/>
              </a:xfrm>
              <a:prstGeom prst="rect">
                <a:avLst/>
              </a:prstGeom>
              <a:solidFill>
                <a:srgbClr val="9A3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181" y="10687"/>
              <a:ext cx="5046" cy="170"/>
            </a:xfrm>
            <a:prstGeom prst="rect">
              <a:avLst/>
            </a:prstGeom>
            <a:solidFill>
              <a:srgbClr val="F7B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C8B90B7-A591-4B6F-B4C2-4D7F0C82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跨模块常量</a:t>
            </a:r>
          </a:p>
        </p:txBody>
      </p:sp>
      <p:sp>
        <p:nvSpPr>
          <p:cNvPr id="3" name="矩形 2"/>
          <p:cNvSpPr/>
          <p:nvPr/>
        </p:nvSpPr>
        <p:spPr>
          <a:xfrm>
            <a:off x="971550" y="1045686"/>
            <a:ext cx="1089025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400"/>
              </a:lnSpc>
            </a:pPr>
            <a:r>
              <a:rPr lang="zh-CN" altLang="zh-CN" dirty="0"/>
              <a:t>如果想设置跨模块的常量（即跨多个文件），或者说一个值要被多个模块共享，可以将需要使用的常量放入一个文件中，如果要使用的常量非常多，可以建一个专门的</a:t>
            </a:r>
            <a:r>
              <a:rPr lang="en-US" altLang="zh-CN" dirty="0"/>
              <a:t>constants</a:t>
            </a:r>
            <a:r>
              <a:rPr lang="zh-CN" altLang="zh-CN" dirty="0"/>
              <a:t>目录，将各种常量写在不同的文件里面，保存在该目录下。</a:t>
            </a:r>
            <a:endParaRPr lang="zh-CN" altLang="en-US" dirty="0"/>
          </a:p>
        </p:txBody>
      </p:sp>
      <p:sp>
        <p:nvSpPr>
          <p:cNvPr id="10" name="原创设计师QQ598969553          _3"/>
          <p:cNvSpPr/>
          <p:nvPr/>
        </p:nvSpPr>
        <p:spPr>
          <a:xfrm>
            <a:off x="2402192" y="2561048"/>
            <a:ext cx="7807963" cy="4057644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2745726" y="2561048"/>
            <a:ext cx="7120896" cy="39658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//test.html</a:t>
            </a:r>
            <a:r>
              <a:rPr lang="zh-CN" altLang="en-US" sz="2000" dirty="0">
                <a:sym typeface="+mn-ea"/>
              </a:rPr>
              <a:t>文件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import * as constants from './constants.js';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console.log(</a:t>
            </a:r>
            <a:r>
              <a:rPr lang="en-US" altLang="zh-CN" sz="2000" dirty="0" err="1">
                <a:sym typeface="+mn-ea"/>
              </a:rPr>
              <a:t>constants.A</a:t>
            </a:r>
            <a:r>
              <a:rPr lang="en-US" altLang="zh-CN" sz="2000" dirty="0">
                <a:sym typeface="+mn-ea"/>
              </a:rPr>
              <a:t>); // 1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console.log(</a:t>
            </a:r>
            <a:r>
              <a:rPr lang="en-US" altLang="zh-CN" sz="2000" dirty="0" err="1">
                <a:sym typeface="+mn-ea"/>
              </a:rPr>
              <a:t>constants.B</a:t>
            </a:r>
            <a:r>
              <a:rPr lang="en-US" altLang="zh-CN" sz="2000" dirty="0">
                <a:sym typeface="+mn-ea"/>
              </a:rPr>
              <a:t>); // 3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……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//test2.html</a:t>
            </a:r>
            <a:r>
              <a:rPr lang="zh-CN" altLang="en-US" sz="2000" dirty="0">
                <a:sym typeface="+mn-ea"/>
              </a:rPr>
              <a:t>文件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import {A, B} from './constants.js';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console.log(A); // 1</a:t>
            </a:r>
          </a:p>
          <a:p>
            <a:pPr>
              <a:lnSpc>
                <a:spcPts val="3400"/>
              </a:lnSpc>
            </a:pPr>
            <a:r>
              <a:rPr lang="en-US" altLang="zh-CN" sz="2000" dirty="0">
                <a:sym typeface="+mn-ea"/>
              </a:rPr>
              <a:t>console.log(B); // 3</a:t>
            </a:r>
          </a:p>
        </p:txBody>
      </p:sp>
    </p:spTree>
    <p:extLst>
      <p:ext uri="{BB962C8B-B14F-4D97-AF65-F5344CB8AC3E}">
        <p14:creationId xmlns:p14="http://schemas.microsoft.com/office/powerpoint/2010/main" val="1777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2341C-45E4-4629-822B-D5650C00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EE8068-3FCE-44D4-AB5C-3617E260B61F}"/>
              </a:ext>
            </a:extLst>
          </p:cNvPr>
          <p:cNvSpPr/>
          <p:nvPr/>
        </p:nvSpPr>
        <p:spPr>
          <a:xfrm>
            <a:off x="1185664" y="1645826"/>
            <a:ext cx="10178162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 </a:t>
            </a:r>
            <a:r>
              <a:rPr lang="zh-CN" altLang="zh-CN" sz="2000" dirty="0"/>
              <a:t>本章完成了</a:t>
            </a:r>
            <a:r>
              <a:rPr lang="en-US" altLang="zh-CN" sz="2000" dirty="0" err="1"/>
              <a:t>ECMAScript</a:t>
            </a:r>
            <a:r>
              <a:rPr lang="en-US" altLang="zh-CN" sz="2000" dirty="0"/>
              <a:t> 6</a:t>
            </a:r>
            <a:r>
              <a:rPr lang="zh-CN" altLang="zh-CN" sz="2000" dirty="0"/>
              <a:t>基础内容介绍，首先介绍了</a:t>
            </a:r>
            <a:r>
              <a:rPr lang="en-US" altLang="zh-CN" sz="2000" dirty="0"/>
              <a:t>ES6</a:t>
            </a:r>
            <a:r>
              <a:rPr lang="zh-CN" altLang="zh-CN" sz="2000" dirty="0"/>
              <a:t>中使用</a:t>
            </a:r>
            <a:r>
              <a:rPr lang="en-US" altLang="zh-CN" sz="2000" dirty="0"/>
              <a:t>let</a:t>
            </a:r>
            <a:r>
              <a:rPr lang="zh-CN" altLang="zh-CN" sz="2000" dirty="0"/>
              <a:t>定义块级变量，以及</a:t>
            </a:r>
            <a:r>
              <a:rPr lang="en-US" altLang="zh-CN" sz="2000" dirty="0"/>
              <a:t>ES6</a:t>
            </a:r>
            <a:r>
              <a:rPr lang="zh-CN" altLang="zh-CN" sz="2000" dirty="0"/>
              <a:t>中的解构赋值和对于字符串、数组、函数做的扩展增强，通过一些小的示例演示了每种新特性的基本使用方法。最后对</a:t>
            </a:r>
            <a:r>
              <a:rPr lang="en-US" altLang="zh-CN" sz="2000" dirty="0"/>
              <a:t>ES6</a:t>
            </a:r>
            <a:r>
              <a:rPr lang="zh-CN" altLang="zh-CN" sz="2000" dirty="0"/>
              <a:t>新支持的模块内容做了介绍。通过这些内容的学习，掌握</a:t>
            </a:r>
            <a:r>
              <a:rPr lang="en-US" altLang="zh-CN" sz="2000" dirty="0"/>
              <a:t>ES</a:t>
            </a:r>
            <a:r>
              <a:rPr lang="zh-CN" altLang="zh-CN" sz="2000" dirty="0"/>
              <a:t>新特性的使用，后面在</a:t>
            </a:r>
            <a:r>
              <a:rPr lang="en-US" altLang="zh-CN" sz="2000" dirty="0" err="1"/>
              <a:t>Vue</a:t>
            </a:r>
            <a:r>
              <a:rPr lang="zh-CN" altLang="zh-CN" sz="2000" dirty="0"/>
              <a:t>内容的学习中能够灵活使用这些新特性。</a:t>
            </a:r>
          </a:p>
        </p:txBody>
      </p:sp>
    </p:spTree>
    <p:extLst>
      <p:ext uri="{BB962C8B-B14F-4D97-AF65-F5344CB8AC3E}">
        <p14:creationId xmlns:p14="http://schemas.microsoft.com/office/powerpoint/2010/main" val="30320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>
            <a:spLocks noChangeAspect="1"/>
          </p:cNvSpPr>
          <p:nvPr/>
        </p:nvSpPr>
        <p:spPr>
          <a:xfrm rot="5400000">
            <a:off x="563229" y="2517899"/>
            <a:ext cx="541796" cy="466618"/>
          </a:xfrm>
          <a:prstGeom prst="hexagon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>
            <a:spLocks noChangeAspect="1"/>
          </p:cNvSpPr>
          <p:nvPr/>
        </p:nvSpPr>
        <p:spPr>
          <a:xfrm rot="5400000">
            <a:off x="4408170" y="1914525"/>
            <a:ext cx="817245" cy="719455"/>
          </a:xfrm>
          <a:prstGeom prst="hexagon">
            <a:avLst>
              <a:gd name="adj" fmla="val 31096"/>
              <a:gd name="vf" fmla="val 11547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>
            <a:spLocks noChangeAspect="1"/>
          </p:cNvSpPr>
          <p:nvPr/>
        </p:nvSpPr>
        <p:spPr>
          <a:xfrm rot="5400000">
            <a:off x="-71755" y="197485"/>
            <a:ext cx="1042035" cy="897890"/>
          </a:xfrm>
          <a:prstGeom prst="hexagon">
            <a:avLst/>
          </a:prstGeom>
          <a:solidFill>
            <a:srgbClr val="F5863F"/>
          </a:solidFill>
          <a:ln>
            <a:noFill/>
          </a:ln>
          <a:effectLst>
            <a:outerShdw blurRad="2540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693442" y="3399130"/>
            <a:ext cx="859993" cy="740664"/>
          </a:xfrm>
          <a:prstGeom prst="hexagon">
            <a:avLst/>
          </a:prstGeom>
          <a:noFill/>
          <a:ln>
            <a:solidFill>
              <a:srgbClr val="F5863F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1751965" y="3698875"/>
            <a:ext cx="386715" cy="364490"/>
          </a:xfrm>
          <a:prstGeom prst="hexagon">
            <a:avLst/>
          </a:prstGeom>
          <a:solidFill>
            <a:srgbClr val="9A340F"/>
          </a:solidFill>
          <a:ln>
            <a:noFill/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8640000">
            <a:off x="179054" y="4427979"/>
            <a:ext cx="541796" cy="466618"/>
          </a:xfrm>
          <a:prstGeom prst="hexagon">
            <a:avLst/>
          </a:prstGeom>
          <a:solidFill>
            <a:srgbClr val="F7BC29"/>
          </a:solidFill>
          <a:ln>
            <a:solidFill>
              <a:srgbClr val="F7BC29"/>
            </a:solidFill>
          </a:ln>
          <a:effectLst>
            <a:outerShdw blurRad="2540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椭圆 75">
            <a:extLst>
              <a:ext uri="{FF2B5EF4-FFF2-40B4-BE49-F238E27FC236}">
                <a16:creationId xmlns:a16="http://schemas.microsoft.com/office/drawing/2014/main" id="{1ED11A2F-2F0D-4F4E-81F6-C0E17043FC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60258" y="1287486"/>
            <a:ext cx="1734620" cy="173462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CCE00E-B4B4-4B1F-A0BD-6364BA13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3880" y="1067434"/>
            <a:ext cx="2021840" cy="202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92A10286-C42B-484A-8006-F8FE09D96439}"/>
              </a:ext>
            </a:extLst>
          </p:cNvPr>
          <p:cNvSpPr/>
          <p:nvPr/>
        </p:nvSpPr>
        <p:spPr>
          <a:xfrm>
            <a:off x="5617356" y="3188760"/>
            <a:ext cx="5531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sng" strike="noStrike" kern="1200" cap="none" spc="40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cs typeface="+mn-ea"/>
                <a:sym typeface="思源宋体" panose="02020400000000000000" pitchFamily="18" charset="-122"/>
              </a:rPr>
              <a:t>THANK YOU!</a:t>
            </a:r>
            <a:endParaRPr kumimoji="0" lang="zh-CN" altLang="en-US" sz="6000" b="1" i="0" u="sng" strike="noStrike" kern="1200" cap="none" spc="40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ea"/>
              <a:cs typeface="+mn-ea"/>
              <a:sym typeface="思源宋体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5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957580" y="1075055"/>
            <a:ext cx="9699625" cy="4963160"/>
            <a:chOff x="1629" y="2145"/>
            <a:chExt cx="10852" cy="5402"/>
          </a:xfrm>
        </p:grpSpPr>
        <p:sp>
          <p:nvSpPr>
            <p:cNvPr id="2" name="椭圆 1"/>
            <p:cNvSpPr/>
            <p:nvPr/>
          </p:nvSpPr>
          <p:spPr>
            <a:xfrm>
              <a:off x="1629" y="2145"/>
              <a:ext cx="1013" cy="1013"/>
            </a:xfrm>
            <a:prstGeom prst="ellipse">
              <a:avLst/>
            </a:prstGeom>
            <a:solidFill>
              <a:srgbClr val="124062"/>
            </a:solidFill>
            <a:ln w="25400">
              <a:noFill/>
            </a:ln>
            <a:effectLst>
              <a:outerShdw blurRad="1778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300">
                <a:solidFill>
                  <a:srgbClr val="FEFABC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207"/>
            <p:cNvSpPr>
              <a:spLocks noEditPoints="1"/>
            </p:cNvSpPr>
            <p:nvPr/>
          </p:nvSpPr>
          <p:spPr bwMode="auto">
            <a:xfrm>
              <a:off x="1899" y="2448"/>
              <a:ext cx="465" cy="407"/>
            </a:xfrm>
            <a:custGeom>
              <a:avLst/>
              <a:gdLst>
                <a:gd name="T0" fmla="*/ 112 w 128"/>
                <a:gd name="T1" fmla="*/ 60 h 112"/>
                <a:gd name="T2" fmla="*/ 104 w 128"/>
                <a:gd name="T3" fmla="*/ 60 h 112"/>
                <a:gd name="T4" fmla="*/ 104 w 128"/>
                <a:gd name="T5" fmla="*/ 16 h 112"/>
                <a:gd name="T6" fmla="*/ 88 w 128"/>
                <a:gd name="T7" fmla="*/ 0 h 112"/>
                <a:gd name="T8" fmla="*/ 40 w 128"/>
                <a:gd name="T9" fmla="*/ 0 h 112"/>
                <a:gd name="T10" fmla="*/ 24 w 128"/>
                <a:gd name="T11" fmla="*/ 16 h 112"/>
                <a:gd name="T12" fmla="*/ 24 w 128"/>
                <a:gd name="T13" fmla="*/ 52 h 112"/>
                <a:gd name="T14" fmla="*/ 24 w 128"/>
                <a:gd name="T15" fmla="*/ 56 h 112"/>
                <a:gd name="T16" fmla="*/ 24 w 128"/>
                <a:gd name="T17" fmla="*/ 56 h 112"/>
                <a:gd name="T18" fmla="*/ 24 w 128"/>
                <a:gd name="T19" fmla="*/ 60 h 112"/>
                <a:gd name="T20" fmla="*/ 16 w 128"/>
                <a:gd name="T21" fmla="*/ 60 h 112"/>
                <a:gd name="T22" fmla="*/ 0 w 128"/>
                <a:gd name="T23" fmla="*/ 76 h 112"/>
                <a:gd name="T24" fmla="*/ 0 w 128"/>
                <a:gd name="T25" fmla="*/ 84 h 112"/>
                <a:gd name="T26" fmla="*/ 16 w 128"/>
                <a:gd name="T27" fmla="*/ 100 h 112"/>
                <a:gd name="T28" fmla="*/ 25 w 128"/>
                <a:gd name="T29" fmla="*/ 100 h 112"/>
                <a:gd name="T30" fmla="*/ 40 w 128"/>
                <a:gd name="T31" fmla="*/ 112 h 112"/>
                <a:gd name="T32" fmla="*/ 88 w 128"/>
                <a:gd name="T33" fmla="*/ 112 h 112"/>
                <a:gd name="T34" fmla="*/ 103 w 128"/>
                <a:gd name="T35" fmla="*/ 100 h 112"/>
                <a:gd name="T36" fmla="*/ 112 w 128"/>
                <a:gd name="T37" fmla="*/ 100 h 112"/>
                <a:gd name="T38" fmla="*/ 128 w 128"/>
                <a:gd name="T39" fmla="*/ 84 h 112"/>
                <a:gd name="T40" fmla="*/ 128 w 128"/>
                <a:gd name="T41" fmla="*/ 76 h 112"/>
                <a:gd name="T42" fmla="*/ 112 w 128"/>
                <a:gd name="T43" fmla="*/ 60 h 112"/>
                <a:gd name="T44" fmla="*/ 32 w 128"/>
                <a:gd name="T45" fmla="*/ 16 h 112"/>
                <a:gd name="T46" fmla="*/ 40 w 128"/>
                <a:gd name="T47" fmla="*/ 8 h 112"/>
                <a:gd name="T48" fmla="*/ 88 w 128"/>
                <a:gd name="T49" fmla="*/ 8 h 112"/>
                <a:gd name="T50" fmla="*/ 96 w 128"/>
                <a:gd name="T51" fmla="*/ 16 h 112"/>
                <a:gd name="T52" fmla="*/ 96 w 128"/>
                <a:gd name="T53" fmla="*/ 60 h 112"/>
                <a:gd name="T54" fmla="*/ 32 w 128"/>
                <a:gd name="T55" fmla="*/ 60 h 112"/>
                <a:gd name="T56" fmla="*/ 32 w 128"/>
                <a:gd name="T57" fmla="*/ 16 h 112"/>
                <a:gd name="T58" fmla="*/ 88 w 128"/>
                <a:gd name="T59" fmla="*/ 104 h 112"/>
                <a:gd name="T60" fmla="*/ 40 w 128"/>
                <a:gd name="T61" fmla="*/ 104 h 112"/>
                <a:gd name="T62" fmla="*/ 32 w 128"/>
                <a:gd name="T63" fmla="*/ 96 h 112"/>
                <a:gd name="T64" fmla="*/ 40 w 128"/>
                <a:gd name="T65" fmla="*/ 88 h 112"/>
                <a:gd name="T66" fmla="*/ 88 w 128"/>
                <a:gd name="T67" fmla="*/ 88 h 112"/>
                <a:gd name="T68" fmla="*/ 96 w 128"/>
                <a:gd name="T69" fmla="*/ 96 h 112"/>
                <a:gd name="T70" fmla="*/ 88 w 128"/>
                <a:gd name="T71" fmla="*/ 104 h 112"/>
                <a:gd name="T72" fmla="*/ 120 w 128"/>
                <a:gd name="T73" fmla="*/ 84 h 112"/>
                <a:gd name="T74" fmla="*/ 112 w 128"/>
                <a:gd name="T75" fmla="*/ 92 h 112"/>
                <a:gd name="T76" fmla="*/ 103 w 128"/>
                <a:gd name="T77" fmla="*/ 92 h 112"/>
                <a:gd name="T78" fmla="*/ 88 w 128"/>
                <a:gd name="T79" fmla="*/ 80 h 112"/>
                <a:gd name="T80" fmla="*/ 40 w 128"/>
                <a:gd name="T81" fmla="*/ 80 h 112"/>
                <a:gd name="T82" fmla="*/ 25 w 128"/>
                <a:gd name="T83" fmla="*/ 92 h 112"/>
                <a:gd name="T84" fmla="*/ 16 w 128"/>
                <a:gd name="T85" fmla="*/ 92 h 112"/>
                <a:gd name="T86" fmla="*/ 8 w 128"/>
                <a:gd name="T87" fmla="*/ 84 h 112"/>
                <a:gd name="T88" fmla="*/ 8 w 128"/>
                <a:gd name="T89" fmla="*/ 76 h 112"/>
                <a:gd name="T90" fmla="*/ 16 w 128"/>
                <a:gd name="T91" fmla="*/ 68 h 112"/>
                <a:gd name="T92" fmla="*/ 112 w 128"/>
                <a:gd name="T93" fmla="*/ 68 h 112"/>
                <a:gd name="T94" fmla="*/ 120 w 128"/>
                <a:gd name="T95" fmla="*/ 76 h 112"/>
                <a:gd name="T96" fmla="*/ 120 w 128"/>
                <a:gd name="T97" fmla="*/ 8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12">
                  <a:moveTo>
                    <a:pt x="112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7" y="0"/>
                    <a:pt x="8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1" y="0"/>
                    <a:pt x="24" y="7"/>
                    <a:pt x="24" y="16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5"/>
                    <a:pt x="24" y="56"/>
                    <a:pt x="24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56"/>
                    <a:pt x="24" y="57"/>
                    <a:pt x="24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7" y="60"/>
                    <a:pt x="0" y="67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0"/>
                    <a:pt x="16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26" y="107"/>
                    <a:pt x="33" y="112"/>
                    <a:pt x="40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95" y="112"/>
                    <a:pt x="102" y="107"/>
                    <a:pt x="103" y="100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21" y="100"/>
                    <a:pt x="128" y="93"/>
                    <a:pt x="128" y="84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7"/>
                    <a:pt x="121" y="60"/>
                    <a:pt x="112" y="60"/>
                  </a:cubicBezTo>
                  <a:close/>
                  <a:moveTo>
                    <a:pt x="32" y="16"/>
                  </a:moveTo>
                  <a:cubicBezTo>
                    <a:pt x="32" y="12"/>
                    <a:pt x="36" y="8"/>
                    <a:pt x="40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2" y="8"/>
                    <a:pt x="96" y="12"/>
                    <a:pt x="96" y="16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2" y="60"/>
                    <a:pt x="32" y="60"/>
                    <a:pt x="32" y="60"/>
                  </a:cubicBezTo>
                  <a:lnTo>
                    <a:pt x="32" y="16"/>
                  </a:lnTo>
                  <a:close/>
                  <a:moveTo>
                    <a:pt x="88" y="104"/>
                  </a:moveTo>
                  <a:cubicBezTo>
                    <a:pt x="40" y="104"/>
                    <a:pt x="40" y="104"/>
                    <a:pt x="40" y="104"/>
                  </a:cubicBezTo>
                  <a:cubicBezTo>
                    <a:pt x="36" y="104"/>
                    <a:pt x="32" y="100"/>
                    <a:pt x="32" y="96"/>
                  </a:cubicBezTo>
                  <a:cubicBezTo>
                    <a:pt x="32" y="92"/>
                    <a:pt x="36" y="88"/>
                    <a:pt x="40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92" y="88"/>
                    <a:pt x="96" y="92"/>
                    <a:pt x="96" y="96"/>
                  </a:cubicBezTo>
                  <a:cubicBezTo>
                    <a:pt x="96" y="100"/>
                    <a:pt x="92" y="104"/>
                    <a:pt x="88" y="104"/>
                  </a:cubicBezTo>
                  <a:close/>
                  <a:moveTo>
                    <a:pt x="120" y="84"/>
                  </a:moveTo>
                  <a:cubicBezTo>
                    <a:pt x="120" y="88"/>
                    <a:pt x="116" y="92"/>
                    <a:pt x="112" y="92"/>
                  </a:cubicBezTo>
                  <a:cubicBezTo>
                    <a:pt x="103" y="92"/>
                    <a:pt x="103" y="92"/>
                    <a:pt x="103" y="92"/>
                  </a:cubicBezTo>
                  <a:cubicBezTo>
                    <a:pt x="102" y="85"/>
                    <a:pt x="95" y="80"/>
                    <a:pt x="88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3" y="80"/>
                    <a:pt x="26" y="85"/>
                    <a:pt x="25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8" y="88"/>
                    <a:pt x="8" y="8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2"/>
                    <a:pt x="12" y="68"/>
                    <a:pt x="16" y="68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16" y="68"/>
                    <a:pt x="120" y="72"/>
                    <a:pt x="120" y="76"/>
                  </a:cubicBezTo>
                  <a:lnTo>
                    <a:pt x="120" y="84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842" y="2208"/>
              <a:ext cx="8778" cy="54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/>
              <a:r>
                <a:rPr lang="zh-CN" altLang="en-US" sz="2800" b="1" dirty="0">
                  <a:solidFill>
                    <a:srgbClr val="124062"/>
                  </a:solidFill>
                  <a:cs typeface="+mn-ea"/>
                  <a:sym typeface="+mn-lt"/>
                </a:rPr>
                <a:t>目前版本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1704" y="2365"/>
              <a:ext cx="777" cy="5182"/>
              <a:chOff x="9846542" y="1813000"/>
              <a:chExt cx="658088" cy="4387216"/>
            </a:xfrm>
          </p:grpSpPr>
          <p:sp>
            <p:nvSpPr>
              <p:cNvPr id="29" name="KSO_Shape"/>
              <p:cNvSpPr/>
              <p:nvPr/>
            </p:nvSpPr>
            <p:spPr bwMode="auto">
              <a:xfrm>
                <a:off x="9846542" y="1813000"/>
                <a:ext cx="658088" cy="1078832"/>
              </a:xfrm>
              <a:custGeom>
                <a:avLst/>
                <a:gdLst>
                  <a:gd name="T0" fmla="*/ 1029029 w 3535"/>
                  <a:gd name="T1" fmla="*/ 1156466 h 5800"/>
                  <a:gd name="T2" fmla="*/ 818493 w 3535"/>
                  <a:gd name="T3" fmla="*/ 1179458 h 5800"/>
                  <a:gd name="T4" fmla="*/ 848054 w 3535"/>
                  <a:gd name="T5" fmla="*/ 1077639 h 5800"/>
                  <a:gd name="T6" fmla="*/ 875315 w 3535"/>
                  <a:gd name="T7" fmla="*/ 972864 h 5800"/>
                  <a:gd name="T8" fmla="*/ 898635 w 3535"/>
                  <a:gd name="T9" fmla="*/ 868417 h 5800"/>
                  <a:gd name="T10" fmla="*/ 916371 w 3535"/>
                  <a:gd name="T11" fmla="*/ 767255 h 5800"/>
                  <a:gd name="T12" fmla="*/ 926553 w 3535"/>
                  <a:gd name="T13" fmla="*/ 672662 h 5800"/>
                  <a:gd name="T14" fmla="*/ 927538 w 3535"/>
                  <a:gd name="T15" fmla="*/ 635876 h 5800"/>
                  <a:gd name="T16" fmla="*/ 926553 w 3535"/>
                  <a:gd name="T17" fmla="*/ 582996 h 5800"/>
                  <a:gd name="T18" fmla="*/ 921955 w 3535"/>
                  <a:gd name="T19" fmla="*/ 531429 h 5800"/>
                  <a:gd name="T20" fmla="*/ 914072 w 3535"/>
                  <a:gd name="T21" fmla="*/ 481505 h 5800"/>
                  <a:gd name="T22" fmla="*/ 903233 w 3535"/>
                  <a:gd name="T23" fmla="*/ 433223 h 5800"/>
                  <a:gd name="T24" fmla="*/ 889438 w 3535"/>
                  <a:gd name="T25" fmla="*/ 387241 h 5800"/>
                  <a:gd name="T26" fmla="*/ 873673 w 3535"/>
                  <a:gd name="T27" fmla="*/ 342900 h 5800"/>
                  <a:gd name="T28" fmla="*/ 855936 w 3535"/>
                  <a:gd name="T29" fmla="*/ 301187 h 5800"/>
                  <a:gd name="T30" fmla="*/ 836230 w 3535"/>
                  <a:gd name="T31" fmla="*/ 261773 h 5800"/>
                  <a:gd name="T32" fmla="*/ 808640 w 3535"/>
                  <a:gd name="T33" fmla="*/ 212178 h 5800"/>
                  <a:gd name="T34" fmla="*/ 763314 w 3535"/>
                  <a:gd name="T35" fmla="*/ 146816 h 5800"/>
                  <a:gd name="T36" fmla="*/ 717660 w 3535"/>
                  <a:gd name="T37" fmla="*/ 92622 h 5800"/>
                  <a:gd name="T38" fmla="*/ 673319 w 3535"/>
                  <a:gd name="T39" fmla="*/ 50253 h 5800"/>
                  <a:gd name="T40" fmla="*/ 632592 w 3535"/>
                  <a:gd name="T41" fmla="*/ 20035 h 5800"/>
                  <a:gd name="T42" fmla="*/ 608943 w 3535"/>
                  <a:gd name="T43" fmla="*/ 7226 h 5800"/>
                  <a:gd name="T44" fmla="*/ 593835 w 3535"/>
                  <a:gd name="T45" fmla="*/ 1971 h 5800"/>
                  <a:gd name="T46" fmla="*/ 580697 w 3535"/>
                  <a:gd name="T47" fmla="*/ 0 h 5800"/>
                  <a:gd name="T48" fmla="*/ 572486 w 3535"/>
                  <a:gd name="T49" fmla="*/ 657 h 5800"/>
                  <a:gd name="T50" fmla="*/ 558034 w 3535"/>
                  <a:gd name="T51" fmla="*/ 5255 h 5800"/>
                  <a:gd name="T52" fmla="*/ 541283 w 3535"/>
                  <a:gd name="T53" fmla="*/ 12809 h 5800"/>
                  <a:gd name="T54" fmla="*/ 502526 w 3535"/>
                  <a:gd name="T55" fmla="*/ 38428 h 5800"/>
                  <a:gd name="T56" fmla="*/ 459171 w 3535"/>
                  <a:gd name="T57" fmla="*/ 77185 h 5800"/>
                  <a:gd name="T58" fmla="*/ 413517 w 3535"/>
                  <a:gd name="T59" fmla="*/ 127438 h 5800"/>
                  <a:gd name="T60" fmla="*/ 368191 w 3535"/>
                  <a:gd name="T61" fmla="*/ 189515 h 5800"/>
                  <a:gd name="T62" fmla="*/ 332390 w 3535"/>
                  <a:gd name="T63" fmla="*/ 248635 h 5800"/>
                  <a:gd name="T64" fmla="*/ 312026 w 3535"/>
                  <a:gd name="T65" fmla="*/ 287721 h 5800"/>
                  <a:gd name="T66" fmla="*/ 293633 w 3535"/>
                  <a:gd name="T67" fmla="*/ 328777 h 5800"/>
                  <a:gd name="T68" fmla="*/ 277210 w 3535"/>
                  <a:gd name="T69" fmla="*/ 371803 h 5800"/>
                  <a:gd name="T70" fmla="*/ 263087 w 3535"/>
                  <a:gd name="T71" fmla="*/ 417458 h 5800"/>
                  <a:gd name="T72" fmla="*/ 250935 w 3535"/>
                  <a:gd name="T73" fmla="*/ 465083 h 5800"/>
                  <a:gd name="T74" fmla="*/ 242066 w 3535"/>
                  <a:gd name="T75" fmla="*/ 514350 h 5800"/>
                  <a:gd name="T76" fmla="*/ 236483 w 3535"/>
                  <a:gd name="T77" fmla="*/ 565588 h 5800"/>
                  <a:gd name="T78" fmla="*/ 233855 w 3535"/>
                  <a:gd name="T79" fmla="*/ 618468 h 5800"/>
                  <a:gd name="T80" fmla="*/ 235169 w 3535"/>
                  <a:gd name="T81" fmla="*/ 672662 h 5800"/>
                  <a:gd name="T82" fmla="*/ 241410 w 3535"/>
                  <a:gd name="T83" fmla="*/ 734739 h 5800"/>
                  <a:gd name="T84" fmla="*/ 256190 w 3535"/>
                  <a:gd name="T85" fmla="*/ 834259 h 5800"/>
                  <a:gd name="T86" fmla="*/ 277867 w 3535"/>
                  <a:gd name="T87" fmla="*/ 938048 h 5800"/>
                  <a:gd name="T88" fmla="*/ 304143 w 3535"/>
                  <a:gd name="T89" fmla="*/ 1043152 h 5800"/>
                  <a:gd name="T90" fmla="*/ 333047 w 3535"/>
                  <a:gd name="T91" fmla="*/ 1146284 h 5800"/>
                  <a:gd name="T92" fmla="*/ 132693 w 3535"/>
                  <a:gd name="T93" fmla="*/ 1156466 h 5800"/>
                  <a:gd name="T94" fmla="*/ 580697 w 3535"/>
                  <a:gd name="T95" fmla="*/ 1905000 h 58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3535" h="5800">
                    <a:moveTo>
                      <a:pt x="2174" y="4724"/>
                    </a:moveTo>
                    <a:lnTo>
                      <a:pt x="3535" y="5397"/>
                    </a:lnTo>
                    <a:lnTo>
                      <a:pt x="3133" y="3521"/>
                    </a:lnTo>
                    <a:lnTo>
                      <a:pt x="2462" y="3691"/>
                    </a:lnTo>
                    <a:lnTo>
                      <a:pt x="2492" y="3591"/>
                    </a:lnTo>
                    <a:lnTo>
                      <a:pt x="2523" y="3490"/>
                    </a:lnTo>
                    <a:lnTo>
                      <a:pt x="2552" y="3385"/>
                    </a:lnTo>
                    <a:lnTo>
                      <a:pt x="2582" y="3281"/>
                    </a:lnTo>
                    <a:lnTo>
                      <a:pt x="2611" y="3176"/>
                    </a:lnTo>
                    <a:lnTo>
                      <a:pt x="2638" y="3069"/>
                    </a:lnTo>
                    <a:lnTo>
                      <a:pt x="2665" y="2962"/>
                    </a:lnTo>
                    <a:lnTo>
                      <a:pt x="2691" y="2856"/>
                    </a:lnTo>
                    <a:lnTo>
                      <a:pt x="2714" y="2749"/>
                    </a:lnTo>
                    <a:lnTo>
                      <a:pt x="2736" y="2644"/>
                    </a:lnTo>
                    <a:lnTo>
                      <a:pt x="2757" y="2540"/>
                    </a:lnTo>
                    <a:lnTo>
                      <a:pt x="2774" y="2437"/>
                    </a:lnTo>
                    <a:lnTo>
                      <a:pt x="2790" y="2336"/>
                    </a:lnTo>
                    <a:lnTo>
                      <a:pt x="2802" y="2237"/>
                    </a:lnTo>
                    <a:lnTo>
                      <a:pt x="2813" y="2141"/>
                    </a:lnTo>
                    <a:lnTo>
                      <a:pt x="2821" y="2048"/>
                    </a:lnTo>
                    <a:lnTo>
                      <a:pt x="2823" y="1992"/>
                    </a:lnTo>
                    <a:lnTo>
                      <a:pt x="2824" y="1936"/>
                    </a:lnTo>
                    <a:lnTo>
                      <a:pt x="2824" y="1883"/>
                    </a:lnTo>
                    <a:lnTo>
                      <a:pt x="2823" y="1829"/>
                    </a:lnTo>
                    <a:lnTo>
                      <a:pt x="2821" y="1775"/>
                    </a:lnTo>
                    <a:lnTo>
                      <a:pt x="2817" y="1722"/>
                    </a:lnTo>
                    <a:lnTo>
                      <a:pt x="2813" y="1669"/>
                    </a:lnTo>
                    <a:lnTo>
                      <a:pt x="2807" y="1618"/>
                    </a:lnTo>
                    <a:lnTo>
                      <a:pt x="2800" y="1566"/>
                    </a:lnTo>
                    <a:lnTo>
                      <a:pt x="2791" y="1515"/>
                    </a:lnTo>
                    <a:lnTo>
                      <a:pt x="2783" y="1466"/>
                    </a:lnTo>
                    <a:lnTo>
                      <a:pt x="2773" y="1416"/>
                    </a:lnTo>
                    <a:lnTo>
                      <a:pt x="2762" y="1367"/>
                    </a:lnTo>
                    <a:lnTo>
                      <a:pt x="2750" y="1319"/>
                    </a:lnTo>
                    <a:lnTo>
                      <a:pt x="2736" y="1271"/>
                    </a:lnTo>
                    <a:lnTo>
                      <a:pt x="2723" y="1224"/>
                    </a:lnTo>
                    <a:lnTo>
                      <a:pt x="2708" y="1179"/>
                    </a:lnTo>
                    <a:lnTo>
                      <a:pt x="2693" y="1132"/>
                    </a:lnTo>
                    <a:lnTo>
                      <a:pt x="2677" y="1088"/>
                    </a:lnTo>
                    <a:lnTo>
                      <a:pt x="2660" y="1044"/>
                    </a:lnTo>
                    <a:lnTo>
                      <a:pt x="2643" y="1001"/>
                    </a:lnTo>
                    <a:lnTo>
                      <a:pt x="2625" y="958"/>
                    </a:lnTo>
                    <a:lnTo>
                      <a:pt x="2606" y="917"/>
                    </a:lnTo>
                    <a:lnTo>
                      <a:pt x="2587" y="876"/>
                    </a:lnTo>
                    <a:lnTo>
                      <a:pt x="2567" y="836"/>
                    </a:lnTo>
                    <a:lnTo>
                      <a:pt x="2546" y="797"/>
                    </a:lnTo>
                    <a:lnTo>
                      <a:pt x="2525" y="757"/>
                    </a:lnTo>
                    <a:lnTo>
                      <a:pt x="2505" y="719"/>
                    </a:lnTo>
                    <a:lnTo>
                      <a:pt x="2462" y="646"/>
                    </a:lnTo>
                    <a:lnTo>
                      <a:pt x="2416" y="577"/>
                    </a:lnTo>
                    <a:lnTo>
                      <a:pt x="2371" y="511"/>
                    </a:lnTo>
                    <a:lnTo>
                      <a:pt x="2324" y="447"/>
                    </a:lnTo>
                    <a:lnTo>
                      <a:pt x="2278" y="388"/>
                    </a:lnTo>
                    <a:lnTo>
                      <a:pt x="2231" y="333"/>
                    </a:lnTo>
                    <a:lnTo>
                      <a:pt x="2185" y="282"/>
                    </a:lnTo>
                    <a:lnTo>
                      <a:pt x="2139" y="235"/>
                    </a:lnTo>
                    <a:lnTo>
                      <a:pt x="2094" y="191"/>
                    </a:lnTo>
                    <a:lnTo>
                      <a:pt x="2050" y="153"/>
                    </a:lnTo>
                    <a:lnTo>
                      <a:pt x="2007" y="117"/>
                    </a:lnTo>
                    <a:lnTo>
                      <a:pt x="1965" y="87"/>
                    </a:lnTo>
                    <a:lnTo>
                      <a:pt x="1926" y="61"/>
                    </a:lnTo>
                    <a:lnTo>
                      <a:pt x="1889" y="39"/>
                    </a:lnTo>
                    <a:lnTo>
                      <a:pt x="1871" y="30"/>
                    </a:lnTo>
                    <a:lnTo>
                      <a:pt x="1854" y="22"/>
                    </a:lnTo>
                    <a:lnTo>
                      <a:pt x="1838" y="16"/>
                    </a:lnTo>
                    <a:lnTo>
                      <a:pt x="1823" y="10"/>
                    </a:lnTo>
                    <a:lnTo>
                      <a:pt x="1808" y="6"/>
                    </a:lnTo>
                    <a:lnTo>
                      <a:pt x="1794" y="2"/>
                    </a:lnTo>
                    <a:lnTo>
                      <a:pt x="1780" y="1"/>
                    </a:lnTo>
                    <a:lnTo>
                      <a:pt x="1768" y="0"/>
                    </a:lnTo>
                    <a:lnTo>
                      <a:pt x="1757" y="1"/>
                    </a:lnTo>
                    <a:lnTo>
                      <a:pt x="1743" y="2"/>
                    </a:lnTo>
                    <a:lnTo>
                      <a:pt x="1729" y="6"/>
                    </a:lnTo>
                    <a:lnTo>
                      <a:pt x="1714" y="10"/>
                    </a:lnTo>
                    <a:lnTo>
                      <a:pt x="1699" y="16"/>
                    </a:lnTo>
                    <a:lnTo>
                      <a:pt x="1682" y="22"/>
                    </a:lnTo>
                    <a:lnTo>
                      <a:pt x="1666" y="30"/>
                    </a:lnTo>
                    <a:lnTo>
                      <a:pt x="1648" y="39"/>
                    </a:lnTo>
                    <a:lnTo>
                      <a:pt x="1611" y="61"/>
                    </a:lnTo>
                    <a:lnTo>
                      <a:pt x="1572" y="87"/>
                    </a:lnTo>
                    <a:lnTo>
                      <a:pt x="1530" y="117"/>
                    </a:lnTo>
                    <a:lnTo>
                      <a:pt x="1487" y="153"/>
                    </a:lnTo>
                    <a:lnTo>
                      <a:pt x="1443" y="191"/>
                    </a:lnTo>
                    <a:lnTo>
                      <a:pt x="1398" y="235"/>
                    </a:lnTo>
                    <a:lnTo>
                      <a:pt x="1352" y="282"/>
                    </a:lnTo>
                    <a:lnTo>
                      <a:pt x="1306" y="333"/>
                    </a:lnTo>
                    <a:lnTo>
                      <a:pt x="1259" y="388"/>
                    </a:lnTo>
                    <a:lnTo>
                      <a:pt x="1213" y="447"/>
                    </a:lnTo>
                    <a:lnTo>
                      <a:pt x="1166" y="511"/>
                    </a:lnTo>
                    <a:lnTo>
                      <a:pt x="1121" y="577"/>
                    </a:lnTo>
                    <a:lnTo>
                      <a:pt x="1075" y="646"/>
                    </a:lnTo>
                    <a:lnTo>
                      <a:pt x="1032" y="719"/>
                    </a:lnTo>
                    <a:lnTo>
                      <a:pt x="1012" y="757"/>
                    </a:lnTo>
                    <a:lnTo>
                      <a:pt x="991" y="797"/>
                    </a:lnTo>
                    <a:lnTo>
                      <a:pt x="970" y="836"/>
                    </a:lnTo>
                    <a:lnTo>
                      <a:pt x="950" y="876"/>
                    </a:lnTo>
                    <a:lnTo>
                      <a:pt x="931" y="917"/>
                    </a:lnTo>
                    <a:lnTo>
                      <a:pt x="912" y="958"/>
                    </a:lnTo>
                    <a:lnTo>
                      <a:pt x="894" y="1001"/>
                    </a:lnTo>
                    <a:lnTo>
                      <a:pt x="877" y="1044"/>
                    </a:lnTo>
                    <a:lnTo>
                      <a:pt x="860" y="1088"/>
                    </a:lnTo>
                    <a:lnTo>
                      <a:pt x="844" y="1132"/>
                    </a:lnTo>
                    <a:lnTo>
                      <a:pt x="829" y="1179"/>
                    </a:lnTo>
                    <a:lnTo>
                      <a:pt x="814" y="1224"/>
                    </a:lnTo>
                    <a:lnTo>
                      <a:pt x="801" y="1271"/>
                    </a:lnTo>
                    <a:lnTo>
                      <a:pt x="787" y="1319"/>
                    </a:lnTo>
                    <a:lnTo>
                      <a:pt x="775" y="1367"/>
                    </a:lnTo>
                    <a:lnTo>
                      <a:pt x="764" y="1416"/>
                    </a:lnTo>
                    <a:lnTo>
                      <a:pt x="754" y="1466"/>
                    </a:lnTo>
                    <a:lnTo>
                      <a:pt x="746" y="1515"/>
                    </a:lnTo>
                    <a:lnTo>
                      <a:pt x="737" y="1566"/>
                    </a:lnTo>
                    <a:lnTo>
                      <a:pt x="730" y="1618"/>
                    </a:lnTo>
                    <a:lnTo>
                      <a:pt x="723" y="1669"/>
                    </a:lnTo>
                    <a:lnTo>
                      <a:pt x="720" y="1722"/>
                    </a:lnTo>
                    <a:lnTo>
                      <a:pt x="716" y="1775"/>
                    </a:lnTo>
                    <a:lnTo>
                      <a:pt x="714" y="1829"/>
                    </a:lnTo>
                    <a:lnTo>
                      <a:pt x="712" y="1883"/>
                    </a:lnTo>
                    <a:lnTo>
                      <a:pt x="712" y="1936"/>
                    </a:lnTo>
                    <a:lnTo>
                      <a:pt x="714" y="1992"/>
                    </a:lnTo>
                    <a:lnTo>
                      <a:pt x="716" y="2048"/>
                    </a:lnTo>
                    <a:lnTo>
                      <a:pt x="723" y="2141"/>
                    </a:lnTo>
                    <a:lnTo>
                      <a:pt x="735" y="2237"/>
                    </a:lnTo>
                    <a:lnTo>
                      <a:pt x="747" y="2336"/>
                    </a:lnTo>
                    <a:lnTo>
                      <a:pt x="763" y="2437"/>
                    </a:lnTo>
                    <a:lnTo>
                      <a:pt x="780" y="2540"/>
                    </a:lnTo>
                    <a:lnTo>
                      <a:pt x="801" y="2644"/>
                    </a:lnTo>
                    <a:lnTo>
                      <a:pt x="823" y="2749"/>
                    </a:lnTo>
                    <a:lnTo>
                      <a:pt x="846" y="2856"/>
                    </a:lnTo>
                    <a:lnTo>
                      <a:pt x="872" y="2962"/>
                    </a:lnTo>
                    <a:lnTo>
                      <a:pt x="899" y="3069"/>
                    </a:lnTo>
                    <a:lnTo>
                      <a:pt x="926" y="3176"/>
                    </a:lnTo>
                    <a:lnTo>
                      <a:pt x="955" y="3281"/>
                    </a:lnTo>
                    <a:lnTo>
                      <a:pt x="985" y="3385"/>
                    </a:lnTo>
                    <a:lnTo>
                      <a:pt x="1014" y="3490"/>
                    </a:lnTo>
                    <a:lnTo>
                      <a:pt x="1045" y="3591"/>
                    </a:lnTo>
                    <a:lnTo>
                      <a:pt x="1075" y="3691"/>
                    </a:lnTo>
                    <a:lnTo>
                      <a:pt x="404" y="3521"/>
                    </a:lnTo>
                    <a:lnTo>
                      <a:pt x="0" y="5397"/>
                    </a:lnTo>
                    <a:lnTo>
                      <a:pt x="1362" y="4724"/>
                    </a:lnTo>
                    <a:lnTo>
                      <a:pt x="1768" y="5800"/>
                    </a:lnTo>
                    <a:lnTo>
                      <a:pt x="2174" y="4724"/>
                    </a:lnTo>
                    <a:close/>
                  </a:path>
                </a:pathLst>
              </a:custGeom>
              <a:solidFill>
                <a:srgbClr val="12406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9922624" y="2891833"/>
                <a:ext cx="504350" cy="3308383"/>
              </a:xfrm>
              <a:custGeom>
                <a:avLst/>
                <a:gdLst>
                  <a:gd name="connsiteX0" fmla="*/ 243936 w 504350"/>
                  <a:gd name="connsiteY0" fmla="*/ 0 h 3308383"/>
                  <a:gd name="connsiteX1" fmla="*/ 260414 w 504350"/>
                  <a:gd name="connsiteY1" fmla="*/ 0 h 3308383"/>
                  <a:gd name="connsiteX2" fmla="*/ 263584 w 504350"/>
                  <a:gd name="connsiteY2" fmla="*/ 338513 h 3308383"/>
                  <a:gd name="connsiteX3" fmla="*/ 296771 w 504350"/>
                  <a:gd name="connsiteY3" fmla="*/ 1250864 h 3308383"/>
                  <a:gd name="connsiteX4" fmla="*/ 480386 w 504350"/>
                  <a:gd name="connsiteY4" fmla="*/ 3188542 h 3308383"/>
                  <a:gd name="connsiteX5" fmla="*/ 504350 w 504350"/>
                  <a:gd name="connsiteY5" fmla="*/ 3308383 h 3308383"/>
                  <a:gd name="connsiteX6" fmla="*/ 0 w 504350"/>
                  <a:gd name="connsiteY6" fmla="*/ 3308383 h 3308383"/>
                  <a:gd name="connsiteX7" fmla="*/ 23964 w 504350"/>
                  <a:gd name="connsiteY7" fmla="*/ 3188542 h 3308383"/>
                  <a:gd name="connsiteX8" fmla="*/ 207580 w 504350"/>
                  <a:gd name="connsiteY8" fmla="*/ 1250864 h 3308383"/>
                  <a:gd name="connsiteX9" fmla="*/ 240766 w 504350"/>
                  <a:gd name="connsiteY9" fmla="*/ 338513 h 330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4350" h="3308383">
                    <a:moveTo>
                      <a:pt x="243936" y="0"/>
                    </a:moveTo>
                    <a:lnTo>
                      <a:pt x="260414" y="0"/>
                    </a:lnTo>
                    <a:lnTo>
                      <a:pt x="263584" y="338513"/>
                    </a:lnTo>
                    <a:cubicBezTo>
                      <a:pt x="268875" y="619190"/>
                      <a:pt x="279825" y="927510"/>
                      <a:pt x="296771" y="1250864"/>
                    </a:cubicBezTo>
                    <a:cubicBezTo>
                      <a:pt x="339136" y="2059247"/>
                      <a:pt x="408953" y="2770268"/>
                      <a:pt x="480386" y="3188542"/>
                    </a:cubicBezTo>
                    <a:lnTo>
                      <a:pt x="504350" y="3308383"/>
                    </a:lnTo>
                    <a:lnTo>
                      <a:pt x="0" y="3308383"/>
                    </a:lnTo>
                    <a:lnTo>
                      <a:pt x="23964" y="3188542"/>
                    </a:lnTo>
                    <a:cubicBezTo>
                      <a:pt x="95398" y="2770268"/>
                      <a:pt x="165214" y="2059247"/>
                      <a:pt x="207580" y="1250864"/>
                    </a:cubicBezTo>
                    <a:cubicBezTo>
                      <a:pt x="224526" y="927510"/>
                      <a:pt x="235476" y="619190"/>
                      <a:pt x="240766" y="3385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124062">
                      <a:alpha val="0"/>
                    </a:srgbClr>
                  </a:gs>
                  <a:gs pos="100000">
                    <a:srgbClr val="124062"/>
                  </a:gs>
                </a:gsLst>
                <a:lin ang="16200000" scaled="1"/>
                <a:tileRect/>
              </a:gradFill>
              <a:ln w="19050">
                <a:noFill/>
              </a:ln>
              <a:effectLst>
                <a:outerShdw blurRad="419100" dist="254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2077085" y="2025015"/>
            <a:ext cx="68052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低级浏览器：支持</a:t>
            </a:r>
            <a:r>
              <a:rPr lang="en-US" altLang="zh-CN" sz="2000"/>
              <a:t>ES3.1</a:t>
            </a:r>
            <a:r>
              <a:rPr lang="zh-CN" altLang="en-US" sz="2000"/>
              <a:t>、</a:t>
            </a:r>
            <a:r>
              <a:rPr lang="en-US" altLang="zh-CN" sz="2000"/>
              <a:t>ES3.2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3750" y="3188335"/>
            <a:ext cx="68052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高级浏览器：正从</a:t>
            </a:r>
            <a:r>
              <a:rPr lang="en-US" altLang="zh-CN" sz="2000"/>
              <a:t>ES5</a:t>
            </a:r>
            <a:r>
              <a:rPr lang="zh-CN" altLang="en-US" sz="2000"/>
              <a:t>向</a:t>
            </a:r>
            <a:r>
              <a:rPr lang="en-US" altLang="zh-CN" sz="2000"/>
              <a:t>ES6</a:t>
            </a:r>
            <a:r>
              <a:rPr lang="zh-CN" altLang="en-US" sz="2000"/>
              <a:t>过渡</a:t>
            </a:r>
          </a:p>
        </p:txBody>
      </p:sp>
    </p:spTree>
    <p:extLst>
      <p:ext uri="{BB962C8B-B14F-4D97-AF65-F5344CB8AC3E}">
        <p14:creationId xmlns:p14="http://schemas.microsoft.com/office/powerpoint/2010/main" val="10908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复古色商务年中工作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840,&quot;width&quot;:1584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5840,&quot;width&quot;:1584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Arial"/>
        <a:ea typeface="思源黑体 CN Medium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思源黑体 CN 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思源黑体 CN Bold"/>
        <a:font script="Hant" typeface="新細明體"/>
        <a:font script="Arab" typeface="字魂59号-创粗黑"/>
        <a:font script="Hebr" typeface="字魂59号-创粗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9号-创粗黑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6173</Words>
  <Application>Microsoft Office PowerPoint</Application>
  <PresentationFormat>宽屏</PresentationFormat>
  <Paragraphs>760</Paragraphs>
  <Slides>88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107" baseType="lpstr">
      <vt:lpstr>Microsoft YaHei UI</vt:lpstr>
      <vt:lpstr>等线</vt:lpstr>
      <vt:lpstr>黑体</vt:lpstr>
      <vt:lpstr>思源黑体</vt:lpstr>
      <vt:lpstr>思源黑体 CN Bold</vt:lpstr>
      <vt:lpstr>思源黑体 CN Light</vt:lpstr>
      <vt:lpstr>思源黑体 CN Medium</vt:lpstr>
      <vt:lpstr>思源宋体</vt:lpstr>
      <vt:lpstr>宋体</vt:lpstr>
      <vt:lpstr>微软雅黑</vt:lpstr>
      <vt:lpstr>字魂35号-经典雅黑</vt:lpstr>
      <vt:lpstr>字魂59号-创粗黑</vt:lpstr>
      <vt:lpstr>Arial</vt:lpstr>
      <vt:lpstr>Arial Black</vt:lpstr>
      <vt:lpstr>Calibri</vt:lpstr>
      <vt:lpstr>Consolas</vt:lpstr>
      <vt:lpstr>Wingdings 2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1.let命令</vt:lpstr>
      <vt:lpstr>1.let命令</vt:lpstr>
      <vt:lpstr>1.let命令</vt:lpstr>
      <vt:lpstr>1.let命令</vt:lpstr>
      <vt:lpstr>2.块级作用域</vt:lpstr>
      <vt:lpstr>2.块级作用域</vt:lpstr>
      <vt:lpstr>2.块级作用域</vt:lpstr>
      <vt:lpstr>3.const命令</vt:lpstr>
      <vt:lpstr>3.const命令</vt:lpstr>
      <vt:lpstr>3.const命令</vt:lpstr>
      <vt:lpstr>4.globalThis对象</vt:lpstr>
      <vt:lpstr>4.globalThis对象</vt:lpstr>
      <vt:lpstr>PowerPoint 演示文稿</vt:lpstr>
      <vt:lpstr>1.模板字符串</vt:lpstr>
      <vt:lpstr>1.模板字符串</vt:lpstr>
      <vt:lpstr>1.模板字符串</vt:lpstr>
      <vt:lpstr>2.字符串新增方法</vt:lpstr>
      <vt:lpstr>2.字符串新增方法</vt:lpstr>
      <vt:lpstr>2.字符串新增方法</vt:lpstr>
      <vt:lpstr>PowerPoint 演示文稿</vt:lpstr>
      <vt:lpstr>1.数组的解构赋值</vt:lpstr>
      <vt:lpstr>1.数组的解构赋值</vt:lpstr>
      <vt:lpstr>1.数组的解构赋值</vt:lpstr>
      <vt:lpstr>1.数组的解构赋值</vt:lpstr>
      <vt:lpstr>1.数组的解构赋值</vt:lpstr>
      <vt:lpstr>1.数组的解构赋值</vt:lpstr>
      <vt:lpstr>1.数组的解构赋值</vt:lpstr>
      <vt:lpstr>2.对象的解构赋值</vt:lpstr>
      <vt:lpstr>2.对象的解构赋值</vt:lpstr>
      <vt:lpstr>2.对象的解构赋值</vt:lpstr>
      <vt:lpstr>2.对象的解构赋值</vt:lpstr>
      <vt:lpstr>2.对象的解构赋值</vt:lpstr>
      <vt:lpstr>3.数值和布尔值的解构赋值</vt:lpstr>
      <vt:lpstr>4.函数参数的解构赋值</vt:lpstr>
      <vt:lpstr>4.函数参数的解构赋值</vt:lpstr>
      <vt:lpstr>PowerPoint 演示文稿</vt:lpstr>
      <vt:lpstr>1.扩展运算符</vt:lpstr>
      <vt:lpstr>2.Array.from方法</vt:lpstr>
      <vt:lpstr>2.Array.from方法</vt:lpstr>
      <vt:lpstr>3.Array.of方法</vt:lpstr>
      <vt:lpstr>3.Array.of方法</vt:lpstr>
      <vt:lpstr>4.数组实例方法</vt:lpstr>
      <vt:lpstr>4.数组实例方法</vt:lpstr>
      <vt:lpstr>PowerPoint 演示文稿</vt:lpstr>
      <vt:lpstr>1.函数参数的默认值</vt:lpstr>
      <vt:lpstr>1.函数参数的默认值</vt:lpstr>
      <vt:lpstr>1.函数参数的默认值</vt:lpstr>
      <vt:lpstr>2.rest参数</vt:lpstr>
      <vt:lpstr>2.rest参数</vt:lpstr>
      <vt:lpstr>2.rest参数</vt:lpstr>
      <vt:lpstr>2.rest参数</vt:lpstr>
      <vt:lpstr>2.rest参数</vt:lpstr>
      <vt:lpstr>3.严格模式</vt:lpstr>
      <vt:lpstr>4.name属性</vt:lpstr>
      <vt:lpstr>5.箭头函数</vt:lpstr>
      <vt:lpstr>5.箭头函数</vt:lpstr>
      <vt:lpstr>5.箭头函数</vt:lpstr>
      <vt:lpstr>5.箭头函数</vt:lpstr>
      <vt:lpstr>5.箭头函数</vt:lpstr>
      <vt:lpstr>5.箭头函数</vt:lpstr>
      <vt:lpstr>5.箭头函数</vt:lpstr>
      <vt:lpstr>5.箭头函数</vt:lpstr>
      <vt:lpstr>PowerPoint 演示文稿</vt:lpstr>
      <vt:lpstr>1.模块概述</vt:lpstr>
      <vt:lpstr>2.export命令</vt:lpstr>
      <vt:lpstr>2.export命令</vt:lpstr>
      <vt:lpstr>3.import命令</vt:lpstr>
      <vt:lpstr>3.import命令</vt:lpstr>
      <vt:lpstr>3.import命令</vt:lpstr>
      <vt:lpstr>4.模块的整体加载</vt:lpstr>
      <vt:lpstr>5.export default命令</vt:lpstr>
      <vt:lpstr>6.export与import的复合写法</vt:lpstr>
      <vt:lpstr>7.模块的继承</vt:lpstr>
      <vt:lpstr>8.跨模块常量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复古色商务年中工作总结PPT模板</dc:title>
  <dc:creator>.</dc:creator>
  <cp:lastModifiedBy>johnny</cp:lastModifiedBy>
  <cp:revision>278</cp:revision>
  <dcterms:created xsi:type="dcterms:W3CDTF">2020-06-06T03:09:00Z</dcterms:created>
  <dcterms:modified xsi:type="dcterms:W3CDTF">2022-11-22T03:31:38Z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