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39"/>
  </p:handoutMasterIdLst>
  <p:sldIdLst>
    <p:sldId id="333" r:id="rId4"/>
    <p:sldId id="309" r:id="rId6"/>
    <p:sldId id="346" r:id="rId7"/>
    <p:sldId id="310" r:id="rId8"/>
    <p:sldId id="348" r:id="rId9"/>
    <p:sldId id="359" r:id="rId10"/>
    <p:sldId id="360" r:id="rId11"/>
    <p:sldId id="363" r:id="rId12"/>
    <p:sldId id="380" r:id="rId13"/>
    <p:sldId id="362" r:id="rId14"/>
    <p:sldId id="364" r:id="rId15"/>
    <p:sldId id="365" r:id="rId16"/>
    <p:sldId id="366" r:id="rId17"/>
    <p:sldId id="367" r:id="rId18"/>
    <p:sldId id="368" r:id="rId19"/>
    <p:sldId id="370" r:id="rId20"/>
    <p:sldId id="415" r:id="rId21"/>
    <p:sldId id="372" r:id="rId22"/>
    <p:sldId id="373" r:id="rId23"/>
    <p:sldId id="379" r:id="rId24"/>
    <p:sldId id="374" r:id="rId25"/>
    <p:sldId id="375" r:id="rId26"/>
    <p:sldId id="376" r:id="rId27"/>
    <p:sldId id="377" r:id="rId28"/>
    <p:sldId id="378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352" r:id="rId37"/>
    <p:sldId id="345" r:id="rId38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15968"/>
    <a:srgbClr val="9A340F"/>
    <a:srgbClr val="AD6044"/>
    <a:srgbClr val="F48945"/>
    <a:srgbClr val="F7BC29"/>
    <a:srgbClr val="3E4654"/>
    <a:srgbClr val="0034A4"/>
    <a:srgbClr val="02226C"/>
    <a:srgbClr val="003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0574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tags" Target="tags/tag7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7872D-25E3-4B45-AD22-D5CDC4C8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92E64-5989-4DAC-91ED-545C524ECB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401050" y="1905000"/>
            <a:ext cx="2552700" cy="3028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168432" y="1871003"/>
            <a:ext cx="3635924" cy="4471743"/>
          </a:xfrm>
          <a:custGeom>
            <a:avLst/>
            <a:gdLst>
              <a:gd name="connsiteX0" fmla="*/ 0 w 3635829"/>
              <a:gd name="connsiteY0" fmla="*/ 0 h 4471743"/>
              <a:gd name="connsiteX1" fmla="*/ 3635829 w 3635829"/>
              <a:gd name="connsiteY1" fmla="*/ 0 h 4471743"/>
              <a:gd name="connsiteX2" fmla="*/ 3635829 w 3635829"/>
              <a:gd name="connsiteY2" fmla="*/ 4471743 h 4471743"/>
              <a:gd name="connsiteX3" fmla="*/ 0 w 3635829"/>
              <a:gd name="connsiteY3" fmla="*/ 4471743 h 447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29" h="4471743">
                <a:moveTo>
                  <a:pt x="0" y="0"/>
                </a:moveTo>
                <a:lnTo>
                  <a:pt x="3635829" y="0"/>
                </a:lnTo>
                <a:lnTo>
                  <a:pt x="3635829" y="4471743"/>
                </a:lnTo>
                <a:lnTo>
                  <a:pt x="0" y="4471743"/>
                </a:lnTo>
                <a:close/>
              </a:path>
            </a:pathLst>
          </a:custGeom>
          <a:solidFill>
            <a:schemeClr val="bg1"/>
          </a:solidFill>
          <a:ln w="28575" cap="sq">
            <a:solidFill>
              <a:schemeClr val="bg1"/>
            </a:solidFill>
            <a:miter lim="800000"/>
          </a:ln>
          <a:effectLst>
            <a:outerShdw blurRad="139700" dist="38100" dir="2700000" algn="tl" rotWithShape="0">
              <a:prstClr val="black">
                <a:alpha val="3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991233" y="667658"/>
            <a:ext cx="6032657" cy="2818492"/>
          </a:xfrm>
          <a:custGeom>
            <a:avLst/>
            <a:gdLst>
              <a:gd name="connsiteX0" fmla="*/ 0 w 6032499"/>
              <a:gd name="connsiteY0" fmla="*/ 0 h 2818492"/>
              <a:gd name="connsiteX1" fmla="*/ 6032499 w 6032499"/>
              <a:gd name="connsiteY1" fmla="*/ 0 h 2818492"/>
              <a:gd name="connsiteX2" fmla="*/ 6032499 w 6032499"/>
              <a:gd name="connsiteY2" fmla="*/ 2818492 h 2818492"/>
              <a:gd name="connsiteX3" fmla="*/ 0 w 6032499"/>
              <a:gd name="connsiteY3" fmla="*/ 2818492 h 281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499" h="2818492">
                <a:moveTo>
                  <a:pt x="0" y="0"/>
                </a:moveTo>
                <a:lnTo>
                  <a:pt x="6032499" y="0"/>
                </a:lnTo>
                <a:lnTo>
                  <a:pt x="6032499" y="2818492"/>
                </a:lnTo>
                <a:lnTo>
                  <a:pt x="0" y="2818492"/>
                </a:lnTo>
                <a:close/>
              </a:path>
            </a:pathLst>
          </a:custGeom>
          <a:solidFill>
            <a:schemeClr val="bg1"/>
          </a:solidFill>
          <a:ln w="28575" cap="sq">
            <a:solidFill>
              <a:schemeClr val="bg1"/>
            </a:solidFill>
            <a:miter lim="800000"/>
          </a:ln>
          <a:effectLst>
            <a:outerShdw blurRad="139700" dist="38100" dir="2700000" algn="tl" rotWithShape="0">
              <a:prstClr val="black">
                <a:alpha val="3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096159" y="3657605"/>
            <a:ext cx="4927729" cy="2685141"/>
          </a:xfrm>
          <a:custGeom>
            <a:avLst/>
            <a:gdLst>
              <a:gd name="connsiteX0" fmla="*/ 0 w 4927600"/>
              <a:gd name="connsiteY0" fmla="*/ 0 h 2685141"/>
              <a:gd name="connsiteX1" fmla="*/ 4927600 w 4927600"/>
              <a:gd name="connsiteY1" fmla="*/ 0 h 2685141"/>
              <a:gd name="connsiteX2" fmla="*/ 4927600 w 4927600"/>
              <a:gd name="connsiteY2" fmla="*/ 2685141 h 2685141"/>
              <a:gd name="connsiteX3" fmla="*/ 0 w 4927600"/>
              <a:gd name="connsiteY3" fmla="*/ 2685141 h 268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7600" h="2685141">
                <a:moveTo>
                  <a:pt x="0" y="0"/>
                </a:moveTo>
                <a:lnTo>
                  <a:pt x="4927600" y="0"/>
                </a:lnTo>
                <a:lnTo>
                  <a:pt x="4927600" y="2685141"/>
                </a:lnTo>
                <a:lnTo>
                  <a:pt x="0" y="2685141"/>
                </a:lnTo>
                <a:close/>
              </a:path>
            </a:pathLst>
          </a:custGeom>
          <a:solidFill>
            <a:schemeClr val="bg1"/>
          </a:solidFill>
          <a:ln w="28575" cap="sq">
            <a:solidFill>
              <a:schemeClr val="bg1"/>
            </a:solidFill>
            <a:miter lim="800000"/>
          </a:ln>
          <a:effectLst>
            <a:outerShdw blurRad="139700" dist="38100" dir="2700000" algn="tl" rotWithShape="0">
              <a:prstClr val="black">
                <a:alpha val="3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664" y="260649"/>
            <a:ext cx="4838318" cy="527516"/>
          </a:xfrm>
        </p:spPr>
        <p:txBody>
          <a:bodyPr>
            <a:noAutofit/>
          </a:bodyPr>
          <a:lstStyle>
            <a:lvl1pPr algn="l">
              <a:defRPr sz="2400" b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480055" y="260650"/>
            <a:ext cx="480053" cy="480053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713588" y="456691"/>
            <a:ext cx="387018" cy="38701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1800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196617" y="811379"/>
            <a:ext cx="11140077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思源黑体 CN Bold" panose="020B0800000000000000" pitchFamily="34" charset="-122"/>
                <a:cs typeface="字魂59号-创粗黑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思源黑体 CN Bold" panose="020B0800000000000000" pitchFamily="34" charset="-122"/>
                <a:cs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思源黑体 CN Bold" panose="020B0800000000000000" pitchFamily="34" charset="-122"/>
                <a:cs typeface="字魂59号-创粗黑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思源黑体 CN Bold" panose="020B0800000000000000" pitchFamily="34" charset="-122"/>
          <a:cs typeface="字魂59号-创粗黑" panose="00000500000000000000" pitchFamily="2" charset="-122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思源黑体 CN Bold" panose="020B0800000000000000" pitchFamily="34" charset="-122"/>
          <a:cs typeface="字魂59号-创粗黑" panose="00000500000000000000" pitchFamily="2" charset="-122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思源黑体 CN Bold" panose="020B0800000000000000" pitchFamily="34" charset="-122"/>
          <a:cs typeface="字魂59号-创粗黑" panose="00000500000000000000" pitchFamily="2" charset="-122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思源黑体 CN Bold" panose="020B0800000000000000" pitchFamily="34" charset="-122"/>
          <a:cs typeface="字魂59号-创粗黑" panose="00000500000000000000" pitchFamily="2" charset="-122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思源黑体 CN Bold" panose="020B0800000000000000" pitchFamily="34" charset="-122"/>
          <a:cs typeface="字魂59号-创粗黑" panose="00000500000000000000" pitchFamily="2" charset="-122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思源黑体 CN Bold" panose="020B0800000000000000" pitchFamily="34" charset="-122"/>
          <a:cs typeface="字魂59号-创粗黑" panose="00000500000000000000" pitchFamily="2" charset="-122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>
            <a:spLocks noChangeAspect="1"/>
          </p:cNvSpPr>
          <p:nvPr/>
        </p:nvSpPr>
        <p:spPr>
          <a:xfrm rot="5400000">
            <a:off x="563229" y="2517899"/>
            <a:ext cx="541796" cy="466618"/>
          </a:xfrm>
          <a:prstGeom prst="hexagon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4408170" y="1914525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-71755" y="197485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2693442" y="3399130"/>
            <a:ext cx="859993" cy="740664"/>
          </a:xfrm>
          <a:prstGeom prst="hexagon">
            <a:avLst/>
          </a:prstGeom>
          <a:noFill/>
          <a:ln>
            <a:solidFill>
              <a:srgbClr val="F5863F"/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1751965" y="3698875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5730296" y="2682858"/>
            <a:ext cx="62026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4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rPr>
              <a:t>第</a:t>
            </a:r>
            <a:r>
              <a:rPr lang="en-US" altLang="zh-CN" sz="4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rPr>
              <a:t>3</a:t>
            </a:r>
            <a:r>
              <a:rPr lang="zh-CN" altLang="en-US" sz="4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rPr>
              <a:t>章 </a:t>
            </a:r>
            <a:r>
              <a:rPr sz="4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rPr>
              <a:t>Vue基本语法</a:t>
            </a:r>
            <a:endParaRPr sz="4800" spc="600" dirty="0">
              <a:solidFill>
                <a:schemeClr val="tx1">
                  <a:lumMod val="65000"/>
                  <a:lumOff val="3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六边形 12"/>
          <p:cNvSpPr>
            <a:spLocks noChangeAspect="1"/>
          </p:cNvSpPr>
          <p:nvPr/>
        </p:nvSpPr>
        <p:spPr>
          <a:xfrm rot="8640000">
            <a:off x="179054" y="4427979"/>
            <a:ext cx="541796" cy="466618"/>
          </a:xfrm>
          <a:prstGeom prst="hexagon">
            <a:avLst/>
          </a:prstGeom>
          <a:solidFill>
            <a:srgbClr val="F7BC29"/>
          </a:solidFill>
          <a:ln>
            <a:solidFill>
              <a:srgbClr val="F7BC29"/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椭圆 75"/>
          <p:cNvSpPr/>
          <p:nvPr>
            <p:custDataLst>
              <p:tags r:id="rId2"/>
            </p:custDataLst>
          </p:nvPr>
        </p:nvSpPr>
        <p:spPr>
          <a:xfrm>
            <a:off x="1260258" y="1287486"/>
            <a:ext cx="1734620" cy="17346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3880" y="1067434"/>
            <a:ext cx="2021840" cy="202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6099905" y="4242933"/>
            <a:ext cx="5777505" cy="766336"/>
            <a:chOff x="2301643" y="4644338"/>
            <a:chExt cx="5777505" cy="766336"/>
          </a:xfrm>
        </p:grpSpPr>
        <p:sp>
          <p:nvSpPr>
            <p:cNvPr id="18" name="圆角矩形 105"/>
            <p:cNvSpPr/>
            <p:nvPr/>
          </p:nvSpPr>
          <p:spPr>
            <a:xfrm>
              <a:off x="2515526" y="4682358"/>
              <a:ext cx="5563622" cy="672230"/>
            </a:xfrm>
            <a:prstGeom prst="roundRect">
              <a:avLst>
                <a:gd name="adj" fmla="val 422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301643" y="4644338"/>
              <a:ext cx="959980" cy="766336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圆角矩形 108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圆角矩形 109"/>
              <p:cNvSpPr/>
              <p:nvPr/>
            </p:nvSpPr>
            <p:spPr>
              <a:xfrm>
                <a:off x="920241" y="2397813"/>
                <a:ext cx="681258" cy="533516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3" name="TextBox 106"/>
          <p:cNvSpPr txBox="1"/>
          <p:nvPr/>
        </p:nvSpPr>
        <p:spPr>
          <a:xfrm>
            <a:off x="7790817" y="4416495"/>
            <a:ext cx="3067500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前端主流框架技术课程组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7" grpId="0" bldLvl="0" animBg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Vue常用指令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40105" y="1062355"/>
            <a:ext cx="10805795" cy="5108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59934" y="1247754"/>
            <a:ext cx="76231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表3-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Vue内置指令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666875" y="1816735"/>
          <a:ext cx="9001125" cy="380365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526280"/>
                <a:gridCol w="4474845"/>
              </a:tblGrid>
              <a:tr h="485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内置指令</a:t>
                      </a:r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说明</a:t>
                      </a:r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</a:tr>
              <a:tr h="437515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v-text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/>
                        <a:t>插入文本内容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80695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{{}}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/>
                        <a:t>插入文本内容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80060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v-html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/>
                        <a:t>插入HTML内容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80060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v-bind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/>
                        <a:t>数据绑定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78790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v-for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/>
                        <a:t>列表渲染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80695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v-if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/>
                        <a:t>条件渲染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80060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v-show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/>
                        <a:t>显示和隐藏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3625" y="1082040"/>
            <a:ext cx="10247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v-text是在DOM元素内部插入文本内容，v-text会更新DOM元素中原本的内容。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Vue常用指令</a:t>
            </a:r>
            <a:r>
              <a:rPr lang="en-US" altLang="zh-CN" dirty="0"/>
              <a:t>- v-text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09370" y="2501265"/>
            <a:ext cx="49079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&lt;p v-text="msg"&gt;&lt;/p&gt;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el: '#app',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data: 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msg:  'Hello China!'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71548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85674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.2.1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】v-text指令</a:t>
            </a:r>
            <a:endParaRPr lang="zh-CN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48730" y="3478530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在浏览器中，运行结果如下图所示：</a:t>
            </a:r>
            <a:endParaRPr lang="zh-CN" altLang="en-US"/>
          </a:p>
        </p:txBody>
      </p:sp>
      <p:pic>
        <p:nvPicPr>
          <p:cNvPr id="1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8730" y="4185920"/>
            <a:ext cx="5091430" cy="1181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3625" y="1082040"/>
            <a:ext cx="10247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双大括号（Mustache 语法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zh-CN" sz="2000" dirty="0">
                <a:latin typeface="+mn-ea"/>
              </a:rPr>
              <a:t>“{{}}</a:t>
            </a:r>
            <a:r>
              <a:rPr lang="en-US" altLang="zh-CN" sz="2000" dirty="0">
                <a:latin typeface="+mn-ea"/>
              </a:rPr>
              <a:t>”</a:t>
            </a:r>
            <a:r>
              <a:rPr lang="zh-CN" altLang="zh-CN" sz="2000" dirty="0">
                <a:latin typeface="+mn-ea"/>
              </a:rPr>
              <a:t>也是在DOM元素内部插入新文本内容，{{ }}只会替换自己的这个占位符，不会把整个元素内容都更新。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Vue常用指令</a:t>
            </a:r>
            <a:r>
              <a:rPr lang="en-US" altLang="zh-CN" dirty="0"/>
              <a:t>- {{}}插值表达式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09370" y="2501265"/>
            <a:ext cx="49079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&lt;p&gt;{{msg}}&lt;/p&gt;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el: '#app',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data: 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msg:  'Hello China!'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818994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960245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.2.2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】{{}}插值表达式</a:t>
            </a:r>
            <a:endParaRPr lang="zh-CN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48730" y="3478530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在浏览器中，运行结果如下图所示：</a:t>
            </a:r>
            <a:endParaRPr lang="zh-CN" altLang="en-US"/>
          </a:p>
        </p:txBody>
      </p:sp>
      <p:pic>
        <p:nvPicPr>
          <p:cNvPr id="12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9205" y="4227830"/>
            <a:ext cx="4972050" cy="1224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Vue常用指令</a:t>
            </a:r>
            <a:r>
              <a:rPr lang="en-US" altLang="zh-CN" dirty="0"/>
              <a:t>- v-text和{{}}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96670" y="2147570"/>
            <a:ext cx="49079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&lt;p v-text="msg"&gt;123&lt;/p&gt;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&lt;p&gt;{{msg}}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el: '#app',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data: 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msg:  'Hello China!'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27479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41605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.2.3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】v-text和{{}}插值表达式</a:t>
            </a:r>
            <a:endParaRPr lang="zh-CN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48730" y="3124200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在浏览器中，运行结果如下图所示：</a:t>
            </a:r>
            <a:endParaRPr lang="zh-CN" altLang="en-US"/>
          </a:p>
        </p:txBody>
      </p:sp>
      <p:pic>
        <p:nvPicPr>
          <p:cNvPr id="25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8730" y="3979545"/>
            <a:ext cx="5048250" cy="1504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3625" y="1082040"/>
            <a:ext cx="105765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v-html指令用于输出元素的html内容，如果数据中包含html标签，将html标签解析后再输出。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Vue常用指令</a:t>
            </a:r>
            <a:r>
              <a:rPr lang="en-US" altLang="zh-CN" dirty="0"/>
              <a:t>- v-html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09370" y="2501265"/>
            <a:ext cx="49079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&lt;p v-html="msg"&gt;&lt;/p&gt;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el: '#app',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data: 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msg: '&lt;h1&gt;Hello China!&lt;/h1&gt;'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71548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85674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.2.4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】v-html指令</a:t>
            </a:r>
            <a:endParaRPr lang="zh-CN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48730" y="3478530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在浏览器中，运行结果如下图所示：</a:t>
            </a:r>
            <a:endParaRPr lang="zh-CN" altLang="en-US"/>
          </a:p>
        </p:txBody>
      </p:sp>
      <p:pic>
        <p:nvPicPr>
          <p:cNvPr id="31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8730" y="4135438"/>
            <a:ext cx="4900930" cy="1424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3625" y="1082040"/>
            <a:ext cx="5996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在HTML中，绑定属性中的值应使用v-bind指令。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Vue常用指令</a:t>
            </a:r>
            <a:r>
              <a:rPr lang="en-US" altLang="zh-CN" dirty="0"/>
              <a:t>- v-bind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77620" y="2247900"/>
            <a:ext cx="7727315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.classA{color: red;}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v-bind:class="{'classA': isRed }"&gt;我是v-bind指令，绑定class属性&lt;/div&gt;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v-bind:style="{ fontSize: size + 'px' }"&gt;我是v-bind指令，绑定style属性&lt;/div&gt;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&lt;/div&gt;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el: '#app',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data: 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isRed : true,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	 size: 20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639924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781175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.2.5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】v-bind指令</a:t>
            </a:r>
            <a:endParaRPr lang="zh-CN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00875" y="4420870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在浏览器中，运行结果如下图所示：</a:t>
            </a:r>
            <a:endParaRPr lang="zh-CN" altLang="en-US"/>
          </a:p>
        </p:txBody>
      </p:sp>
      <p:pic>
        <p:nvPicPr>
          <p:cNvPr id="32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558" y="4995863"/>
            <a:ext cx="4981575" cy="14052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3625" y="1082040"/>
            <a:ext cx="10349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v-for实现页面列表的渲染，语法是item in items，items是源数据数组，item是元素别名。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Vue常用指令</a:t>
            </a:r>
            <a:r>
              <a:rPr lang="en-US" altLang="zh-CN" dirty="0"/>
              <a:t>- v-for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77620" y="2247900"/>
            <a:ext cx="61937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&lt;ul&gt;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&lt;li v-for="(book,index) in books"&gt;{{index}} - {{book.title}}&lt;/li&gt;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&lt;/div&gt;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el: '#app',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data: 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books: [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{ title: "Vue无难事" },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{ title: "VC++深入详解" },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{ title: "Servlet/JSP深入详解" }]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639924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781175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.2.6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】v-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指令</a:t>
            </a:r>
            <a:endParaRPr lang="zh-CN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17690" y="4072890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在浏览器中，运行结果如下图所示：</a:t>
            </a:r>
            <a:endParaRPr lang="zh-CN" altLang="en-US"/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808" y="4568825"/>
            <a:ext cx="5043805" cy="15671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Vue常用指令</a:t>
            </a:r>
            <a:r>
              <a:rPr lang="en-US" altLang="zh-CN" dirty="0"/>
              <a:t>- v-for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87076" y="1119224"/>
            <a:ext cx="5951072" cy="658284"/>
            <a:chOff x="228641" y="1212051"/>
            <a:chExt cx="5951072" cy="658284"/>
          </a:xfrm>
        </p:grpSpPr>
        <p:sp>
          <p:nvSpPr>
            <p:cNvPr id="16" name="箭头: 五边形 3"/>
            <p:cNvSpPr/>
            <p:nvPr/>
          </p:nvSpPr>
          <p:spPr>
            <a:xfrm>
              <a:off x="687398" y="1281929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1" i="0" u="none" strike="noStrike" kern="1200" cap="none" spc="0" normalizeH="0" baseline="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anose="02020603050405020304" pitchFamily="18" charset="0"/>
                </a:rPr>
                <a:t>课堂练习</a:t>
              </a:r>
              <a:endParaRPr kumimoji="0" lang="zh-CN" altLang="zh-CN" sz="1800" b="1" i="0" u="none" strike="noStrike" kern="1200" cap="none" spc="0" normalizeH="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1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pic>
        <p:nvPicPr>
          <p:cNvPr id="20" name="图片 19" descr="$(NH9YV48HYBATN06N8`0U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2720" y="1985645"/>
            <a:ext cx="6287135" cy="4191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56895" y="2901950"/>
            <a:ext cx="4232275" cy="1506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zh-CN" sz="2000" dirty="0">
                <a:latin typeface="+mn-ea"/>
              </a:rPr>
              <a:t>在第二章采购小助手代码基础上，利用</a:t>
            </a:r>
            <a:r>
              <a:rPr lang="en-US" altLang="zh-CN" sz="2000" dirty="0">
                <a:latin typeface="+mn-ea"/>
              </a:rPr>
              <a:t>v-for</a:t>
            </a:r>
            <a:r>
              <a:rPr lang="zh-CN" altLang="en-US" sz="2000" dirty="0">
                <a:latin typeface="+mn-ea"/>
              </a:rPr>
              <a:t>指令，将</a:t>
            </a:r>
            <a:r>
              <a:rPr lang="en-US" altLang="zh-CN" sz="2000" dirty="0">
                <a:latin typeface="+mn-ea"/>
              </a:rPr>
              <a:t>data</a:t>
            </a:r>
            <a:r>
              <a:rPr lang="zh-CN" altLang="en-US" sz="2000" dirty="0">
                <a:latin typeface="+mn-ea"/>
              </a:rPr>
              <a:t>选项中的数据初始化到界面中，生成两个历史采购数据，如右图</a:t>
            </a:r>
            <a:r>
              <a:rPr lang="zh-CN" altLang="en-US" sz="2000" dirty="0">
                <a:latin typeface="+mn-ea"/>
              </a:rPr>
              <a:t>所示。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75690" y="1031875"/>
            <a:ext cx="10349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v-if指令是根据表达式的值的属性来有条件地渲染元素，v-show指令可以实现与v-if同样的效果。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Vue常用指令</a:t>
            </a:r>
            <a:r>
              <a:rPr lang="en-US" altLang="zh-CN" dirty="0"/>
              <a:t>- v-if和v-show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09370" y="2433955"/>
            <a:ext cx="53682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&lt;p v-if="show"&gt;第一段文字&lt;/p&gt;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&lt;p v-show="show"&gt;第二段文字&lt;/p&gt;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&lt;/div&gt;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el: '#app',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data: 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show: true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79676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93802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.2.7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v-if和v-show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指令</a:t>
            </a:r>
            <a:endParaRPr lang="zh-CN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Vue常用指令</a:t>
            </a:r>
            <a:r>
              <a:rPr lang="en-US" altLang="zh-CN" dirty="0"/>
              <a:t>- v-if和v-show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714500" y="2711450"/>
            <a:ext cx="5368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在浏览器中，运行结果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71421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85547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.2.7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v-if和v-show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指令</a:t>
            </a:r>
            <a:endParaRPr lang="zh-CN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125" y="3514725"/>
            <a:ext cx="2720975" cy="11842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8980" y="3514725"/>
            <a:ext cx="2927350" cy="1200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2002790" y="5022215"/>
            <a:ext cx="198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显示效果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102985" y="5022215"/>
            <a:ext cx="198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隐藏效果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l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-71755" y="197485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1964055" y="1819910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2832507" y="1008355"/>
            <a:ext cx="859993" cy="740664"/>
          </a:xfrm>
          <a:prstGeom prst="hexagon">
            <a:avLst/>
          </a:prstGeom>
          <a:noFill/>
          <a:ln>
            <a:solidFill>
              <a:srgbClr val="F5863F"/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887095" y="2599055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09320" y="2455966"/>
            <a:ext cx="480427" cy="154893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目录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7" name="TextBox 20"/>
          <p:cNvSpPr txBox="1"/>
          <p:nvPr/>
        </p:nvSpPr>
        <p:spPr>
          <a:xfrm>
            <a:off x="6340997" y="2969578"/>
            <a:ext cx="2642870" cy="561975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l"/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Vue常用指令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353301" y="2858948"/>
            <a:ext cx="598683" cy="900430"/>
            <a:chOff x="5497317" y="1097274"/>
            <a:chExt cx="598683" cy="900430"/>
          </a:xfrm>
        </p:grpSpPr>
        <p:sp>
          <p:nvSpPr>
            <p:cNvPr id="49" name="TextBox 20"/>
            <p:cNvSpPr txBox="1"/>
            <p:nvPr/>
          </p:nvSpPr>
          <p:spPr>
            <a:xfrm>
              <a:off x="5497317" y="1097274"/>
              <a:ext cx="521970" cy="900430"/>
            </a:xfrm>
            <a:prstGeom prst="rect">
              <a:avLst/>
            </a:prstGeom>
            <a:noFill/>
          </p:spPr>
          <p:txBody>
            <a:bodyPr wrap="none" lIns="70907" tIns="35455" rIns="70907" bIns="35455" rtlCol="0">
              <a:spAutoFit/>
            </a:bodyPr>
            <a:lstStyle/>
            <a:p>
              <a:pPr algn="ctr"/>
              <a:r>
                <a:rPr lang="en-US" altLang="zh-CN" sz="5400" spc="300" dirty="0">
                  <a:solidFill>
                    <a:srgbClr val="355F93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2</a:t>
              </a:r>
              <a:endParaRPr lang="en-US" altLang="zh-CN" sz="5400" spc="300" dirty="0">
                <a:solidFill>
                  <a:srgbClr val="355F9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 flipV="1">
              <a:off x="6096000" y="1177296"/>
              <a:ext cx="0" cy="67373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20"/>
          <p:cNvSpPr txBox="1"/>
          <p:nvPr/>
        </p:nvSpPr>
        <p:spPr>
          <a:xfrm>
            <a:off x="6319950" y="1757552"/>
            <a:ext cx="1753870" cy="561975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l"/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Vue实例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320664" y="1588276"/>
            <a:ext cx="631314" cy="902599"/>
            <a:chOff x="5464686" y="1097274"/>
            <a:chExt cx="631314" cy="902599"/>
          </a:xfrm>
        </p:grpSpPr>
        <p:sp>
          <p:nvSpPr>
            <p:cNvPr id="57" name="TextBox 20"/>
            <p:cNvSpPr txBox="1"/>
            <p:nvPr/>
          </p:nvSpPr>
          <p:spPr>
            <a:xfrm>
              <a:off x="5464686" y="1097274"/>
              <a:ext cx="587231" cy="902599"/>
            </a:xfrm>
            <a:prstGeom prst="rect">
              <a:avLst/>
            </a:prstGeom>
            <a:noFill/>
          </p:spPr>
          <p:txBody>
            <a:bodyPr wrap="none" lIns="70907" tIns="35455" rIns="70907" bIns="35455" rtlCol="0">
              <a:spAutoFit/>
            </a:bodyPr>
            <a:lstStyle/>
            <a:p>
              <a:pPr algn="ctr"/>
              <a:r>
                <a:rPr lang="en-US" altLang="zh-CN" sz="5400" spc="300" dirty="0">
                  <a:solidFill>
                    <a:srgbClr val="355F93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</a:t>
              </a:r>
              <a:endParaRPr lang="zh-CN" altLang="en-US" sz="5400" spc="300" dirty="0">
                <a:solidFill>
                  <a:srgbClr val="355F9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 flipV="1">
              <a:off x="6096000" y="1177296"/>
              <a:ext cx="0" cy="67373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20"/>
          <p:cNvSpPr txBox="1"/>
          <p:nvPr/>
        </p:nvSpPr>
        <p:spPr>
          <a:xfrm>
            <a:off x="6341400" y="4298791"/>
            <a:ext cx="1753870" cy="561975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l"/>
            <a:r>
              <a:rPr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Vue事件</a:t>
            </a:r>
            <a:endParaRPr sz="32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353301" y="4129515"/>
            <a:ext cx="598683" cy="900430"/>
            <a:chOff x="5497317" y="1097274"/>
            <a:chExt cx="598683" cy="900430"/>
          </a:xfrm>
        </p:grpSpPr>
        <p:sp>
          <p:nvSpPr>
            <p:cNvPr id="65" name="TextBox 20"/>
            <p:cNvSpPr txBox="1"/>
            <p:nvPr/>
          </p:nvSpPr>
          <p:spPr>
            <a:xfrm>
              <a:off x="5497317" y="1097274"/>
              <a:ext cx="521970" cy="900430"/>
            </a:xfrm>
            <a:prstGeom prst="rect">
              <a:avLst/>
            </a:prstGeom>
            <a:noFill/>
          </p:spPr>
          <p:txBody>
            <a:bodyPr wrap="none" lIns="70907" tIns="35455" rIns="70907" bIns="35455" rtlCol="0">
              <a:spAutoFit/>
            </a:bodyPr>
            <a:lstStyle/>
            <a:p>
              <a:pPr algn="ctr"/>
              <a:r>
                <a:rPr lang="en-US" altLang="zh-CN" sz="5400" spc="300" dirty="0">
                  <a:solidFill>
                    <a:srgbClr val="355F93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3</a:t>
              </a:r>
              <a:endParaRPr lang="en-US" altLang="zh-CN" sz="5400" spc="300" dirty="0">
                <a:solidFill>
                  <a:srgbClr val="355F9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V="1">
              <a:off x="6096000" y="1177296"/>
              <a:ext cx="0" cy="67373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/>
          <p:cNvSpPr/>
          <p:nvPr/>
        </p:nvSpPr>
        <p:spPr>
          <a:xfrm>
            <a:off x="3298746" y="3076098"/>
            <a:ext cx="2341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rPr>
              <a:t>Vue</a:t>
            </a:r>
            <a:r>
              <a:rPr lang="zh-CN" altLang="en-US" sz="40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rPr>
              <a:t>事件</a:t>
            </a:r>
            <a:endParaRPr lang="zh-CN" altLang="en-US" sz="4000" spc="600" dirty="0">
              <a:solidFill>
                <a:schemeClr val="tx1">
                  <a:lumMod val="65000"/>
                  <a:lumOff val="3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774667" y="2436731"/>
            <a:ext cx="3390265" cy="589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PART THREE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10640695" y="2880995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9428480" y="5295900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9265920" y="3660140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Vue事件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64719" y="3074995"/>
            <a:ext cx="1928897" cy="12627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事件监听的指令和用法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78071" y="3142804"/>
            <a:ext cx="1889060" cy="1263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常用的事件修饰符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: 圆角 1"/>
          <p:cNvSpPr/>
          <p:nvPr/>
        </p:nvSpPr>
        <p:spPr>
          <a:xfrm>
            <a:off x="1190625" y="2150110"/>
            <a:ext cx="2200910" cy="3235325"/>
          </a:xfrm>
          <a:prstGeom prst="roundRect">
            <a:avLst>
              <a:gd name="adj" fmla="val 3086"/>
            </a:avLst>
          </a:prstGeom>
          <a:noFill/>
          <a:ln>
            <a:solidFill>
              <a:srgbClr val="F48945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34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: 圆角 1"/>
          <p:cNvSpPr/>
          <p:nvPr/>
        </p:nvSpPr>
        <p:spPr>
          <a:xfrm>
            <a:off x="4598290" y="2150745"/>
            <a:ext cx="2200910" cy="3234690"/>
          </a:xfrm>
          <a:prstGeom prst="roundRect">
            <a:avLst>
              <a:gd name="adj" fmla="val 3086"/>
            </a:avLst>
          </a:prstGeom>
          <a:noFill/>
          <a:ln>
            <a:solidFill>
              <a:srgbClr val="215968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34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00299" y="3153901"/>
            <a:ext cx="1897547" cy="12627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>
              <a:lnSpc>
                <a:spcPts val="25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常用的按钮修饰符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: 圆角 1"/>
          <p:cNvSpPr/>
          <p:nvPr/>
        </p:nvSpPr>
        <p:spPr>
          <a:xfrm>
            <a:off x="7997165" y="2156966"/>
            <a:ext cx="2200910" cy="3234690"/>
          </a:xfrm>
          <a:prstGeom prst="roundRect">
            <a:avLst>
              <a:gd name="adj" fmla="val 3086"/>
            </a:avLst>
          </a:prstGeom>
          <a:noFill/>
          <a:ln>
            <a:solidFill>
              <a:srgbClr val="F7BC29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340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33"/>
          <p:cNvSpPr>
            <a:spLocks noChangeArrowheads="1"/>
          </p:cNvSpPr>
          <p:nvPr/>
        </p:nvSpPr>
        <p:spPr bwMode="auto">
          <a:xfrm>
            <a:off x="4598214" y="2150110"/>
            <a:ext cx="2200909" cy="523220"/>
          </a:xfrm>
          <a:prstGeom prst="roundRect">
            <a:avLst/>
          </a:prstGeom>
          <a:solidFill>
            <a:srgbClr val="215968"/>
          </a:solidFill>
          <a:ln w="9525">
            <a:noFill/>
            <a:miter lim="8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 dirty="0"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事件修饰符</a:t>
            </a:r>
            <a:endParaRPr lang="en-US" altLang="zh-CN" sz="2800" dirty="0"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33"/>
          <p:cNvSpPr>
            <a:spLocks noChangeArrowheads="1"/>
          </p:cNvSpPr>
          <p:nvPr/>
        </p:nvSpPr>
        <p:spPr bwMode="auto">
          <a:xfrm>
            <a:off x="1190398" y="2141842"/>
            <a:ext cx="2200909" cy="523220"/>
          </a:xfrm>
          <a:prstGeom prst="roundRect">
            <a:avLst/>
          </a:prstGeom>
          <a:solidFill>
            <a:schemeClr val="accent2"/>
          </a:solidFill>
          <a:ln w="9525">
            <a:noFill/>
            <a:miter lim="8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 dirty="0"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事件监听</a:t>
            </a:r>
            <a:endParaRPr lang="en-US" altLang="zh-CN" sz="2800" dirty="0"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33"/>
          <p:cNvSpPr>
            <a:spLocks noChangeArrowheads="1"/>
          </p:cNvSpPr>
          <p:nvPr/>
        </p:nvSpPr>
        <p:spPr bwMode="auto">
          <a:xfrm>
            <a:off x="7996937" y="2167875"/>
            <a:ext cx="2200909" cy="52322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2000" dirty="0"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按钮修饰符</a:t>
            </a:r>
            <a:endParaRPr lang="zh-CN" altLang="en-US" sz="2000" dirty="0"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2360" y="1212215"/>
            <a:ext cx="9330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dirty="0">
                <a:latin typeface="+mn-ea"/>
              </a:rPr>
              <a:t>在前端开发中，通常需要在DOM元素上绑定事件监，来完成与用户的交互行为。</a:t>
            </a:r>
            <a:endParaRPr lang="zh-CN" altLang="zh-CN" sz="20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5" grpId="0" bldLvl="0" animBg="1"/>
      <p:bldP spid="16" grpId="0" bldLvl="0" animBg="1"/>
      <p:bldP spid="1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3625" y="963930"/>
            <a:ext cx="6408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v-on指令是用来绑定DOM事件监听的。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Vue事件</a:t>
            </a:r>
            <a:r>
              <a:rPr lang="en-US" altLang="zh-CN" dirty="0"/>
              <a:t>- v-on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26820" y="2067560"/>
            <a:ext cx="549846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v-on:click="getRandom"&gt;生成随机整数&lt;/button&gt;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&lt;div&gt;生成的随机数是：{{count}}&lt;/div&gt;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&lt;/div&gt;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el: '#app',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data: 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	count: 0         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methods: 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getRandom: function(){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this.count = Math.floor(Math.random() * 10);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417674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558925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.3.1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】v-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指令</a:t>
            </a:r>
            <a:endParaRPr lang="zh-CN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40905" y="3370580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在浏览器中，运行结果如下图所示：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2825" y="3896360"/>
            <a:ext cx="2540000" cy="7080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2825" y="5015230"/>
            <a:ext cx="2595245" cy="674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Vue事件</a:t>
            </a:r>
            <a:r>
              <a:rPr lang="en-US" altLang="zh-CN" dirty="0">
                <a:sym typeface="+mn-ea"/>
              </a:rPr>
              <a:t>- 事件修饰符</a:t>
            </a:r>
            <a:endParaRPr lang="en-US" altLang="zh-CN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0105" y="1062355"/>
            <a:ext cx="10805795" cy="5108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59934" y="1247754"/>
            <a:ext cx="76231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表3-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Vue事件修饰符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666875" y="1816735"/>
          <a:ext cx="9001125" cy="394906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526280"/>
                <a:gridCol w="4474845"/>
              </a:tblGrid>
              <a:tr h="4476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事件修饰符</a:t>
                      </a:r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说明</a:t>
                      </a:r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 dirty="0"/>
                        <a:t>.stop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阻止冒泡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432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 dirty="0"/>
                        <a:t>.prevent 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阻止默认事件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42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 dirty="0"/>
                        <a:t>.capture 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阻止捕获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42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 dirty="0"/>
                        <a:t>.self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只监听触发该元素的事件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413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 dirty="0"/>
                        <a:t>.once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 只触发一次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432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 dirty="0"/>
                        <a:t>.left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左键事件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42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 dirty="0"/>
                        <a:t>.right 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右键事件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42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 dirty="0"/>
                        <a:t>.middle 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中间滚轮事件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75690" y="1031875"/>
            <a:ext cx="10349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.stop修饰符阻止单击事件继续传播，即阻止事件冒泡行为。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Vue事件</a:t>
            </a:r>
            <a:r>
              <a:rPr lang="en-US" altLang="zh-CN" dirty="0"/>
              <a:t>- </a:t>
            </a:r>
            <a:r>
              <a:rPr lang="en-US" altLang="zh-CN" dirty="0">
                <a:sym typeface="+mn-ea"/>
              </a:rPr>
              <a:t>事件修饰符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03020" y="2382520"/>
            <a:ext cx="696785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.rect {display: flex;width: 400px;height: 200px;background-color: #e45757;}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.blue {width: 100px;height: 100px;background: blue;}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.yellow {width: 100px;height: 100px;background: yellow;}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&lt;/style&gt;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class="rect" v-on:click="alertRed"&gt;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class="blue" v-on:click="alertBlue"&gt;我是蓝色区域&lt;/div&gt;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class="yellow" v-on:click.stop="alertYellow"&gt;我是黄色区域&lt;/div&gt;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&lt;/div&gt;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el: '#app',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data: {}，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66341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80467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.3.2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.stop修饰符</a:t>
            </a:r>
            <a:endParaRPr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2980" y="3008630"/>
            <a:ext cx="32004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methods: {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alertBlue: function () {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	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console.log("blue");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alertYellow: function () {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	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console.log("yellow")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alertRed: function () {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console.log("red");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&lt;/script&gt;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72195" y="2199005"/>
            <a:ext cx="228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接左面：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Vue事件</a:t>
            </a:r>
            <a:r>
              <a:rPr lang="en-US" altLang="zh-CN" dirty="0"/>
              <a:t>- </a:t>
            </a:r>
            <a:r>
              <a:rPr lang="en-US" altLang="zh-CN" dirty="0">
                <a:sym typeface="+mn-ea"/>
              </a:rPr>
              <a:t>事件修饰符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544955" y="2705100"/>
            <a:ext cx="5368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在浏览器中，运行结果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44878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59004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..3.2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.stop修饰符</a:t>
            </a:r>
            <a:endParaRPr lang="zh-CN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43455" y="5022215"/>
            <a:ext cx="198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事件冒泡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913245" y="5022215"/>
            <a:ext cx="198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阻止事件冒泡</a:t>
            </a:r>
            <a:endParaRPr lang="zh-CN" altLang="en-US"/>
          </a:p>
        </p:txBody>
      </p:sp>
      <p:pic>
        <p:nvPicPr>
          <p:cNvPr id="1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295" y="3589655"/>
            <a:ext cx="3276600" cy="1125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6180" y="3589655"/>
            <a:ext cx="3279775" cy="11258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3625" y="963930"/>
            <a:ext cx="10083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对某些DOM元素进行某种操作时，会出现一些默认行为，.prevent能够阻止事件</a:t>
            </a:r>
            <a:r>
              <a:rPr lang="zh-CN" altLang="zh-CN" sz="2000" dirty="0">
                <a:latin typeface="+mn-ea"/>
                <a:sym typeface="+mn-ea"/>
              </a:rPr>
              <a:t>默认</a:t>
            </a:r>
            <a:r>
              <a:rPr lang="zh-CN" altLang="zh-CN" sz="2000" dirty="0">
                <a:latin typeface="+mn-ea"/>
              </a:rPr>
              <a:t>行为。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Vue事件</a:t>
            </a:r>
            <a:r>
              <a:rPr lang="en-US" altLang="zh-CN" dirty="0"/>
              <a:t>- </a:t>
            </a:r>
            <a:r>
              <a:rPr lang="en-US" altLang="zh-CN" dirty="0">
                <a:sym typeface="+mn-ea"/>
              </a:rPr>
              <a:t>事件修饰符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185545" y="2131060"/>
            <a:ext cx="73202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.block{display: inline-block;border: 1px solid;}&lt;/style&gt;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class="block"&gt;不阻止默认行为&lt;/div&gt;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 &lt;div class="block" v-on:contextmenu.prevent="rightClick"&gt;阻止默认行为&lt;/div&gt;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&lt;/div&gt;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el: '#app',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data: {}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methods: 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rightClick: function () 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alert("do something");	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40560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54686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..3.3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.prevent修饰符</a:t>
            </a:r>
            <a:endParaRPr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47255" y="3781425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Vue事件</a:t>
            </a:r>
            <a:r>
              <a:rPr lang="en-US" altLang="zh-CN" dirty="0"/>
              <a:t>- </a:t>
            </a:r>
            <a:r>
              <a:rPr lang="en-US" altLang="zh-CN" dirty="0">
                <a:sym typeface="+mn-ea"/>
              </a:rPr>
              <a:t>事件修饰符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827436" y="140560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54686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..3.3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.prevent修饰符</a:t>
            </a:r>
            <a:endParaRPr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5545" y="2681605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在浏览器中，运行结果如下图所示：</a:t>
            </a:r>
            <a:endParaRPr lang="zh-CN" altLang="en-US"/>
          </a:p>
        </p:txBody>
      </p:sp>
      <p:pic>
        <p:nvPicPr>
          <p:cNvPr id="1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3785870"/>
            <a:ext cx="2861310" cy="1129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6285" y="3785870"/>
            <a:ext cx="3268345" cy="1129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2342515" y="5256530"/>
            <a:ext cx="2423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默认事件行为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58560" y="5256530"/>
            <a:ext cx="2423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阻止事件默认行为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3625" y="963930"/>
            <a:ext cx="10083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.self修饰符只监听触发该DOM元素的本身事件。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Vue事件</a:t>
            </a:r>
            <a:r>
              <a:rPr lang="en-US" altLang="zh-CN" dirty="0"/>
              <a:t>- </a:t>
            </a:r>
            <a:r>
              <a:rPr lang="en-US" altLang="zh-CN" dirty="0">
                <a:sym typeface="+mn-ea"/>
              </a:rPr>
              <a:t>事件修饰符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185545" y="2497455"/>
            <a:ext cx="68148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.rect {display: flex;width: 400px;height: 200px;background-color: #e45757;}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.blue {width: 100px;height: 100px;background: blue;}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class="rect" v-on:click.self="alertRed"&gt;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class="blue" v-on:click="alertBlue"&gt;我是蓝色区域&lt;/div&gt;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&lt;/div&gt;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el: '#app',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data: {}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54911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69037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..3.4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.self修饰符</a:t>
            </a:r>
            <a:endParaRPr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47255" y="3781425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11820" y="3162300"/>
            <a:ext cx="34531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methods: 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alertBlue: function () 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console.log("blue");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}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alertRed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function () 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console.log("red");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&lt;/script&gt;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632190" y="2409190"/>
            <a:ext cx="225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接左边：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Vue事件</a:t>
            </a:r>
            <a:r>
              <a:rPr lang="en-US" altLang="zh-CN" dirty="0"/>
              <a:t>- </a:t>
            </a:r>
            <a:r>
              <a:rPr lang="en-US" altLang="zh-CN" dirty="0">
                <a:sym typeface="+mn-ea"/>
              </a:rPr>
              <a:t>事件修饰符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827436" y="140560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54686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.3.4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.self修饰符</a:t>
            </a:r>
            <a:endParaRPr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5545" y="2681605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在浏览器中，运行结果如下图所示：</a:t>
            </a:r>
            <a:endParaRPr lang="zh-CN" altLang="en-US"/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690" y="3349625"/>
            <a:ext cx="6456045" cy="23387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-71755" y="197485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1964055" y="1819910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2832507" y="1008355"/>
            <a:ext cx="859993" cy="740664"/>
          </a:xfrm>
          <a:prstGeom prst="hexagon">
            <a:avLst/>
          </a:prstGeom>
          <a:noFill/>
          <a:ln>
            <a:solidFill>
              <a:srgbClr val="F5863F"/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887095" y="2599055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79475" y="1378687"/>
            <a:ext cx="3465270" cy="62560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学习目标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11320" y="2072005"/>
            <a:ext cx="74491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Bold" panose="020B0800000000000000" pitchFamily="34" charset="-122"/>
              </a:rPr>
              <a:t>掌握Vue实例的创建方法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Bold" panose="020B0800000000000000" pitchFamily="34" charset="-122"/>
              </a:rPr>
              <a:t>掌握Vue常用指令和Vue事件</a:t>
            </a:r>
            <a:endParaRPr lang="en-US" altLang="zh-CN" sz="2800" spc="300" dirty="0">
              <a:solidFill>
                <a:schemeClr val="tx1">
                  <a:lumMod val="75000"/>
                  <a:lumOff val="25000"/>
                </a:schemeClr>
              </a:solidFill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Bold" panose="020B0800000000000000" pitchFamily="34" charset="-122"/>
              </a:rPr>
              <a:t>熟练使用Vue指令和事件编写Vue程序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3625" y="963930"/>
            <a:ext cx="9058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.once修饰符，页面加载后只触发一次，可用于阻止事件多次触发行为。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Vue事件</a:t>
            </a:r>
            <a:r>
              <a:rPr lang="en-US" altLang="zh-CN" dirty="0"/>
              <a:t>- </a:t>
            </a:r>
            <a:r>
              <a:rPr lang="en-US" altLang="zh-CN" dirty="0">
                <a:sym typeface="+mn-ea"/>
              </a:rPr>
              <a:t>事件修饰符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33170" y="2382520"/>
            <a:ext cx="549846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v-on:click.once="clickBtn"&gt;只触发一次&lt;/button&gt;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&lt;/div&gt;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el: '#app',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data: {}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methods: 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clickBtn: function(){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console.log('按钮被点击');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54657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68783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.3.5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.once修饰符</a:t>
            </a:r>
            <a:endParaRPr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40905" y="4029075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在浏览器中，运行结果如下图所示：</a:t>
            </a:r>
            <a:endParaRPr lang="zh-CN" altLang="en-US"/>
          </a:p>
        </p:txBody>
      </p:sp>
      <p:pic>
        <p:nvPicPr>
          <p:cNvPr id="1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905" y="4838383"/>
            <a:ext cx="4403090" cy="1002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Vue事件</a:t>
            </a:r>
            <a:r>
              <a:rPr lang="en-US" altLang="zh-CN" dirty="0">
                <a:sym typeface="+mn-ea"/>
              </a:rPr>
              <a:t>- 按键修饰符</a:t>
            </a:r>
            <a:endParaRPr lang="en-US" altLang="zh-CN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0105" y="1062355"/>
            <a:ext cx="10805795" cy="5108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59934" y="1247754"/>
            <a:ext cx="76231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表3-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Vue常用按钮修饰符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666875" y="1816735"/>
          <a:ext cx="9001125" cy="389255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526280"/>
                <a:gridCol w="4474845"/>
              </a:tblGrid>
              <a:tr h="497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按键修饰符</a:t>
                      </a:r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按键修饰符</a:t>
                      </a:r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</a:tr>
              <a:tr h="44767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.stop 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.tab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</a:tr>
              <a:tr h="4914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.delete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.esc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</a:tr>
              <a:tr h="4914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.space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.up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</a:tr>
              <a:tr h="4914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.down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.left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</a:tr>
              <a:tr h="48958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.right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 .ctrl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</a:tr>
              <a:tr h="49212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.alt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.shift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</a:tr>
              <a:tr h="4914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.meta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Vue事件</a:t>
            </a:r>
            <a:r>
              <a:rPr lang="en-US" altLang="zh-CN" dirty="0"/>
              <a:t>- </a:t>
            </a:r>
            <a:r>
              <a:rPr lang="zh-CN" altLang="en-US" dirty="0"/>
              <a:t>按键</a:t>
            </a:r>
            <a:r>
              <a:rPr lang="en-US" altLang="zh-CN" dirty="0">
                <a:sym typeface="+mn-ea"/>
              </a:rPr>
              <a:t>修饰符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39520" y="2040255"/>
            <a:ext cx="54984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type="text" v-on:keyup.enter="submitBtn"&gt;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&lt;/div&gt;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el: '#app',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data: {}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methods: {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submitBtn: function(){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console.log('点击表单')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22399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36525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.3.6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.enter按键修饰符</a:t>
            </a:r>
            <a:endParaRPr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52005" y="4041775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在浏览器中，运行结果如下图所示：</a:t>
            </a:r>
            <a:endParaRPr lang="zh-CN" altLang="en-US"/>
          </a:p>
        </p:txBody>
      </p:sp>
      <p:pic>
        <p:nvPicPr>
          <p:cNvPr id="27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588" y="4640263"/>
            <a:ext cx="4577715" cy="9810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85664" y="1645826"/>
            <a:ext cx="7949967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</a:t>
            </a:r>
            <a:r>
              <a:rPr altLang="zh-CN" sz="2000" dirty="0">
                <a:latin typeface="+mn-ea"/>
              </a:rPr>
              <a:t>本章首先介绍了Vue实例，从创建Vue实例到data初始数据，讲述了创建一个Vue实例对象需要的基本要素。其次介绍了Vue常用内置指令的使用方法及相关注意事项。最后介绍了Vue事件，包括v-on事件以及常用的事件修饰符和按键修饰符，并举例进行里具体讲解。</a:t>
            </a:r>
            <a:endParaRPr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+mn-ea"/>
              </a:rPr>
              <a:t>    </a:t>
            </a:r>
            <a:r>
              <a:rPr altLang="zh-CN" sz="2000" dirty="0">
                <a:latin typeface="+mn-ea"/>
              </a:rPr>
              <a:t>重点掌握data数据，常用指令，v-on事件绑定以及常用的事件修饰符。</a:t>
            </a:r>
            <a:endParaRPr altLang="zh-CN" sz="20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>
            <a:spLocks noChangeAspect="1"/>
          </p:cNvSpPr>
          <p:nvPr/>
        </p:nvSpPr>
        <p:spPr>
          <a:xfrm rot="5400000">
            <a:off x="563229" y="2517899"/>
            <a:ext cx="541796" cy="466618"/>
          </a:xfrm>
          <a:prstGeom prst="hexagon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4408170" y="1914525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-71755" y="197485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2693442" y="3399130"/>
            <a:ext cx="859993" cy="740664"/>
          </a:xfrm>
          <a:prstGeom prst="hexagon">
            <a:avLst/>
          </a:prstGeom>
          <a:noFill/>
          <a:ln>
            <a:solidFill>
              <a:srgbClr val="F5863F"/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1751965" y="3698875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>
            <a:spLocks noChangeAspect="1"/>
          </p:cNvSpPr>
          <p:nvPr/>
        </p:nvSpPr>
        <p:spPr>
          <a:xfrm rot="8640000">
            <a:off x="179054" y="4427979"/>
            <a:ext cx="541796" cy="466618"/>
          </a:xfrm>
          <a:prstGeom prst="hexagon">
            <a:avLst/>
          </a:prstGeom>
          <a:solidFill>
            <a:srgbClr val="F7BC29"/>
          </a:solidFill>
          <a:ln>
            <a:solidFill>
              <a:srgbClr val="F7BC29"/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椭圆 75"/>
          <p:cNvSpPr/>
          <p:nvPr>
            <p:custDataLst>
              <p:tags r:id="rId1"/>
            </p:custDataLst>
          </p:nvPr>
        </p:nvSpPr>
        <p:spPr>
          <a:xfrm>
            <a:off x="1260258" y="1287486"/>
            <a:ext cx="1734620" cy="17346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880" y="1067434"/>
            <a:ext cx="2021840" cy="202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5617356" y="3188760"/>
            <a:ext cx="55316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sng" strike="noStrike" kern="1200" cap="none" spc="4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cs typeface="+mn-ea"/>
                <a:sym typeface="思源宋体" panose="02020400000000000000" pitchFamily="18" charset="-122"/>
              </a:rPr>
              <a:t>THANK YOU!</a:t>
            </a:r>
            <a:endParaRPr kumimoji="0" lang="zh-CN" altLang="en-US" sz="6000" b="1" i="0" u="sng" strike="noStrike" kern="1200" cap="none" spc="4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ea"/>
              <a:cs typeface="+mn-ea"/>
              <a:sym typeface="思源宋体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/>
          <a:srcRect/>
          <a:stretch>
            <a:fillRect l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/>
          <p:cNvSpPr/>
          <p:nvPr/>
        </p:nvSpPr>
        <p:spPr>
          <a:xfrm>
            <a:off x="2995066" y="3076021"/>
            <a:ext cx="2341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0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rPr>
              <a:t>Vue实例</a:t>
            </a:r>
            <a:endParaRPr lang="zh-CN" altLang="en-US" sz="4000" spc="600" dirty="0">
              <a:solidFill>
                <a:schemeClr val="tx1">
                  <a:lumMod val="65000"/>
                  <a:lumOff val="3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774667" y="2436731"/>
            <a:ext cx="2783134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PART ONE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10640695" y="2880995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9428480" y="5295900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9265920" y="3660140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88415" y="1216660"/>
            <a:ext cx="102977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每个 Vue 应用都是通过用 Vue 函数创建一个新的 Vue 实例开始的。</a:t>
            </a:r>
            <a:endParaRPr lang="zh-CN" altLang="zh-CN" sz="2000" dirty="0">
              <a:latin typeface="+mn-ea"/>
            </a:endParaRPr>
          </a:p>
          <a:p>
            <a:endParaRPr lang="zh-CN" altLang="zh-CN" sz="2000" dirty="0">
              <a:latin typeface="+mn-ea"/>
            </a:endParaRPr>
          </a:p>
          <a:p>
            <a:r>
              <a:rPr lang="zh-CN" altLang="zh-CN" sz="2000" dirty="0">
                <a:latin typeface="+mn-ea"/>
              </a:rPr>
              <a:t>Vue应用的创建很简单，通过构造函数Vue就可以创建一个Vue实例，代码如下：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Vue实例</a:t>
            </a:r>
            <a:r>
              <a:rPr lang="en-US" altLang="zh-CN" dirty="0"/>
              <a:t>-创建Vue实例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890010" y="3169285"/>
            <a:ext cx="43084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//选项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Vue实例</a:t>
            </a:r>
            <a:r>
              <a:rPr lang="en-US" altLang="zh-CN" dirty="0"/>
              <a:t>-创建Vue实例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40105" y="1062355"/>
            <a:ext cx="10805795" cy="5108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59934" y="1247754"/>
            <a:ext cx="76231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表3-1 Vue实例选项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666875" y="1816735"/>
          <a:ext cx="9001125" cy="378587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526280"/>
                <a:gridCol w="4474845"/>
              </a:tblGrid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选项</a:t>
                      </a:r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说明</a:t>
                      </a:r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</a:tr>
              <a:tr h="386715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el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根标签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24815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data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Vue 实例的数据对象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24180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components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定义子组件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24180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props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接收来自父组件的数据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23545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methods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定义Vue实例中的方法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24815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computed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计算属性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24180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filters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过滤器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  <a:tr h="424180">
                <a:tc>
                  <a:txBody>
                    <a:bodyPr/>
                    <a:p>
                      <a:pPr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/>
                        <a:t>watch</a:t>
                      </a:r>
                      <a:endParaRPr lang="en-US" sz="1800" b="0" dirty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 dirty="0"/>
                        <a:t>监听数据变化</a:t>
                      </a:r>
                      <a:endParaRPr lang="zh-CN" altLang="en-US" sz="1800" b="0" dirty="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3625" y="1082040"/>
            <a:ext cx="8975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在创建Vue实例时，必不可少的一个选项对象就是el，el表示唯一的根标签。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Vue实例</a:t>
            </a:r>
            <a:r>
              <a:rPr lang="en-US" altLang="zh-CN" dirty="0"/>
              <a:t>-el根标签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53820" y="2648585"/>
            <a:ext cx="47821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id="app"&gt;{{msg}}&lt;/div&gt;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el: '#app',  //通过el来挂载div元素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data: 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msg: 'vue 实例创建成功了！'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71548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85674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.1.1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】创建Vue根实例</a:t>
            </a:r>
            <a:endParaRPr lang="zh-CN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8413" y="4370070"/>
            <a:ext cx="4962525" cy="112903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6348730" y="3700145"/>
            <a:ext cx="452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在浏览器中，</a:t>
            </a:r>
            <a:r>
              <a:rPr lang="zh-CN" altLang="en-US"/>
              <a:t>运行结果如下图所示：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3625" y="1082040"/>
            <a:ext cx="10247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Vue实例的数据对象为data，Vue将 data 对象中的所有的属性加入到 Vue 的响应式系统中。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Vue实例</a:t>
            </a:r>
            <a:r>
              <a:rPr lang="en-US" altLang="zh-CN" dirty="0"/>
              <a:t>-data初始数据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09370" y="2501265"/>
            <a:ext cx="49079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id="app"&gt;{{msg}}&lt;/div&gt;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 vm = new Vue({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el: '#app',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data: {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msg: '初始数据'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console.log('vm.$data.msg:'+vm.$data.msg)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console.log('vm.msg:'+vm.msg)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436" y="1715489"/>
            <a:ext cx="5850107" cy="658284"/>
            <a:chOff x="228641" y="1212051"/>
            <a:chExt cx="5850107" cy="658284"/>
          </a:xfrm>
        </p:grpSpPr>
        <p:sp>
          <p:nvSpPr>
            <p:cNvPr id="5" name="箭头: 五边形 3"/>
            <p:cNvSpPr/>
            <p:nvPr/>
          </p:nvSpPr>
          <p:spPr>
            <a:xfrm>
              <a:off x="586433" y="1271134"/>
              <a:ext cx="5492315" cy="53339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8641" y="1212051"/>
              <a:ext cx="658283" cy="658284"/>
              <a:chOff x="2375011" y="1755321"/>
              <a:chExt cx="658283" cy="658284"/>
            </a:xfrm>
          </p:grpSpPr>
          <p:sp>
            <p:nvSpPr>
              <p:cNvPr id="8" name="Oval 171"/>
              <p:cNvSpPr>
                <a:spLocks noChangeArrowheads="1"/>
              </p:cNvSpPr>
              <p:nvPr/>
            </p:nvSpPr>
            <p:spPr bwMode="auto">
              <a:xfrm rot="3807444">
                <a:off x="2375011" y="1755321"/>
                <a:ext cx="658284" cy="6582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Oval 172"/>
              <p:cNvSpPr>
                <a:spLocks noChangeArrowheads="1"/>
              </p:cNvSpPr>
              <p:nvPr/>
            </p:nvSpPr>
            <p:spPr bwMode="auto">
              <a:xfrm>
                <a:off x="2444861" y="1825173"/>
                <a:ext cx="518584" cy="5185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416050" y="1856740"/>
            <a:ext cx="390779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【例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3.1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.2</a:t>
            </a:r>
            <a:r>
              <a:rPr lang="zh-C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】data初始数据</a:t>
            </a:r>
            <a:endParaRPr lang="zh-CN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48730" y="2700655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在浏览器中，运行结果如下图所示：</a:t>
            </a:r>
            <a:endParaRPr lang="zh-CN" altLang="en-US"/>
          </a:p>
        </p:txBody>
      </p:sp>
      <p:pic>
        <p:nvPicPr>
          <p:cNvPr id="2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8903" y="3461385"/>
            <a:ext cx="5271135" cy="2778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/>
          <p:cNvSpPr/>
          <p:nvPr/>
        </p:nvSpPr>
        <p:spPr>
          <a:xfrm>
            <a:off x="2431336" y="3075463"/>
            <a:ext cx="35102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40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rPr>
              <a:t>V</a:t>
            </a:r>
            <a:r>
              <a:rPr lang="en-US" altLang="zh-CN" sz="40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ue常用指令</a:t>
            </a:r>
            <a:endParaRPr lang="zh-CN" altLang="en-US" sz="4000" spc="600" dirty="0">
              <a:solidFill>
                <a:schemeClr val="tx1">
                  <a:lumMod val="65000"/>
                  <a:lumOff val="3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774667" y="2436731"/>
            <a:ext cx="2823210" cy="589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PART TWO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10640695" y="2880995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9428480" y="5295900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9265920" y="3660140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KSO_WM_UNIT_TABLE_BEAUTIFY" val="smartTable{9c03e608-4102-43e1-8549-96b719c9c274}"/>
  <p:tag name="TABLE_ENDDRAG_ORIGIN_RECT" val="708*298"/>
  <p:tag name="TABLE_ENDDRAG_RECT" val="131*143*708*298"/>
</p:tagLst>
</file>

<file path=ppt/tags/tag3.xml><?xml version="1.0" encoding="utf-8"?>
<p:tagLst xmlns:p="http://schemas.openxmlformats.org/presentationml/2006/main">
  <p:tag name="KSO_WM_UNIT_TABLE_BEAUTIFY" val="smartTable{9c03e608-4102-43e1-8549-96b719c9c274}"/>
  <p:tag name="TABLE_ENDDRAG_ORIGIN_RECT" val="708*299"/>
  <p:tag name="TABLE_ENDDRAG_RECT" val="131*143*708*299"/>
</p:tagLst>
</file>

<file path=ppt/tags/tag4.xml><?xml version="1.0" encoding="utf-8"?>
<p:tagLst xmlns:p="http://schemas.openxmlformats.org/presentationml/2006/main">
  <p:tag name="KSO_WM_UNIT_TABLE_BEAUTIFY" val="smartTable{9c03e608-4102-43e1-8549-96b719c9c274}"/>
  <p:tag name="TABLE_ENDDRAG_ORIGIN_RECT" val="708*276"/>
  <p:tag name="TABLE_ENDDRAG_RECT" val="131*143*708*276"/>
</p:tagLst>
</file>

<file path=ppt/tags/tag5.xml><?xml version="1.0" encoding="utf-8"?>
<p:tagLst xmlns:p="http://schemas.openxmlformats.org/presentationml/2006/main">
  <p:tag name="KSO_WM_UNIT_TABLE_BEAUTIFY" val="smartTable{9c03e608-4102-43e1-8549-96b719c9c274}"/>
  <p:tag name="TABLE_ENDDRAG_ORIGIN_RECT" val="708*306"/>
  <p:tag name="TABLE_ENDDRAG_RECT" val="131*143*708*306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ISPRING_PRESENTATION_TITLE" val="复古色商务年中工作总结PPT模板"/>
  <p:tag name="KSO_WPP_MARK_KEY" val="17c8708e-e68b-4d0f-a07a-211f02d4fc09"/>
  <p:tag name="COMMONDATA" val="eyJoZGlkIjoiZmI4NjZhMzNiYTEzZGUyOTRmNDc4YTE0NzkxZjkxMz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Arial"/>
        <a:ea typeface="思源黑体 CN Medium"/>
        <a:cs typeface=""/>
      </a:majorFont>
      <a:minorFont>
        <a:latin typeface="Arial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思源黑体 CN 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思源黑体 CN Bold"/>
        <a:font script="Hant" typeface="新細明體"/>
        <a:font script="Arab" typeface="字魂59号-创粗黑"/>
        <a:font script="Hebr" typeface="字魂59号-创粗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9号-创粗黑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7406</Words>
  <Application>WPS 演示</Application>
  <PresentationFormat>宽屏</PresentationFormat>
  <Paragraphs>645</Paragraphs>
  <Slides>34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Arial</vt:lpstr>
      <vt:lpstr>宋体</vt:lpstr>
      <vt:lpstr>Wingdings</vt:lpstr>
      <vt:lpstr>Microsoft YaHei UI</vt:lpstr>
      <vt:lpstr>思源黑体 CN Bold</vt:lpstr>
      <vt:lpstr>黑体</vt:lpstr>
      <vt:lpstr>字魂59号-创粗黑</vt:lpstr>
      <vt:lpstr>字魂35号-经典雅黑</vt:lpstr>
      <vt:lpstr>思源黑体</vt:lpstr>
      <vt:lpstr>微软雅黑</vt:lpstr>
      <vt:lpstr>思源黑体 CN Light</vt:lpstr>
      <vt:lpstr>Arial Black</vt:lpstr>
      <vt:lpstr>思源黑体 CN Medium</vt:lpstr>
      <vt:lpstr>Times New Roman</vt:lpstr>
      <vt:lpstr>等线</vt:lpstr>
      <vt:lpstr>Calibri</vt:lpstr>
      <vt:lpstr>Arial Unicode MS</vt:lpstr>
      <vt:lpstr>思源宋体</vt:lpstr>
      <vt:lpstr>思源黑体 CN Medium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1.Vue实例-创建Vue实例</vt:lpstr>
      <vt:lpstr>1.Vue实例-创建Vue实例</vt:lpstr>
      <vt:lpstr>1.Vue实例-el根标签</vt:lpstr>
      <vt:lpstr>1.Vue实例-data初始数据</vt:lpstr>
      <vt:lpstr>PowerPoint 演示文稿</vt:lpstr>
      <vt:lpstr>2.Vue常用指令</vt:lpstr>
      <vt:lpstr>2.Vue常用指令- v-text</vt:lpstr>
      <vt:lpstr>2.Vue常用指令- {{}}插值表达式</vt:lpstr>
      <vt:lpstr>2.Vue常用指令- v-text和{{}}</vt:lpstr>
      <vt:lpstr>2.Vue常用指令- v-html</vt:lpstr>
      <vt:lpstr>2.Vue常用指令- v-bind</vt:lpstr>
      <vt:lpstr>2.Vue常用指令- v-for</vt:lpstr>
      <vt:lpstr>2.Vue常用指令- v-for</vt:lpstr>
      <vt:lpstr>2.Vue常用指令- v-if和v-show</vt:lpstr>
      <vt:lpstr>2.Vue常用指令- v-if和v-show</vt:lpstr>
      <vt:lpstr>PowerPoint 演示文稿</vt:lpstr>
      <vt:lpstr>3.Vue事件</vt:lpstr>
      <vt:lpstr>3.Vue事件- v-on</vt:lpstr>
      <vt:lpstr>3.Vue事件- 事件修饰符</vt:lpstr>
      <vt:lpstr>3.Vue事件- 事件修饰符</vt:lpstr>
      <vt:lpstr>3.Vue事件- 事件修饰符</vt:lpstr>
      <vt:lpstr>3.Vue事件- 事件修饰符</vt:lpstr>
      <vt:lpstr>3.Vue事件- 事件修饰符</vt:lpstr>
      <vt:lpstr>3.Vue事件- 事件修饰符</vt:lpstr>
      <vt:lpstr>3.Vue事件- 事件修饰符</vt:lpstr>
      <vt:lpstr>3.Vue事件- 事件修饰符</vt:lpstr>
      <vt:lpstr>3.Vue事件- 按键修饰符</vt:lpstr>
      <vt:lpstr>3.Vue事件- 按键修饰符</vt:lpstr>
      <vt:lpstr>本章小结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复古色商务年中工作总结PPT模板</dc:title>
  <dc:creator>.</dc:creator>
  <cp:lastModifiedBy>刘斌</cp:lastModifiedBy>
  <cp:revision>378</cp:revision>
  <dcterms:created xsi:type="dcterms:W3CDTF">2020-06-06T03:09:00Z</dcterms:created>
  <dcterms:modified xsi:type="dcterms:W3CDTF">2022-12-19T00:22:52Z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3DFA94C456B74F438EB5847FA2A049BA</vt:lpwstr>
  </property>
</Properties>
</file>