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59"/>
  </p:notesMasterIdLst>
  <p:handoutMasterIdLst>
    <p:handoutMasterId r:id="rId60"/>
  </p:handoutMasterIdLst>
  <p:sldIdLst>
    <p:sldId id="325" r:id="rId3"/>
    <p:sldId id="327" r:id="rId4"/>
    <p:sldId id="309" r:id="rId5"/>
    <p:sldId id="403" r:id="rId6"/>
    <p:sldId id="343" r:id="rId7"/>
    <p:sldId id="352" r:id="rId8"/>
    <p:sldId id="349" r:id="rId9"/>
    <p:sldId id="353" r:id="rId10"/>
    <p:sldId id="397" r:id="rId11"/>
    <p:sldId id="354" r:id="rId12"/>
    <p:sldId id="355" r:id="rId13"/>
    <p:sldId id="400" r:id="rId14"/>
    <p:sldId id="356" r:id="rId15"/>
    <p:sldId id="357" r:id="rId16"/>
    <p:sldId id="358" r:id="rId17"/>
    <p:sldId id="398" r:id="rId18"/>
    <p:sldId id="359" r:id="rId19"/>
    <p:sldId id="360" r:id="rId20"/>
    <p:sldId id="361" r:id="rId21"/>
    <p:sldId id="362" r:id="rId22"/>
    <p:sldId id="341" r:id="rId23"/>
    <p:sldId id="363" r:id="rId24"/>
    <p:sldId id="365" r:id="rId25"/>
    <p:sldId id="366" r:id="rId26"/>
    <p:sldId id="399" r:id="rId27"/>
    <p:sldId id="367" r:id="rId28"/>
    <p:sldId id="368" r:id="rId29"/>
    <p:sldId id="369" r:id="rId30"/>
    <p:sldId id="370" r:id="rId31"/>
    <p:sldId id="371" r:id="rId32"/>
    <p:sldId id="340" r:id="rId33"/>
    <p:sldId id="372" r:id="rId34"/>
    <p:sldId id="373" r:id="rId35"/>
    <p:sldId id="374" r:id="rId36"/>
    <p:sldId id="375" r:id="rId37"/>
    <p:sldId id="376" r:id="rId38"/>
    <p:sldId id="379" r:id="rId39"/>
    <p:sldId id="377" r:id="rId40"/>
    <p:sldId id="381" r:id="rId41"/>
    <p:sldId id="382" r:id="rId42"/>
    <p:sldId id="383" r:id="rId43"/>
    <p:sldId id="384" r:id="rId44"/>
    <p:sldId id="380" r:id="rId45"/>
    <p:sldId id="401" r:id="rId46"/>
    <p:sldId id="386" r:id="rId47"/>
    <p:sldId id="385" r:id="rId48"/>
    <p:sldId id="387" r:id="rId49"/>
    <p:sldId id="364" r:id="rId50"/>
    <p:sldId id="402" r:id="rId51"/>
    <p:sldId id="388" r:id="rId52"/>
    <p:sldId id="389" r:id="rId53"/>
    <p:sldId id="390" r:id="rId54"/>
    <p:sldId id="391" r:id="rId55"/>
    <p:sldId id="392" r:id="rId56"/>
    <p:sldId id="393" r:id="rId57"/>
    <p:sldId id="394" r:id="rId58"/>
  </p:sldIdLst>
  <p:sldSz cx="12190413" cy="6859588"/>
  <p:notesSz cx="6858000" cy="9144000"/>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256">
          <p15:clr>
            <a:srgbClr val="A4A3A4"/>
          </p15:clr>
        </p15:guide>
        <p15:guide id="3" pos="6561">
          <p15:clr>
            <a:srgbClr val="A4A3A4"/>
          </p15:clr>
        </p15:guide>
      </p15:sldGuideLst>
    </p:ext>
    <p:ext uri="{2D200454-40CA-4A62-9FC3-DE9A4176ACB9}">
      <p15:notesGuideLst xmlns:p15="http://schemas.microsoft.com/office/powerpoint/2012/main">
        <p15:guide id="1" orient="horz" pos="2866">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cast" initials="i" lastIdx="7" clrIdx="0">
    <p:extLst>
      <p:ext uri="{19B8F6BF-5375-455C-9EA6-DF929625EA0E}">
        <p15:presenceInfo xmlns:p15="http://schemas.microsoft.com/office/powerpoint/2012/main" userId="itca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FAFAFA"/>
    <a:srgbClr val="F2F2F2"/>
    <a:srgbClr val="006BBC"/>
    <a:srgbClr val="0075CC"/>
    <a:srgbClr val="008DF6"/>
    <a:srgbClr val="005DA2"/>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36" autoAdjust="0"/>
    <p:restoredTop sz="94660" autoAdjust="0"/>
  </p:normalViewPr>
  <p:slideViewPr>
    <p:cSldViewPr>
      <p:cViewPr varScale="1">
        <p:scale>
          <a:sx n="114" d="100"/>
          <a:sy n="114" d="100"/>
        </p:scale>
        <p:origin x="498" y="102"/>
      </p:cViewPr>
      <p:guideLst>
        <p:guide orient="horz" pos="2150"/>
        <p:guide pos="256"/>
        <p:guide pos="656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66"/>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2023/5/9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2023/5/9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872959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34043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096515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4286282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66820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161279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2232592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778441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04122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58169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684146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4140835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4004594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2129416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3608874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234542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2846749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3581463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3128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1715617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3679867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189091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4017567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1119466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2392362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2216372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18497790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427515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42044278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5529330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1237917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23586772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2910156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4855645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0075647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41025360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305704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16633592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25797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41527479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20178227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42385856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11344960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15367026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937643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3449124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935481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892076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332861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5477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05011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9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9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9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2023/5/9</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2023/5/9</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9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486694" y="2565698"/>
            <a:ext cx="9721080" cy="1015663"/>
          </a:xfrm>
          <a:prstGeom prst="rect">
            <a:avLst/>
          </a:prstGeom>
          <a:noFill/>
        </p:spPr>
        <p:txBody>
          <a:bodyPr wrap="square" rtlCol="0">
            <a:spAutoFit/>
          </a:bodyPr>
          <a:lstStyle/>
          <a:p>
            <a:pPr algn="ctr"/>
            <a:r>
              <a:rPr lang="en-US" altLang="zh-CN" sz="600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Bootstrap</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栅格系统</a:t>
            </a:r>
          </a:p>
        </p:txBody>
      </p:sp>
      <p:sp>
        <p:nvSpPr>
          <p:cNvPr id="68" name="Rectangle 4"/>
          <p:cNvSpPr txBox="1">
            <a:spLocks noChangeArrowheads="1"/>
          </p:cNvSpPr>
          <p:nvPr/>
        </p:nvSpPr>
        <p:spPr>
          <a:xfrm>
            <a:off x="5807174" y="3861589"/>
            <a:ext cx="4249723"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《Bootstrap</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响应式</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开发</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布局容器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10" name="表格 9"/>
          <p:cNvGraphicFramePr>
            <a:graphicFrameLocks noGrp="1"/>
          </p:cNvGraphicFramePr>
          <p:nvPr>
            <p:extLst>
              <p:ext uri="{D42A27DB-BD31-4B8C-83A1-F6EECF244321}">
                <p14:modId xmlns:p14="http://schemas.microsoft.com/office/powerpoint/2010/main" val="54271403"/>
              </p:ext>
            </p:extLst>
          </p:nvPr>
        </p:nvGraphicFramePr>
        <p:xfrm>
          <a:off x="1143690" y="1917626"/>
          <a:ext cx="9793086" cy="3488161"/>
        </p:xfrm>
        <a:graphic>
          <a:graphicData uri="http://schemas.openxmlformats.org/drawingml/2006/table">
            <a:tbl>
              <a:tblPr>
                <a:tableStyleId>{7DF18680-E054-41AD-8BC1-D1AEF772440D}</a:tableStyleId>
              </a:tblPr>
              <a:tblGrid>
                <a:gridCol w="2143204">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620714527"/>
                    </a:ext>
                  </a:extLst>
                </a:gridCol>
                <a:gridCol w="1584176">
                  <a:extLst>
                    <a:ext uri="{9D8B030D-6E8A-4147-A177-3AD203B41FA5}">
                      <a16:colId xmlns:a16="http://schemas.microsoft.com/office/drawing/2014/main" val="457136796"/>
                    </a:ext>
                  </a:extLst>
                </a:gridCol>
                <a:gridCol w="1584176">
                  <a:extLst>
                    <a:ext uri="{9D8B030D-6E8A-4147-A177-3AD203B41FA5}">
                      <a16:colId xmlns:a16="http://schemas.microsoft.com/office/drawing/2014/main" val="2226079784"/>
                    </a:ext>
                  </a:extLst>
                </a:gridCol>
                <a:gridCol w="1601210">
                  <a:extLst>
                    <a:ext uri="{9D8B030D-6E8A-4147-A177-3AD203B41FA5}">
                      <a16:colId xmlns:a16="http://schemas.microsoft.com/office/drawing/2014/main" val="517997159"/>
                    </a:ext>
                  </a:extLst>
                </a:gridCol>
              </a:tblGrid>
              <a:tr h="836227">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rPr>
                        <a:t>类名</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nchorCtr="1">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rPr>
                        <a:t>超小设备</a:t>
                      </a:r>
                      <a:r>
                        <a:rPr lang="en-US" altLang="zh-CN" sz="1600" b="1" kern="100" dirty="0">
                          <a:solidFill>
                            <a:srgbClr val="595959"/>
                          </a:solidFill>
                          <a:effectLst/>
                          <a:latin typeface="微软雅黑" panose="020B0503020204020204" pitchFamily="34" charset="-122"/>
                          <a:ea typeface="微软雅黑" panose="020B0503020204020204" pitchFamily="34" charset="-122"/>
                        </a:rPr>
                        <a:t>&lt;576px</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nchorCtr="1">
                    <a:solidFill>
                      <a:srgbClr val="F2F2F2"/>
                    </a:solidFill>
                  </a:tcPr>
                </a:tc>
                <a:tc>
                  <a:txBody>
                    <a:bodyPr/>
                    <a:lstStyle/>
                    <a:p>
                      <a:pPr marL="0" marR="0" lvl="0" indent="267970" algn="ctr" defTabSz="1219200" rtl="0" eaLnBrk="1" fontAlgn="auto" latinLnBrk="0" hangingPunct="1">
                        <a:lnSpc>
                          <a:spcPct val="100000"/>
                        </a:lnSpc>
                        <a:spcBef>
                          <a:spcPts val="0"/>
                        </a:spcBef>
                        <a:spcAft>
                          <a:spcPts val="0"/>
                        </a:spcAft>
                        <a:buClrTx/>
                        <a:buSzTx/>
                        <a:buFontTx/>
                        <a:buNone/>
                        <a:tabLst/>
                        <a:defRPr/>
                      </a:pPr>
                      <a:r>
                        <a:rPr lang="zh-CN" altLang="en-US" sz="1600" b="1" kern="100" dirty="0">
                          <a:solidFill>
                            <a:srgbClr val="595959"/>
                          </a:solidFill>
                          <a:effectLst/>
                          <a:latin typeface="微软雅黑" panose="020B0503020204020204" pitchFamily="34" charset="-122"/>
                          <a:ea typeface="微软雅黑" panose="020B0503020204020204" pitchFamily="34" charset="-122"/>
                        </a:rPr>
                        <a:t>平板</a:t>
                      </a:r>
                      <a:r>
                        <a:rPr lang="zh-CN" altLang="zh-CN" sz="1600" b="1"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1" kern="100" dirty="0">
                          <a:solidFill>
                            <a:srgbClr val="595959"/>
                          </a:solidFill>
                          <a:effectLst/>
                          <a:latin typeface="微软雅黑" panose="020B0503020204020204" pitchFamily="34" charset="-122"/>
                          <a:ea typeface="微软雅黑" panose="020B0503020204020204" pitchFamily="34" charset="-122"/>
                        </a:rPr>
                        <a:t>576p</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x</a:t>
                      </a:r>
                      <a:endParaRPr lang="zh-CN"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7970" algn="ctr" defTabSz="1219200" rtl="0" eaLnBrk="1" fontAlgn="auto" latinLnBrk="0" hangingPunct="1">
                        <a:lnSpc>
                          <a:spcPct val="100000"/>
                        </a:lnSpc>
                        <a:spcBef>
                          <a:spcPts val="0"/>
                        </a:spcBef>
                        <a:spcAft>
                          <a:spcPts val="0"/>
                        </a:spcAft>
                        <a:buClrTx/>
                        <a:buSzTx/>
                        <a:buFontTx/>
                        <a:buNone/>
                        <a:tabLst/>
                        <a:defRPr/>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桌面显示器</a:t>
                      </a:r>
                      <a:r>
                        <a:rPr lang="zh-CN" altLang="zh-CN" sz="1600" b="1"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768px</a:t>
                      </a:r>
                      <a:endParaRPr lang="zh-CN"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7970" algn="ctr" defTabSz="1219200" rtl="0" eaLnBrk="1" fontAlgn="auto" latinLnBrk="0" hangingPunct="1">
                        <a:lnSpc>
                          <a:spcPct val="100000"/>
                        </a:lnSpc>
                        <a:spcBef>
                          <a:spcPts val="0"/>
                        </a:spcBef>
                        <a:spcAft>
                          <a:spcPts val="0"/>
                        </a:spcAft>
                        <a:buClrTx/>
                        <a:buSzTx/>
                        <a:buFontTx/>
                        <a:buNone/>
                        <a:tabLst/>
                        <a:defRPr/>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大桌面显示器</a:t>
                      </a:r>
                      <a:r>
                        <a:rPr lang="zh-CN" altLang="zh-CN" sz="1600" b="1"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992px</a:t>
                      </a:r>
                      <a:endParaRPr lang="zh-CN"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7970" algn="ctr" defTabSz="1219200" rtl="0" eaLnBrk="1" fontAlgn="auto" latinLnBrk="0" hangingPunct="1">
                        <a:lnSpc>
                          <a:spcPct val="100000"/>
                        </a:lnSpc>
                        <a:spcBef>
                          <a:spcPts val="0"/>
                        </a:spcBef>
                        <a:spcAft>
                          <a:spcPts val="0"/>
                        </a:spcAft>
                        <a:buClrTx/>
                        <a:buSzTx/>
                        <a:buFontTx/>
                        <a:buNone/>
                        <a:tabLst/>
                        <a:defRPr/>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超大桌面显示器</a:t>
                      </a:r>
                      <a:r>
                        <a:rPr lang="zh-CN" altLang="zh-CN" sz="1600" b="1"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1200px</a:t>
                      </a:r>
                      <a:endParaRPr lang="zh-CN"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0"/>
                  </a:ext>
                </a:extLst>
              </a:tr>
              <a:tr h="515641">
                <a:tc>
                  <a:txBody>
                    <a:bodyPr/>
                    <a:lstStyle/>
                    <a:p>
                      <a:pPr marL="0" indent="266700" algn="l" defTabSz="1219200" rtl="0" eaLnBrk="1" latinLnBrk="0" hangingPunct="1">
                        <a:spcAft>
                          <a:spcPts val="0"/>
                        </a:spcAft>
                      </a:pPr>
                      <a:r>
                        <a:rPr lang="fr-FR" altLang="zh-CN" sz="1600" b="0" kern="100" dirty="0">
                          <a:solidFill>
                            <a:srgbClr val="595959"/>
                          </a:solidFill>
                          <a:effectLst/>
                          <a:latin typeface="微软雅黑" panose="020B0503020204020204" pitchFamily="34" charset="-122"/>
                          <a:ea typeface="微软雅黑" panose="020B0503020204020204" pitchFamily="34" charset="-122"/>
                          <a:cs typeface="+mn-cs"/>
                        </a:rPr>
                        <a:t>.container </a:t>
                      </a: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540px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720px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960px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1140px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1"/>
                  </a:ext>
                </a:extLst>
              </a:tr>
              <a:tr h="448332">
                <a:tc>
                  <a:txBody>
                    <a:bodyPr/>
                    <a:lstStyle/>
                    <a:p>
                      <a:pPr marL="0" indent="266700" algn="l" defTabSz="1219200" rtl="0" eaLnBrk="1" latinLnBrk="0" hangingPunct="1">
                        <a:spcAft>
                          <a:spcPts val="0"/>
                        </a:spcAft>
                      </a:pPr>
                      <a:r>
                        <a:rPr lang="fr-FR" altLang="zh-CN" sz="1600" b="0" kern="100" dirty="0">
                          <a:solidFill>
                            <a:srgbClr val="595959"/>
                          </a:solidFill>
                          <a:effectLst/>
                          <a:latin typeface="微软雅黑" panose="020B0503020204020204" pitchFamily="34" charset="-122"/>
                          <a:ea typeface="微软雅黑" panose="020B0503020204020204" pitchFamily="34" charset="-122"/>
                          <a:cs typeface="+mn-cs"/>
                        </a:rPr>
                        <a:t>.container-sm </a:t>
                      </a: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6700" algn="ctr" defTabSz="1219200" rtl="0" eaLnBrk="1" fontAlgn="auto" latinLnBrk="0" hangingPunct="1">
                        <a:lnSpc>
                          <a:spcPct val="100000"/>
                        </a:lnSpc>
                        <a:spcBef>
                          <a:spcPts val="0"/>
                        </a:spcBef>
                        <a:spcAft>
                          <a:spcPts val="0"/>
                        </a:spcAft>
                        <a:buClrTx/>
                        <a:buSzTx/>
                        <a:buFontTx/>
                        <a:buNone/>
                        <a:tabLst/>
                        <a:defRPr/>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540px</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720px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960px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1140px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2"/>
                  </a:ext>
                </a:extLst>
              </a:tr>
              <a:tr h="433619">
                <a:tc>
                  <a:txBody>
                    <a:bodyPr/>
                    <a:lstStyle/>
                    <a:p>
                      <a:pPr marL="0" indent="266700" algn="l" defTabSz="1219200" rtl="0" eaLnBrk="1" latinLnBrk="0" hangingPunct="1">
                        <a:spcAft>
                          <a:spcPts val="0"/>
                        </a:spcAft>
                      </a:pPr>
                      <a:r>
                        <a:rPr lang="fr-FR" altLang="zh-CN" sz="1600" b="0" kern="100" dirty="0">
                          <a:solidFill>
                            <a:srgbClr val="595959"/>
                          </a:solidFill>
                          <a:effectLst/>
                          <a:latin typeface="微软雅黑" panose="020B0503020204020204" pitchFamily="34" charset="-122"/>
                          <a:ea typeface="微软雅黑" panose="020B0503020204020204" pitchFamily="34" charset="-122"/>
                          <a:cs typeface="+mn-cs"/>
                        </a:rPr>
                        <a:t>.container-md </a:t>
                      </a: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720px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960px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1140px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3"/>
                  </a:ext>
                </a:extLst>
              </a:tr>
              <a:tr h="418114">
                <a:tc>
                  <a:txBody>
                    <a:bodyPr/>
                    <a:lstStyle/>
                    <a:p>
                      <a:pPr marL="0" marR="0" lvl="0" indent="266700" algn="l" defTabSz="1219200" rtl="0" eaLnBrk="1" fontAlgn="auto" latinLnBrk="0" hangingPunct="1">
                        <a:lnSpc>
                          <a:spcPct val="100000"/>
                        </a:lnSpc>
                        <a:spcBef>
                          <a:spcPts val="0"/>
                        </a:spcBef>
                        <a:spcAft>
                          <a:spcPts val="0"/>
                        </a:spcAft>
                        <a:buClrTx/>
                        <a:buSzTx/>
                        <a:buFontTx/>
                        <a:buNone/>
                        <a:tabLst/>
                        <a:defRPr/>
                      </a:pPr>
                      <a:r>
                        <a:rPr lang="fr-FR" altLang="zh-CN" sz="1600" b="0" kern="100" dirty="0">
                          <a:solidFill>
                            <a:srgbClr val="595959"/>
                          </a:solidFill>
                          <a:effectLst/>
                          <a:latin typeface="微软雅黑" panose="020B0503020204020204" pitchFamily="34" charset="-122"/>
                          <a:ea typeface="微软雅黑" panose="020B0503020204020204" pitchFamily="34" charset="-122"/>
                          <a:cs typeface="+mn-cs"/>
                        </a:rPr>
                        <a:t>.container-lg </a:t>
                      </a: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960px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1140px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2299695048"/>
                  </a:ext>
                </a:extLst>
              </a:tr>
              <a:tr h="418114">
                <a:tc>
                  <a:txBody>
                    <a:bodyPr/>
                    <a:lstStyle/>
                    <a:p>
                      <a:pPr marL="0" marR="0" lvl="0" indent="266700" algn="l" defTabSz="1219200" rtl="0" eaLnBrk="1" fontAlgn="auto" latinLnBrk="0" hangingPunct="1">
                        <a:lnSpc>
                          <a:spcPct val="100000"/>
                        </a:lnSpc>
                        <a:spcBef>
                          <a:spcPts val="0"/>
                        </a:spcBef>
                        <a:spcAft>
                          <a:spcPts val="0"/>
                        </a:spcAft>
                        <a:buClrTx/>
                        <a:buSzTx/>
                        <a:buFontTx/>
                        <a:buNone/>
                        <a:tabLst/>
                        <a:defRPr/>
                      </a:pPr>
                      <a:r>
                        <a:rPr lang="fr-FR" altLang="zh-CN" sz="1600" b="0" kern="100" dirty="0">
                          <a:solidFill>
                            <a:srgbClr val="595959"/>
                          </a:solidFill>
                          <a:effectLst/>
                          <a:latin typeface="微软雅黑" panose="020B0503020204020204" pitchFamily="34" charset="-122"/>
                          <a:ea typeface="微软雅黑" panose="020B0503020204020204" pitchFamily="34" charset="-122"/>
                          <a:cs typeface="+mn-cs"/>
                        </a:rPr>
                        <a:t>.container-xl </a:t>
                      </a: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1140px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3689662326"/>
                  </a:ext>
                </a:extLst>
              </a:tr>
              <a:tr h="418114">
                <a:tc>
                  <a:txBody>
                    <a:bodyPr/>
                    <a:lstStyle/>
                    <a:p>
                      <a:pPr marL="0" marR="0" lvl="0" indent="266700" algn="l" defTabSz="1219200" rtl="0" eaLnBrk="1" fontAlgn="auto" latinLnBrk="0" hangingPunct="1">
                        <a:lnSpc>
                          <a:spcPct val="100000"/>
                        </a:lnSpc>
                        <a:spcBef>
                          <a:spcPts val="0"/>
                        </a:spcBef>
                        <a:spcAft>
                          <a:spcPts val="0"/>
                        </a:spcAft>
                        <a:buClrTx/>
                        <a:buSzTx/>
                        <a:buFontTx/>
                        <a:buNone/>
                        <a:tabLst/>
                        <a:defRPr/>
                      </a:pPr>
                      <a:r>
                        <a:rPr lang="fr-FR" altLang="zh-CN" sz="1600" b="0" kern="100" dirty="0">
                          <a:solidFill>
                            <a:srgbClr val="595959"/>
                          </a:solidFill>
                          <a:effectLst/>
                          <a:latin typeface="微软雅黑" panose="020B0503020204020204" pitchFamily="34" charset="-122"/>
                          <a:ea typeface="微软雅黑" panose="020B0503020204020204" pitchFamily="34" charset="-122"/>
                          <a:cs typeface="+mn-cs"/>
                        </a:rPr>
                        <a:t>.container-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fluid</a:t>
                      </a:r>
                      <a:r>
                        <a:rPr lang="fr-FR" altLang="zh-CN" sz="1600" b="0" kern="100" dirty="0">
                          <a:solidFill>
                            <a:srgbClr val="595959"/>
                          </a:solidFill>
                          <a:effectLst/>
                          <a:latin typeface="微软雅黑" panose="020B0503020204020204" pitchFamily="34" charset="-122"/>
                          <a:ea typeface="微软雅黑" panose="020B0503020204020204" pitchFamily="34" charset="-122"/>
                          <a:cs typeface="+mn-cs"/>
                        </a:rPr>
                        <a:t> </a:t>
                      </a: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3051331010"/>
                  </a:ext>
                </a:extLst>
              </a:tr>
            </a:tbl>
          </a:graphicData>
        </a:graphic>
      </p:graphicFrame>
      <p:sp>
        <p:nvSpPr>
          <p:cNvPr id="5" name="TextBox 35"/>
          <p:cNvSpPr txBox="1">
            <a:spLocks noChangeArrowheads="1"/>
          </p:cNvSpPr>
          <p:nvPr/>
        </p:nvSpPr>
        <p:spPr bwMode="auto">
          <a:xfrm>
            <a:off x="838622" y="1197546"/>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每个容器中的</a:t>
            </a:r>
            <a:r>
              <a:rPr lang="en-US" altLang="zh-CN" sz="2000" dirty="0">
                <a:solidFill>
                  <a:srgbClr val="1369B2"/>
                </a:solidFill>
                <a:latin typeface="微软雅黑" panose="020B0503020204020204" pitchFamily="34" charset="-122"/>
                <a:ea typeface="微软雅黑" panose="020B0503020204020204" pitchFamily="34" charset="-122"/>
              </a:rPr>
              <a:t>.container-fluid</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.container</a:t>
            </a:r>
            <a:r>
              <a:rPr lang="zh-CN" altLang="zh-CN" sz="2000" dirty="0">
                <a:solidFill>
                  <a:srgbClr val="595959"/>
                </a:solidFill>
                <a:latin typeface="微软雅黑" panose="020B0503020204020204" pitchFamily="34" charset="-122"/>
                <a:ea typeface="微软雅黑" panose="020B0503020204020204" pitchFamily="34" charset="-122"/>
              </a:rPr>
              <a:t>等类，以及每个断点之间的比较</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6372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2.2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.container-fluid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35"/>
          <p:cNvSpPr txBox="1">
            <a:spLocks noChangeArrowheads="1"/>
          </p:cNvSpPr>
          <p:nvPr/>
        </p:nvSpPr>
        <p:spPr bwMode="auto">
          <a:xfrm>
            <a:off x="838622" y="1197546"/>
            <a:ext cx="1044116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Bootstrap 4</a:t>
            </a:r>
            <a:r>
              <a:rPr lang="zh-CN" altLang="zh-CN" sz="2000" dirty="0">
                <a:solidFill>
                  <a:srgbClr val="595959"/>
                </a:solidFill>
                <a:latin typeface="微软雅黑" panose="020B0503020204020204" pitchFamily="34" charset="-122"/>
                <a:ea typeface="微软雅黑" panose="020B0503020204020204" pitchFamily="34" charset="-122"/>
              </a:rPr>
              <a:t>中的</a:t>
            </a:r>
            <a:r>
              <a:rPr lang="en-US" altLang="zh-CN" sz="2000" dirty="0">
                <a:solidFill>
                  <a:srgbClr val="1369B2"/>
                </a:solidFill>
                <a:latin typeface="微软雅黑" panose="020B0503020204020204" pitchFamily="34" charset="-122"/>
                <a:ea typeface="微软雅黑" panose="020B0503020204020204" pitchFamily="34" charset="-122"/>
              </a:rPr>
              <a:t>.container-ﬂuid</a:t>
            </a:r>
            <a:r>
              <a:rPr lang="zh-CN" altLang="zh-CN" sz="2000" dirty="0">
                <a:solidFill>
                  <a:srgbClr val="595959"/>
                </a:solidFill>
                <a:latin typeface="微软雅黑" panose="020B0503020204020204" pitchFamily="34" charset="-122"/>
                <a:ea typeface="微软雅黑" panose="020B0503020204020204" pitchFamily="34" charset="-122"/>
              </a:rPr>
              <a:t>类是一种占据全部视口的容器。</a:t>
            </a:r>
            <a:r>
              <a:rPr lang="zh-CN" altLang="en-US" sz="2000" dirty="0">
                <a:solidFill>
                  <a:srgbClr val="595959"/>
                </a:solidFill>
                <a:latin typeface="微软雅黑" panose="020B0503020204020204" pitchFamily="34" charset="-122"/>
                <a:ea typeface="微软雅黑" panose="020B0503020204020204" pitchFamily="34" charset="-122"/>
              </a:rPr>
              <a:t>接下来使用</a:t>
            </a:r>
            <a:r>
              <a:rPr lang="en-US" altLang="zh-CN" sz="2000" dirty="0">
                <a:solidFill>
                  <a:srgbClr val="595959"/>
                </a:solidFill>
                <a:latin typeface="微软雅黑" panose="020B0503020204020204" pitchFamily="34" charset="-122"/>
                <a:ea typeface="微软雅黑" panose="020B0503020204020204" pitchFamily="34" charset="-122"/>
              </a:rPr>
              <a:t>.container-fluid</a:t>
            </a:r>
            <a:r>
              <a:rPr lang="zh-CN" altLang="zh-CN" sz="2000" dirty="0">
                <a:solidFill>
                  <a:srgbClr val="595959"/>
                </a:solidFill>
                <a:latin typeface="微软雅黑" panose="020B0503020204020204" pitchFamily="34" charset="-122"/>
                <a:ea typeface="微软雅黑" panose="020B0503020204020204" pitchFamily="34" charset="-122"/>
              </a:rPr>
              <a:t>类演示在不同设备宽度下页面元素的显示效果</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pic>
        <p:nvPicPr>
          <p:cNvPr id="6" name="Picture 2" descr="图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742" y="2559302"/>
            <a:ext cx="8512744" cy="188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655046" y="4600622"/>
            <a:ext cx="2664296" cy="418191"/>
          </a:xfrm>
          <a:prstGeom prst="rect">
            <a:avLst/>
          </a:prstGeom>
        </p:spPr>
        <p:txBody>
          <a:bodyPr wrap="square">
            <a:spAutoFit/>
          </a:bodyPr>
          <a:lstStyle/>
          <a:p>
            <a:pPr algn="ct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100%</a:t>
            </a:r>
            <a:r>
              <a:rPr lang="zh-CN" altLang="en-US" sz="1600" dirty="0">
                <a:solidFill>
                  <a:srgbClr val="595959"/>
                </a:solidFill>
                <a:latin typeface="微软雅黑" panose="020B0503020204020204" pitchFamily="34" charset="-122"/>
                <a:ea typeface="微软雅黑" panose="020B0503020204020204" pitchFamily="34" charset="-122"/>
              </a:rPr>
              <a:t>宽度</a:t>
            </a:r>
          </a:p>
        </p:txBody>
      </p:sp>
    </p:spTree>
    <p:extLst>
      <p:ext uri="{BB962C8B-B14F-4D97-AF65-F5344CB8AC3E}">
        <p14:creationId xmlns:p14="http://schemas.microsoft.com/office/powerpoint/2010/main" val="42584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2.2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.container-fluid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bwMode="auto">
          <a:xfrm>
            <a:off x="2854846" y="2775103"/>
            <a:ext cx="6913810" cy="34630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6" name="TextBox 2"/>
          <p:cNvSpPr txBox="1">
            <a:spLocks noChangeArrowheads="1"/>
          </p:cNvSpPr>
          <p:nvPr/>
        </p:nvSpPr>
        <p:spPr bwMode="auto">
          <a:xfrm>
            <a:off x="4084150" y="2061586"/>
            <a:ext cx="4455201"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ctr" eaLnBrk="1" hangingPunct="1">
              <a:lnSpc>
                <a:spcPct val="150000"/>
              </a:lnSpc>
              <a:buFont typeface="Arial" panose="020B0604020202090204" pitchFamily="34" charset="0"/>
              <a:buNone/>
            </a:pPr>
            <a:r>
              <a:rPr lang="en-US" altLang="zh-CN" sz="2000" b="1">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container-fluid</a:t>
            </a:r>
            <a:r>
              <a:rPr lang="zh-CN" altLang="en-US" sz="2000" b="1" dirty="0">
                <a:solidFill>
                  <a:srgbClr val="1369B2"/>
                </a:solidFill>
                <a:latin typeface="微软雅黑" panose="020B0503020204020204" pitchFamily="34" charset="-122"/>
                <a:ea typeface="微软雅黑" panose="020B0503020204020204" pitchFamily="34" charset="-122"/>
              </a:rPr>
              <a:t>类的使用</a:t>
            </a:r>
          </a:p>
        </p:txBody>
      </p:sp>
      <p:sp>
        <p:nvSpPr>
          <p:cNvPr id="11" name="矩形 10"/>
          <p:cNvSpPr/>
          <p:nvPr/>
        </p:nvSpPr>
        <p:spPr bwMode="auto">
          <a:xfrm>
            <a:off x="3070870" y="2975094"/>
            <a:ext cx="6515706" cy="3046988"/>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&lt;meta name="viewport" content="width=device-width, initial-scale=1.0"&gt;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&lt;link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rel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="stylesheet"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href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css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/bootstrap.min.css"&gt;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class="container-fluid"&gt;.container-fluid</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布局容器</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9" name="TextBox 76">
            <a:extLst>
              <a:ext uri="{FF2B5EF4-FFF2-40B4-BE49-F238E27FC236}">
                <a16:creationId xmlns:a16="http://schemas.microsoft.com/office/drawing/2014/main" id="{8EEE6BF0-6D13-D943-AAD1-B4D05EEA4526}"/>
              </a:ext>
            </a:extLst>
          </p:cNvPr>
          <p:cNvSpPr txBox="1"/>
          <p:nvPr/>
        </p:nvSpPr>
        <p:spPr>
          <a:xfrm>
            <a:off x="1168673" y="1477940"/>
            <a:ext cx="2535320"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HTML</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结构</a:t>
            </a:r>
          </a:p>
        </p:txBody>
      </p:sp>
    </p:spTree>
    <p:extLst>
      <p:ext uri="{BB962C8B-B14F-4D97-AF65-F5344CB8AC3E}">
        <p14:creationId xmlns:p14="http://schemas.microsoft.com/office/powerpoint/2010/main" val="33349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2.2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.container-fluid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bwMode="auto">
          <a:xfrm>
            <a:off x="2854846" y="2220043"/>
            <a:ext cx="4896544" cy="26378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7" name="矩形 6"/>
          <p:cNvSpPr/>
          <p:nvPr/>
        </p:nvSpPr>
        <p:spPr bwMode="auto">
          <a:xfrm>
            <a:off x="3252950" y="2338734"/>
            <a:ext cx="6155666" cy="230832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div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background-color: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eee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font-size: 30px;</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0" name="TextBox 76">
            <a:extLst>
              <a:ext uri="{FF2B5EF4-FFF2-40B4-BE49-F238E27FC236}">
                <a16:creationId xmlns:a16="http://schemas.microsoft.com/office/drawing/2014/main" id="{8EEE6BF0-6D13-D943-AAD1-B4D05EEA4526}"/>
              </a:ext>
            </a:extLst>
          </p:cNvPr>
          <p:cNvSpPr txBox="1"/>
          <p:nvPr/>
        </p:nvSpPr>
        <p:spPr>
          <a:xfrm>
            <a:off x="1168672" y="1477940"/>
            <a:ext cx="2910309"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CSS</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样式代码</a:t>
            </a:r>
          </a:p>
        </p:txBody>
      </p:sp>
    </p:spTree>
    <p:extLst>
      <p:ext uri="{BB962C8B-B14F-4D97-AF65-F5344CB8AC3E}">
        <p14:creationId xmlns:p14="http://schemas.microsoft.com/office/powerpoint/2010/main" val="1338528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27053" y="4877780"/>
            <a:ext cx="2664296" cy="418191"/>
          </a:xfrm>
          <a:prstGeom prst="rect">
            <a:avLst/>
          </a:prstGeom>
        </p:spPr>
        <p:txBody>
          <a:bodyPr wrap="square">
            <a:spAutoFit/>
          </a:bodyPr>
          <a:lstStyle/>
          <a:p>
            <a:pPr algn="ct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100%</a:t>
            </a:r>
            <a:r>
              <a:rPr lang="zh-CN" altLang="en-US" sz="1600" dirty="0">
                <a:solidFill>
                  <a:srgbClr val="595959"/>
                </a:solidFill>
                <a:latin typeface="微软雅黑" panose="020B0503020204020204" pitchFamily="34" charset="-122"/>
                <a:ea typeface="微软雅黑" panose="020B0503020204020204" pitchFamily="34" charset="-122"/>
              </a:rPr>
              <a:t>宽度</a:t>
            </a:r>
          </a:p>
        </p:txBody>
      </p:sp>
      <p:pic>
        <p:nvPicPr>
          <p:cNvPr id="5122" name="Picture 2" descr="图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981" y="3221306"/>
            <a:ext cx="6810441" cy="150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2.2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.container-fluid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TextBox 35"/>
          <p:cNvSpPr txBox="1">
            <a:spLocks noChangeArrowheads="1"/>
          </p:cNvSpPr>
          <p:nvPr/>
        </p:nvSpPr>
        <p:spPr bwMode="auto">
          <a:xfrm>
            <a:off x="838622" y="1197546"/>
            <a:ext cx="10441160" cy="145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响应式布局的容器</a:t>
            </a:r>
            <a:r>
              <a:rPr lang="zh-CN" altLang="zh-CN" sz="2000" dirty="0">
                <a:solidFill>
                  <a:srgbClr val="595959"/>
                </a:solidFill>
                <a:latin typeface="微软雅黑" panose="020B0503020204020204" pitchFamily="34" charset="-122"/>
                <a:ea typeface="微软雅黑" panose="020B0503020204020204" pitchFamily="34" charset="-122"/>
              </a:rPr>
              <a:t>是固定宽度，当改变浏览器窗口大小时，即在特大宽屏设备</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1200px)</a:t>
            </a:r>
            <a:r>
              <a:rPr lang="zh-CN" altLang="zh-CN" sz="2000" dirty="0">
                <a:solidFill>
                  <a:srgbClr val="595959"/>
                </a:solidFill>
                <a:latin typeface="微软雅黑" panose="020B0503020204020204" pitchFamily="34" charset="-122"/>
                <a:ea typeface="微软雅黑" panose="020B0503020204020204" pitchFamily="34" charset="-122"/>
              </a:rPr>
              <a:t>、大屏设备</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992px)</a:t>
            </a:r>
            <a:r>
              <a:rPr lang="zh-CN" altLang="zh-CN" sz="2000" dirty="0">
                <a:solidFill>
                  <a:srgbClr val="595959"/>
                </a:solidFill>
                <a:latin typeface="微软雅黑" panose="020B0503020204020204" pitchFamily="34" charset="-122"/>
                <a:ea typeface="微软雅黑" panose="020B0503020204020204" pitchFamily="34" charset="-122"/>
              </a:rPr>
              <a:t>、中屏设备</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768px)</a:t>
            </a:r>
            <a:r>
              <a:rPr lang="zh-CN" altLang="zh-CN" sz="2000" dirty="0">
                <a:solidFill>
                  <a:srgbClr val="595959"/>
                </a:solidFill>
                <a:latin typeface="微软雅黑" panose="020B0503020204020204" pitchFamily="34" charset="-122"/>
                <a:ea typeface="微软雅黑" panose="020B0503020204020204" pitchFamily="34" charset="-122"/>
              </a:rPr>
              <a:t>、小屏设备</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576px)</a:t>
            </a:r>
            <a:r>
              <a:rPr lang="zh-CN" altLang="zh-CN" sz="2000" dirty="0">
                <a:solidFill>
                  <a:srgbClr val="595959"/>
                </a:solidFill>
                <a:latin typeface="微软雅黑" panose="020B0503020204020204" pitchFamily="34" charset="-122"/>
                <a:ea typeface="微软雅黑" panose="020B0503020204020204" pitchFamily="34" charset="-122"/>
              </a:rPr>
              <a:t>和超小屏设备（</a:t>
            </a:r>
            <a:r>
              <a:rPr lang="en-US" altLang="zh-CN" sz="2000" dirty="0">
                <a:solidFill>
                  <a:srgbClr val="595959"/>
                </a:solidFill>
                <a:latin typeface="微软雅黑" panose="020B0503020204020204" pitchFamily="34" charset="-122"/>
                <a:ea typeface="微软雅黑" panose="020B0503020204020204" pitchFamily="34" charset="-122"/>
              </a:rPr>
              <a:t>&lt;576px</a:t>
            </a:r>
            <a:r>
              <a:rPr lang="zh-CN" altLang="zh-CN" sz="2000" dirty="0">
                <a:solidFill>
                  <a:srgbClr val="595959"/>
                </a:solidFill>
                <a:latin typeface="微软雅黑" panose="020B0503020204020204" pitchFamily="34" charset="-122"/>
                <a:ea typeface="微软雅黑" panose="020B0503020204020204" pitchFamily="34" charset="-122"/>
              </a:rPr>
              <a:t>），页面中的</a:t>
            </a:r>
            <a:r>
              <a:rPr lang="en-US" altLang="zh-CN" sz="2000" dirty="0">
                <a:solidFill>
                  <a:srgbClr val="595959"/>
                </a:solidFill>
                <a:latin typeface="微软雅黑" panose="020B0503020204020204" pitchFamily="34" charset="-122"/>
                <a:ea typeface="微软雅黑" panose="020B0503020204020204" pitchFamily="34" charset="-122"/>
              </a:rPr>
              <a:t>div</a:t>
            </a:r>
            <a:r>
              <a:rPr lang="zh-CN" altLang="zh-CN" sz="2000" dirty="0">
                <a:solidFill>
                  <a:srgbClr val="595959"/>
                </a:solidFill>
                <a:latin typeface="微软雅黑" panose="020B0503020204020204" pitchFamily="34" charset="-122"/>
                <a:ea typeface="微软雅黑" panose="020B0503020204020204" pitchFamily="34" charset="-122"/>
              </a:rPr>
              <a:t>元素的宽度始终为页面宽度的</a:t>
            </a:r>
            <a:r>
              <a:rPr lang="en-US" altLang="zh-CN" sz="2000" dirty="0">
                <a:solidFill>
                  <a:srgbClr val="595959"/>
                </a:solidFill>
                <a:latin typeface="微软雅黑" panose="020B0503020204020204" pitchFamily="34" charset="-122"/>
                <a:ea typeface="微软雅黑" panose="020B0503020204020204" pitchFamily="34" charset="-122"/>
              </a:rPr>
              <a:t>100% </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38775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2.3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7" name="TextBox 35"/>
          <p:cNvSpPr txBox="1">
            <a:spLocks noChangeArrowheads="1"/>
          </p:cNvSpPr>
          <p:nvPr/>
        </p:nvSpPr>
        <p:spPr bwMode="auto">
          <a:xfrm>
            <a:off x="838622" y="1197546"/>
            <a:ext cx="10441160"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Bootstrap 4</a:t>
            </a:r>
            <a:r>
              <a:rPr lang="zh-CN" altLang="zh-CN" sz="2000" dirty="0">
                <a:solidFill>
                  <a:srgbClr val="595959"/>
                </a:solidFill>
                <a:latin typeface="微软雅黑" panose="020B0503020204020204" pitchFamily="34" charset="-122"/>
                <a:ea typeface="微软雅黑" panose="020B0503020204020204" pitchFamily="34" charset="-122"/>
              </a:rPr>
              <a:t>中的</a:t>
            </a:r>
            <a:r>
              <a:rPr lang="en-US" altLang="zh-CN" sz="20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.container</a:t>
            </a:r>
            <a:r>
              <a:rPr lang="zh-CN" altLang="zh-CN" sz="20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类</a:t>
            </a:r>
            <a:r>
              <a:rPr lang="zh-CN" altLang="zh-CN" sz="2000" dirty="0">
                <a:solidFill>
                  <a:srgbClr val="595959"/>
                </a:solidFill>
                <a:latin typeface="微软雅黑" panose="020B0503020204020204" pitchFamily="34" charset="-122"/>
                <a:ea typeface="微软雅黑" panose="020B0503020204020204" pitchFamily="34" charset="-122"/>
              </a:rPr>
              <a:t>用于固定宽度并支持响应式布局的容器。</a:t>
            </a: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.container</a:t>
            </a:r>
            <a:r>
              <a:rPr lang="zh-CN" altLang="zh-CN" sz="2000" dirty="0">
                <a:solidFill>
                  <a:srgbClr val="1369B2"/>
                </a:solidFill>
                <a:latin typeface="微软雅黑" panose="020B0503020204020204" pitchFamily="34" charset="-122"/>
                <a:ea typeface="微软雅黑" panose="020B0503020204020204" pitchFamily="34" charset="-122"/>
              </a:rPr>
              <a:t>类</a:t>
            </a:r>
            <a:r>
              <a:rPr lang="zh-CN" altLang="zh-CN" sz="2000" dirty="0">
                <a:solidFill>
                  <a:srgbClr val="595959"/>
                </a:solidFill>
                <a:latin typeface="微软雅黑" panose="020B0503020204020204" pitchFamily="34" charset="-122"/>
                <a:ea typeface="微软雅黑" panose="020B0503020204020204" pitchFamily="34" charset="-122"/>
              </a:rPr>
              <a:t>的最大宽度根据移动端设备屏幕自动设置成</a:t>
            </a:r>
            <a:r>
              <a:rPr lang="en-US" altLang="zh-CN" sz="2000" dirty="0">
                <a:solidFill>
                  <a:srgbClr val="595959"/>
                </a:solidFill>
                <a:latin typeface="微软雅黑" panose="020B0503020204020204" pitchFamily="34" charset="-122"/>
                <a:ea typeface="微软雅黑" panose="020B0503020204020204" pitchFamily="34" charset="-122"/>
              </a:rPr>
              <a:t>100%</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540px</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720px</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960px</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1140px</a:t>
            </a:r>
            <a:r>
              <a:rPr lang="zh-CN" altLang="zh-CN"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0536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2.3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bwMode="auto">
          <a:xfrm>
            <a:off x="2854846" y="2631087"/>
            <a:ext cx="6913810" cy="35350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11" name="矩形 10"/>
          <p:cNvSpPr/>
          <p:nvPr/>
        </p:nvSpPr>
        <p:spPr bwMode="auto">
          <a:xfrm>
            <a:off x="3107892" y="2831078"/>
            <a:ext cx="6515706" cy="3046988"/>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&lt;meta name="viewport" content="width=device-width, initial-scale=1.0"&gt;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&lt;link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rel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="stylesheet"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href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css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/bootstrap.min.css"&gt;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class="container"&gt;.container</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类</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设置布局容器</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9" name="TextBox 2"/>
          <p:cNvSpPr txBox="1">
            <a:spLocks noChangeArrowheads="1"/>
          </p:cNvSpPr>
          <p:nvPr/>
        </p:nvSpPr>
        <p:spPr bwMode="auto">
          <a:xfrm>
            <a:off x="4084150" y="1845618"/>
            <a:ext cx="4455201"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ctr" eaLnBrk="1" hangingPunct="1">
              <a:lnSpc>
                <a:spcPct val="150000"/>
              </a:lnSpc>
              <a:buFont typeface="Arial" panose="020B0604020202090204" pitchFamily="34" charset="0"/>
              <a:buNone/>
            </a:pPr>
            <a:r>
              <a:rPr lang="en-US" altLang="zh-CN" sz="2000" b="1">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container</a:t>
            </a:r>
            <a:r>
              <a:rPr lang="zh-CN" altLang="en-US" sz="2000" b="1" dirty="0">
                <a:solidFill>
                  <a:srgbClr val="1369B2"/>
                </a:solidFill>
                <a:latin typeface="微软雅黑" panose="020B0503020204020204" pitchFamily="34" charset="-122"/>
                <a:ea typeface="微软雅黑" panose="020B0503020204020204" pitchFamily="34" charset="-122"/>
              </a:rPr>
              <a:t>类的使用</a:t>
            </a:r>
          </a:p>
        </p:txBody>
      </p:sp>
      <p:sp>
        <p:nvSpPr>
          <p:cNvPr id="12" name="TextBox 76">
            <a:extLst>
              <a:ext uri="{FF2B5EF4-FFF2-40B4-BE49-F238E27FC236}">
                <a16:creationId xmlns:a16="http://schemas.microsoft.com/office/drawing/2014/main" id="{8EEE6BF0-6D13-D943-AAD1-B4D05EEA4526}"/>
              </a:ext>
            </a:extLst>
          </p:cNvPr>
          <p:cNvSpPr txBox="1"/>
          <p:nvPr/>
        </p:nvSpPr>
        <p:spPr>
          <a:xfrm>
            <a:off x="1168673" y="1477940"/>
            <a:ext cx="2535320"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HTML</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结构</a:t>
            </a:r>
          </a:p>
        </p:txBody>
      </p:sp>
    </p:spTree>
    <p:extLst>
      <p:ext uri="{BB962C8B-B14F-4D97-AF65-F5344CB8AC3E}">
        <p14:creationId xmlns:p14="http://schemas.microsoft.com/office/powerpoint/2010/main" val="3190031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2.3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bwMode="auto">
          <a:xfrm>
            <a:off x="2854846" y="2292051"/>
            <a:ext cx="4968552" cy="26378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7" name="矩形 6"/>
          <p:cNvSpPr/>
          <p:nvPr/>
        </p:nvSpPr>
        <p:spPr bwMode="auto">
          <a:xfrm>
            <a:off x="3252950" y="2410742"/>
            <a:ext cx="6155666" cy="230832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div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background-color: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eee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font-size:30px;</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0" name="TextBox 76">
            <a:extLst>
              <a:ext uri="{FF2B5EF4-FFF2-40B4-BE49-F238E27FC236}">
                <a16:creationId xmlns:a16="http://schemas.microsoft.com/office/drawing/2014/main" id="{8EEE6BF0-6D13-D943-AAD1-B4D05EEA4526}"/>
              </a:ext>
            </a:extLst>
          </p:cNvPr>
          <p:cNvSpPr txBox="1"/>
          <p:nvPr/>
        </p:nvSpPr>
        <p:spPr>
          <a:xfrm>
            <a:off x="1168672" y="1477940"/>
            <a:ext cx="2910309"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CSS</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样式代码</a:t>
            </a:r>
          </a:p>
        </p:txBody>
      </p:sp>
    </p:spTree>
    <p:extLst>
      <p:ext uri="{BB962C8B-B14F-4D97-AF65-F5344CB8AC3E}">
        <p14:creationId xmlns:p14="http://schemas.microsoft.com/office/powerpoint/2010/main" val="1297102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317355" y="2781060"/>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容器宽度为</a:t>
            </a:r>
            <a:r>
              <a:rPr lang="en-US" altLang="zh-CN" sz="1600" dirty="0">
                <a:solidFill>
                  <a:srgbClr val="595959"/>
                </a:solidFill>
                <a:latin typeface="微软雅黑" panose="020B0503020204020204" pitchFamily="34" charset="-122"/>
                <a:ea typeface="微软雅黑" panose="020B0503020204020204" pitchFamily="34" charset="-122"/>
              </a:rPr>
              <a:t>1140px</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2.3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Picture 2" descr="图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742" y="1917626"/>
            <a:ext cx="7461522" cy="82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453086" y="5269730"/>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容器宽度为</a:t>
            </a:r>
            <a:r>
              <a:rPr lang="en-US" altLang="zh-CN" sz="1600" dirty="0">
                <a:solidFill>
                  <a:srgbClr val="595959"/>
                </a:solidFill>
                <a:latin typeface="微软雅黑" panose="020B0503020204020204" pitchFamily="34" charset="-122"/>
                <a:ea typeface="微软雅黑" panose="020B0503020204020204" pitchFamily="34" charset="-122"/>
              </a:rPr>
              <a:t>960px</a:t>
            </a:r>
            <a:endParaRPr lang="zh-CN" altLang="en-US" sz="1600" dirty="0">
              <a:solidFill>
                <a:srgbClr val="595959"/>
              </a:solidFill>
              <a:latin typeface="微软雅黑" panose="020B0503020204020204" pitchFamily="34" charset="-122"/>
              <a:ea typeface="微软雅黑" panose="020B0503020204020204" pitchFamily="34" charset="-122"/>
            </a:endParaRPr>
          </a:p>
        </p:txBody>
      </p:sp>
      <p:pic>
        <p:nvPicPr>
          <p:cNvPr id="6147" name="Picture 3" descr="图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822" y="4328748"/>
            <a:ext cx="6287631" cy="8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35"/>
          <p:cNvSpPr txBox="1">
            <a:spLocks noChangeArrowheads="1"/>
          </p:cNvSpPr>
          <p:nvPr/>
        </p:nvSpPr>
        <p:spPr bwMode="auto">
          <a:xfrm>
            <a:off x="838622" y="1197546"/>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a:t>
            </a:r>
            <a:r>
              <a:rPr lang="zh-CN" altLang="zh-CN" sz="2000" dirty="0">
                <a:solidFill>
                  <a:srgbClr val="1369B2"/>
                </a:solidFill>
                <a:latin typeface="微软雅黑" panose="020B0503020204020204" pitchFamily="34" charset="-122"/>
                <a:ea typeface="微软雅黑" panose="020B0503020204020204" pitchFamily="34" charset="-122"/>
              </a:rPr>
              <a:t>浏览器窗口宽度大于等于</a:t>
            </a:r>
            <a:r>
              <a:rPr lang="en-US" altLang="zh-CN" sz="2000" dirty="0">
                <a:solidFill>
                  <a:srgbClr val="1369B2"/>
                </a:solidFill>
                <a:latin typeface="微软雅黑" panose="020B0503020204020204" pitchFamily="34" charset="-122"/>
                <a:ea typeface="微软雅黑" panose="020B0503020204020204" pitchFamily="34" charset="-122"/>
              </a:rPr>
              <a:t>1200px</a:t>
            </a:r>
            <a:r>
              <a:rPr lang="zh-CN" altLang="en-US" sz="2000" dirty="0">
                <a:solidFill>
                  <a:srgbClr val="595959"/>
                </a:solidFill>
                <a:latin typeface="微软雅黑" panose="020B0503020204020204" pitchFamily="34" charset="-122"/>
                <a:ea typeface="微软雅黑" panose="020B0503020204020204" pitchFamily="34" charset="-122"/>
              </a:rPr>
              <a:t>时。</a:t>
            </a:r>
          </a:p>
        </p:txBody>
      </p:sp>
      <p:sp>
        <p:nvSpPr>
          <p:cNvPr id="14" name="TextBox 35"/>
          <p:cNvSpPr txBox="1">
            <a:spLocks noChangeArrowheads="1"/>
          </p:cNvSpPr>
          <p:nvPr/>
        </p:nvSpPr>
        <p:spPr bwMode="auto">
          <a:xfrm>
            <a:off x="838622" y="3513420"/>
            <a:ext cx="8629058"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a:t>
            </a:r>
            <a:r>
              <a:rPr lang="zh-CN" altLang="zh-CN" sz="2000" dirty="0">
                <a:solidFill>
                  <a:srgbClr val="1369B2"/>
                </a:solidFill>
                <a:latin typeface="微软雅黑" panose="020B0503020204020204" pitchFamily="34" charset="-122"/>
                <a:ea typeface="微软雅黑" panose="020B0503020204020204" pitchFamily="34" charset="-122"/>
              </a:rPr>
              <a:t>浏览器窗口宽度大于等于</a:t>
            </a:r>
            <a:r>
              <a:rPr lang="en-US" altLang="zh-CN" sz="2000" dirty="0">
                <a:solidFill>
                  <a:srgbClr val="1369B2"/>
                </a:solidFill>
                <a:latin typeface="微软雅黑" panose="020B0503020204020204" pitchFamily="34" charset="-122"/>
                <a:ea typeface="微软雅黑" panose="020B0503020204020204" pitchFamily="34" charset="-122"/>
              </a:rPr>
              <a:t>992px</a:t>
            </a:r>
            <a:r>
              <a:rPr lang="zh-CN" altLang="en-US" sz="2000" dirty="0">
                <a:solidFill>
                  <a:srgbClr val="595959"/>
                </a:solidFill>
                <a:latin typeface="微软雅黑" panose="020B0503020204020204" pitchFamily="34" charset="-122"/>
                <a:ea typeface="微软雅黑" panose="020B0503020204020204" pitchFamily="34" charset="-122"/>
              </a:rPr>
              <a:t>时。</a:t>
            </a:r>
          </a:p>
        </p:txBody>
      </p:sp>
    </p:spTree>
    <p:extLst>
      <p:ext uri="{BB962C8B-B14F-4D97-AF65-F5344CB8AC3E}">
        <p14:creationId xmlns:p14="http://schemas.microsoft.com/office/powerpoint/2010/main" val="3240382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56138" y="3010039"/>
            <a:ext cx="2664296" cy="461665"/>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容器宽度为</a:t>
            </a:r>
            <a:r>
              <a:rPr lang="en-US" altLang="zh-CN" sz="1600" dirty="0">
                <a:solidFill>
                  <a:srgbClr val="595959"/>
                </a:solidFill>
                <a:latin typeface="微软雅黑" panose="020B0503020204020204" pitchFamily="34" charset="-122"/>
                <a:ea typeface="微软雅黑" panose="020B0503020204020204" pitchFamily="34" charset="-122"/>
              </a:rPr>
              <a:t>720px</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2.3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矩形 7"/>
          <p:cNvSpPr/>
          <p:nvPr/>
        </p:nvSpPr>
        <p:spPr>
          <a:xfrm>
            <a:off x="4556138" y="5488409"/>
            <a:ext cx="2664296" cy="461665"/>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容器宽度为</a:t>
            </a:r>
            <a:r>
              <a:rPr lang="en-US" altLang="zh-CN" sz="1600" dirty="0">
                <a:solidFill>
                  <a:srgbClr val="595959"/>
                </a:solidFill>
                <a:latin typeface="微软雅黑" panose="020B0503020204020204" pitchFamily="34" charset="-122"/>
                <a:ea typeface="微软雅黑" panose="020B0503020204020204" pitchFamily="34" charset="-122"/>
              </a:rPr>
              <a:t>540px</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838622" y="3571243"/>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a:t>
            </a:r>
            <a:r>
              <a:rPr lang="zh-CN" altLang="zh-CN" sz="2000" dirty="0">
                <a:solidFill>
                  <a:srgbClr val="1369B2"/>
                </a:solidFill>
                <a:latin typeface="微软雅黑" panose="020B0503020204020204" pitchFamily="34" charset="-122"/>
                <a:ea typeface="微软雅黑" panose="020B0503020204020204" pitchFamily="34" charset="-122"/>
              </a:rPr>
              <a:t>浏览器窗口宽度大于等于</a:t>
            </a:r>
            <a:r>
              <a:rPr lang="en-US" altLang="zh-CN" sz="2000" dirty="0">
                <a:solidFill>
                  <a:srgbClr val="1369B2"/>
                </a:solidFill>
                <a:latin typeface="微软雅黑" panose="020B0503020204020204" pitchFamily="34" charset="-122"/>
                <a:ea typeface="微软雅黑" panose="020B0503020204020204" pitchFamily="34" charset="-122"/>
              </a:rPr>
              <a:t>576px</a:t>
            </a:r>
            <a:r>
              <a:rPr lang="zh-CN" altLang="en-US" sz="2000" dirty="0">
                <a:solidFill>
                  <a:srgbClr val="595959"/>
                </a:solidFill>
                <a:latin typeface="微软雅黑" panose="020B0503020204020204" pitchFamily="34" charset="-122"/>
                <a:ea typeface="微软雅黑" panose="020B0503020204020204" pitchFamily="34" charset="-122"/>
              </a:rPr>
              <a:t>时。</a:t>
            </a:r>
          </a:p>
        </p:txBody>
      </p:sp>
      <p:pic>
        <p:nvPicPr>
          <p:cNvPr id="7170" name="Picture 2" descr="图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878" y="1914123"/>
            <a:ext cx="5490816" cy="96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图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878" y="4244082"/>
            <a:ext cx="5410596" cy="121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35"/>
          <p:cNvSpPr txBox="1">
            <a:spLocks noChangeArrowheads="1"/>
          </p:cNvSpPr>
          <p:nvPr/>
        </p:nvSpPr>
        <p:spPr bwMode="auto">
          <a:xfrm>
            <a:off x="838622" y="1125538"/>
            <a:ext cx="7776864"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a:t>
            </a:r>
            <a:r>
              <a:rPr lang="zh-CN" altLang="zh-CN" sz="2000" dirty="0">
                <a:solidFill>
                  <a:srgbClr val="1369B2"/>
                </a:solidFill>
                <a:latin typeface="微软雅黑" panose="020B0503020204020204" pitchFamily="34" charset="-122"/>
                <a:ea typeface="微软雅黑" panose="020B0503020204020204" pitchFamily="34" charset="-122"/>
              </a:rPr>
              <a:t>浏览器窗口宽度大于等于</a:t>
            </a:r>
            <a:r>
              <a:rPr lang="en-US" altLang="zh-CN" sz="2000" dirty="0">
                <a:solidFill>
                  <a:srgbClr val="1369B2"/>
                </a:solidFill>
                <a:latin typeface="微软雅黑" panose="020B0503020204020204" pitchFamily="34" charset="-122"/>
                <a:ea typeface="微软雅黑" panose="020B0503020204020204" pitchFamily="34" charset="-122"/>
              </a:rPr>
              <a:t>768px</a:t>
            </a:r>
            <a:r>
              <a:rPr lang="zh-CN" altLang="en-US" sz="2000" dirty="0">
                <a:solidFill>
                  <a:srgbClr val="595959"/>
                </a:solidFill>
                <a:latin typeface="微软雅黑" panose="020B0503020204020204" pitchFamily="34" charset="-122"/>
                <a:ea typeface="微软雅黑" panose="020B0503020204020204" pitchFamily="34" charset="-122"/>
              </a:rPr>
              <a:t>时。</a:t>
            </a:r>
          </a:p>
        </p:txBody>
      </p:sp>
    </p:spTree>
    <p:extLst>
      <p:ext uri="{BB962C8B-B14F-4D97-AF65-F5344CB8AC3E}">
        <p14:creationId xmlns:p14="http://schemas.microsoft.com/office/powerpoint/2010/main" val="1243193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1933199"/>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853597"/>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784175"/>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4" name="组合 53"/>
          <p:cNvGrpSpPr/>
          <p:nvPr/>
        </p:nvGrpSpPr>
        <p:grpSpPr>
          <a:xfrm>
            <a:off x="3119265" y="4710448"/>
            <a:ext cx="1192190" cy="613061"/>
            <a:chOff x="2215144" y="4135856"/>
            <a:chExt cx="1244730" cy="842781"/>
          </a:xfrm>
        </p:grpSpPr>
        <p:sp>
          <p:nvSpPr>
            <p:cNvPr id="55" name="平行四边形 54"/>
            <p:cNvSpPr/>
            <p:nvPr/>
          </p:nvSpPr>
          <p:spPr>
            <a:xfrm>
              <a:off x="2215144" y="4135856"/>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6" name="文本框 12"/>
            <p:cNvSpPr txBox="1"/>
            <p:nvPr/>
          </p:nvSpPr>
          <p:spPr>
            <a:xfrm>
              <a:off x="2393075" y="4169272"/>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7" name="组合 56"/>
          <p:cNvGrpSpPr/>
          <p:nvPr/>
        </p:nvGrpSpPr>
        <p:grpSpPr>
          <a:xfrm>
            <a:off x="3119263" y="5636184"/>
            <a:ext cx="1179161" cy="643673"/>
            <a:chOff x="2215144" y="5186859"/>
            <a:chExt cx="1231128" cy="884866"/>
          </a:xfrm>
        </p:grpSpPr>
        <p:sp>
          <p:nvSpPr>
            <p:cNvPr id="58" name="平行四边形 57"/>
            <p:cNvSpPr/>
            <p:nvPr/>
          </p:nvSpPr>
          <p:spPr>
            <a:xfrm>
              <a:off x="2215144" y="5186859"/>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9" name="文本框 13"/>
            <p:cNvSpPr txBox="1"/>
            <p:nvPr/>
          </p:nvSpPr>
          <p:spPr>
            <a:xfrm>
              <a:off x="2379473" y="5267827"/>
              <a:ext cx="1066799" cy="803898"/>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1911020"/>
            <a:ext cx="5142331" cy="613062"/>
            <a:chOff x="4315150" y="953426"/>
            <a:chExt cx="3857250" cy="540057"/>
          </a:xfrm>
        </p:grpSpPr>
        <p:sp>
          <p:nvSpPr>
            <p:cNvPr id="61" name="矩形 60"/>
            <p:cNvSpPr/>
            <p:nvPr/>
          </p:nvSpPr>
          <p:spPr>
            <a:xfrm>
              <a:off x="4841196" y="1036090"/>
              <a:ext cx="2827147" cy="345685"/>
            </a:xfrm>
            <a:prstGeom prst="rect">
              <a:avLst/>
            </a:prstGeom>
            <a:ln w="15875">
              <a:noFill/>
            </a:ln>
          </p:spPr>
          <p:txBody>
            <a:bodyPr wrap="square" lIns="68580" tIns="34290" rIns="68580" bIns="34290">
              <a:spAutoFit/>
            </a:bodyPr>
            <a:lstStyle/>
            <a:p>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栅格系统简介</a:t>
              </a:r>
              <a:endParaRPr lang="en-GB" altLang="zh-CN" sz="21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836771"/>
            <a:ext cx="5142331" cy="613062"/>
            <a:chOff x="4315150" y="1647579"/>
            <a:chExt cx="3857250" cy="540057"/>
          </a:xfrm>
        </p:grpSpPr>
        <p:sp>
          <p:nvSpPr>
            <p:cNvPr id="64" name="矩形 63"/>
            <p:cNvSpPr/>
            <p:nvPr/>
          </p:nvSpPr>
          <p:spPr>
            <a:xfrm>
              <a:off x="4841196" y="1730243"/>
              <a:ext cx="2827147" cy="345685"/>
            </a:xfrm>
            <a:prstGeom prst="rect">
              <a:avLst/>
            </a:prstGeom>
            <a:ln w="15875">
              <a:noFill/>
            </a:ln>
          </p:spPr>
          <p:txBody>
            <a:bodyPr wrap="square" lIns="68580" tIns="34290" rIns="68580" bIns="34290">
              <a:spAutoFit/>
            </a:bodyPr>
            <a:lstStyle/>
            <a:p>
              <a:r>
                <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cs typeface="+mn-ea"/>
                </a:rPr>
                <a:t>Bootstrap</a:t>
              </a:r>
              <a:r>
                <a:rPr lang="zh-CN" altLang="zh-CN" sz="2100" dirty="0">
                  <a:solidFill>
                    <a:schemeClr val="tx1">
                      <a:lumMod val="65000"/>
                      <a:lumOff val="35000"/>
                    </a:schemeClr>
                  </a:solidFill>
                  <a:latin typeface="微软雅黑" panose="020B0503020204020204" pitchFamily="34" charset="-122"/>
                  <a:ea typeface="微软雅黑" panose="020B0503020204020204" pitchFamily="34" charset="-122"/>
                  <a:cs typeface="+mn-ea"/>
                </a:rPr>
                <a:t>布局容器</a:t>
              </a:r>
              <a:endParaRPr lang="en-GB" altLang="zh-CN" sz="21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762522"/>
            <a:ext cx="5142331" cy="613062"/>
            <a:chOff x="4315150" y="2341731"/>
            <a:chExt cx="3857250" cy="540057"/>
          </a:xfrm>
        </p:grpSpPr>
        <p:sp>
          <p:nvSpPr>
            <p:cNvPr id="67" name="矩形 66"/>
            <p:cNvSpPr/>
            <p:nvPr/>
          </p:nvSpPr>
          <p:spPr>
            <a:xfrm>
              <a:off x="4841197" y="2424395"/>
              <a:ext cx="2827146" cy="345685"/>
            </a:xfrm>
            <a:prstGeom prst="rect">
              <a:avLst/>
            </a:prstGeom>
            <a:ln w="15875">
              <a:noFill/>
            </a:ln>
          </p:spPr>
          <p:txBody>
            <a:bodyPr wrap="square" lIns="68580" tIns="34290" rIns="68580" bIns="34290">
              <a:spAutoFit/>
            </a:bodyPr>
            <a:lstStyle/>
            <a:p>
              <a:r>
                <a:rPr lang="zh-CN" altLang="zh-CN" sz="2100" dirty="0">
                  <a:solidFill>
                    <a:schemeClr val="tx1">
                      <a:lumMod val="65000"/>
                      <a:lumOff val="35000"/>
                    </a:schemeClr>
                  </a:solidFill>
                  <a:latin typeface="微软雅黑" panose="020B0503020204020204" pitchFamily="34" charset="-122"/>
                  <a:ea typeface="微软雅黑" panose="020B0503020204020204" pitchFamily="34" charset="-122"/>
                  <a:cs typeface="+mn-ea"/>
                </a:rPr>
                <a:t>栅格系统的基本使用</a:t>
              </a:r>
              <a:endParaRPr lang="en-GB" altLang="zh-CN" sz="21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9" name="组合 68"/>
          <p:cNvGrpSpPr/>
          <p:nvPr/>
        </p:nvGrpSpPr>
        <p:grpSpPr>
          <a:xfrm>
            <a:off x="4024817" y="4688273"/>
            <a:ext cx="5142331" cy="613062"/>
            <a:chOff x="4315150" y="3035884"/>
            <a:chExt cx="3857250" cy="540057"/>
          </a:xfrm>
        </p:grpSpPr>
        <p:sp>
          <p:nvSpPr>
            <p:cNvPr id="70" name="矩形 69"/>
            <p:cNvSpPr/>
            <p:nvPr/>
          </p:nvSpPr>
          <p:spPr>
            <a:xfrm>
              <a:off x="4841196" y="3118548"/>
              <a:ext cx="2827147" cy="345685"/>
            </a:xfrm>
            <a:prstGeom prst="rect">
              <a:avLst/>
            </a:prstGeom>
            <a:ln w="15875">
              <a:noFill/>
            </a:ln>
          </p:spPr>
          <p:txBody>
            <a:bodyPr wrap="square" lIns="68580" tIns="34290" rIns="68580" bIns="34290">
              <a:spAutoFit/>
            </a:bodyPr>
            <a:lstStyle/>
            <a:p>
              <a:r>
                <a:rPr lang="zh-CN" altLang="zh-CN" sz="2100" dirty="0">
                  <a:solidFill>
                    <a:schemeClr val="tx1">
                      <a:lumMod val="65000"/>
                      <a:lumOff val="35000"/>
                    </a:schemeClr>
                  </a:solidFill>
                  <a:latin typeface="微软雅黑" panose="020B0503020204020204" pitchFamily="34" charset="-122"/>
                  <a:ea typeface="微软雅黑" panose="020B0503020204020204" pitchFamily="34" charset="-122"/>
                  <a:cs typeface="+mn-ea"/>
                </a:rPr>
                <a:t>栅格系统的屏幕适配</a:t>
              </a:r>
              <a:endParaRPr lang="en-GB" altLang="zh-CN" sz="21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2" name="组合 71"/>
          <p:cNvGrpSpPr/>
          <p:nvPr/>
        </p:nvGrpSpPr>
        <p:grpSpPr>
          <a:xfrm>
            <a:off x="4024817" y="5614026"/>
            <a:ext cx="5142331" cy="613062"/>
            <a:chOff x="4315150" y="3730038"/>
            <a:chExt cx="3857250" cy="540057"/>
          </a:xfrm>
        </p:grpSpPr>
        <p:sp>
          <p:nvSpPr>
            <p:cNvPr id="73" name="矩形 72"/>
            <p:cNvSpPr/>
            <p:nvPr/>
          </p:nvSpPr>
          <p:spPr>
            <a:xfrm>
              <a:off x="4841197" y="3812702"/>
              <a:ext cx="2827146" cy="345685"/>
            </a:xfrm>
            <a:prstGeom prst="rect">
              <a:avLst/>
            </a:prstGeom>
            <a:ln w="15875">
              <a:noFill/>
            </a:ln>
          </p:spPr>
          <p:txBody>
            <a:bodyPr wrap="square" lIns="68580" tIns="34290" rIns="68580" bIns="34290">
              <a:spAutoFit/>
            </a:bodyPr>
            <a:lstStyle/>
            <a:p>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栅格系统中列的操作</a:t>
              </a:r>
              <a:endParaRPr lang="en-GB" altLang="zh-CN" sz="21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087094" y="4365898"/>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容器宽度为</a:t>
            </a:r>
            <a:r>
              <a:rPr lang="en-US" altLang="zh-CN" sz="1600" dirty="0">
                <a:solidFill>
                  <a:srgbClr val="595959"/>
                </a:solidFill>
                <a:latin typeface="微软雅黑" panose="020B0503020204020204" pitchFamily="34" charset="-122"/>
                <a:ea typeface="微软雅黑" panose="020B0503020204020204" pitchFamily="34" charset="-122"/>
              </a:rPr>
              <a:t>100%</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2.3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.container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TextBox 35"/>
          <p:cNvSpPr txBox="1">
            <a:spLocks noChangeArrowheads="1"/>
          </p:cNvSpPr>
          <p:nvPr/>
        </p:nvSpPr>
        <p:spPr bwMode="auto">
          <a:xfrm>
            <a:off x="838622" y="1209164"/>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a:t>
            </a:r>
            <a:r>
              <a:rPr lang="zh-CN" altLang="zh-CN" sz="2000" dirty="0">
                <a:solidFill>
                  <a:srgbClr val="1369B2"/>
                </a:solidFill>
                <a:latin typeface="微软雅黑" panose="020B0503020204020204" pitchFamily="34" charset="-122"/>
                <a:ea typeface="微软雅黑" panose="020B0503020204020204" pitchFamily="34" charset="-122"/>
              </a:rPr>
              <a:t>浏览器窗口宽度</a:t>
            </a:r>
            <a:r>
              <a:rPr lang="zh-CN" altLang="en-US" sz="2000" dirty="0">
                <a:solidFill>
                  <a:srgbClr val="1369B2"/>
                </a:solidFill>
                <a:latin typeface="微软雅黑" panose="020B0503020204020204" pitchFamily="34" charset="-122"/>
                <a:ea typeface="微软雅黑" panose="020B0503020204020204" pitchFamily="34" charset="-122"/>
              </a:rPr>
              <a:t>小</a:t>
            </a:r>
            <a:r>
              <a:rPr lang="zh-CN" altLang="zh-CN" sz="2000" dirty="0">
                <a:solidFill>
                  <a:srgbClr val="1369B2"/>
                </a:solidFill>
                <a:latin typeface="微软雅黑" panose="020B0503020204020204" pitchFamily="34" charset="-122"/>
                <a:ea typeface="微软雅黑" panose="020B0503020204020204" pitchFamily="34" charset="-122"/>
              </a:rPr>
              <a:t>于</a:t>
            </a:r>
            <a:r>
              <a:rPr lang="en-US" altLang="zh-CN" sz="2000" dirty="0">
                <a:solidFill>
                  <a:srgbClr val="1369B2"/>
                </a:solidFill>
                <a:latin typeface="微软雅黑" panose="020B0503020204020204" pitchFamily="34" charset="-122"/>
                <a:ea typeface="微软雅黑" panose="020B0503020204020204" pitchFamily="34" charset="-122"/>
              </a:rPr>
              <a:t>576px</a:t>
            </a:r>
            <a:r>
              <a:rPr lang="zh-CN" altLang="en-US" sz="2000" dirty="0">
                <a:solidFill>
                  <a:srgbClr val="595959"/>
                </a:solidFill>
                <a:latin typeface="微软雅黑" panose="020B0503020204020204" pitchFamily="34" charset="-122"/>
                <a:ea typeface="微软雅黑" panose="020B0503020204020204" pitchFamily="34" charset="-122"/>
              </a:rPr>
              <a:t>时。</a:t>
            </a:r>
          </a:p>
        </p:txBody>
      </p:sp>
      <p:pic>
        <p:nvPicPr>
          <p:cNvPr id="7" name="Picture 2" descr="图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732" y="2529116"/>
            <a:ext cx="6545019" cy="16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108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栅格系统的基本使用</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栅格系统的行和列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TextBox 35"/>
          <p:cNvSpPr txBox="1">
            <a:spLocks noChangeArrowheads="1"/>
          </p:cNvSpPr>
          <p:nvPr/>
        </p:nvSpPr>
        <p:spPr bwMode="auto">
          <a:xfrm>
            <a:off x="838622" y="1197546"/>
            <a:ext cx="1044116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zh-CN" sz="2000" dirty="0">
                <a:solidFill>
                  <a:srgbClr val="595959"/>
                </a:solidFill>
                <a:latin typeface="微软雅黑" panose="020B0503020204020204" pitchFamily="34" charset="-122"/>
                <a:ea typeface="微软雅黑" panose="020B0503020204020204" pitchFamily="34" charset="-122"/>
              </a:rPr>
              <a:t>栅格系统是指将页面布局划分为等宽的</a:t>
            </a:r>
            <a:r>
              <a:rPr lang="zh-CN" altLang="zh-CN" sz="2000" dirty="0">
                <a:solidFill>
                  <a:srgbClr val="1369B2"/>
                </a:solidFill>
                <a:latin typeface="微软雅黑" panose="020B0503020204020204" pitchFamily="34" charset="-122"/>
                <a:ea typeface="微软雅黑" panose="020B0503020204020204" pitchFamily="34" charset="-122"/>
              </a:rPr>
              <a:t>列</a:t>
            </a:r>
            <a:r>
              <a:rPr lang="zh-CN" altLang="zh-CN" sz="2000" dirty="0">
                <a:solidFill>
                  <a:srgbClr val="595959"/>
                </a:solidFill>
                <a:latin typeface="微软雅黑" panose="020B0503020204020204" pitchFamily="34" charset="-122"/>
                <a:ea typeface="微软雅黑" panose="020B0503020204020204" pitchFamily="34" charset="-122"/>
              </a:rPr>
              <a:t>。随着屏幕或视口尺寸的增加，系统会自动分为</a:t>
            </a:r>
            <a:r>
              <a:rPr lang="en-US" altLang="zh-CN" sz="2000" dirty="0">
                <a:solidFill>
                  <a:srgbClr val="595959"/>
                </a:solidFill>
                <a:latin typeface="微软雅黑" panose="020B0503020204020204" pitchFamily="34" charset="-122"/>
                <a:ea typeface="微软雅黑" panose="020B0503020204020204" pitchFamily="34" charset="-122"/>
              </a:rPr>
              <a:t>1~12</a:t>
            </a:r>
            <a:r>
              <a:rPr lang="zh-CN" altLang="zh-CN" sz="2000" dirty="0">
                <a:solidFill>
                  <a:srgbClr val="595959"/>
                </a:solidFill>
                <a:latin typeface="微软雅黑" panose="020B0503020204020204" pitchFamily="34" charset="-122"/>
                <a:ea typeface="微软雅黑" panose="020B0503020204020204" pitchFamily="34" charset="-122"/>
              </a:rPr>
              <a:t>列</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9" name="矩形 8"/>
          <p:cNvSpPr/>
          <p:nvPr/>
        </p:nvSpPr>
        <p:spPr>
          <a:xfrm>
            <a:off x="766614" y="2243982"/>
            <a:ext cx="10441160" cy="1938992"/>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栅格系统用于通过一系列的行（</a:t>
            </a:r>
            <a:r>
              <a:rPr lang="en-US" altLang="zh-CN" sz="2000" dirty="0">
                <a:solidFill>
                  <a:srgbClr val="595959"/>
                </a:solidFill>
                <a:latin typeface="微软雅黑" panose="020B0503020204020204" pitchFamily="34" charset="-122"/>
                <a:ea typeface="微软雅黑" panose="020B0503020204020204" pitchFamily="34" charset="-122"/>
              </a:rPr>
              <a:t>row</a:t>
            </a:r>
            <a:r>
              <a:rPr lang="zh-CN" altLang="zh-CN" sz="2000" dirty="0">
                <a:solidFill>
                  <a:srgbClr val="595959"/>
                </a:solidFill>
                <a:latin typeface="微软雅黑" panose="020B0503020204020204" pitchFamily="34" charset="-122"/>
                <a:ea typeface="微软雅黑" panose="020B0503020204020204" pitchFamily="34" charset="-122"/>
              </a:rPr>
              <a:t>）与列（</a:t>
            </a:r>
            <a:r>
              <a:rPr lang="en-US" altLang="zh-CN" sz="2000" dirty="0">
                <a:solidFill>
                  <a:srgbClr val="595959"/>
                </a:solidFill>
                <a:latin typeface="微软雅黑" panose="020B0503020204020204" pitchFamily="34" charset="-122"/>
                <a:ea typeface="微软雅黑" panose="020B0503020204020204" pitchFamily="34" charset="-122"/>
              </a:rPr>
              <a:t>column</a:t>
            </a:r>
            <a:r>
              <a:rPr lang="zh-CN" altLang="zh-CN" sz="2000" dirty="0">
                <a:solidFill>
                  <a:srgbClr val="595959"/>
                </a:solidFill>
                <a:latin typeface="微软雅黑" panose="020B0503020204020204" pitchFamily="34" charset="-122"/>
                <a:ea typeface="微软雅黑" panose="020B0503020204020204" pitchFamily="34" charset="-122"/>
              </a:rPr>
              <a:t>）的组合来</a:t>
            </a:r>
            <a:r>
              <a:rPr lang="zh-CN" altLang="zh-CN" sz="2000" dirty="0">
                <a:solidFill>
                  <a:srgbClr val="1369B2"/>
                </a:solidFill>
                <a:latin typeface="微软雅黑" panose="020B0503020204020204" pitchFamily="34" charset="-122"/>
                <a:ea typeface="微软雅黑" panose="020B0503020204020204" pitchFamily="34" charset="-122"/>
              </a:rPr>
              <a:t>创建页面布局</a:t>
            </a:r>
            <a:r>
              <a:rPr lang="zh-CN" altLang="zh-CN"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开发者可以将内容放入这些创建好的布局中，然后通过列数的定义来模块化页面布局。</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栅格系统页面的内容可以放入这些创建好的布局容器中，并且会根据父元素盒子（布局容器）尺寸的大小进行适当地调节，从而达到响应式页面布局的效果。</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0118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栅格系统的行和列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35"/>
          <p:cNvSpPr txBox="1">
            <a:spLocks noChangeArrowheads="1"/>
          </p:cNvSpPr>
          <p:nvPr/>
        </p:nvSpPr>
        <p:spPr bwMode="auto">
          <a:xfrm>
            <a:off x="838622" y="1197546"/>
            <a:ext cx="10441160"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zh-CN" sz="2000" dirty="0">
                <a:solidFill>
                  <a:srgbClr val="595959"/>
                </a:solidFill>
                <a:latin typeface="微软雅黑" panose="020B0503020204020204" pitchFamily="34" charset="-122"/>
                <a:ea typeface="微软雅黑" panose="020B0503020204020204" pitchFamily="34" charset="-122"/>
              </a:rPr>
              <a:t>栅格系统的</a:t>
            </a:r>
            <a:r>
              <a:rPr lang="zh-CN" altLang="zh-CN" sz="2000" dirty="0">
                <a:solidFill>
                  <a:srgbClr val="1369B2"/>
                </a:solidFill>
                <a:latin typeface="微软雅黑" panose="020B0503020204020204" pitchFamily="34" charset="-122"/>
                <a:ea typeface="微软雅黑" panose="020B0503020204020204" pitchFamily="34" charset="-122"/>
              </a:rPr>
              <a:t>基本使用方式</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7" name="TextBox 4"/>
          <p:cNvSpPr txBox="1">
            <a:spLocks noChangeArrowheads="1"/>
          </p:cNvSpPr>
          <p:nvPr/>
        </p:nvSpPr>
        <p:spPr bwMode="auto">
          <a:xfrm>
            <a:off x="190550" y="2131725"/>
            <a:ext cx="10156562" cy="2377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marL="342900" indent="-342900">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marL="1066800" lvl="1" indent="-457200">
              <a:lnSpc>
                <a:spcPct val="150000"/>
              </a:lnSpc>
              <a:buClr>
                <a:srgbClr val="0D0D0D"/>
              </a:buClr>
              <a:buFont typeface="+mj-lt"/>
              <a:buAutoNum type="arabicPeriod"/>
            </a:pP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en-US" sz="2000" dirty="0">
                <a:solidFill>
                  <a:srgbClr val="595959"/>
                </a:solidFill>
                <a:latin typeface="微软雅黑" panose="020B0503020204020204" pitchFamily="34" charset="-122"/>
                <a:ea typeface="微软雅黑" panose="020B0503020204020204" pitchFamily="34" charset="-122"/>
              </a:rPr>
              <a:t>栅格系统为不同屏幕宽度定义了不同的类，直接为元素添加类名即可。</a:t>
            </a:r>
            <a:endParaRPr lang="en-US" altLang="zh-CN" sz="2000" dirty="0">
              <a:solidFill>
                <a:srgbClr val="595959"/>
              </a:solidFill>
              <a:latin typeface="微软雅黑" panose="020B0503020204020204" pitchFamily="34" charset="-122"/>
              <a:ea typeface="微软雅黑" panose="020B0503020204020204" pitchFamily="34" charset="-122"/>
              <a:sym typeface="+mn-ea"/>
            </a:endParaRPr>
          </a:p>
          <a:p>
            <a:pPr marL="1066800" lvl="1" indent="-457200">
              <a:lnSpc>
                <a:spcPct val="150000"/>
              </a:lnSpc>
              <a:buClr>
                <a:srgbClr val="0D0D0D"/>
              </a:buClr>
              <a:buFont typeface="+mj-lt"/>
              <a:buAutoNum type="arabicPeriod"/>
            </a:pPr>
            <a:r>
              <a:rPr lang="zh-CN" altLang="en-US" sz="2000" dirty="0">
                <a:solidFill>
                  <a:srgbClr val="595959"/>
                </a:solidFill>
                <a:latin typeface="微软雅黑" panose="020B0503020204020204" pitchFamily="34" charset="-122"/>
                <a:ea typeface="微软雅黑" panose="020B0503020204020204" pitchFamily="34" charset="-122"/>
              </a:rPr>
              <a:t>行必须包含在布局容器中，以便为其赋予合适的排列和内补。</a:t>
            </a:r>
            <a:endParaRPr lang="en-US" altLang="zh-CN" sz="2000" dirty="0">
              <a:solidFill>
                <a:srgbClr val="595959"/>
              </a:solidFill>
              <a:latin typeface="微软雅黑" panose="020B0503020204020204" pitchFamily="34" charset="-122"/>
              <a:ea typeface="微软雅黑" panose="020B0503020204020204" pitchFamily="34" charset="-122"/>
            </a:endParaRPr>
          </a:p>
          <a:p>
            <a:pPr marL="1066800" lvl="1" indent="-457200">
              <a:lnSpc>
                <a:spcPct val="150000"/>
              </a:lnSpc>
              <a:buClr>
                <a:srgbClr val="0D0D0D"/>
              </a:buClr>
              <a:buFont typeface="+mj-lt"/>
              <a:buAutoNum type="arabicPeriod"/>
            </a:pPr>
            <a:r>
              <a:rPr lang="zh-CN" altLang="en-US" sz="2000" dirty="0">
                <a:solidFill>
                  <a:srgbClr val="595959"/>
                </a:solidFill>
                <a:latin typeface="微软雅黑" panose="020B0503020204020204" pitchFamily="34" charset="-122"/>
                <a:ea typeface="微软雅黑" panose="020B0503020204020204" pitchFamily="34" charset="-122"/>
              </a:rPr>
              <a:t>通过行可以在水平方向创建一组列并且只有列可以作为行的直接子元素。</a:t>
            </a:r>
            <a:endParaRPr lang="en-US" altLang="zh-CN" sz="2000" dirty="0">
              <a:solidFill>
                <a:srgbClr val="595959"/>
              </a:solidFill>
              <a:latin typeface="微软雅黑" panose="020B0503020204020204" pitchFamily="34" charset="-122"/>
              <a:ea typeface="微软雅黑" panose="020B0503020204020204" pitchFamily="34" charset="-122"/>
            </a:endParaRPr>
          </a:p>
          <a:p>
            <a:pPr marL="1066800" lvl="1" indent="-457200">
              <a:lnSpc>
                <a:spcPct val="150000"/>
              </a:lnSpc>
              <a:buClr>
                <a:srgbClr val="0D0D0D"/>
              </a:buClr>
              <a:buFont typeface="+mj-lt"/>
              <a:buAutoNum type="arabicPeriod"/>
            </a:pPr>
            <a:r>
              <a:rPr lang="zh-CN" altLang="en-US" sz="2000" dirty="0">
                <a:solidFill>
                  <a:srgbClr val="595959"/>
                </a:solidFill>
                <a:latin typeface="微软雅黑" panose="020B0503020204020204" pitchFamily="34" charset="-122"/>
                <a:ea typeface="微软雅黑" panose="020B0503020204020204" pitchFamily="34" charset="-122"/>
                <a:sym typeface="+mn-ea"/>
              </a:rPr>
              <a:t>行使用样式</a:t>
            </a:r>
            <a:r>
              <a:rPr lang="en-US" altLang="zh-CN" sz="2000" dirty="0">
                <a:solidFill>
                  <a:srgbClr val="595959"/>
                </a:solidFill>
                <a:latin typeface="微软雅黑" panose="020B0503020204020204" pitchFamily="34" charset="-122"/>
                <a:ea typeface="微软雅黑" panose="020B0503020204020204" pitchFamily="34" charset="-122"/>
                <a:sym typeface="+mn-ea"/>
              </a:rPr>
              <a:t>.row</a:t>
            </a:r>
            <a:r>
              <a:rPr lang="zh-CN" altLang="en-US" sz="2000" dirty="0">
                <a:solidFill>
                  <a:srgbClr val="595959"/>
                </a:solidFill>
                <a:latin typeface="微软雅黑" panose="020B0503020204020204" pitchFamily="34" charset="-122"/>
                <a:ea typeface="微软雅黑" panose="020B0503020204020204" pitchFamily="34" charset="-122"/>
                <a:sym typeface="+mn-ea"/>
              </a:rPr>
              <a:t>，列使用样式</a:t>
            </a:r>
            <a:r>
              <a:rPr lang="en-US" altLang="zh-CN" sz="2000" dirty="0">
                <a:solidFill>
                  <a:srgbClr val="595959"/>
                </a:solidFill>
                <a:latin typeface="微软雅黑" panose="020B0503020204020204" pitchFamily="34" charset="-122"/>
                <a:ea typeface="微软雅黑" panose="020B0503020204020204" pitchFamily="34" charset="-122"/>
                <a:sym typeface="+mn-ea"/>
              </a:rPr>
              <a:t>.col-*-*</a:t>
            </a:r>
            <a:r>
              <a:rPr lang="zh-CN" altLang="en-US" sz="2000" dirty="0">
                <a:solidFill>
                  <a:srgbClr val="595959"/>
                </a:solidFill>
                <a:latin typeface="微软雅黑" panose="020B0503020204020204" pitchFamily="34" charset="-122"/>
                <a:ea typeface="微软雅黑" panose="020B0503020204020204" pitchFamily="34" charset="-122"/>
                <a:sym typeface="+mn-ea"/>
              </a:rPr>
              <a:t>，内容应当放置于列内，列大于</a:t>
            </a:r>
            <a:r>
              <a:rPr lang="en-US" altLang="zh-CN" sz="2000" dirty="0">
                <a:solidFill>
                  <a:srgbClr val="595959"/>
                </a:solidFill>
                <a:latin typeface="微软雅黑" panose="020B0503020204020204" pitchFamily="34" charset="-122"/>
                <a:ea typeface="微软雅黑" panose="020B0503020204020204" pitchFamily="34" charset="-122"/>
                <a:sym typeface="+mn-ea"/>
              </a:rPr>
              <a:t>12</a:t>
            </a:r>
            <a:r>
              <a:rPr lang="zh-CN" altLang="en-US" sz="2000" dirty="0">
                <a:solidFill>
                  <a:srgbClr val="595959"/>
                </a:solidFill>
                <a:latin typeface="微软雅黑" panose="020B0503020204020204" pitchFamily="34" charset="-122"/>
                <a:ea typeface="微软雅黑" panose="020B0503020204020204" pitchFamily="34" charset="-122"/>
                <a:sym typeface="+mn-ea"/>
              </a:rPr>
              <a:t>时，将会另起一行排列。</a:t>
            </a:r>
            <a:endParaRPr lang="en-US" altLang="zh-CN" sz="2000" dirty="0">
              <a:solidFill>
                <a:srgbClr val="595959"/>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568560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学生信息表格案例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7" name="TextBox 35"/>
          <p:cNvSpPr txBox="1">
            <a:spLocks noChangeArrowheads="1"/>
          </p:cNvSpPr>
          <p:nvPr/>
        </p:nvSpPr>
        <p:spPr bwMode="auto">
          <a:xfrm>
            <a:off x="838622" y="1197546"/>
            <a:ext cx="10441160" cy="1915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案例实现思路：</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首先需要在布局容器中创建一个类名为</a:t>
            </a:r>
            <a:r>
              <a:rPr lang="en-US" altLang="zh-CN" sz="2000" dirty="0">
                <a:solidFill>
                  <a:srgbClr val="595959"/>
                </a:solidFill>
                <a:latin typeface="微软雅黑" panose="020B0503020204020204" pitchFamily="34" charset="-122"/>
                <a:ea typeface="微软雅黑" panose="020B0503020204020204" pitchFamily="34" charset="-122"/>
              </a:rPr>
              <a:t>row</a:t>
            </a:r>
            <a:r>
              <a:rPr lang="zh-CN" altLang="zh-CN" sz="2000" dirty="0">
                <a:solidFill>
                  <a:srgbClr val="595959"/>
                </a:solidFill>
                <a:latin typeface="微软雅黑" panose="020B0503020204020204" pitchFamily="34" charset="-122"/>
                <a:ea typeface="微软雅黑" panose="020B0503020204020204" pitchFamily="34" charset="-122"/>
              </a:rPr>
              <a:t>的</a:t>
            </a:r>
            <a:r>
              <a:rPr lang="en-US" altLang="zh-CN" sz="2000" dirty="0">
                <a:solidFill>
                  <a:srgbClr val="595959"/>
                </a:solidFill>
                <a:latin typeface="微软雅黑" panose="020B0503020204020204" pitchFamily="34" charset="-122"/>
                <a:ea typeface="微软雅黑" panose="020B0503020204020204" pitchFamily="34" charset="-122"/>
              </a:rPr>
              <a:t>div</a:t>
            </a:r>
            <a:r>
              <a:rPr lang="zh-CN" altLang="zh-CN" sz="2000" dirty="0">
                <a:solidFill>
                  <a:srgbClr val="595959"/>
                </a:solidFill>
                <a:latin typeface="微软雅黑" panose="020B0503020204020204" pitchFamily="34" charset="-122"/>
                <a:ea typeface="微软雅黑" panose="020B0503020204020204" pitchFamily="34" charset="-122"/>
              </a:rPr>
              <a:t>元素作为</a:t>
            </a:r>
            <a:r>
              <a:rPr lang="zh-CN" altLang="zh-CN" sz="2000" dirty="0">
                <a:solidFill>
                  <a:srgbClr val="1369B2"/>
                </a:solidFill>
                <a:latin typeface="微软雅黑" panose="020B0503020204020204" pitchFamily="34" charset="-122"/>
                <a:ea typeface="微软雅黑" panose="020B0503020204020204" pitchFamily="34" charset="-122"/>
              </a:rPr>
              <a:t>行</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然后在行的容器内部</a:t>
            </a:r>
            <a:r>
              <a:rPr lang="zh-CN" altLang="zh-CN" sz="2000" dirty="0">
                <a:solidFill>
                  <a:srgbClr val="1369B2"/>
                </a:solidFill>
                <a:latin typeface="微软雅黑" panose="020B0503020204020204" pitchFamily="34" charset="-122"/>
                <a:ea typeface="微软雅黑" panose="020B0503020204020204" pitchFamily="34" charset="-122"/>
              </a:rPr>
              <a:t>创建</a:t>
            </a:r>
            <a:r>
              <a:rPr lang="zh-CN" altLang="zh-CN" sz="2000" dirty="0">
                <a:solidFill>
                  <a:srgbClr val="595959"/>
                </a:solidFill>
                <a:latin typeface="微软雅黑" panose="020B0503020204020204" pitchFamily="34" charset="-122"/>
                <a:ea typeface="微软雅黑" panose="020B0503020204020204" pitchFamily="34" charset="-122"/>
              </a:rPr>
              <a:t>列。布局容器中的行和列就构成了栅格系统</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栅格系统中的行和列类似于表格中的行和列</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4" name="矩形 3"/>
          <p:cNvSpPr/>
          <p:nvPr/>
        </p:nvSpPr>
        <p:spPr>
          <a:xfrm>
            <a:off x="4259001" y="5151766"/>
            <a:ext cx="2664296" cy="461665"/>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学生信息表格</a:t>
            </a:r>
          </a:p>
        </p:txBody>
      </p:sp>
      <p:pic>
        <p:nvPicPr>
          <p:cNvPr id="5" name="Picture 2" descr="图5-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761" y="3429794"/>
            <a:ext cx="6984776" cy="164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495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学生信息表格案例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bwMode="auto">
          <a:xfrm>
            <a:off x="2422798" y="2493690"/>
            <a:ext cx="7776864" cy="41044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6" name="TextBox 2"/>
          <p:cNvSpPr txBox="1">
            <a:spLocks noChangeArrowheads="1"/>
          </p:cNvSpPr>
          <p:nvPr/>
        </p:nvSpPr>
        <p:spPr bwMode="auto">
          <a:xfrm>
            <a:off x="4084150" y="1845618"/>
            <a:ext cx="4455201"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ctr" eaLnBrk="1" hangingPunct="1">
              <a:lnSpc>
                <a:spcPct val="150000"/>
              </a:lnSpc>
              <a:buFont typeface="Arial" panose="020B0604020202090204" pitchFamily="34" charset="0"/>
              <a:buNone/>
            </a:pPr>
            <a:r>
              <a:rPr lang="zh-CN" altLang="en-US" sz="2000" b="1">
                <a:solidFill>
                  <a:srgbClr val="1369B2"/>
                </a:solidFill>
                <a:latin typeface="微软雅黑" panose="020B0503020204020204" pitchFamily="34" charset="-122"/>
                <a:ea typeface="微软雅黑" panose="020B0503020204020204" pitchFamily="34" charset="-122"/>
              </a:rPr>
              <a:t>学生</a:t>
            </a:r>
            <a:r>
              <a:rPr lang="zh-CN" altLang="en-US" sz="2000" b="1" dirty="0">
                <a:solidFill>
                  <a:srgbClr val="1369B2"/>
                </a:solidFill>
                <a:latin typeface="微软雅黑" panose="020B0503020204020204" pitchFamily="34" charset="-122"/>
                <a:ea typeface="微软雅黑" panose="020B0503020204020204" pitchFamily="34" charset="-122"/>
              </a:rPr>
              <a:t>信息表格的制作</a:t>
            </a:r>
          </a:p>
        </p:txBody>
      </p:sp>
      <p:sp>
        <p:nvSpPr>
          <p:cNvPr id="11" name="矩形 10"/>
          <p:cNvSpPr/>
          <p:nvPr/>
        </p:nvSpPr>
        <p:spPr bwMode="auto">
          <a:xfrm>
            <a:off x="2566814" y="2493690"/>
            <a:ext cx="7632848" cy="415498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&lt;meta name="viewport" content="width=device-width, initial-scale=1.0"&gt;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&lt;link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rel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="stylesheet"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href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css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/bootstrap.min.css"&gt;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&lt;style&gt;&lt;/style&gt;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class="container"&gt;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class="row"&gt;&lt;/div&gt;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class="row"&gt;&lt;/div&gt;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9" name="TextBox 76">
            <a:extLst>
              <a:ext uri="{FF2B5EF4-FFF2-40B4-BE49-F238E27FC236}">
                <a16:creationId xmlns:a16="http://schemas.microsoft.com/office/drawing/2014/main" id="{8EEE6BF0-6D13-D943-AAD1-B4D05EEA4526}"/>
              </a:ext>
            </a:extLst>
          </p:cNvPr>
          <p:cNvSpPr txBox="1"/>
          <p:nvPr/>
        </p:nvSpPr>
        <p:spPr>
          <a:xfrm>
            <a:off x="1168673" y="1477940"/>
            <a:ext cx="2535320"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HTML</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结构</a:t>
            </a:r>
          </a:p>
        </p:txBody>
      </p:sp>
    </p:spTree>
    <p:extLst>
      <p:ext uri="{BB962C8B-B14F-4D97-AF65-F5344CB8AC3E}">
        <p14:creationId xmlns:p14="http://schemas.microsoft.com/office/powerpoint/2010/main" val="2305931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854846" y="2364059"/>
            <a:ext cx="4608512" cy="26378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7" name="矩形 6"/>
          <p:cNvSpPr/>
          <p:nvPr/>
        </p:nvSpPr>
        <p:spPr bwMode="auto">
          <a:xfrm>
            <a:off x="3252950" y="2482750"/>
            <a:ext cx="6155666" cy="230832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.row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background-color: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eee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font-size: 30px;</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学生信息表格案例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TextBox 76">
            <a:extLst>
              <a:ext uri="{FF2B5EF4-FFF2-40B4-BE49-F238E27FC236}">
                <a16:creationId xmlns:a16="http://schemas.microsoft.com/office/drawing/2014/main" id="{8EEE6BF0-6D13-D943-AAD1-B4D05EEA4526}"/>
              </a:ext>
            </a:extLst>
          </p:cNvPr>
          <p:cNvSpPr txBox="1"/>
          <p:nvPr/>
        </p:nvSpPr>
        <p:spPr>
          <a:xfrm>
            <a:off x="1168672" y="1477940"/>
            <a:ext cx="2910309"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CSS</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样式代码</a:t>
            </a:r>
          </a:p>
        </p:txBody>
      </p:sp>
    </p:spTree>
    <p:extLst>
      <p:ext uri="{BB962C8B-B14F-4D97-AF65-F5344CB8AC3E}">
        <p14:creationId xmlns:p14="http://schemas.microsoft.com/office/powerpoint/2010/main" val="3334171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39022" y="4354109"/>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定义学生信息表格的行</a:t>
            </a:r>
          </a:p>
        </p:txBody>
      </p:sp>
      <p:sp>
        <p:nvSpPr>
          <p:cNvPr id="8"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学生信息表格案例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218" name="Picture 2" descr="图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742" y="2133650"/>
            <a:ext cx="8428643" cy="2058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5"/>
          <p:cNvSpPr txBox="1">
            <a:spLocks noChangeArrowheads="1"/>
          </p:cNvSpPr>
          <p:nvPr/>
        </p:nvSpPr>
        <p:spPr bwMode="auto">
          <a:xfrm>
            <a:off x="838622" y="1197546"/>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学生信息表格案例</a:t>
            </a:r>
            <a:r>
              <a:rPr lang="zh-CN" altLang="zh-CN" sz="2000" dirty="0">
                <a:solidFill>
                  <a:srgbClr val="595959"/>
                </a:solidFill>
                <a:latin typeface="微软雅黑" panose="020B0503020204020204" pitchFamily="34" charset="-122"/>
                <a:ea typeface="微软雅黑" panose="020B0503020204020204" pitchFamily="34" charset="-122"/>
              </a:rPr>
              <a:t>页面效果</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1155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854846" y="2277666"/>
            <a:ext cx="6913810" cy="2796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7" name="矩形 6"/>
          <p:cNvSpPr/>
          <p:nvPr/>
        </p:nvSpPr>
        <p:spPr bwMode="auto">
          <a:xfrm>
            <a:off x="3252950" y="2396357"/>
            <a:ext cx="6155666" cy="2677656"/>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原代码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.col-md-4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border: 1px solid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fff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text-align: center;</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学生信息表格案例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TextBox 35"/>
          <p:cNvSpPr txBox="1">
            <a:spLocks noChangeArrowheads="1"/>
          </p:cNvSpPr>
          <p:nvPr/>
        </p:nvSpPr>
        <p:spPr bwMode="auto">
          <a:xfrm>
            <a:off x="838622" y="1197546"/>
            <a:ext cx="10441160"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在原来的</a:t>
            </a:r>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1369B2"/>
                </a:solidFill>
                <a:latin typeface="微软雅黑" panose="020B0503020204020204" pitchFamily="34" charset="-122"/>
                <a:ea typeface="微软雅黑" panose="020B0503020204020204" pitchFamily="34" charset="-122"/>
              </a:rPr>
              <a:t>代码</a:t>
            </a:r>
            <a:r>
              <a:rPr lang="zh-CN" altLang="en-US" sz="2000" dirty="0">
                <a:solidFill>
                  <a:srgbClr val="595959"/>
                </a:solidFill>
                <a:latin typeface="微软雅黑" panose="020B0503020204020204" pitchFamily="34" charset="-122"/>
                <a:ea typeface="微软雅黑" panose="020B0503020204020204" pitchFamily="34" charset="-122"/>
              </a:rPr>
              <a:t>后，编写如下代码来定义表格的列。</a:t>
            </a:r>
          </a:p>
        </p:txBody>
      </p:sp>
    </p:spTree>
    <p:extLst>
      <p:ext uri="{BB962C8B-B14F-4D97-AF65-F5344CB8AC3E}">
        <p14:creationId xmlns:p14="http://schemas.microsoft.com/office/powerpoint/2010/main" val="4026786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854846" y="2088111"/>
            <a:ext cx="6913810" cy="3122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7" name="矩形 6"/>
          <p:cNvSpPr/>
          <p:nvPr/>
        </p:nvSpPr>
        <p:spPr bwMode="auto">
          <a:xfrm>
            <a:off x="3252950" y="2206802"/>
            <a:ext cx="6155666" cy="3003515"/>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在第</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行中添加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 class="col-md-4"&gt;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姓名</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 class="col-md-4"&gt;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年龄</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 class="col-md-4"&gt;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性别</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在第</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行中添加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 class="col-md-4"&gt;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张三</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 class="col-md-4"&gt;29&lt;/div&gt;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 class="col-md-4"&gt;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男</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学生信息表格案例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TextBox 35"/>
          <p:cNvSpPr txBox="1">
            <a:spLocks noChangeArrowheads="1"/>
          </p:cNvSpPr>
          <p:nvPr/>
        </p:nvSpPr>
        <p:spPr bwMode="auto">
          <a:xfrm>
            <a:off x="838622" y="1197546"/>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在原来的</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en-US" sz="2000" dirty="0">
                <a:solidFill>
                  <a:srgbClr val="1369B2"/>
                </a:solidFill>
                <a:latin typeface="微软雅黑" panose="020B0503020204020204" pitchFamily="34" charset="-122"/>
                <a:ea typeface="微软雅黑" panose="020B0503020204020204" pitchFamily="34" charset="-122"/>
              </a:rPr>
              <a:t>代码</a:t>
            </a:r>
            <a:r>
              <a:rPr lang="zh-CN" altLang="en-US" sz="2000" dirty="0">
                <a:solidFill>
                  <a:srgbClr val="595959"/>
                </a:solidFill>
                <a:latin typeface="微软雅黑" panose="020B0503020204020204" pitchFamily="34" charset="-122"/>
                <a:ea typeface="微软雅黑" panose="020B0503020204020204" pitchFamily="34" charset="-122"/>
              </a:rPr>
              <a:t>中，编写如下代码来定义表格的列。</a:t>
            </a:r>
          </a:p>
        </p:txBody>
      </p:sp>
    </p:spTree>
    <p:extLst>
      <p:ext uri="{BB962C8B-B14F-4D97-AF65-F5344CB8AC3E}">
        <p14:creationId xmlns:p14="http://schemas.microsoft.com/office/powerpoint/2010/main" val="1284109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栅格系统简介</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43305" y="4444620"/>
            <a:ext cx="2664296" cy="418191"/>
          </a:xfrm>
          <a:prstGeom prst="rect">
            <a:avLst/>
          </a:prstGeom>
        </p:spPr>
        <p:txBody>
          <a:bodyPr wrap="square">
            <a:spAutoFit/>
          </a:bodyPr>
          <a:lstStyle/>
          <a:p>
            <a:pPr algn="ct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2</a:t>
            </a:r>
            <a:r>
              <a:rPr lang="zh-CN" altLang="en-US" sz="1600" dirty="0">
                <a:solidFill>
                  <a:srgbClr val="595959"/>
                </a:solidFill>
                <a:latin typeface="微软雅黑" panose="020B0503020204020204" pitchFamily="34" charset="-122"/>
                <a:ea typeface="微软雅黑" panose="020B0503020204020204" pitchFamily="34" charset="-122"/>
              </a:rPr>
              <a:t>行</a:t>
            </a:r>
            <a:r>
              <a:rPr lang="en-US" altLang="zh-CN" sz="1600" dirty="0">
                <a:solidFill>
                  <a:srgbClr val="595959"/>
                </a:solidFill>
                <a:latin typeface="微软雅黑" panose="020B0503020204020204" pitchFamily="34" charset="-122"/>
                <a:ea typeface="微软雅黑" panose="020B0503020204020204" pitchFamily="34" charset="-122"/>
              </a:rPr>
              <a:t>3</a:t>
            </a:r>
            <a:r>
              <a:rPr lang="zh-CN" altLang="en-US" sz="1600" dirty="0">
                <a:solidFill>
                  <a:srgbClr val="595959"/>
                </a:solidFill>
                <a:latin typeface="微软雅黑" panose="020B0503020204020204" pitchFamily="34" charset="-122"/>
                <a:ea typeface="微软雅黑" panose="020B0503020204020204" pitchFamily="34" charset="-122"/>
              </a:rPr>
              <a:t>列的学生信息表格</a:t>
            </a:r>
          </a:p>
        </p:txBody>
      </p:sp>
      <p:sp>
        <p:nvSpPr>
          <p:cNvPr id="8"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学生信息表格案例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42" name="Picture 2" descr="图5-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686" y="2142143"/>
            <a:ext cx="9121535" cy="215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5"/>
          <p:cNvSpPr txBox="1">
            <a:spLocks noChangeArrowheads="1"/>
          </p:cNvSpPr>
          <p:nvPr/>
        </p:nvSpPr>
        <p:spPr bwMode="auto">
          <a:xfrm>
            <a:off x="838622" y="1197546"/>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浏览器重新刷新页面</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3816054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栅格系统的屏幕适配</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zh-CN" sz="6600" b="1">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栅格系统的类前缀</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10" name="表格 9"/>
          <p:cNvGraphicFramePr>
            <a:graphicFrameLocks noGrp="1"/>
          </p:cNvGraphicFramePr>
          <p:nvPr>
            <p:extLst>
              <p:ext uri="{D42A27DB-BD31-4B8C-83A1-F6EECF244321}">
                <p14:modId xmlns:p14="http://schemas.microsoft.com/office/powerpoint/2010/main" val="830445014"/>
              </p:ext>
            </p:extLst>
          </p:nvPr>
        </p:nvGraphicFramePr>
        <p:xfrm>
          <a:off x="1143690" y="3357786"/>
          <a:ext cx="9793086" cy="1895378"/>
        </p:xfrm>
        <a:graphic>
          <a:graphicData uri="http://schemas.openxmlformats.org/drawingml/2006/table">
            <a:tbl>
              <a:tblPr>
                <a:tableStyleId>{7DF18680-E054-41AD-8BC1-D1AEF772440D}</a:tableStyleId>
              </a:tblPr>
              <a:tblGrid>
                <a:gridCol w="2143204">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620714527"/>
                    </a:ext>
                  </a:extLst>
                </a:gridCol>
                <a:gridCol w="1584176">
                  <a:extLst>
                    <a:ext uri="{9D8B030D-6E8A-4147-A177-3AD203B41FA5}">
                      <a16:colId xmlns:a16="http://schemas.microsoft.com/office/drawing/2014/main" val="457136796"/>
                    </a:ext>
                  </a:extLst>
                </a:gridCol>
                <a:gridCol w="1584176">
                  <a:extLst>
                    <a:ext uri="{9D8B030D-6E8A-4147-A177-3AD203B41FA5}">
                      <a16:colId xmlns:a16="http://schemas.microsoft.com/office/drawing/2014/main" val="2226079784"/>
                    </a:ext>
                  </a:extLst>
                </a:gridCol>
                <a:gridCol w="1601210">
                  <a:extLst>
                    <a:ext uri="{9D8B030D-6E8A-4147-A177-3AD203B41FA5}">
                      <a16:colId xmlns:a16="http://schemas.microsoft.com/office/drawing/2014/main" val="517997159"/>
                    </a:ext>
                  </a:extLst>
                </a:gridCol>
              </a:tblGrid>
              <a:tr h="864096">
                <a:tc>
                  <a:txBody>
                    <a:bodyPr/>
                    <a:lstStyle/>
                    <a:p>
                      <a:pPr indent="267970" algn="ctr">
                        <a:spcAft>
                          <a:spcPts val="0"/>
                        </a:spcAft>
                      </a:pP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nchorCtr="1">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rPr>
                        <a:t>超小设备</a:t>
                      </a:r>
                      <a:r>
                        <a:rPr lang="en-US" altLang="zh-CN" sz="1600" b="1" kern="100" dirty="0">
                          <a:solidFill>
                            <a:srgbClr val="595959"/>
                          </a:solidFill>
                          <a:effectLst/>
                          <a:latin typeface="微软雅黑" panose="020B0503020204020204" pitchFamily="34" charset="-122"/>
                          <a:ea typeface="微软雅黑" panose="020B0503020204020204" pitchFamily="34" charset="-122"/>
                        </a:rPr>
                        <a:t>&lt;576px</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nchorCtr="1">
                    <a:solidFill>
                      <a:srgbClr val="F2F2F2"/>
                    </a:solidFill>
                  </a:tcPr>
                </a:tc>
                <a:tc>
                  <a:txBody>
                    <a:bodyPr/>
                    <a:lstStyle/>
                    <a:p>
                      <a:pPr marL="0" marR="0" lvl="0" indent="267970" algn="ctr" defTabSz="1219200" rtl="0" eaLnBrk="1" fontAlgn="auto" latinLnBrk="0" hangingPunct="1">
                        <a:lnSpc>
                          <a:spcPct val="100000"/>
                        </a:lnSpc>
                        <a:spcBef>
                          <a:spcPts val="0"/>
                        </a:spcBef>
                        <a:spcAft>
                          <a:spcPts val="0"/>
                        </a:spcAft>
                        <a:buClrTx/>
                        <a:buSzTx/>
                        <a:buFontTx/>
                        <a:buNone/>
                        <a:tabLst/>
                        <a:defRPr/>
                      </a:pPr>
                      <a:r>
                        <a:rPr lang="zh-CN" altLang="en-US" sz="1600" b="1" kern="100" dirty="0">
                          <a:solidFill>
                            <a:srgbClr val="595959"/>
                          </a:solidFill>
                          <a:effectLst/>
                          <a:latin typeface="微软雅黑" panose="020B0503020204020204" pitchFamily="34" charset="-122"/>
                          <a:ea typeface="微软雅黑" panose="020B0503020204020204" pitchFamily="34" charset="-122"/>
                        </a:rPr>
                        <a:t>平板</a:t>
                      </a:r>
                      <a:r>
                        <a:rPr lang="zh-CN" altLang="zh-CN" sz="1600" b="1"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1" kern="100" dirty="0">
                          <a:solidFill>
                            <a:srgbClr val="595959"/>
                          </a:solidFill>
                          <a:effectLst/>
                          <a:latin typeface="微软雅黑" panose="020B0503020204020204" pitchFamily="34" charset="-122"/>
                          <a:ea typeface="微软雅黑" panose="020B0503020204020204" pitchFamily="34" charset="-122"/>
                        </a:rPr>
                        <a:t>576p</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x</a:t>
                      </a:r>
                      <a:endParaRPr lang="zh-CN"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7970" algn="ctr" defTabSz="1219200" rtl="0" eaLnBrk="1" fontAlgn="auto" latinLnBrk="0" hangingPunct="1">
                        <a:lnSpc>
                          <a:spcPct val="100000"/>
                        </a:lnSpc>
                        <a:spcBef>
                          <a:spcPts val="0"/>
                        </a:spcBef>
                        <a:spcAft>
                          <a:spcPts val="0"/>
                        </a:spcAft>
                        <a:buClrTx/>
                        <a:buSzTx/>
                        <a:buFontTx/>
                        <a:buNone/>
                        <a:tabLst/>
                        <a:defRPr/>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桌面显示器</a:t>
                      </a:r>
                      <a:r>
                        <a:rPr lang="zh-CN" altLang="zh-CN" sz="1600" b="1"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768px</a:t>
                      </a:r>
                      <a:endParaRPr lang="zh-CN"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7970" algn="ctr" defTabSz="1219200" rtl="0" eaLnBrk="1" fontAlgn="auto" latinLnBrk="0" hangingPunct="1">
                        <a:lnSpc>
                          <a:spcPct val="100000"/>
                        </a:lnSpc>
                        <a:spcBef>
                          <a:spcPts val="0"/>
                        </a:spcBef>
                        <a:spcAft>
                          <a:spcPts val="0"/>
                        </a:spcAft>
                        <a:buClrTx/>
                        <a:buSzTx/>
                        <a:buFontTx/>
                        <a:buNone/>
                        <a:tabLst/>
                        <a:defRPr/>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大桌面显示器</a:t>
                      </a:r>
                      <a:r>
                        <a:rPr lang="zh-CN" altLang="zh-CN" sz="1600" b="1"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992px</a:t>
                      </a:r>
                      <a:endParaRPr lang="zh-CN"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7970" algn="ctr" defTabSz="1219200" rtl="0" eaLnBrk="1" fontAlgn="auto" latinLnBrk="0" hangingPunct="1">
                        <a:lnSpc>
                          <a:spcPct val="100000"/>
                        </a:lnSpc>
                        <a:spcBef>
                          <a:spcPts val="0"/>
                        </a:spcBef>
                        <a:spcAft>
                          <a:spcPts val="0"/>
                        </a:spcAft>
                        <a:buClrTx/>
                        <a:buSzTx/>
                        <a:buFontTx/>
                        <a:buNone/>
                        <a:tabLst/>
                        <a:defRPr/>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超大桌面显示器</a:t>
                      </a:r>
                      <a:r>
                        <a:rPr lang="zh-CN" altLang="zh-CN" sz="1600" b="1"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1200px</a:t>
                      </a:r>
                      <a:endParaRPr lang="zh-CN"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0"/>
                  </a:ext>
                </a:extLst>
              </a:tr>
              <a:tr h="515641">
                <a:tc>
                  <a:txBody>
                    <a:bodyPr/>
                    <a:lstStyle/>
                    <a:p>
                      <a:pPr marL="0" indent="266700" algn="l" defTabSz="1219200" rtl="0" eaLnBrk="1" latinLnBrk="0" hangingPunct="1">
                        <a:spcAft>
                          <a:spcPts val="0"/>
                        </a:spcAft>
                      </a:pPr>
                      <a:r>
                        <a:rPr lang="fr-FR" altLang="zh-CN" sz="1600" b="0" kern="100" dirty="0">
                          <a:solidFill>
                            <a:srgbClr val="595959"/>
                          </a:solidFill>
                          <a:effectLst/>
                          <a:latin typeface="微软雅黑" panose="020B0503020204020204" pitchFamily="34" charset="-122"/>
                          <a:ea typeface="微软雅黑" panose="020B0503020204020204" pitchFamily="34" charset="-122"/>
                          <a:cs typeface="+mn-cs"/>
                        </a:rPr>
                        <a:t>.container</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最大容器宽度</a:t>
                      </a:r>
                      <a:r>
                        <a:rPr lang="fr-FR" altLang="zh-CN" sz="1600" b="0" kern="100" dirty="0">
                          <a:solidFill>
                            <a:srgbClr val="595959"/>
                          </a:solidFill>
                          <a:effectLst/>
                          <a:latin typeface="微软雅黑" panose="020B0503020204020204" pitchFamily="34" charset="-122"/>
                          <a:ea typeface="微软雅黑" panose="020B0503020204020204" pitchFamily="34" charset="-122"/>
                          <a:cs typeface="+mn-cs"/>
                        </a:rPr>
                        <a:t> </a:t>
                      </a:r>
                    </a:p>
                  </a:txBody>
                  <a:tcPr marL="68580" marR="68580" marT="0" marB="0" anchor="ctr">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（自动）</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540px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720px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960px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1140px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1"/>
                  </a:ext>
                </a:extLst>
              </a:tr>
              <a:tr h="515641">
                <a:tc>
                  <a:txBody>
                    <a:bodyPr/>
                    <a:lstStyle/>
                    <a:p>
                      <a:pPr marL="0" indent="266700" algn="l"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类前缀</a:t>
                      </a:r>
                      <a:endParaRPr lang="fr-FR"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.col-</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.col-</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sm</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.col-md-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6700" algn="ctr" defTabSz="1219200" rtl="0" eaLnBrk="1" fontAlgn="auto" latinLnBrk="0" hangingPunct="1">
                        <a:lnSpc>
                          <a:spcPct val="100000"/>
                        </a:lnSpc>
                        <a:spcBef>
                          <a:spcPts val="0"/>
                        </a:spcBef>
                        <a:spcAft>
                          <a:spcPts val="0"/>
                        </a:spcAft>
                        <a:buClrTx/>
                        <a:buSzTx/>
                        <a:buFontTx/>
                        <a:buNone/>
                        <a:tabLst/>
                        <a:defRPr/>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.col-</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lg</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6700" algn="ctr" defTabSz="1219200" rtl="0" eaLnBrk="1" fontAlgn="auto" latinLnBrk="0" hangingPunct="1">
                        <a:lnSpc>
                          <a:spcPct val="100000"/>
                        </a:lnSpc>
                        <a:spcBef>
                          <a:spcPts val="0"/>
                        </a:spcBef>
                        <a:spcAft>
                          <a:spcPts val="0"/>
                        </a:spcAft>
                        <a:buClrTx/>
                        <a:buSzTx/>
                        <a:buFontTx/>
                        <a:buNone/>
                        <a:tabLst/>
                        <a:defRPr/>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.col-xl-</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36994685"/>
                  </a:ext>
                </a:extLst>
              </a:tr>
            </a:tbl>
          </a:graphicData>
        </a:graphic>
      </p:graphicFrame>
      <p:sp>
        <p:nvSpPr>
          <p:cNvPr id="6" name="TextBox 35"/>
          <p:cNvSpPr txBox="1">
            <a:spLocks noChangeArrowheads="1"/>
          </p:cNvSpPr>
          <p:nvPr/>
        </p:nvSpPr>
        <p:spPr bwMode="auto">
          <a:xfrm>
            <a:off x="838622" y="1197546"/>
            <a:ext cx="10441160"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栅格系统提供了</a:t>
            </a:r>
            <a:r>
              <a:rPr lang="zh-CN" altLang="zh-CN" sz="2000" dirty="0">
                <a:solidFill>
                  <a:srgbClr val="1369B2"/>
                </a:solidFill>
                <a:latin typeface="微软雅黑" panose="020B0503020204020204" pitchFamily="34" charset="-122"/>
                <a:ea typeface="微软雅黑" panose="020B0503020204020204" pitchFamily="34" charset="-122"/>
              </a:rPr>
              <a:t>基本的前缀</a:t>
            </a:r>
            <a:r>
              <a:rPr lang="zh-CN" altLang="zh-CN" sz="2000" dirty="0">
                <a:solidFill>
                  <a:srgbClr val="595959"/>
                </a:solidFill>
                <a:latin typeface="微软雅黑" panose="020B0503020204020204" pitchFamily="34" charset="-122"/>
                <a:ea typeface="微软雅黑" panose="020B0503020204020204" pitchFamily="34" charset="-122"/>
              </a:rPr>
              <a:t>，用于在不同宽度的屏幕中实现不同的排列方式，列的类名可以写多个，也就是可以同时设置</a:t>
            </a:r>
            <a:r>
              <a:rPr lang="en-US" altLang="zh-CN" sz="2000" dirty="0">
                <a:solidFill>
                  <a:srgbClr val="595959"/>
                </a:solidFill>
                <a:latin typeface="微软雅黑" panose="020B0503020204020204" pitchFamily="34" charset="-122"/>
                <a:ea typeface="微软雅黑" panose="020B0503020204020204" pitchFamily="34" charset="-122"/>
              </a:rPr>
              <a:t>.col-*</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.col-</a:t>
            </a:r>
            <a:r>
              <a:rPr lang="en-US" altLang="zh-CN" sz="2000" dirty="0" err="1">
                <a:solidFill>
                  <a:srgbClr val="595959"/>
                </a:solidFill>
                <a:latin typeface="微软雅黑" panose="020B0503020204020204" pitchFamily="34" charset="-122"/>
                <a:ea typeface="微软雅黑" panose="020B0503020204020204" pitchFamily="34" charset="-122"/>
              </a:rPr>
              <a:t>sm</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.col-md-*</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.col-</a:t>
            </a:r>
            <a:r>
              <a:rPr lang="en-US" altLang="zh-CN" sz="2000" dirty="0" err="1">
                <a:solidFill>
                  <a:srgbClr val="595959"/>
                </a:solidFill>
                <a:latin typeface="微软雅黑" panose="020B0503020204020204" pitchFamily="34" charset="-122"/>
                <a:ea typeface="微软雅黑" panose="020B0503020204020204" pitchFamily="34" charset="-122"/>
              </a:rPr>
              <a:t>lg</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.col-xl-*</a:t>
            </a:r>
            <a:r>
              <a:rPr lang="zh-CN" altLang="zh-CN" sz="2000" dirty="0">
                <a:solidFill>
                  <a:srgbClr val="595959"/>
                </a:solidFill>
                <a:latin typeface="微软雅黑" panose="020B0503020204020204" pitchFamily="34" charset="-122"/>
                <a:ea typeface="微软雅黑" panose="020B0503020204020204" pitchFamily="34" charset="-122"/>
              </a:rPr>
              <a:t>类名。当同时使用这些类的时候，它会根据当前屏幕的大小来使相应的类生效</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实现在不同屏幕下展示不同的页面结构</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3028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使用类前缀设置列的宽度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bwMode="auto">
          <a:xfrm>
            <a:off x="2854846" y="2781722"/>
            <a:ext cx="5328592" cy="21861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7" name="矩形 6"/>
          <p:cNvSpPr/>
          <p:nvPr/>
        </p:nvSpPr>
        <p:spPr bwMode="auto">
          <a:xfrm>
            <a:off x="3252950" y="2900413"/>
            <a:ext cx="5074504"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col-</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栅格的数量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设置超小设备</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col-</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栅格的数量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设置平板</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col-md-</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栅格的数量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设置桌面显示器</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col-</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lg</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栅格的数量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设置大桌面显示器</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col-xl-</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栅格的数量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设置超大桌面显示器</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9" name="TextBox 35"/>
          <p:cNvSpPr txBox="1">
            <a:spLocks noChangeArrowheads="1"/>
          </p:cNvSpPr>
          <p:nvPr/>
        </p:nvSpPr>
        <p:spPr bwMode="auto">
          <a:xfrm>
            <a:off x="838622" y="1197546"/>
            <a:ext cx="1044116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由于栅格系统就是默认将父元素分成</a:t>
            </a:r>
            <a:r>
              <a:rPr lang="en-US" altLang="zh-CN" sz="2000" dirty="0">
                <a:solidFill>
                  <a:srgbClr val="1369B2"/>
                </a:solidFill>
                <a:latin typeface="微软雅黑" panose="020B0503020204020204" pitchFamily="34" charset="-122"/>
                <a:ea typeface="微软雅黑" panose="020B0503020204020204" pitchFamily="34" charset="-122"/>
              </a:rPr>
              <a:t>12</a:t>
            </a:r>
            <a:r>
              <a:rPr lang="zh-CN" altLang="zh-CN" sz="2000" dirty="0">
                <a:solidFill>
                  <a:srgbClr val="1369B2"/>
                </a:solidFill>
                <a:latin typeface="微软雅黑" panose="020B0503020204020204" pitchFamily="34" charset="-122"/>
                <a:ea typeface="微软雅黑" panose="020B0503020204020204" pitchFamily="34" charset="-122"/>
              </a:rPr>
              <a:t>等份</a:t>
            </a:r>
            <a:r>
              <a:rPr lang="zh-CN" altLang="zh-CN" sz="2000" dirty="0">
                <a:solidFill>
                  <a:srgbClr val="595959"/>
                </a:solidFill>
                <a:latin typeface="微软雅黑" panose="020B0503020204020204" pitchFamily="34" charset="-122"/>
                <a:ea typeface="微软雅黑" panose="020B0503020204020204" pitchFamily="34" charset="-122"/>
              </a:rPr>
              <a:t>，所以可根据占据的份数来设置子元素的宽度，在设置列的宽度时，只需要在不同的类前缀后面加上栅格数量即可</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8394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422798" y="1989634"/>
            <a:ext cx="7776864" cy="47525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6" name="TextBox 2"/>
          <p:cNvSpPr txBox="1">
            <a:spLocks noChangeArrowheads="1"/>
          </p:cNvSpPr>
          <p:nvPr/>
        </p:nvSpPr>
        <p:spPr bwMode="auto">
          <a:xfrm>
            <a:off x="3679986" y="1251441"/>
            <a:ext cx="5549667"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ctr">
              <a:lnSpc>
                <a:spcPct val="150000"/>
              </a:lnSpc>
            </a:pPr>
            <a:r>
              <a:rPr lang="zh-CN" altLang="en-US" sz="2000" b="1">
                <a:solidFill>
                  <a:srgbClr val="1369B2"/>
                </a:solidFill>
                <a:latin typeface="微软雅黑" panose="020B0503020204020204" pitchFamily="34" charset="-122"/>
                <a:ea typeface="微软雅黑" panose="020B0503020204020204" pitchFamily="34" charset="-122"/>
              </a:rPr>
              <a:t>不同</a:t>
            </a:r>
            <a:r>
              <a:rPr lang="zh-CN" altLang="en-US" sz="2000" b="1" dirty="0">
                <a:solidFill>
                  <a:srgbClr val="1369B2"/>
                </a:solidFill>
                <a:latin typeface="微软雅黑" panose="020B0503020204020204" pitchFamily="34" charset="-122"/>
                <a:ea typeface="微软雅黑" panose="020B0503020204020204" pitchFamily="34" charset="-122"/>
              </a:rPr>
              <a:t>的屏幕下设置不同的列的宽度</a:t>
            </a:r>
          </a:p>
        </p:txBody>
      </p:sp>
      <p:sp>
        <p:nvSpPr>
          <p:cNvPr id="11" name="矩形 10"/>
          <p:cNvSpPr/>
          <p:nvPr/>
        </p:nvSpPr>
        <p:spPr bwMode="auto">
          <a:xfrm>
            <a:off x="2543082" y="1917626"/>
            <a:ext cx="7632848" cy="4893647"/>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&lt;meta name="viewport" content="width=device-width, initial-scale=1.0"&gt;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&lt;link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rel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="stylesheet"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href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css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/bootstrap.min.css"&gt;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&lt;style&gt;&lt;/style&gt;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class="container"&gt;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class="row"&gt;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class="col-sm-4 col-md-6"&gt;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第一列</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省略其他两列</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9"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使用类前缀设置列的宽度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TextBox 76">
            <a:extLst>
              <a:ext uri="{FF2B5EF4-FFF2-40B4-BE49-F238E27FC236}">
                <a16:creationId xmlns:a16="http://schemas.microsoft.com/office/drawing/2014/main" id="{8EEE6BF0-6D13-D943-AAD1-B4D05EEA4526}"/>
              </a:ext>
            </a:extLst>
          </p:cNvPr>
          <p:cNvSpPr txBox="1"/>
          <p:nvPr/>
        </p:nvSpPr>
        <p:spPr>
          <a:xfrm>
            <a:off x="1168673" y="1341562"/>
            <a:ext cx="2535320"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HTML</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结构</a:t>
            </a:r>
          </a:p>
        </p:txBody>
      </p:sp>
    </p:spTree>
    <p:extLst>
      <p:ext uri="{BB962C8B-B14F-4D97-AF65-F5344CB8AC3E}">
        <p14:creationId xmlns:p14="http://schemas.microsoft.com/office/powerpoint/2010/main" val="2367122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854846" y="2148035"/>
            <a:ext cx="5904656" cy="35350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7" name="矩形 6"/>
          <p:cNvSpPr/>
          <p:nvPr/>
        </p:nvSpPr>
        <p:spPr bwMode="auto">
          <a:xfrm>
            <a:off x="3252950" y="2266726"/>
            <a:ext cx="5257172" cy="341632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.row { background-color: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eee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.col-sm-4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background-color: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eee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border: 1px solid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fff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text-align: center;</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font-size: 30px;</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0"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使用类前缀设置列的宽度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TextBox 76">
            <a:extLst>
              <a:ext uri="{FF2B5EF4-FFF2-40B4-BE49-F238E27FC236}">
                <a16:creationId xmlns:a16="http://schemas.microsoft.com/office/drawing/2014/main" id="{8EEE6BF0-6D13-D943-AAD1-B4D05EEA4526}"/>
              </a:ext>
            </a:extLst>
          </p:cNvPr>
          <p:cNvSpPr txBox="1"/>
          <p:nvPr/>
        </p:nvSpPr>
        <p:spPr>
          <a:xfrm>
            <a:off x="1168672" y="1477940"/>
            <a:ext cx="2910309"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CSS</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样式代码</a:t>
            </a:r>
          </a:p>
        </p:txBody>
      </p:sp>
    </p:spTree>
    <p:extLst>
      <p:ext uri="{BB962C8B-B14F-4D97-AF65-F5344CB8AC3E}">
        <p14:creationId xmlns:p14="http://schemas.microsoft.com/office/powerpoint/2010/main" val="667224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27054" y="3141762"/>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平板设备</a:t>
            </a:r>
          </a:p>
        </p:txBody>
      </p:sp>
      <p:sp>
        <p:nvSpPr>
          <p:cNvPr id="6"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使用类前缀设置列的宽度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266" name="Picture 2" descr="图5-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902" y="1929525"/>
            <a:ext cx="5207658" cy="109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5"/>
          <p:cNvSpPr txBox="1">
            <a:spLocks noChangeArrowheads="1"/>
          </p:cNvSpPr>
          <p:nvPr/>
        </p:nvSpPr>
        <p:spPr bwMode="auto">
          <a:xfrm>
            <a:off x="838622" y="1197546"/>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平板设备下</a:t>
            </a:r>
            <a:r>
              <a:rPr lang="zh-CN" altLang="zh-CN" sz="2000" dirty="0">
                <a:solidFill>
                  <a:srgbClr val="595959"/>
                </a:solidFill>
                <a:latin typeface="微软雅黑" panose="020B0503020204020204" pitchFamily="34" charset="-122"/>
                <a:ea typeface="微软雅黑" panose="020B0503020204020204" pitchFamily="34" charset="-122"/>
              </a:rPr>
              <a:t>页面效果</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7" name="矩形 6"/>
          <p:cNvSpPr/>
          <p:nvPr/>
        </p:nvSpPr>
        <p:spPr>
          <a:xfrm>
            <a:off x="4900839" y="6097452"/>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桌面显示器</a:t>
            </a:r>
          </a:p>
        </p:txBody>
      </p:sp>
      <p:pic>
        <p:nvPicPr>
          <p:cNvPr id="10" name="Picture 2" descr="图5-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538" y="4694886"/>
            <a:ext cx="5490899" cy="1283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35"/>
          <p:cNvSpPr txBox="1">
            <a:spLocks noChangeArrowheads="1"/>
          </p:cNvSpPr>
          <p:nvPr/>
        </p:nvSpPr>
        <p:spPr bwMode="auto">
          <a:xfrm>
            <a:off x="910630" y="3861842"/>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使用</a:t>
            </a:r>
            <a:r>
              <a:rPr lang="zh-CN" altLang="zh-CN" sz="2000" dirty="0">
                <a:solidFill>
                  <a:srgbClr val="1369B2"/>
                </a:solidFill>
                <a:latin typeface="微软雅黑" panose="020B0503020204020204" pitchFamily="34" charset="-122"/>
                <a:ea typeface="微软雅黑" panose="020B0503020204020204" pitchFamily="34" charset="-122"/>
              </a:rPr>
              <a:t>鼠标拖动</a:t>
            </a:r>
            <a:r>
              <a:rPr lang="zh-CN" altLang="zh-CN" sz="2000" dirty="0">
                <a:solidFill>
                  <a:srgbClr val="595959"/>
                </a:solidFill>
                <a:latin typeface="微软雅黑" panose="020B0503020204020204" pitchFamily="34" charset="-122"/>
                <a:ea typeface="微软雅黑" panose="020B0503020204020204" pitchFamily="34" charset="-122"/>
              </a:rPr>
              <a:t>，放大浏览器窗口至桌面显示器，页面网格会变成两列</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17587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利用栅格系统实现导航栏效果</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838622" y="1197546"/>
            <a:ext cx="10441160" cy="289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导航栏的实现思路</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首先定义导航栏页面结构，通过</a:t>
            </a: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zh-CN" sz="2000" dirty="0">
                <a:solidFill>
                  <a:srgbClr val="595959"/>
                </a:solidFill>
                <a:latin typeface="微软雅黑" panose="020B0503020204020204" pitchFamily="34" charset="-122"/>
                <a:ea typeface="微软雅黑" panose="020B0503020204020204" pitchFamily="34" charset="-122"/>
              </a:rPr>
              <a:t>栅格系统中的</a:t>
            </a:r>
            <a:r>
              <a:rPr lang="en-US" altLang="zh-CN" sz="2000" dirty="0">
                <a:solidFill>
                  <a:srgbClr val="595959"/>
                </a:solidFill>
                <a:latin typeface="微软雅黑" panose="020B0503020204020204" pitchFamily="34" charset="-122"/>
                <a:ea typeface="微软雅黑" panose="020B0503020204020204" pitchFamily="34" charset="-122"/>
              </a:rPr>
              <a:t>.container</a:t>
            </a:r>
            <a:r>
              <a:rPr lang="zh-CN" altLang="zh-CN" sz="2000" dirty="0">
                <a:solidFill>
                  <a:srgbClr val="595959"/>
                </a:solidFill>
                <a:latin typeface="微软雅黑" panose="020B0503020204020204" pitchFamily="34" charset="-122"/>
                <a:ea typeface="微软雅黑" panose="020B0503020204020204" pitchFamily="34" charset="-122"/>
              </a:rPr>
              <a:t>设置导航栏的布局容器</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在导航栏布局容器的每一行中设置不同的列数。</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在中等屏幕设备下，占</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份，即每列宽度为</a:t>
            </a:r>
            <a:r>
              <a:rPr lang="en-US" altLang="zh-CN" sz="2000" dirty="0">
                <a:solidFill>
                  <a:srgbClr val="595959"/>
                </a:solidFill>
                <a:latin typeface="微软雅黑" panose="020B0503020204020204" pitchFamily="34" charset="-122"/>
                <a:ea typeface="微软雅黑" panose="020B0503020204020204" pitchFamily="34" charset="-122"/>
              </a:rPr>
              <a:t>33.33%</a:t>
            </a:r>
            <a:r>
              <a:rPr lang="zh-CN" altLang="zh-CN"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在小屏幕设备下，占</a:t>
            </a:r>
            <a:r>
              <a:rPr lang="en-US" altLang="zh-CN" sz="2000" dirty="0">
                <a:solidFill>
                  <a:srgbClr val="595959"/>
                </a:solidFill>
                <a:latin typeface="微软雅黑" panose="020B0503020204020204" pitchFamily="34" charset="-122"/>
                <a:ea typeface="微软雅黑" panose="020B0503020204020204" pitchFamily="34" charset="-122"/>
              </a:rPr>
              <a:t>12</a:t>
            </a:r>
            <a:r>
              <a:rPr lang="zh-CN" altLang="zh-CN" sz="2000" dirty="0">
                <a:solidFill>
                  <a:srgbClr val="595959"/>
                </a:solidFill>
                <a:latin typeface="微软雅黑" panose="020B0503020204020204" pitchFamily="34" charset="-122"/>
                <a:ea typeface="微软雅黑" panose="020B0503020204020204" pitchFamily="34" charset="-122"/>
              </a:rPr>
              <a:t>份，即每列宽度为</a:t>
            </a:r>
            <a:r>
              <a:rPr lang="en-US" altLang="zh-CN" sz="2000" dirty="0">
                <a:solidFill>
                  <a:srgbClr val="595959"/>
                </a:solidFill>
                <a:latin typeface="微软雅黑" panose="020B0503020204020204" pitchFamily="34" charset="-122"/>
                <a:ea typeface="微软雅黑" panose="020B0503020204020204" pitchFamily="34" charset="-122"/>
              </a:rPr>
              <a:t>100%</a:t>
            </a:r>
            <a:r>
              <a:rPr lang="zh-CN" altLang="zh-CN" sz="2000" dirty="0">
                <a:solidFill>
                  <a:srgbClr val="595959"/>
                </a:solidFill>
                <a:latin typeface="微软雅黑" panose="020B0503020204020204" pitchFamily="34" charset="-122"/>
                <a:ea typeface="微软雅黑" panose="020B0503020204020204" pitchFamily="34" charset="-122"/>
              </a:rPr>
              <a:t>。然后再去定义导航栏的页面样式</a:t>
            </a:r>
            <a:r>
              <a:rPr lang="zh-CN" altLang="en-US" sz="2000" dirty="0">
                <a:solidFill>
                  <a:srgbClr val="595959"/>
                </a:solidFill>
                <a:latin typeface="微软雅黑" panose="020B0503020204020204" pitchFamily="34" charset="-122"/>
                <a:ea typeface="微软雅黑" panose="020B0503020204020204" pitchFamily="34" charset="-122"/>
              </a:rPr>
              <a:t>。</a:t>
            </a:r>
          </a:p>
        </p:txBody>
      </p:sp>
      <p:pic>
        <p:nvPicPr>
          <p:cNvPr id="7" name="Picture 2" descr="图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767" y="4482624"/>
            <a:ext cx="51847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295006" y="5556877"/>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导航栏效果</a:t>
            </a:r>
          </a:p>
        </p:txBody>
      </p:sp>
    </p:spTree>
    <p:extLst>
      <p:ext uri="{BB962C8B-B14F-4D97-AF65-F5344CB8AC3E}">
        <p14:creationId xmlns:p14="http://schemas.microsoft.com/office/powerpoint/2010/main" val="2359809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利用栅格系统实现导航栏效果</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0" name="矩形 19"/>
          <p:cNvSpPr/>
          <p:nvPr/>
        </p:nvSpPr>
        <p:spPr bwMode="auto">
          <a:xfrm>
            <a:off x="2422798" y="2145839"/>
            <a:ext cx="7776864" cy="44523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21" name="TextBox 2"/>
          <p:cNvSpPr txBox="1">
            <a:spLocks noChangeArrowheads="1"/>
          </p:cNvSpPr>
          <p:nvPr/>
        </p:nvSpPr>
        <p:spPr bwMode="auto">
          <a:xfrm>
            <a:off x="4084150" y="1485578"/>
            <a:ext cx="4455201"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ctr" eaLnBrk="1" hangingPunct="1">
              <a:lnSpc>
                <a:spcPct val="150000"/>
              </a:lnSpc>
              <a:buFont typeface="Arial" panose="020B0604020202090204" pitchFamily="34" charset="0"/>
              <a:buNone/>
            </a:pPr>
            <a:r>
              <a:rPr lang="zh-CN" altLang="en-US" sz="2000" b="1">
                <a:solidFill>
                  <a:srgbClr val="1369B2"/>
                </a:solidFill>
                <a:latin typeface="微软雅黑" panose="020B0503020204020204" pitchFamily="34" charset="-122"/>
                <a:ea typeface="微软雅黑" panose="020B0503020204020204" pitchFamily="34" charset="-122"/>
              </a:rPr>
              <a:t>实现</a:t>
            </a:r>
            <a:r>
              <a:rPr lang="zh-CN" altLang="en-US" sz="2000" b="1" dirty="0">
                <a:solidFill>
                  <a:srgbClr val="1369B2"/>
                </a:solidFill>
                <a:latin typeface="微软雅黑" panose="020B0503020204020204" pitchFamily="34" charset="-122"/>
                <a:ea typeface="微软雅黑" panose="020B0503020204020204" pitchFamily="34" charset="-122"/>
              </a:rPr>
              <a:t>导航栏效果</a:t>
            </a:r>
          </a:p>
        </p:txBody>
      </p:sp>
      <p:sp>
        <p:nvSpPr>
          <p:cNvPr id="23" name="矩形 22"/>
          <p:cNvSpPr/>
          <p:nvPr/>
        </p:nvSpPr>
        <p:spPr bwMode="auto">
          <a:xfrm>
            <a:off x="2543082" y="2073831"/>
            <a:ext cx="7632848" cy="4524315"/>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&lt;meta name="viewport" content="width=device-width, initial-scale=1.0"&gt;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&lt;link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rel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="stylesheet"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href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css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/bootstrap.min.css"&gt;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class="container"&gt;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ul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class="row"&gt;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&lt;li class="col-md-3 col-sm-12"&gt;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首页</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&lt;/li&gt;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省略其他</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3</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个</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&lt;li&gt;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标签</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ul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9" name="TextBox 76">
            <a:extLst>
              <a:ext uri="{FF2B5EF4-FFF2-40B4-BE49-F238E27FC236}">
                <a16:creationId xmlns:a16="http://schemas.microsoft.com/office/drawing/2014/main" id="{8EEE6BF0-6D13-D943-AAD1-B4D05EEA4526}"/>
              </a:ext>
            </a:extLst>
          </p:cNvPr>
          <p:cNvSpPr txBox="1"/>
          <p:nvPr/>
        </p:nvSpPr>
        <p:spPr>
          <a:xfrm>
            <a:off x="1168673" y="1477940"/>
            <a:ext cx="2535320"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HTML</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结构</a:t>
            </a:r>
          </a:p>
        </p:txBody>
      </p:sp>
    </p:spTree>
    <p:extLst>
      <p:ext uri="{BB962C8B-B14F-4D97-AF65-F5344CB8AC3E}">
        <p14:creationId xmlns:p14="http://schemas.microsoft.com/office/powerpoint/2010/main" val="2932056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利用栅格系统实现导航栏效果</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矩形 3"/>
          <p:cNvSpPr/>
          <p:nvPr/>
        </p:nvSpPr>
        <p:spPr bwMode="auto">
          <a:xfrm>
            <a:off x="2854846" y="2232127"/>
            <a:ext cx="6913810" cy="328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5" name="矩形 4"/>
          <p:cNvSpPr/>
          <p:nvPr/>
        </p:nvSpPr>
        <p:spPr bwMode="auto">
          <a:xfrm>
            <a:off x="3252950" y="2350818"/>
            <a:ext cx="6298640" cy="3046988"/>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 margin: 0;padding: 0;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li { list-style: none;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.row { margin-bottom: 0;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.container { background-color: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eee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.col-sm-12 { text-align: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center;padding</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10px;font-size: 30px;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li:hover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background-color: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fff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7" name="TextBox 76">
            <a:extLst>
              <a:ext uri="{FF2B5EF4-FFF2-40B4-BE49-F238E27FC236}">
                <a16:creationId xmlns:a16="http://schemas.microsoft.com/office/drawing/2014/main" id="{8EEE6BF0-6D13-D943-AAD1-B4D05EEA4526}"/>
              </a:ext>
            </a:extLst>
          </p:cNvPr>
          <p:cNvSpPr txBox="1"/>
          <p:nvPr/>
        </p:nvSpPr>
        <p:spPr>
          <a:xfrm>
            <a:off x="1168672" y="1477940"/>
            <a:ext cx="2910309"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CSS</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样式代码</a:t>
            </a:r>
          </a:p>
        </p:txBody>
      </p:sp>
    </p:spTree>
    <p:extLst>
      <p:ext uri="{BB962C8B-B14F-4D97-AF65-F5344CB8AC3E}">
        <p14:creationId xmlns:p14="http://schemas.microsoft.com/office/powerpoint/2010/main" val="264381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TextBox 35"/>
          <p:cNvSpPr txBox="1">
            <a:spLocks noChangeArrowheads="1"/>
          </p:cNvSpPr>
          <p:nvPr/>
        </p:nvSpPr>
        <p:spPr bwMode="auto">
          <a:xfrm>
            <a:off x="838622" y="1197546"/>
            <a:ext cx="10441160" cy="145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栅格系统</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Grid Systems</a:t>
            </a:r>
            <a:r>
              <a:rPr lang="zh-CN" altLang="zh-CN" sz="2000" dirty="0">
                <a:solidFill>
                  <a:srgbClr val="595959"/>
                </a:solidFill>
                <a:latin typeface="微软雅黑" panose="020B0503020204020204" pitchFamily="34" charset="-122"/>
                <a:ea typeface="微软雅黑" panose="020B0503020204020204" pitchFamily="34" charset="-122"/>
              </a:rPr>
              <a:t>），即网格系统，它是一种清晰、工整的设计风格，用固定的格子进行网页布局。栅格系统最早应用于</a:t>
            </a:r>
            <a:r>
              <a:rPr lang="zh-CN" altLang="zh-CN" sz="2000" dirty="0">
                <a:solidFill>
                  <a:srgbClr val="1369B2"/>
                </a:solidFill>
                <a:latin typeface="微软雅黑" panose="020B0503020204020204" pitchFamily="34" charset="-122"/>
                <a:ea typeface="微软雅黑" panose="020B0503020204020204" pitchFamily="34" charset="-122"/>
              </a:rPr>
              <a:t>印刷媒体</a:t>
            </a:r>
            <a:r>
              <a:rPr lang="zh-CN" altLang="zh-CN" sz="2000" dirty="0">
                <a:solidFill>
                  <a:srgbClr val="595959"/>
                </a:solidFill>
                <a:latin typeface="微软雅黑" panose="020B0503020204020204" pitchFamily="34" charset="-122"/>
                <a:ea typeface="微软雅黑" panose="020B0503020204020204" pitchFamily="34" charset="-122"/>
              </a:rPr>
              <a:t>上，一个印刷版面上划分了若干个格子</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非常方便</a:t>
            </a:r>
            <a:r>
              <a:rPr lang="zh-CN" altLang="en-US" sz="2000" dirty="0">
                <a:solidFill>
                  <a:srgbClr val="595959"/>
                </a:solidFill>
                <a:latin typeface="微软雅黑" panose="020B0503020204020204" pitchFamily="34" charset="-122"/>
                <a:ea typeface="微软雅黑" panose="020B0503020204020204" pitchFamily="34" charset="-122"/>
              </a:rPr>
              <a:t>排版</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4763058" y="5819915"/>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印刷媒体的栅格系统</a:t>
            </a:r>
          </a:p>
        </p:txBody>
      </p:sp>
      <p:graphicFrame>
        <p:nvGraphicFramePr>
          <p:cNvPr id="13" name="对象 12"/>
          <p:cNvGraphicFramePr>
            <a:graphicFrameLocks noChangeAspect="1"/>
          </p:cNvGraphicFramePr>
          <p:nvPr>
            <p:extLst>
              <p:ext uri="{D42A27DB-BD31-4B8C-83A1-F6EECF244321}">
                <p14:modId xmlns:p14="http://schemas.microsoft.com/office/powerpoint/2010/main" val="944305054"/>
              </p:ext>
            </p:extLst>
          </p:nvPr>
        </p:nvGraphicFramePr>
        <p:xfrm>
          <a:off x="4871070" y="2527846"/>
          <a:ext cx="2304256" cy="3216741"/>
        </p:xfrm>
        <a:graphic>
          <a:graphicData uri="http://schemas.openxmlformats.org/presentationml/2006/ole">
            <mc:AlternateContent xmlns:mc="http://schemas.openxmlformats.org/markup-compatibility/2006">
              <mc:Choice xmlns:v="urn:schemas-microsoft-com:vml" Requires="v">
                <p:oleObj spid="_x0000_s1099" name="Visio" r:id="rId4" imgW="3638430" imgH="5076711" progId="Visio.Drawing.11">
                  <p:embed/>
                </p:oleObj>
              </mc:Choice>
              <mc:Fallback>
                <p:oleObj name="Visio" r:id="rId4" imgW="3638430" imgH="5076711" progId="Visio.Drawing.11">
                  <p:embed/>
                  <p:pic>
                    <p:nvPicPr>
                      <p:cNvPr id="13" name="对象 12"/>
                      <p:cNvPicPr>
                        <a:picLocks noChangeAspect="1" noChangeArrowheads="1"/>
                      </p:cNvPicPr>
                      <p:nvPr/>
                    </p:nvPicPr>
                    <p:blipFill>
                      <a:blip r:embed="rId5"/>
                      <a:srcRect/>
                      <a:stretch>
                        <a:fillRect/>
                      </a:stretch>
                    </p:blipFill>
                    <p:spPr bwMode="auto">
                      <a:xfrm>
                        <a:off x="4871070" y="2527846"/>
                        <a:ext cx="2304256" cy="3216741"/>
                      </a:xfrm>
                      <a:prstGeom prst="rect">
                        <a:avLst/>
                      </a:prstGeom>
                      <a:noFill/>
                    </p:spPr>
                  </p:pic>
                </p:oleObj>
              </mc:Fallback>
            </mc:AlternateContent>
          </a:graphicData>
        </a:graphic>
      </p:graphicFrame>
    </p:spTree>
    <p:extLst>
      <p:ext uri="{BB962C8B-B14F-4D97-AF65-F5344CB8AC3E}">
        <p14:creationId xmlns:p14="http://schemas.microsoft.com/office/powerpoint/2010/main" val="3790838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23172" y="3578800"/>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平板设备</a:t>
            </a:r>
          </a:p>
        </p:txBody>
      </p:sp>
      <p:pic>
        <p:nvPicPr>
          <p:cNvPr id="13314" name="Picture 2" descr="图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993" y="2061642"/>
            <a:ext cx="8400653" cy="150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利用栅格系统实现导航栏效果</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838622" y="1197546"/>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平板设备下</a:t>
            </a:r>
            <a:r>
              <a:rPr lang="zh-CN" altLang="zh-CN" sz="2000" dirty="0">
                <a:solidFill>
                  <a:srgbClr val="595959"/>
                </a:solidFill>
                <a:latin typeface="微软雅黑" panose="020B0503020204020204" pitchFamily="34" charset="-122"/>
                <a:ea typeface="微软雅黑" panose="020B0503020204020204" pitchFamily="34" charset="-122"/>
              </a:rPr>
              <a:t>页面效果</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548199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27054" y="5675899"/>
            <a:ext cx="2664296" cy="418191"/>
          </a:xfrm>
          <a:prstGeom prst="rect">
            <a:avLst/>
          </a:prstGeom>
        </p:spPr>
        <p:txBody>
          <a:bodyPr wrap="square">
            <a:spAutoFit/>
          </a:bodyPr>
          <a:lstStyle/>
          <a:p>
            <a:pPr algn="ct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iPhone 6/7/8</a:t>
            </a:r>
            <a:r>
              <a:rPr lang="zh-CN" altLang="en-US" sz="1600" dirty="0">
                <a:solidFill>
                  <a:srgbClr val="595959"/>
                </a:solidFill>
                <a:latin typeface="微软雅黑" panose="020B0503020204020204" pitchFamily="34" charset="-122"/>
                <a:ea typeface="微软雅黑" panose="020B0503020204020204" pitchFamily="34" charset="-122"/>
              </a:rPr>
              <a:t>模式</a:t>
            </a:r>
          </a:p>
        </p:txBody>
      </p:sp>
      <p:pic>
        <p:nvPicPr>
          <p:cNvPr id="14338" name="Picture 2" descr="图5-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158" y="1900454"/>
            <a:ext cx="4856088" cy="365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利用栅格系统实现导航栏效果</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838622" y="1197546"/>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切换到</a:t>
            </a:r>
            <a:r>
              <a:rPr lang="zh-CN" altLang="zh-CN" sz="2000" dirty="0">
                <a:solidFill>
                  <a:srgbClr val="1369B2"/>
                </a:solidFill>
                <a:latin typeface="微软雅黑" panose="020B0503020204020204" pitchFamily="34" charset="-122"/>
                <a:ea typeface="微软雅黑" panose="020B0503020204020204" pitchFamily="34" charset="-122"/>
              </a:rPr>
              <a:t>手机模式</a:t>
            </a:r>
            <a:r>
              <a:rPr lang="zh-CN" altLang="zh-CN" sz="2000" dirty="0">
                <a:solidFill>
                  <a:srgbClr val="595959"/>
                </a:solidFill>
                <a:latin typeface="微软雅黑" panose="020B0503020204020204" pitchFamily="34" charset="-122"/>
                <a:ea typeface="微软雅黑" panose="020B0503020204020204" pitchFamily="34" charset="-122"/>
              </a:rPr>
              <a:t>（在这里选择使用</a:t>
            </a:r>
            <a:r>
              <a:rPr lang="en-US" altLang="zh-CN" sz="2000" dirty="0">
                <a:solidFill>
                  <a:srgbClr val="595959"/>
                </a:solidFill>
                <a:latin typeface="微软雅黑" panose="020B0503020204020204" pitchFamily="34" charset="-122"/>
                <a:ea typeface="微软雅黑" panose="020B0503020204020204" pitchFamily="34" charset="-122"/>
              </a:rPr>
              <a:t>iPhone 6/7/8</a:t>
            </a:r>
            <a:r>
              <a:rPr lang="zh-CN" altLang="zh-CN" sz="2000" dirty="0">
                <a:solidFill>
                  <a:srgbClr val="595959"/>
                </a:solidFill>
                <a:latin typeface="微软雅黑" panose="020B0503020204020204" pitchFamily="34" charset="-122"/>
                <a:ea typeface="微软雅黑" panose="020B0503020204020204" pitchFamily="34" charset="-122"/>
              </a:rPr>
              <a:t>），页面效果</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07829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栅格系统中列的操作</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zh-CN" sz="6600" b="1">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01884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栅格系统中的列嵌套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TextBox 35"/>
          <p:cNvSpPr txBox="1">
            <a:spLocks noChangeArrowheads="1"/>
          </p:cNvSpPr>
          <p:nvPr/>
        </p:nvSpPr>
        <p:spPr bwMode="auto">
          <a:xfrm>
            <a:off x="838622" y="1197546"/>
            <a:ext cx="10441160"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栅格系统中</a:t>
            </a:r>
            <a:r>
              <a:rPr lang="zh-CN" altLang="zh-CN" sz="2000" dirty="0">
                <a:solidFill>
                  <a:srgbClr val="1369B2"/>
                </a:solidFill>
                <a:latin typeface="微软雅黑" panose="020B0503020204020204" pitchFamily="34" charset="-122"/>
                <a:ea typeface="微软雅黑" panose="020B0503020204020204" pitchFamily="34" charset="-122"/>
              </a:rPr>
              <a:t>内置的栅格系统</a:t>
            </a:r>
            <a:r>
              <a:rPr lang="zh-CN" altLang="zh-CN" sz="2000" dirty="0">
                <a:solidFill>
                  <a:srgbClr val="595959"/>
                </a:solidFill>
                <a:latin typeface="微软雅黑" panose="020B0503020204020204" pitchFamily="34" charset="-122"/>
                <a:ea typeface="微软雅黑" panose="020B0503020204020204" pitchFamily="34" charset="-122"/>
              </a:rPr>
              <a:t>可以将内容再次</a:t>
            </a:r>
            <a:r>
              <a:rPr lang="zh-CN" altLang="zh-CN" sz="2000" dirty="0">
                <a:solidFill>
                  <a:srgbClr val="1369B2"/>
                </a:solidFill>
                <a:latin typeface="微软雅黑" panose="020B0503020204020204" pitchFamily="34" charset="-122"/>
                <a:ea typeface="微软雅黑" panose="020B0503020204020204" pitchFamily="34" charset="-122"/>
              </a:rPr>
              <a:t>嵌套</a:t>
            </a:r>
            <a:r>
              <a:rPr lang="zh-CN" altLang="zh-CN"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实现的</a:t>
            </a:r>
            <a:r>
              <a:rPr lang="zh-CN" altLang="zh-CN" sz="2000" dirty="0">
                <a:solidFill>
                  <a:srgbClr val="1369B2"/>
                </a:solidFill>
                <a:latin typeface="微软雅黑" panose="020B0503020204020204" pitchFamily="34" charset="-122"/>
                <a:ea typeface="微软雅黑" panose="020B0503020204020204" pitchFamily="34" charset="-122"/>
              </a:rPr>
              <a:t>主要思路</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我们在现有的</a:t>
            </a:r>
            <a:r>
              <a:rPr lang="en-US" altLang="zh-CN" sz="2000" dirty="0" err="1">
                <a:solidFill>
                  <a:srgbClr val="595959"/>
                </a:solidFill>
                <a:latin typeface="微软雅黑" panose="020B0503020204020204" pitchFamily="34" charset="-122"/>
                <a:ea typeface="微软雅黑" panose="020B0503020204020204" pitchFamily="34" charset="-122"/>
              </a:rPr>
              <a:t>div.col</a:t>
            </a:r>
            <a:r>
              <a:rPr lang="en-US" altLang="zh-CN" sz="2000" dirty="0">
                <a:solidFill>
                  <a:srgbClr val="595959"/>
                </a:solidFill>
                <a:latin typeface="微软雅黑" panose="020B0503020204020204" pitchFamily="34" charset="-122"/>
                <a:ea typeface="微软雅黑" panose="020B0503020204020204" pitchFamily="34" charset="-122"/>
              </a:rPr>
              <a:t>-md-*</a:t>
            </a:r>
            <a:r>
              <a:rPr lang="zh-CN" altLang="zh-CN" sz="2000" dirty="0">
                <a:solidFill>
                  <a:srgbClr val="595959"/>
                </a:solidFill>
                <a:latin typeface="微软雅黑" panose="020B0503020204020204" pitchFamily="34" charset="-122"/>
                <a:ea typeface="微软雅黑" panose="020B0503020204020204" pitchFamily="34" charset="-122"/>
              </a:rPr>
              <a:t>元素的内部，再去添加一个新的</a:t>
            </a:r>
            <a:r>
              <a:rPr lang="en-US" altLang="zh-CN" sz="2000" dirty="0" err="1">
                <a:solidFill>
                  <a:srgbClr val="595959"/>
                </a:solidFill>
                <a:latin typeface="微软雅黑" panose="020B0503020204020204" pitchFamily="34" charset="-122"/>
                <a:ea typeface="微软雅黑" panose="020B0503020204020204" pitchFamily="34" charset="-122"/>
              </a:rPr>
              <a:t>div.row</a:t>
            </a:r>
            <a:r>
              <a:rPr lang="zh-CN" altLang="zh-CN" sz="2000" dirty="0">
                <a:solidFill>
                  <a:srgbClr val="595959"/>
                </a:solidFill>
                <a:latin typeface="微软雅黑" panose="020B0503020204020204" pitchFamily="34" charset="-122"/>
                <a:ea typeface="微软雅黑" panose="020B0503020204020204" pitchFamily="34" charset="-122"/>
              </a:rPr>
              <a:t>元素和一系列的</a:t>
            </a:r>
            <a:r>
              <a:rPr lang="en-US" altLang="zh-CN" sz="2000" dirty="0" err="1">
                <a:solidFill>
                  <a:srgbClr val="595959"/>
                </a:solidFill>
                <a:latin typeface="微软雅黑" panose="020B0503020204020204" pitchFamily="34" charset="-122"/>
                <a:ea typeface="微软雅黑" panose="020B0503020204020204" pitchFamily="34" charset="-122"/>
              </a:rPr>
              <a:t>div.col</a:t>
            </a:r>
            <a:r>
              <a:rPr lang="en-US" altLang="zh-CN" sz="2000" dirty="0">
                <a:solidFill>
                  <a:srgbClr val="595959"/>
                </a:solidFill>
                <a:latin typeface="微软雅黑" panose="020B0503020204020204" pitchFamily="34" charset="-122"/>
                <a:ea typeface="微软雅黑" panose="020B0503020204020204" pitchFamily="34" charset="-122"/>
              </a:rPr>
              <a:t>-md-*</a:t>
            </a:r>
            <a:r>
              <a:rPr lang="zh-CN" altLang="zh-CN" sz="2000" dirty="0">
                <a:solidFill>
                  <a:srgbClr val="595959"/>
                </a:solidFill>
                <a:latin typeface="微软雅黑" panose="020B0503020204020204" pitchFamily="34" charset="-122"/>
                <a:ea typeface="微软雅黑" panose="020B0503020204020204" pitchFamily="34" charset="-122"/>
              </a:rPr>
              <a:t>元素</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8264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栅格系统中的列嵌套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bwMode="auto">
          <a:xfrm>
            <a:off x="2433428" y="2281209"/>
            <a:ext cx="7776864" cy="1605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11" name="TextBox 2"/>
          <p:cNvSpPr txBox="1">
            <a:spLocks noChangeArrowheads="1"/>
          </p:cNvSpPr>
          <p:nvPr/>
        </p:nvSpPr>
        <p:spPr bwMode="auto">
          <a:xfrm>
            <a:off x="4094780" y="1654312"/>
            <a:ext cx="4455201"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ctr" eaLnBrk="1" hangingPunct="1">
              <a:lnSpc>
                <a:spcPct val="150000"/>
              </a:lnSpc>
              <a:buFont typeface="Arial" panose="020B0604020202090204" pitchFamily="34" charset="0"/>
              <a:buNone/>
            </a:pPr>
            <a:r>
              <a:rPr lang="zh-CN" altLang="en-US" sz="2000" b="1">
                <a:solidFill>
                  <a:srgbClr val="1369B2"/>
                </a:solidFill>
                <a:latin typeface="微软雅黑" panose="020B0503020204020204" pitchFamily="34" charset="-122"/>
                <a:ea typeface="微软雅黑" panose="020B0503020204020204" pitchFamily="34" charset="-122"/>
              </a:rPr>
              <a:t>实现</a:t>
            </a:r>
            <a:r>
              <a:rPr lang="zh-CN" altLang="en-US" sz="2000" b="1" dirty="0">
                <a:solidFill>
                  <a:srgbClr val="1369B2"/>
                </a:solidFill>
                <a:latin typeface="微软雅黑" panose="020B0503020204020204" pitchFamily="34" charset="-122"/>
                <a:ea typeface="微软雅黑" panose="020B0503020204020204" pitchFamily="34" charset="-122"/>
              </a:rPr>
              <a:t>列嵌套</a:t>
            </a:r>
          </a:p>
        </p:txBody>
      </p:sp>
      <p:sp>
        <p:nvSpPr>
          <p:cNvPr id="15" name="矩形 14"/>
          <p:cNvSpPr/>
          <p:nvPr/>
        </p:nvSpPr>
        <p:spPr bwMode="auto">
          <a:xfrm>
            <a:off x="2553712" y="2460916"/>
            <a:ext cx="7632848" cy="156966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&lt;meta name="viewport" content="width=device-width, initial-scale=1.0"&gt;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&lt;link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rel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="stylesheet"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href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css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/bootstrap.min.css"&gt;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8" name="TextBox 76">
            <a:extLst>
              <a:ext uri="{FF2B5EF4-FFF2-40B4-BE49-F238E27FC236}">
                <a16:creationId xmlns:a16="http://schemas.microsoft.com/office/drawing/2014/main" id="{8EEE6BF0-6D13-D943-AAD1-B4D05EEA4526}"/>
              </a:ext>
            </a:extLst>
          </p:cNvPr>
          <p:cNvSpPr txBox="1"/>
          <p:nvPr/>
        </p:nvSpPr>
        <p:spPr>
          <a:xfrm>
            <a:off x="838622" y="1413570"/>
            <a:ext cx="317898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引入核心样式文件</a:t>
            </a:r>
          </a:p>
        </p:txBody>
      </p:sp>
    </p:spTree>
    <p:extLst>
      <p:ext uri="{BB962C8B-B14F-4D97-AF65-F5344CB8AC3E}">
        <p14:creationId xmlns:p14="http://schemas.microsoft.com/office/powerpoint/2010/main" val="2151070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3934966" y="1773610"/>
            <a:ext cx="5526678" cy="5028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23" name="矩形 22"/>
          <p:cNvSpPr/>
          <p:nvPr/>
        </p:nvSpPr>
        <p:spPr bwMode="auto">
          <a:xfrm>
            <a:off x="4055250" y="1683018"/>
            <a:ext cx="5424332" cy="526297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class="container"&gt;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class="row"&gt;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class="col-md-4"&gt;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class="row"&gt;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class="col-md-6"&gt;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第一列</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class="col-md-6"&gt;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第二列</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class="col-md-4"&gt;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第二列</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class="col-md-4"&gt;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第三列</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9"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栅格系统中的列嵌套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TextBox 76">
            <a:extLst>
              <a:ext uri="{FF2B5EF4-FFF2-40B4-BE49-F238E27FC236}">
                <a16:creationId xmlns:a16="http://schemas.microsoft.com/office/drawing/2014/main" id="{8EEE6BF0-6D13-D943-AAD1-B4D05EEA4526}"/>
              </a:ext>
            </a:extLst>
          </p:cNvPr>
          <p:cNvSpPr txBox="1"/>
          <p:nvPr/>
        </p:nvSpPr>
        <p:spPr>
          <a:xfrm>
            <a:off x="1168673" y="1477940"/>
            <a:ext cx="2535320"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HTML</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结构</a:t>
            </a:r>
          </a:p>
        </p:txBody>
      </p:sp>
    </p:spTree>
    <p:extLst>
      <p:ext uri="{BB962C8B-B14F-4D97-AF65-F5344CB8AC3E}">
        <p14:creationId xmlns:p14="http://schemas.microsoft.com/office/powerpoint/2010/main" val="827711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栅格系统中的列嵌套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矩形 3"/>
          <p:cNvSpPr/>
          <p:nvPr/>
        </p:nvSpPr>
        <p:spPr bwMode="auto">
          <a:xfrm>
            <a:off x="2854846" y="2220042"/>
            <a:ext cx="6913810" cy="40900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5" name="矩形 4"/>
          <p:cNvSpPr/>
          <p:nvPr/>
        </p:nvSpPr>
        <p:spPr bwMode="auto">
          <a:xfrm>
            <a:off x="3252950" y="2338734"/>
            <a:ext cx="6298640" cy="378565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.row &gt; div { height: 50px; background-color: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eee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.col-md-4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border: 1px solid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fff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text-align: center;</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line-height: 50px;</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font-size: 30px;</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.col-md-6 { border: 1px solid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fff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7" name="TextBox 76">
            <a:extLst>
              <a:ext uri="{FF2B5EF4-FFF2-40B4-BE49-F238E27FC236}">
                <a16:creationId xmlns:a16="http://schemas.microsoft.com/office/drawing/2014/main" id="{8EEE6BF0-6D13-D943-AAD1-B4D05EEA4526}"/>
              </a:ext>
            </a:extLst>
          </p:cNvPr>
          <p:cNvSpPr txBox="1"/>
          <p:nvPr/>
        </p:nvSpPr>
        <p:spPr>
          <a:xfrm>
            <a:off x="1168672" y="1477940"/>
            <a:ext cx="2910309"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CSS</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样式代码</a:t>
            </a:r>
          </a:p>
        </p:txBody>
      </p:sp>
    </p:spTree>
    <p:extLst>
      <p:ext uri="{BB962C8B-B14F-4D97-AF65-F5344CB8AC3E}">
        <p14:creationId xmlns:p14="http://schemas.microsoft.com/office/powerpoint/2010/main" val="3686016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967158" y="3861842"/>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列嵌套</a:t>
            </a:r>
          </a:p>
        </p:txBody>
      </p:sp>
      <p:sp>
        <p:nvSpPr>
          <p:cNvPr id="8"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栅格系统中的列嵌套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5362" name="Picture 2" descr="图5-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513" y="2366919"/>
            <a:ext cx="9977586"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5"/>
          <p:cNvSpPr txBox="1">
            <a:spLocks noChangeArrowheads="1"/>
          </p:cNvSpPr>
          <p:nvPr/>
        </p:nvSpPr>
        <p:spPr bwMode="auto">
          <a:xfrm>
            <a:off x="838622" y="1197546"/>
            <a:ext cx="10441160"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列嵌套</a:t>
            </a:r>
            <a:r>
              <a:rPr lang="zh-CN" altLang="zh-CN" sz="2000" dirty="0">
                <a:solidFill>
                  <a:srgbClr val="595959"/>
                </a:solidFill>
                <a:latin typeface="微软雅黑" panose="020B0503020204020204" pitchFamily="34" charset="-122"/>
                <a:ea typeface="微软雅黑" panose="020B0503020204020204" pitchFamily="34" charset="-122"/>
              </a:rPr>
              <a:t>页面效果</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43375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栅格系统中的列偏移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TextBox 35"/>
          <p:cNvSpPr txBox="1">
            <a:spLocks noChangeArrowheads="1"/>
          </p:cNvSpPr>
          <p:nvPr/>
        </p:nvSpPr>
        <p:spPr bwMode="auto">
          <a:xfrm>
            <a:off x="838622" y="1197546"/>
            <a:ext cx="10441160"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栅格系统</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.offset-md-*</a:t>
            </a:r>
            <a:r>
              <a:rPr lang="zh-CN" altLang="zh-CN" sz="2000" dirty="0">
                <a:solidFill>
                  <a:srgbClr val="595959"/>
                </a:solidFill>
                <a:latin typeface="微软雅黑" panose="020B0503020204020204" pitchFamily="34" charset="-122"/>
                <a:ea typeface="微软雅黑" panose="020B0503020204020204" pitchFamily="34" charset="-122"/>
              </a:rPr>
              <a:t>类将列向右侧</a:t>
            </a:r>
            <a:r>
              <a:rPr lang="zh-CN" altLang="zh-CN" sz="2000" dirty="0">
                <a:solidFill>
                  <a:srgbClr val="1369B2"/>
                </a:solidFill>
                <a:latin typeface="微软雅黑" panose="020B0503020204020204" pitchFamily="34" charset="-122"/>
                <a:ea typeface="微软雅黑" panose="020B0503020204020204" pitchFamily="34" charset="-122"/>
              </a:rPr>
              <a:t>偏移</a:t>
            </a:r>
            <a:r>
              <a:rPr lang="zh-CN" altLang="zh-CN"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主要是通过使用</a:t>
            </a:r>
            <a:r>
              <a:rPr lang="en-US" altLang="zh-CN" sz="2000" dirty="0">
                <a:solidFill>
                  <a:srgbClr val="595959"/>
                </a:solidFill>
                <a:latin typeface="微软雅黑" panose="020B0503020204020204" pitchFamily="34" charset="-122"/>
                <a:ea typeface="微软雅黑" panose="020B0503020204020204" pitchFamily="34" charset="-122"/>
              </a:rPr>
              <a:t>.offset-md-*</a:t>
            </a:r>
            <a:r>
              <a:rPr lang="zh-CN" altLang="zh-CN" sz="2000" dirty="0">
                <a:solidFill>
                  <a:srgbClr val="595959"/>
                </a:solidFill>
                <a:latin typeface="微软雅黑" panose="020B0503020204020204" pitchFamily="34" charset="-122"/>
                <a:ea typeface="微软雅黑" panose="020B0503020204020204" pitchFamily="34" charset="-122"/>
              </a:rPr>
              <a:t>获取到当前元素并且增加了当前元素左侧的边距（</a:t>
            </a:r>
            <a:r>
              <a:rPr lang="en-US" altLang="zh-CN" sz="2000" dirty="0">
                <a:solidFill>
                  <a:srgbClr val="595959"/>
                </a:solidFill>
                <a:latin typeface="微软雅黑" panose="020B0503020204020204" pitchFamily="34" charset="-122"/>
                <a:ea typeface="微软雅黑" panose="020B0503020204020204" pitchFamily="34" charset="-122"/>
              </a:rPr>
              <a:t>margin</a:t>
            </a:r>
            <a:r>
              <a:rPr lang="zh-CN" altLang="zh-CN" sz="2000" dirty="0">
                <a:solidFill>
                  <a:srgbClr val="595959"/>
                </a:solidFill>
                <a:latin typeface="微软雅黑" panose="020B0503020204020204" pitchFamily="34" charset="-122"/>
                <a:ea typeface="微软雅黑" panose="020B0503020204020204" pitchFamily="34" charset="-122"/>
              </a:rPr>
              <a:t>）来实现的。</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md</a:t>
            </a:r>
            <a:r>
              <a:rPr lang="zh-CN" altLang="zh-CN" sz="2000" dirty="0">
                <a:solidFill>
                  <a:srgbClr val="595959"/>
                </a:solidFill>
                <a:latin typeface="微软雅黑" panose="020B0503020204020204" pitchFamily="34" charset="-122"/>
                <a:ea typeface="微软雅黑" panose="020B0503020204020204" pitchFamily="34" charset="-122"/>
              </a:rPr>
              <a:t>可以使用</a:t>
            </a:r>
            <a:r>
              <a:rPr lang="en-US" altLang="zh-CN" sz="2000" dirty="0" err="1">
                <a:solidFill>
                  <a:srgbClr val="595959"/>
                </a:solidFill>
                <a:latin typeface="微软雅黑" panose="020B0503020204020204" pitchFamily="34" charset="-122"/>
                <a:ea typeface="微软雅黑" panose="020B0503020204020204" pitchFamily="34" charset="-122"/>
              </a:rPr>
              <a:t>sm</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xl</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err="1">
                <a:solidFill>
                  <a:srgbClr val="595959"/>
                </a:solidFill>
                <a:latin typeface="微软雅黑" panose="020B0503020204020204" pitchFamily="34" charset="-122"/>
                <a:ea typeface="微软雅黑" panose="020B0503020204020204" pitchFamily="34" charset="-122"/>
              </a:rPr>
              <a:t>lg</a:t>
            </a:r>
            <a:r>
              <a:rPr lang="zh-CN" altLang="zh-CN" sz="2000" dirty="0">
                <a:solidFill>
                  <a:srgbClr val="595959"/>
                </a:solidFill>
                <a:latin typeface="微软雅黑" panose="020B0503020204020204" pitchFamily="34" charset="-122"/>
                <a:ea typeface="微软雅黑" panose="020B0503020204020204" pitchFamily="34" charset="-122"/>
              </a:rPr>
              <a:t>等替代，分别表示在不同屏幕下设置列的偏移</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061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栅格系统中的列偏移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2"/>
          <p:cNvSpPr txBox="1">
            <a:spLocks noChangeArrowheads="1"/>
          </p:cNvSpPr>
          <p:nvPr/>
        </p:nvSpPr>
        <p:spPr bwMode="auto">
          <a:xfrm>
            <a:off x="4161620" y="1875235"/>
            <a:ext cx="4455201"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ctr" eaLnBrk="1" hangingPunct="1">
              <a:lnSpc>
                <a:spcPct val="150000"/>
              </a:lnSpc>
              <a:buFont typeface="Arial" panose="020B0604020202090204" pitchFamily="34" charset="0"/>
              <a:buNone/>
            </a:pPr>
            <a:r>
              <a:rPr lang="zh-CN" altLang="en-US" sz="2000" b="1">
                <a:solidFill>
                  <a:srgbClr val="1369B2"/>
                </a:solidFill>
                <a:latin typeface="微软雅黑" panose="020B0503020204020204" pitchFamily="34" charset="-122"/>
                <a:ea typeface="微软雅黑" panose="020B0503020204020204" pitchFamily="34" charset="-122"/>
              </a:rPr>
              <a:t>实现</a:t>
            </a:r>
            <a:r>
              <a:rPr lang="zh-CN" altLang="en-US" sz="2000" b="1" dirty="0">
                <a:solidFill>
                  <a:srgbClr val="1369B2"/>
                </a:solidFill>
                <a:latin typeface="微软雅黑" panose="020B0503020204020204" pitchFamily="34" charset="-122"/>
                <a:ea typeface="微软雅黑" panose="020B0503020204020204" pitchFamily="34" charset="-122"/>
              </a:rPr>
              <a:t>列偏移</a:t>
            </a:r>
          </a:p>
        </p:txBody>
      </p:sp>
      <p:sp>
        <p:nvSpPr>
          <p:cNvPr id="8" name="矩形 7"/>
          <p:cNvSpPr/>
          <p:nvPr/>
        </p:nvSpPr>
        <p:spPr bwMode="auto">
          <a:xfrm>
            <a:off x="2500268" y="2718156"/>
            <a:ext cx="7776864" cy="1605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11" name="矩形 10"/>
          <p:cNvSpPr/>
          <p:nvPr/>
        </p:nvSpPr>
        <p:spPr bwMode="auto">
          <a:xfrm>
            <a:off x="2620552" y="2681839"/>
            <a:ext cx="7632848" cy="156966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&lt;meta name="viewport" content="width=device-width, initial-scale=1.0"&gt;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&lt;link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rel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="stylesheet"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href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css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/bootstrap.min.css"&gt;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2" name="TextBox 76">
            <a:extLst>
              <a:ext uri="{FF2B5EF4-FFF2-40B4-BE49-F238E27FC236}">
                <a16:creationId xmlns:a16="http://schemas.microsoft.com/office/drawing/2014/main" id="{8EEE6BF0-6D13-D943-AAD1-B4D05EEA4526}"/>
              </a:ext>
            </a:extLst>
          </p:cNvPr>
          <p:cNvSpPr txBox="1"/>
          <p:nvPr/>
        </p:nvSpPr>
        <p:spPr>
          <a:xfrm>
            <a:off x="982638" y="1413570"/>
            <a:ext cx="317898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引入核心样式文件</a:t>
            </a:r>
          </a:p>
        </p:txBody>
      </p:sp>
    </p:spTree>
    <p:extLst>
      <p:ext uri="{BB962C8B-B14F-4D97-AF65-F5344CB8AC3E}">
        <p14:creationId xmlns:p14="http://schemas.microsoft.com/office/powerpoint/2010/main" val="2459388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TextBox 35"/>
          <p:cNvSpPr txBox="1">
            <a:spLocks noChangeArrowheads="1"/>
          </p:cNvSpPr>
          <p:nvPr/>
        </p:nvSpPr>
        <p:spPr bwMode="auto">
          <a:xfrm>
            <a:off x="838622" y="1197546"/>
            <a:ext cx="10441160" cy="145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后来，栅格系统被应用于网页布局中</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使用</a:t>
            </a:r>
            <a:r>
              <a:rPr lang="zh-CN" altLang="zh-CN" sz="2000" dirty="0">
                <a:solidFill>
                  <a:srgbClr val="1369B2"/>
                </a:solidFill>
                <a:latin typeface="微软雅黑" panose="020B0503020204020204" pitchFamily="34" charset="-122"/>
                <a:ea typeface="微软雅黑" panose="020B0503020204020204" pitchFamily="34" charset="-122"/>
              </a:rPr>
              <a:t>响应式栅格系统</a:t>
            </a:r>
            <a:r>
              <a:rPr lang="zh-CN" altLang="zh-CN" sz="2000" dirty="0">
                <a:solidFill>
                  <a:srgbClr val="595959"/>
                </a:solidFill>
                <a:latin typeface="微软雅黑" panose="020B0503020204020204" pitchFamily="34" charset="-122"/>
                <a:ea typeface="微软雅黑" panose="020B0503020204020204" pitchFamily="34" charset="-122"/>
              </a:rPr>
              <a:t>进行页面布局时，可以让一个网页在不同大小的屏幕上，呈现出不同的结构。</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例如，在小屏幕设备上有某些模块将按照不同的方式排列或者被隐藏。</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4477909" y="5272385"/>
            <a:ext cx="2664296" cy="461665"/>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响应式栅格系统</a:t>
            </a:r>
          </a:p>
        </p:txBody>
      </p:sp>
      <p:pic>
        <p:nvPicPr>
          <p:cNvPr id="13"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4926" y="3063168"/>
            <a:ext cx="4482195" cy="193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0482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638551" y="2073831"/>
            <a:ext cx="6480720" cy="34441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23" name="矩形 22"/>
          <p:cNvSpPr/>
          <p:nvPr/>
        </p:nvSpPr>
        <p:spPr bwMode="auto">
          <a:xfrm>
            <a:off x="2758835" y="2029698"/>
            <a:ext cx="6360707" cy="341632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class="container"&gt;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偏移的份数，就是“</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12 -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两个盒子的份数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6” --&gt;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class="row"&gt;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class="col-md-3"&gt;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左侧</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class="col-md-3 offset-md-6"&gt;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右侧</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7"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栅格系统中的列偏移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TextBox 76">
            <a:extLst>
              <a:ext uri="{FF2B5EF4-FFF2-40B4-BE49-F238E27FC236}">
                <a16:creationId xmlns:a16="http://schemas.microsoft.com/office/drawing/2014/main" id="{8EEE6BF0-6D13-D943-AAD1-B4D05EEA4526}"/>
              </a:ext>
            </a:extLst>
          </p:cNvPr>
          <p:cNvSpPr txBox="1"/>
          <p:nvPr/>
        </p:nvSpPr>
        <p:spPr>
          <a:xfrm>
            <a:off x="1168673" y="1477940"/>
            <a:ext cx="2535320"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HTML</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结构</a:t>
            </a:r>
          </a:p>
        </p:txBody>
      </p:sp>
    </p:spTree>
    <p:extLst>
      <p:ext uri="{BB962C8B-B14F-4D97-AF65-F5344CB8AC3E}">
        <p14:creationId xmlns:p14="http://schemas.microsoft.com/office/powerpoint/2010/main" val="2154663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854846" y="2376143"/>
            <a:ext cx="5256584" cy="2796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5" name="矩形 4"/>
          <p:cNvSpPr/>
          <p:nvPr/>
        </p:nvSpPr>
        <p:spPr bwMode="auto">
          <a:xfrm>
            <a:off x="3252950" y="2494834"/>
            <a:ext cx="4788869" cy="2677656"/>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.row div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height: 50px;</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background-color: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eee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font-size: 30px</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&lt;/style&gt;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7"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栅格系统中的列偏移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TextBox 76">
            <a:extLst>
              <a:ext uri="{FF2B5EF4-FFF2-40B4-BE49-F238E27FC236}">
                <a16:creationId xmlns:a16="http://schemas.microsoft.com/office/drawing/2014/main" id="{8EEE6BF0-6D13-D943-AAD1-B4D05EEA4526}"/>
              </a:ext>
            </a:extLst>
          </p:cNvPr>
          <p:cNvSpPr txBox="1"/>
          <p:nvPr/>
        </p:nvSpPr>
        <p:spPr>
          <a:xfrm>
            <a:off x="1168672" y="1477940"/>
            <a:ext cx="2910309"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编写</a:t>
            </a:r>
            <a:r>
              <a:rPr lang="en-US" altLang="zh-CN"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CSS</a:t>
            </a:r>
            <a:r>
              <a:rPr lang="zh-CN" altLang="en-US" sz="2400" b="1" dirty="0">
                <a:solidFill>
                  <a:schemeClr val="bg1"/>
                </a:solidFill>
                <a:latin typeface="Arial" panose="020B0604020202020204" pitchFamily="34" charset="0"/>
                <a:ea typeface="思源黑体 CN Normal" panose="020B0400000000000000" pitchFamily="34" charset="-122"/>
                <a:sym typeface="Arial" panose="020B0604020202020204" pitchFamily="34" charset="0"/>
              </a:rPr>
              <a:t>样式代码</a:t>
            </a:r>
          </a:p>
        </p:txBody>
      </p:sp>
    </p:spTree>
    <p:extLst>
      <p:ext uri="{BB962C8B-B14F-4D97-AF65-F5344CB8AC3E}">
        <p14:creationId xmlns:p14="http://schemas.microsoft.com/office/powerpoint/2010/main" val="1877285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99062" y="3855193"/>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两端对齐</a:t>
            </a:r>
          </a:p>
        </p:txBody>
      </p:sp>
      <p:sp>
        <p:nvSpPr>
          <p:cNvPr id="6"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栅格系统中的列偏移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6386" name="Picture 2" descr="图5-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686" y="2421682"/>
            <a:ext cx="9444138" cy="130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5"/>
          <p:cNvSpPr txBox="1">
            <a:spLocks noChangeArrowheads="1"/>
          </p:cNvSpPr>
          <p:nvPr/>
        </p:nvSpPr>
        <p:spPr bwMode="auto">
          <a:xfrm>
            <a:off x="838622" y="1197546"/>
            <a:ext cx="10441160"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两端对齐</a:t>
            </a:r>
            <a:r>
              <a:rPr lang="zh-CN" altLang="zh-CN" sz="2000" dirty="0">
                <a:solidFill>
                  <a:srgbClr val="595959"/>
                </a:solidFill>
                <a:latin typeface="微软雅黑" panose="020B0503020204020204" pitchFamily="34" charset="-122"/>
                <a:ea typeface="微软雅黑" panose="020B0503020204020204" pitchFamily="34" charset="-122"/>
              </a:rPr>
              <a:t>页面效果</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74621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27055" y="4178625"/>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右侧盒子向左侧移动</a:t>
            </a:r>
          </a:p>
        </p:txBody>
      </p:sp>
      <p:sp>
        <p:nvSpPr>
          <p:cNvPr id="6"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栅格系统中的列偏移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Picture 2" descr="图5-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782" y="2853730"/>
            <a:ext cx="8017795" cy="110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5"/>
          <p:cNvSpPr txBox="1">
            <a:spLocks noChangeArrowheads="1"/>
          </p:cNvSpPr>
          <p:nvPr/>
        </p:nvSpPr>
        <p:spPr bwMode="auto">
          <a:xfrm>
            <a:off x="838622" y="1199872"/>
            <a:ext cx="1044116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当修改</a:t>
            </a:r>
            <a:r>
              <a:rPr lang="en-US" altLang="zh-CN" sz="2000" dirty="0">
                <a:solidFill>
                  <a:srgbClr val="595959"/>
                </a:solidFill>
                <a:latin typeface="微软雅黑" panose="020B0503020204020204" pitchFamily="34" charset="-122"/>
                <a:ea typeface="微软雅黑" panose="020B0503020204020204" pitchFamily="34" charset="-122"/>
              </a:rPr>
              <a:t>.offset-md-6</a:t>
            </a:r>
            <a:r>
              <a:rPr lang="zh-CN" altLang="zh-CN" sz="2000" dirty="0">
                <a:solidFill>
                  <a:srgbClr val="595959"/>
                </a:solidFill>
                <a:latin typeface="微软雅黑" panose="020B0503020204020204" pitchFamily="34" charset="-122"/>
                <a:ea typeface="微软雅黑" panose="020B0503020204020204" pitchFamily="34" charset="-122"/>
              </a:rPr>
              <a:t>中的份数</a:t>
            </a:r>
            <a:r>
              <a:rPr lang="en-US" altLang="zh-CN" sz="2000" dirty="0">
                <a:solidFill>
                  <a:srgbClr val="595959"/>
                </a:solidFill>
                <a:latin typeface="微软雅黑" panose="020B0503020204020204" pitchFamily="34" charset="-122"/>
                <a:ea typeface="微软雅黑" panose="020B0503020204020204" pitchFamily="34" charset="-122"/>
              </a:rPr>
              <a:t>6</a:t>
            </a:r>
            <a:r>
              <a:rPr lang="zh-CN" altLang="zh-CN" sz="2000" dirty="0">
                <a:solidFill>
                  <a:srgbClr val="595959"/>
                </a:solidFill>
                <a:latin typeface="微软雅黑" panose="020B0503020204020204" pitchFamily="34" charset="-122"/>
                <a:ea typeface="微软雅黑" panose="020B0503020204020204" pitchFamily="34" charset="-122"/>
              </a:rPr>
              <a:t>时，页面效果会发生变化。当小于</a:t>
            </a:r>
            <a:r>
              <a:rPr lang="en-US" altLang="zh-CN" sz="2000" dirty="0">
                <a:solidFill>
                  <a:srgbClr val="595959"/>
                </a:solidFill>
                <a:latin typeface="微软雅黑" panose="020B0503020204020204" pitchFamily="34" charset="-122"/>
                <a:ea typeface="微软雅黑" panose="020B0503020204020204" pitchFamily="34" charset="-122"/>
              </a:rPr>
              <a:t>6</a:t>
            </a:r>
            <a:r>
              <a:rPr lang="zh-CN" altLang="zh-CN" sz="2000" dirty="0">
                <a:solidFill>
                  <a:srgbClr val="595959"/>
                </a:solidFill>
                <a:latin typeface="微软雅黑" panose="020B0503020204020204" pitchFamily="34" charset="-122"/>
                <a:ea typeface="微软雅黑" panose="020B0503020204020204" pitchFamily="34" charset="-122"/>
              </a:rPr>
              <a:t>份时，右侧盒子向左侧移动，如设置份数为</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，刷新浏览器</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18933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栅格系统中的列偏移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bwMode="auto">
          <a:xfrm>
            <a:off x="2350790" y="2061642"/>
            <a:ext cx="6407078" cy="34441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14" name="矩形 13"/>
          <p:cNvSpPr/>
          <p:nvPr/>
        </p:nvSpPr>
        <p:spPr bwMode="auto">
          <a:xfrm>
            <a:off x="2471074" y="2017509"/>
            <a:ext cx="6288428" cy="3046988"/>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class="container"&gt;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如果只有一个盒子，偏移</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(12 - 8) / 2 --&gt;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class="row"&gt;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 class="col-md-8 offset-md-2"&gt;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中间盒子</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&lt;/div&gt;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&lt;/div&gt;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8" name="TextBox 35"/>
          <p:cNvSpPr txBox="1">
            <a:spLocks noChangeArrowheads="1"/>
          </p:cNvSpPr>
          <p:nvPr/>
        </p:nvSpPr>
        <p:spPr bwMode="auto">
          <a:xfrm>
            <a:off x="838622" y="1199872"/>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将</a:t>
            </a:r>
            <a:r>
              <a:rPr lang="en-US" altLang="zh-CN" sz="2000" dirty="0">
                <a:solidFill>
                  <a:srgbClr val="595959"/>
                </a:solidFill>
                <a:latin typeface="微软雅黑" panose="020B0503020204020204" pitchFamily="34" charset="-122"/>
                <a:ea typeface="微软雅黑" panose="020B0503020204020204" pitchFamily="34" charset="-122"/>
              </a:rPr>
              <a:t>HTML</a:t>
            </a:r>
            <a:r>
              <a:rPr lang="zh-CN" altLang="en-US" sz="2000" dirty="0">
                <a:solidFill>
                  <a:srgbClr val="595959"/>
                </a:solidFill>
                <a:latin typeface="微软雅黑" panose="020B0503020204020204" pitchFamily="34" charset="-122"/>
                <a:ea typeface="微软雅黑" panose="020B0503020204020204" pitchFamily="34" charset="-122"/>
              </a:rPr>
              <a:t>中</a:t>
            </a:r>
            <a:r>
              <a:rPr lang="en-US" altLang="zh-CN" sz="2000" dirty="0">
                <a:solidFill>
                  <a:srgbClr val="595959"/>
                </a:solidFill>
                <a:latin typeface="微软雅黑" panose="020B0503020204020204" pitchFamily="34" charset="-122"/>
                <a:ea typeface="微软雅黑" panose="020B0503020204020204" pitchFamily="34" charset="-122"/>
              </a:rPr>
              <a:t>.container</a:t>
            </a:r>
            <a:r>
              <a:rPr lang="zh-CN" altLang="zh-CN" sz="2000" dirty="0">
                <a:solidFill>
                  <a:srgbClr val="595959"/>
                </a:solidFill>
                <a:latin typeface="微软雅黑" panose="020B0503020204020204" pitchFamily="34" charset="-122"/>
                <a:ea typeface="微软雅黑" panose="020B0503020204020204" pitchFamily="34" charset="-122"/>
              </a:rPr>
              <a:t>容器的内容进行替换</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7861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86688" y="3645818"/>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居中对齐</a:t>
            </a:r>
          </a:p>
        </p:txBody>
      </p:sp>
      <p:sp>
        <p:nvSpPr>
          <p:cNvPr id="6"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栅格系统中的列偏移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434" name="Picture 2" descr="图5-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882" y="2493691"/>
            <a:ext cx="7809908"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5"/>
          <p:cNvSpPr txBox="1">
            <a:spLocks noChangeArrowheads="1"/>
          </p:cNvSpPr>
          <p:nvPr/>
        </p:nvSpPr>
        <p:spPr bwMode="auto">
          <a:xfrm>
            <a:off x="838622" y="1197546"/>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刷新浏览器</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居中对齐</a:t>
            </a:r>
            <a:r>
              <a:rPr lang="zh-CN" altLang="zh-CN" sz="2000" dirty="0">
                <a:solidFill>
                  <a:srgbClr val="595959"/>
                </a:solidFill>
                <a:latin typeface="微软雅黑" panose="020B0503020204020204" pitchFamily="34" charset="-122"/>
                <a:ea typeface="微软雅黑" panose="020B0503020204020204" pitchFamily="34" charset="-122"/>
              </a:rPr>
              <a:t>页面效果</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79012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015086" y="4365898"/>
            <a:ext cx="2664296"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中间盒子向左侧移动</a:t>
            </a:r>
          </a:p>
        </p:txBody>
      </p:sp>
      <p:sp>
        <p:nvSpPr>
          <p:cNvPr id="6"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栅格系统中的列偏移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 name="Picture 2" descr="图5-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37" y="3209206"/>
            <a:ext cx="8017795" cy="110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35"/>
          <p:cNvSpPr txBox="1">
            <a:spLocks noChangeArrowheads="1"/>
          </p:cNvSpPr>
          <p:nvPr/>
        </p:nvSpPr>
        <p:spPr bwMode="auto">
          <a:xfrm>
            <a:off x="838622" y="1199872"/>
            <a:ext cx="10441160"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当修改</a:t>
            </a:r>
            <a:r>
              <a:rPr lang="en-US" altLang="zh-CN" sz="2000" dirty="0">
                <a:solidFill>
                  <a:srgbClr val="595959"/>
                </a:solidFill>
                <a:latin typeface="微软雅黑" panose="020B0503020204020204" pitchFamily="34" charset="-122"/>
                <a:ea typeface="微软雅黑" panose="020B0503020204020204" pitchFamily="34" charset="-122"/>
              </a:rPr>
              <a:t>offset-md-</a:t>
            </a:r>
            <a:r>
              <a:rPr lang="en-US" altLang="zh-CN" sz="2000" dirty="0">
                <a:solidFill>
                  <a:srgbClr val="1369B2"/>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中的份数</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时，页面效果会发生变化</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修改的份数大于</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时，中间盒子会向右侧移动；</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当数值大于等于</a:t>
            </a:r>
            <a:r>
              <a:rPr lang="en-US" altLang="zh-CN" sz="2000" dirty="0">
                <a:solidFill>
                  <a:srgbClr val="595959"/>
                </a:solidFill>
                <a:latin typeface="微软雅黑" panose="020B0503020204020204" pitchFamily="34" charset="-122"/>
                <a:ea typeface="微软雅黑" panose="020B0503020204020204" pitchFamily="34" charset="-122"/>
              </a:rPr>
              <a:t>12</a:t>
            </a:r>
            <a:r>
              <a:rPr lang="zh-CN" altLang="zh-CN" sz="2000" dirty="0">
                <a:solidFill>
                  <a:srgbClr val="595959"/>
                </a:solidFill>
                <a:latin typeface="微软雅黑" panose="020B0503020204020204" pitchFamily="34" charset="-122"/>
                <a:ea typeface="微软雅黑" panose="020B0503020204020204" pitchFamily="34" charset="-122"/>
              </a:rPr>
              <a:t>或者小于等于</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时，中间盒子左侧对齐</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42726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Bootstrap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布局容器</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47062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布局容器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10" name="表格 9"/>
          <p:cNvGraphicFramePr>
            <a:graphicFrameLocks noGrp="1"/>
          </p:cNvGraphicFramePr>
          <p:nvPr>
            <p:extLst>
              <p:ext uri="{D42A27DB-BD31-4B8C-83A1-F6EECF244321}">
                <p14:modId xmlns:p14="http://schemas.microsoft.com/office/powerpoint/2010/main" val="1808817159"/>
              </p:ext>
            </p:extLst>
          </p:nvPr>
        </p:nvGraphicFramePr>
        <p:xfrm>
          <a:off x="1990750" y="2853730"/>
          <a:ext cx="8491548" cy="3297983"/>
        </p:xfrm>
        <a:graphic>
          <a:graphicData uri="http://schemas.openxmlformats.org/drawingml/2006/table">
            <a:tbl>
              <a:tblPr>
                <a:tableStyleId>{7DF18680-E054-41AD-8BC1-D1AEF772440D}</a:tableStyleId>
              </a:tblPr>
              <a:tblGrid>
                <a:gridCol w="2247910">
                  <a:extLst>
                    <a:ext uri="{9D8B030D-6E8A-4147-A177-3AD203B41FA5}">
                      <a16:colId xmlns:a16="http://schemas.microsoft.com/office/drawing/2014/main" val="20000"/>
                    </a:ext>
                  </a:extLst>
                </a:gridCol>
                <a:gridCol w="6243638">
                  <a:extLst>
                    <a:ext uri="{9D8B030D-6E8A-4147-A177-3AD203B41FA5}">
                      <a16:colId xmlns:a16="http://schemas.microsoft.com/office/drawing/2014/main" val="20001"/>
                    </a:ext>
                  </a:extLst>
                </a:gridCol>
              </a:tblGrid>
              <a:tr h="774504">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rPr>
                        <a:t>屏幕大小</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rPr>
                        <a:t>常见宽度范围</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extLst>
                  <a:ext uri="{0D108BD9-81ED-4DB2-BD59-A6C34878D82A}">
                    <a16:rowId xmlns:a16="http://schemas.microsoft.com/office/drawing/2014/main" val="10000"/>
                  </a:ext>
                </a:extLst>
              </a:tr>
              <a:tr h="582504">
                <a:tc>
                  <a:txBody>
                    <a:bodyPr/>
                    <a:lstStyle/>
                    <a:p>
                      <a:pPr marL="0" indent="266700" algn="l"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超小屏幕</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&lt;576px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506467">
                <a:tc>
                  <a:txBody>
                    <a:bodyPr/>
                    <a:lstStyle/>
                    <a:p>
                      <a:pPr marL="0" indent="266700" algn="l"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平板</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576px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2"/>
                  </a:ext>
                </a:extLst>
              </a:tr>
              <a:tr h="489846">
                <a:tc>
                  <a:txBody>
                    <a:bodyPr/>
                    <a:lstStyle/>
                    <a:p>
                      <a:pPr marL="0" indent="266700" algn="l"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桌面显示器</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768px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3"/>
                  </a:ext>
                </a:extLst>
              </a:tr>
              <a:tr h="472331">
                <a:tc>
                  <a:txBody>
                    <a:bodyPr/>
                    <a:lstStyle/>
                    <a:p>
                      <a:pPr marL="0" marR="0" lvl="0" indent="266700" algn="l" defTabSz="1219200" rtl="0" eaLnBrk="1" fontAlgn="auto" latinLnBrk="0" hangingPunct="1">
                        <a:lnSpc>
                          <a:spcPct val="100000"/>
                        </a:lnSpc>
                        <a:spcBef>
                          <a:spcPts val="0"/>
                        </a:spcBef>
                        <a:spcAft>
                          <a:spcPts val="0"/>
                        </a:spcAft>
                        <a:buClrTx/>
                        <a:buSzTx/>
                        <a:buFontTx/>
                        <a:buNone/>
                        <a:tabLst/>
                        <a:defRPr/>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大桌面显示器</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992px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2299695048"/>
                  </a:ext>
                </a:extLst>
              </a:tr>
              <a:tr h="472331">
                <a:tc>
                  <a:txBody>
                    <a:bodyPr/>
                    <a:lstStyle/>
                    <a:p>
                      <a:pPr marL="0" marR="0" lvl="0" indent="266700" algn="l" defTabSz="1219200" rtl="0" eaLnBrk="1" fontAlgn="auto" latinLnBrk="0" hangingPunct="1">
                        <a:lnSpc>
                          <a:spcPct val="100000"/>
                        </a:lnSpc>
                        <a:spcBef>
                          <a:spcPts val="0"/>
                        </a:spcBef>
                        <a:spcAft>
                          <a:spcPts val="0"/>
                        </a:spcAft>
                        <a:buClrTx/>
                        <a:buSzTx/>
                        <a:buFontTx/>
                        <a:buNone/>
                        <a:tabLst/>
                        <a:defRPr/>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超大桌面显示器</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1200px</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3689662326"/>
                  </a:ext>
                </a:extLst>
              </a:tr>
            </a:tbl>
          </a:graphicData>
        </a:graphic>
      </p:graphicFrame>
      <p:sp>
        <p:nvSpPr>
          <p:cNvPr id="7" name="矩形 6"/>
          <p:cNvSpPr/>
          <p:nvPr/>
        </p:nvSpPr>
        <p:spPr>
          <a:xfrm>
            <a:off x="838622" y="2133650"/>
            <a:ext cx="8064896" cy="553998"/>
          </a:xfrm>
          <a:prstGeom prst="rect">
            <a:avLst/>
          </a:prstGeom>
        </p:spPr>
        <p:txBody>
          <a:bodyPr wrap="square">
            <a:spAutoFit/>
          </a:body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在实现</a:t>
            </a: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zh-CN" sz="2000" dirty="0">
                <a:solidFill>
                  <a:srgbClr val="595959"/>
                </a:solidFill>
                <a:latin typeface="微软雅黑" panose="020B0503020204020204" pitchFamily="34" charset="-122"/>
                <a:ea typeface="微软雅黑" panose="020B0503020204020204" pitchFamily="34" charset="-122"/>
              </a:rPr>
              <a:t>页面布局容器之前，需要了解</a:t>
            </a:r>
            <a:r>
              <a:rPr lang="zh-CN" altLang="zh-CN" sz="2000" dirty="0">
                <a:solidFill>
                  <a:srgbClr val="1369B2"/>
                </a:solidFill>
                <a:latin typeface="微软雅黑" panose="020B0503020204020204" pitchFamily="34" charset="-122"/>
                <a:ea typeface="微软雅黑" panose="020B0503020204020204" pitchFamily="34" charset="-122"/>
              </a:rPr>
              <a:t>设备屏幕的尺寸</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8" name="TextBox 35"/>
          <p:cNvSpPr txBox="1">
            <a:spLocks noChangeArrowheads="1"/>
          </p:cNvSpPr>
          <p:nvPr/>
        </p:nvSpPr>
        <p:spPr bwMode="auto">
          <a:xfrm>
            <a:off x="838622" y="1053530"/>
            <a:ext cx="10441160"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容器</a:t>
            </a:r>
            <a:r>
              <a:rPr lang="zh-CN" altLang="zh-CN" sz="2000" dirty="0">
                <a:solidFill>
                  <a:srgbClr val="595959"/>
                </a:solidFill>
                <a:latin typeface="微软雅黑" panose="020B0503020204020204" pitchFamily="34" charset="-122"/>
                <a:ea typeface="微软雅黑" panose="020B0503020204020204" pitchFamily="34" charset="-122"/>
              </a:rPr>
              <a:t>是</a:t>
            </a: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zh-CN" sz="2000" dirty="0">
                <a:solidFill>
                  <a:srgbClr val="595959"/>
                </a:solidFill>
                <a:latin typeface="微软雅黑" panose="020B0503020204020204" pitchFamily="34" charset="-122"/>
                <a:ea typeface="微软雅黑" panose="020B0503020204020204" pitchFamily="34" charset="-122"/>
              </a:rPr>
              <a:t>中最基本的布局元素，容器用于在其中容纳、填充一些内容，以及有时需要使内容居中。</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561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布局容器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7" name="TextBox 35"/>
          <p:cNvSpPr txBox="1">
            <a:spLocks noChangeArrowheads="1"/>
          </p:cNvSpPr>
          <p:nvPr/>
        </p:nvSpPr>
        <p:spPr bwMode="auto">
          <a:xfrm>
            <a:off x="838622" y="1197546"/>
            <a:ext cx="10441160" cy="1915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在前面讲解的内容中，媒体查询需要使用</a:t>
            </a:r>
            <a:r>
              <a:rPr lang="en-US" altLang="zh-CN" sz="2000" dirty="0">
                <a:solidFill>
                  <a:srgbClr val="595959"/>
                </a:solidFill>
                <a:latin typeface="微软雅黑" panose="020B0503020204020204" pitchFamily="34" charset="-122"/>
                <a:ea typeface="微软雅黑" panose="020B0503020204020204" pitchFamily="34" charset="-122"/>
              </a:rPr>
              <a:t>@media</a:t>
            </a:r>
            <a:r>
              <a:rPr lang="zh-CN" altLang="zh-CN" sz="2000" dirty="0">
                <a:solidFill>
                  <a:srgbClr val="595959"/>
                </a:solidFill>
                <a:latin typeface="微软雅黑" panose="020B0503020204020204" pitchFamily="34" charset="-122"/>
                <a:ea typeface="微软雅黑" panose="020B0503020204020204" pitchFamily="34" charset="-122"/>
              </a:rPr>
              <a:t>关键字检测设备的宽度变化。</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zh-CN" sz="2000" dirty="0">
                <a:solidFill>
                  <a:srgbClr val="595959"/>
                </a:solidFill>
                <a:latin typeface="微软雅黑" panose="020B0503020204020204" pitchFamily="34" charset="-122"/>
                <a:ea typeface="微软雅黑" panose="020B0503020204020204" pitchFamily="34" charset="-122"/>
              </a:rPr>
              <a:t>中，我们不需要编写媒体查询的代码，而是使用一些</a:t>
            </a:r>
            <a:r>
              <a:rPr lang="zh-CN" altLang="zh-CN" sz="20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内置的类名</a:t>
            </a:r>
            <a:r>
              <a:rPr lang="zh-CN" altLang="zh-CN" sz="2000" dirty="0">
                <a:solidFill>
                  <a:srgbClr val="595959"/>
                </a:solidFill>
                <a:latin typeface="微软雅黑" panose="020B0503020204020204" pitchFamily="34" charset="-122"/>
                <a:ea typeface="微软雅黑" panose="020B0503020204020204" pitchFamily="34" charset="-122"/>
              </a:rPr>
              <a:t>，用来检测不同的设备的宽度。</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9942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布局容器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838622" y="1196018"/>
            <a:ext cx="11485276" cy="499624"/>
          </a:xfrm>
          <a:prstGeom prst="rect">
            <a:avLst/>
          </a:prstGeom>
        </p:spPr>
        <p:txBody>
          <a:bodyPr wrap="square">
            <a:spAutoFit/>
          </a:body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zh-CN" sz="2000" dirty="0">
                <a:solidFill>
                  <a:srgbClr val="595959"/>
                </a:solidFill>
                <a:latin typeface="微软雅黑" panose="020B0503020204020204" pitchFamily="34" charset="-122"/>
                <a:ea typeface="微软雅黑" panose="020B0503020204020204" pitchFamily="34" charset="-122"/>
              </a:rPr>
              <a:t>带有</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个不同的容器，具体如下。</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7" name="Freeform 5">
            <a:extLst>
              <a:ext uri="{FF2B5EF4-FFF2-40B4-BE49-F238E27FC236}">
                <a16:creationId xmlns:a16="http://schemas.microsoft.com/office/drawing/2014/main" id="{76F890A4-7F87-584C-84D5-7591A95727C8}"/>
              </a:ext>
            </a:extLst>
          </p:cNvPr>
          <p:cNvSpPr/>
          <p:nvPr/>
        </p:nvSpPr>
        <p:spPr bwMode="auto">
          <a:xfrm>
            <a:off x="2163507" y="3318575"/>
            <a:ext cx="1463675" cy="1465262"/>
          </a:xfrm>
          <a:custGeom>
            <a:avLst/>
            <a:gdLst>
              <a:gd name="T0" fmla="*/ 1098181 w 861"/>
              <a:gd name="T1" fmla="*/ 731780 h 861"/>
              <a:gd name="T2" fmla="*/ 730988 w 861"/>
              <a:gd name="T3" fmla="*/ 1097670 h 861"/>
              <a:gd name="T4" fmla="*/ 365494 w 861"/>
              <a:gd name="T5" fmla="*/ 731780 h 861"/>
              <a:gd name="T6" fmla="*/ 730988 w 861"/>
              <a:gd name="T7" fmla="*/ 365890 h 861"/>
              <a:gd name="T8" fmla="*/ 829586 w 861"/>
              <a:gd name="T9" fmla="*/ 379505 h 861"/>
              <a:gd name="T10" fmla="*/ 710588 w 861"/>
              <a:gd name="T11" fmla="*/ 0 h 861"/>
              <a:gd name="T12" fmla="*/ 0 w 861"/>
              <a:gd name="T13" fmla="*/ 731780 h 861"/>
              <a:gd name="T14" fmla="*/ 730988 w 861"/>
              <a:gd name="T15" fmla="*/ 1465262 h 861"/>
              <a:gd name="T16" fmla="*/ 1463675 w 861"/>
              <a:gd name="T17" fmla="*/ 731780 h 861"/>
              <a:gd name="T18" fmla="*/ 1261378 w 861"/>
              <a:gd name="T19" fmla="*/ 226341 h 861"/>
              <a:gd name="T20" fmla="*/ 1002983 w 861"/>
              <a:gd name="T21" fmla="*/ 486719 h 861"/>
              <a:gd name="T22" fmla="*/ 1098181 w 861"/>
              <a:gd name="T23" fmla="*/ 73178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1" h="861">
                <a:moveTo>
                  <a:pt x="646" y="430"/>
                </a:moveTo>
                <a:cubicBezTo>
                  <a:pt x="646" y="549"/>
                  <a:pt x="549" y="645"/>
                  <a:pt x="430" y="645"/>
                </a:cubicBezTo>
                <a:cubicBezTo>
                  <a:pt x="311" y="645"/>
                  <a:pt x="215" y="549"/>
                  <a:pt x="215" y="430"/>
                </a:cubicBezTo>
                <a:cubicBezTo>
                  <a:pt x="215" y="311"/>
                  <a:pt x="311" y="215"/>
                  <a:pt x="430" y="215"/>
                </a:cubicBezTo>
                <a:cubicBezTo>
                  <a:pt x="450" y="215"/>
                  <a:pt x="470" y="218"/>
                  <a:pt x="488" y="223"/>
                </a:cubicBezTo>
                <a:cubicBezTo>
                  <a:pt x="447" y="156"/>
                  <a:pt x="422" y="80"/>
                  <a:pt x="418" y="0"/>
                </a:cubicBezTo>
                <a:cubicBezTo>
                  <a:pt x="186" y="6"/>
                  <a:pt x="0" y="196"/>
                  <a:pt x="0" y="430"/>
                </a:cubicBezTo>
                <a:cubicBezTo>
                  <a:pt x="0" y="668"/>
                  <a:pt x="192" y="861"/>
                  <a:pt x="430" y="861"/>
                </a:cubicBezTo>
                <a:cubicBezTo>
                  <a:pt x="668" y="861"/>
                  <a:pt x="861" y="668"/>
                  <a:pt x="861" y="430"/>
                </a:cubicBezTo>
                <a:cubicBezTo>
                  <a:pt x="861" y="315"/>
                  <a:pt x="816" y="211"/>
                  <a:pt x="742" y="133"/>
                </a:cubicBezTo>
                <a:cubicBezTo>
                  <a:pt x="590" y="286"/>
                  <a:pt x="590" y="286"/>
                  <a:pt x="590" y="286"/>
                </a:cubicBezTo>
                <a:cubicBezTo>
                  <a:pt x="625" y="325"/>
                  <a:pt x="646" y="375"/>
                  <a:pt x="646" y="430"/>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8" name="Freeform 6">
            <a:extLst>
              <a:ext uri="{FF2B5EF4-FFF2-40B4-BE49-F238E27FC236}">
                <a16:creationId xmlns:a16="http://schemas.microsoft.com/office/drawing/2014/main" id="{66C30B53-EDCE-DB4E-A83C-A7776316CE4D}"/>
              </a:ext>
            </a:extLst>
          </p:cNvPr>
          <p:cNvSpPr/>
          <p:nvPr/>
        </p:nvSpPr>
        <p:spPr bwMode="auto">
          <a:xfrm>
            <a:off x="2942970" y="2542287"/>
            <a:ext cx="1463675" cy="1276350"/>
          </a:xfrm>
          <a:custGeom>
            <a:avLst/>
            <a:gdLst>
              <a:gd name="T0" fmla="*/ 1256279 w 861"/>
              <a:gd name="T1" fmla="*/ 1244016 h 750"/>
              <a:gd name="T2" fmla="*/ 1256279 w 861"/>
              <a:gd name="T3" fmla="*/ 1242314 h 750"/>
              <a:gd name="T4" fmla="*/ 1463675 w 861"/>
              <a:gd name="T5" fmla="*/ 733476 h 750"/>
              <a:gd name="T6" fmla="*/ 730988 w 861"/>
              <a:gd name="T7" fmla="*/ 0 h 750"/>
              <a:gd name="T8" fmla="*/ 0 w 861"/>
              <a:gd name="T9" fmla="*/ 733476 h 750"/>
              <a:gd name="T10" fmla="*/ 203997 w 861"/>
              <a:gd name="T11" fmla="*/ 1240612 h 750"/>
              <a:gd name="T12" fmla="*/ 203997 w 861"/>
              <a:gd name="T13" fmla="*/ 1242314 h 750"/>
              <a:gd name="T14" fmla="*/ 224396 w 861"/>
              <a:gd name="T15" fmla="*/ 1262736 h 750"/>
              <a:gd name="T16" fmla="*/ 482792 w 861"/>
              <a:gd name="T17" fmla="*/ 1002360 h 750"/>
              <a:gd name="T18" fmla="*/ 472592 w 861"/>
              <a:gd name="T19" fmla="*/ 992149 h 750"/>
              <a:gd name="T20" fmla="*/ 470892 w 861"/>
              <a:gd name="T21" fmla="*/ 990448 h 750"/>
              <a:gd name="T22" fmla="*/ 365494 w 861"/>
              <a:gd name="T23" fmla="*/ 733476 h 750"/>
              <a:gd name="T24" fmla="*/ 730988 w 861"/>
              <a:gd name="T25" fmla="*/ 365887 h 750"/>
              <a:gd name="T26" fmla="*/ 1096481 w 861"/>
              <a:gd name="T27" fmla="*/ 733476 h 750"/>
              <a:gd name="T28" fmla="*/ 992783 w 861"/>
              <a:gd name="T29" fmla="*/ 988746 h 750"/>
              <a:gd name="T30" fmla="*/ 992783 w 861"/>
              <a:gd name="T31" fmla="*/ 988746 h 750"/>
              <a:gd name="T32" fmla="*/ 992783 w 861"/>
              <a:gd name="T33" fmla="*/ 988746 h 750"/>
              <a:gd name="T34" fmla="*/ 957084 w 861"/>
              <a:gd name="T35" fmla="*/ 1026185 h 750"/>
              <a:gd name="T36" fmla="*/ 1225679 w 861"/>
              <a:gd name="T37" fmla="*/ 1276350 h 750"/>
              <a:gd name="T38" fmla="*/ 1256279 w 861"/>
              <a:gd name="T39" fmla="*/ 1244016 h 7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61" h="750">
                <a:moveTo>
                  <a:pt x="739" y="731"/>
                </a:moveTo>
                <a:cubicBezTo>
                  <a:pt x="739" y="730"/>
                  <a:pt x="739" y="730"/>
                  <a:pt x="739" y="730"/>
                </a:cubicBezTo>
                <a:cubicBezTo>
                  <a:pt x="814" y="653"/>
                  <a:pt x="861" y="547"/>
                  <a:pt x="861" y="431"/>
                </a:cubicBezTo>
                <a:cubicBezTo>
                  <a:pt x="861" y="193"/>
                  <a:pt x="668" y="0"/>
                  <a:pt x="430" y="0"/>
                </a:cubicBezTo>
                <a:cubicBezTo>
                  <a:pt x="192" y="0"/>
                  <a:pt x="0" y="193"/>
                  <a:pt x="0" y="431"/>
                </a:cubicBezTo>
                <a:cubicBezTo>
                  <a:pt x="0" y="547"/>
                  <a:pt x="45" y="652"/>
                  <a:pt x="120" y="729"/>
                </a:cubicBezTo>
                <a:cubicBezTo>
                  <a:pt x="120" y="730"/>
                  <a:pt x="120" y="730"/>
                  <a:pt x="120" y="730"/>
                </a:cubicBezTo>
                <a:cubicBezTo>
                  <a:pt x="124" y="734"/>
                  <a:pt x="128" y="738"/>
                  <a:pt x="132" y="742"/>
                </a:cubicBezTo>
                <a:cubicBezTo>
                  <a:pt x="284" y="589"/>
                  <a:pt x="284" y="589"/>
                  <a:pt x="284" y="589"/>
                </a:cubicBezTo>
                <a:cubicBezTo>
                  <a:pt x="282" y="587"/>
                  <a:pt x="280" y="585"/>
                  <a:pt x="278" y="583"/>
                </a:cubicBezTo>
                <a:cubicBezTo>
                  <a:pt x="277" y="582"/>
                  <a:pt x="277" y="582"/>
                  <a:pt x="277" y="582"/>
                </a:cubicBezTo>
                <a:cubicBezTo>
                  <a:pt x="239" y="543"/>
                  <a:pt x="215" y="490"/>
                  <a:pt x="215" y="431"/>
                </a:cubicBezTo>
                <a:cubicBezTo>
                  <a:pt x="215" y="312"/>
                  <a:pt x="311" y="215"/>
                  <a:pt x="430" y="215"/>
                </a:cubicBezTo>
                <a:cubicBezTo>
                  <a:pt x="549" y="215"/>
                  <a:pt x="645" y="312"/>
                  <a:pt x="645" y="431"/>
                </a:cubicBezTo>
                <a:cubicBezTo>
                  <a:pt x="645" y="489"/>
                  <a:pt x="622" y="542"/>
                  <a:pt x="584" y="581"/>
                </a:cubicBezTo>
                <a:cubicBezTo>
                  <a:pt x="584" y="581"/>
                  <a:pt x="584" y="581"/>
                  <a:pt x="584" y="581"/>
                </a:cubicBezTo>
                <a:cubicBezTo>
                  <a:pt x="584" y="581"/>
                  <a:pt x="584" y="581"/>
                  <a:pt x="584" y="581"/>
                </a:cubicBezTo>
                <a:cubicBezTo>
                  <a:pt x="577" y="588"/>
                  <a:pt x="570" y="596"/>
                  <a:pt x="563" y="603"/>
                </a:cubicBezTo>
                <a:cubicBezTo>
                  <a:pt x="721" y="750"/>
                  <a:pt x="721" y="750"/>
                  <a:pt x="721" y="750"/>
                </a:cubicBezTo>
                <a:cubicBezTo>
                  <a:pt x="727" y="743"/>
                  <a:pt x="733" y="737"/>
                  <a:pt x="739" y="731"/>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9" name="Freeform 7">
            <a:extLst>
              <a:ext uri="{FF2B5EF4-FFF2-40B4-BE49-F238E27FC236}">
                <a16:creationId xmlns:a16="http://schemas.microsoft.com/office/drawing/2014/main" id="{A285E593-43A5-7E4C-A778-D014DEEF514B}"/>
              </a:ext>
            </a:extLst>
          </p:cNvPr>
          <p:cNvSpPr/>
          <p:nvPr/>
        </p:nvSpPr>
        <p:spPr bwMode="auto">
          <a:xfrm>
            <a:off x="3719257" y="3318575"/>
            <a:ext cx="1465263" cy="1465262"/>
          </a:xfrm>
          <a:custGeom>
            <a:avLst/>
            <a:gdLst>
              <a:gd name="T0" fmla="*/ 753030 w 862"/>
              <a:gd name="T1" fmla="*/ 0 h 861"/>
              <a:gd name="T2" fmla="*/ 634041 w 862"/>
              <a:gd name="T3" fmla="*/ 379505 h 861"/>
              <a:gd name="T4" fmla="*/ 732632 w 862"/>
              <a:gd name="T5" fmla="*/ 365890 h 861"/>
              <a:gd name="T6" fmla="*/ 1098097 w 862"/>
              <a:gd name="T7" fmla="*/ 731780 h 861"/>
              <a:gd name="T8" fmla="*/ 732632 w 862"/>
              <a:gd name="T9" fmla="*/ 1097670 h 861"/>
              <a:gd name="T10" fmla="*/ 367166 w 862"/>
              <a:gd name="T11" fmla="*/ 731780 h 861"/>
              <a:gd name="T12" fmla="*/ 448758 w 862"/>
              <a:gd name="T13" fmla="*/ 500333 h 861"/>
              <a:gd name="T14" fmla="*/ 180183 w 862"/>
              <a:gd name="T15" fmla="*/ 250167 h 861"/>
              <a:gd name="T16" fmla="*/ 0 w 862"/>
              <a:gd name="T17" fmla="*/ 731780 h 861"/>
              <a:gd name="T18" fmla="*/ 732632 w 862"/>
              <a:gd name="T19" fmla="*/ 1465262 h 861"/>
              <a:gd name="T20" fmla="*/ 1465263 w 862"/>
              <a:gd name="T21" fmla="*/ 731780 h 861"/>
              <a:gd name="T22" fmla="*/ 753030 w 862"/>
              <a:gd name="T23" fmla="*/ 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2" h="861">
                <a:moveTo>
                  <a:pt x="443" y="0"/>
                </a:moveTo>
                <a:cubicBezTo>
                  <a:pt x="439" y="80"/>
                  <a:pt x="415" y="156"/>
                  <a:pt x="373" y="223"/>
                </a:cubicBezTo>
                <a:cubicBezTo>
                  <a:pt x="391" y="218"/>
                  <a:pt x="411" y="215"/>
                  <a:pt x="431" y="215"/>
                </a:cubicBezTo>
                <a:cubicBezTo>
                  <a:pt x="550" y="215"/>
                  <a:pt x="646" y="311"/>
                  <a:pt x="646" y="430"/>
                </a:cubicBezTo>
                <a:cubicBezTo>
                  <a:pt x="646" y="549"/>
                  <a:pt x="550" y="645"/>
                  <a:pt x="431" y="645"/>
                </a:cubicBezTo>
                <a:cubicBezTo>
                  <a:pt x="312" y="645"/>
                  <a:pt x="216" y="549"/>
                  <a:pt x="216" y="430"/>
                </a:cubicBezTo>
                <a:cubicBezTo>
                  <a:pt x="216" y="378"/>
                  <a:pt x="234" y="331"/>
                  <a:pt x="264" y="294"/>
                </a:cubicBezTo>
                <a:cubicBezTo>
                  <a:pt x="106" y="147"/>
                  <a:pt x="106" y="147"/>
                  <a:pt x="106" y="147"/>
                </a:cubicBezTo>
                <a:cubicBezTo>
                  <a:pt x="40" y="223"/>
                  <a:pt x="0" y="322"/>
                  <a:pt x="0" y="430"/>
                </a:cubicBezTo>
                <a:cubicBezTo>
                  <a:pt x="0" y="668"/>
                  <a:pt x="193" y="861"/>
                  <a:pt x="431" y="861"/>
                </a:cubicBezTo>
                <a:cubicBezTo>
                  <a:pt x="669" y="861"/>
                  <a:pt x="862" y="668"/>
                  <a:pt x="862" y="430"/>
                </a:cubicBezTo>
                <a:cubicBezTo>
                  <a:pt x="862" y="196"/>
                  <a:pt x="675" y="6"/>
                  <a:pt x="443" y="0"/>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10" name="TextBox 175">
            <a:extLst>
              <a:ext uri="{FF2B5EF4-FFF2-40B4-BE49-F238E27FC236}">
                <a16:creationId xmlns:a16="http://schemas.microsoft.com/office/drawing/2014/main" id="{F8AC1C35-D392-DA4B-B245-709457126DA4}"/>
              </a:ext>
            </a:extLst>
          </p:cNvPr>
          <p:cNvSpPr txBox="1">
            <a:spLocks noChangeArrowheads="1"/>
          </p:cNvSpPr>
          <p:nvPr/>
        </p:nvSpPr>
        <p:spPr bwMode="auto">
          <a:xfrm>
            <a:off x="3425569" y="3026475"/>
            <a:ext cx="481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20204" pitchFamily="34" charset="0"/>
              <a:buNone/>
              <a:defRPr/>
            </a:pPr>
            <a:r>
              <a:rPr kumimoji="0" lang="id-ID" altLang="en-US" sz="2400" b="1" i="0" u="none" strike="noStrike" kern="1200" cap="none" spc="0" normalizeH="0" baseline="0" noProof="0" dirty="0">
                <a:ln>
                  <a:noFill/>
                </a:ln>
                <a:solidFill>
                  <a:srgbClr val="014076"/>
                </a:solidFill>
                <a:effectLst/>
                <a:uLnTx/>
                <a:uFillTx/>
                <a:latin typeface="+mn-lt"/>
                <a:ea typeface="微软雅黑" panose="020B0503020204020204" pitchFamily="34" charset="-122"/>
                <a:cs typeface="+mn-lt"/>
                <a:sym typeface="Arial" panose="020B0604020202020204" pitchFamily="34" charset="0"/>
              </a:rPr>
              <a:t>01</a:t>
            </a:r>
          </a:p>
        </p:txBody>
      </p:sp>
      <p:sp>
        <p:nvSpPr>
          <p:cNvPr id="12" name="TextBox 176">
            <a:extLst>
              <a:ext uri="{FF2B5EF4-FFF2-40B4-BE49-F238E27FC236}">
                <a16:creationId xmlns:a16="http://schemas.microsoft.com/office/drawing/2014/main" id="{1AB566B6-CE36-214A-A601-B37881D208A1}"/>
              </a:ext>
            </a:extLst>
          </p:cNvPr>
          <p:cNvSpPr txBox="1">
            <a:spLocks noChangeArrowheads="1"/>
          </p:cNvSpPr>
          <p:nvPr/>
        </p:nvSpPr>
        <p:spPr bwMode="auto">
          <a:xfrm>
            <a:off x="2627057" y="3818637"/>
            <a:ext cx="5238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20204" pitchFamily="34" charset="0"/>
              <a:buNone/>
              <a:defRPr/>
            </a:pPr>
            <a:r>
              <a:rPr kumimoji="0" lang="id-ID" altLang="en-US" sz="27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rPr>
              <a:t>02</a:t>
            </a:r>
          </a:p>
        </p:txBody>
      </p:sp>
      <p:sp>
        <p:nvSpPr>
          <p:cNvPr id="13" name="TextBox 177">
            <a:extLst>
              <a:ext uri="{FF2B5EF4-FFF2-40B4-BE49-F238E27FC236}">
                <a16:creationId xmlns:a16="http://schemas.microsoft.com/office/drawing/2014/main" id="{69B39096-9AED-5740-A61F-EBFF668C6A16}"/>
              </a:ext>
            </a:extLst>
          </p:cNvPr>
          <p:cNvSpPr txBox="1">
            <a:spLocks noChangeArrowheads="1"/>
          </p:cNvSpPr>
          <p:nvPr/>
        </p:nvSpPr>
        <p:spPr bwMode="auto">
          <a:xfrm>
            <a:off x="4173282" y="3818637"/>
            <a:ext cx="4810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20204" pitchFamily="34" charset="0"/>
              <a:buNone/>
              <a:defRPr/>
            </a:pPr>
            <a:r>
              <a:rPr kumimoji="0" lang="id-ID" altLang="en-US" sz="24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rPr>
              <a:t>03</a:t>
            </a:r>
          </a:p>
        </p:txBody>
      </p:sp>
      <p:sp>
        <p:nvSpPr>
          <p:cNvPr id="14" name="Line 7">
            <a:extLst>
              <a:ext uri="{FF2B5EF4-FFF2-40B4-BE49-F238E27FC236}">
                <a16:creationId xmlns:a16="http://schemas.microsoft.com/office/drawing/2014/main" id="{8653A85D-18F8-E44E-9CF3-1691ECCE92BD}"/>
              </a:ext>
            </a:extLst>
          </p:cNvPr>
          <p:cNvSpPr>
            <a:spLocks noChangeShapeType="1"/>
          </p:cNvSpPr>
          <p:nvPr/>
        </p:nvSpPr>
        <p:spPr bwMode="auto">
          <a:xfrm flipH="1">
            <a:off x="5860794" y="2381950"/>
            <a:ext cx="0" cy="256540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 name="AutoShape 9">
            <a:extLst>
              <a:ext uri="{FF2B5EF4-FFF2-40B4-BE49-F238E27FC236}">
                <a16:creationId xmlns:a16="http://schemas.microsoft.com/office/drawing/2014/main" id="{4E6C7E05-BAB3-8E49-B5F7-FF94C60E0778}"/>
              </a:ext>
            </a:extLst>
          </p:cNvPr>
          <p:cNvSpPr>
            <a:spLocks noChangeArrowheads="1"/>
          </p:cNvSpPr>
          <p:nvPr/>
        </p:nvSpPr>
        <p:spPr bwMode="auto">
          <a:xfrm>
            <a:off x="6336726" y="2021906"/>
            <a:ext cx="762000" cy="1004887"/>
          </a:xfrm>
          <a:custGeom>
            <a:avLst/>
            <a:gdLst>
              <a:gd name="T0" fmla="*/ 13440833 w 21600"/>
              <a:gd name="T1" fmla="*/ 23374974 h 21600"/>
              <a:gd name="T2" fmla="*/ 13440833 w 21600"/>
              <a:gd name="T3" fmla="*/ 23374974 h 21600"/>
              <a:gd name="T4" fmla="*/ 13440833 w 21600"/>
              <a:gd name="T5" fmla="*/ 23374974 h 21600"/>
              <a:gd name="T6" fmla="*/ 13440833 w 21600"/>
              <a:gd name="T7" fmla="*/ 2337497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 typeface="Arial" panose="020B0604020202020204" pitchFamily="34" charset="0"/>
              <a:buNone/>
              <a:defRPr/>
            </a:pPr>
            <a:r>
              <a:rPr kumimoji="0" lang="es-ES" altLang="en-US" sz="6000" b="0" i="0" u="none" strike="noStrike" kern="1200" cap="none" spc="0" normalizeH="0" baseline="0" noProof="0" dirty="0">
                <a:ln>
                  <a:noFill/>
                </a:ln>
                <a:solidFill>
                  <a:srgbClr val="0070C0"/>
                </a:solidFill>
                <a:effectLst/>
                <a:uLnTx/>
                <a:uFillTx/>
                <a:latin typeface="+mn-lt"/>
                <a:ea typeface="微软雅黑" panose="020B0503020204020204" pitchFamily="34" charset="-122"/>
                <a:cs typeface="+mn-lt"/>
                <a:sym typeface="Arial" panose="020B0604020202020204" pitchFamily="34" charset="0"/>
              </a:rPr>
              <a:t>1</a:t>
            </a:r>
          </a:p>
        </p:txBody>
      </p:sp>
      <p:sp>
        <p:nvSpPr>
          <p:cNvPr id="16" name="AutoShape 12">
            <a:extLst>
              <a:ext uri="{FF2B5EF4-FFF2-40B4-BE49-F238E27FC236}">
                <a16:creationId xmlns:a16="http://schemas.microsoft.com/office/drawing/2014/main" id="{80D9543B-1D8E-5F4D-B520-DFE014CC4387}"/>
              </a:ext>
            </a:extLst>
          </p:cNvPr>
          <p:cNvSpPr>
            <a:spLocks noChangeArrowheads="1"/>
          </p:cNvSpPr>
          <p:nvPr/>
        </p:nvSpPr>
        <p:spPr bwMode="auto">
          <a:xfrm>
            <a:off x="6319581" y="3138871"/>
            <a:ext cx="762000" cy="1006475"/>
          </a:xfrm>
          <a:custGeom>
            <a:avLst/>
            <a:gdLst>
              <a:gd name="T0" fmla="*/ 13440833 w 21600"/>
              <a:gd name="T1" fmla="*/ 23448910 h 21600"/>
              <a:gd name="T2" fmla="*/ 13440833 w 21600"/>
              <a:gd name="T3" fmla="*/ 23448910 h 21600"/>
              <a:gd name="T4" fmla="*/ 13440833 w 21600"/>
              <a:gd name="T5" fmla="*/ 23448910 h 21600"/>
              <a:gd name="T6" fmla="*/ 13440833 w 21600"/>
              <a:gd name="T7" fmla="*/ 234489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fontAlgn="base" hangingPunct="0">
              <a:spcBef>
                <a:spcPct val="0"/>
              </a:spcBef>
              <a:spcAft>
                <a:spcPct val="0"/>
              </a:spcAft>
              <a:buFont typeface="Arial" panose="020B0604020202020204" pitchFamily="34" charset="0"/>
              <a:buNone/>
            </a:pPr>
            <a:r>
              <a:rPr lang="es-ES" altLang="en-US" sz="6000" dirty="0">
                <a:solidFill>
                  <a:srgbClr val="0070C0"/>
                </a:solidFill>
                <a:ea typeface="微软雅黑" panose="020B0503020204020204" pitchFamily="34" charset="-122"/>
                <a:cs typeface="+mn-lt"/>
                <a:sym typeface="Arial" panose="020B0604020202020204" pitchFamily="34" charset="0"/>
              </a:rPr>
              <a:t>2</a:t>
            </a:r>
          </a:p>
        </p:txBody>
      </p:sp>
      <p:sp>
        <p:nvSpPr>
          <p:cNvPr id="17" name="AutoShape 15">
            <a:extLst>
              <a:ext uri="{FF2B5EF4-FFF2-40B4-BE49-F238E27FC236}">
                <a16:creationId xmlns:a16="http://schemas.microsoft.com/office/drawing/2014/main" id="{68101B7B-0D27-C34E-809D-1CCA4F99B341}"/>
              </a:ext>
            </a:extLst>
          </p:cNvPr>
          <p:cNvSpPr>
            <a:spLocks noChangeArrowheads="1"/>
          </p:cNvSpPr>
          <p:nvPr/>
        </p:nvSpPr>
        <p:spPr bwMode="auto">
          <a:xfrm>
            <a:off x="6319581" y="4298381"/>
            <a:ext cx="762000" cy="1006475"/>
          </a:xfrm>
          <a:custGeom>
            <a:avLst/>
            <a:gdLst>
              <a:gd name="T0" fmla="*/ 13440833 w 21600"/>
              <a:gd name="T1" fmla="*/ 23448910 h 21600"/>
              <a:gd name="T2" fmla="*/ 13440833 w 21600"/>
              <a:gd name="T3" fmla="*/ 23448910 h 21600"/>
              <a:gd name="T4" fmla="*/ 13440833 w 21600"/>
              <a:gd name="T5" fmla="*/ 23448910 h 21600"/>
              <a:gd name="T6" fmla="*/ 13440833 w 21600"/>
              <a:gd name="T7" fmla="*/ 234489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 typeface="Arial" panose="020B0604020202020204" pitchFamily="34" charset="0"/>
              <a:buNone/>
              <a:defRPr/>
            </a:pPr>
            <a:r>
              <a:rPr kumimoji="0" lang="es-ES" altLang="en-US" sz="6000" b="0" i="0" u="none" strike="noStrike" kern="1200" cap="none" spc="0" normalizeH="0" baseline="0" noProof="0" dirty="0">
                <a:ln>
                  <a:noFill/>
                </a:ln>
                <a:solidFill>
                  <a:srgbClr val="0070C0"/>
                </a:solidFill>
                <a:effectLst/>
                <a:uLnTx/>
                <a:uFillTx/>
                <a:latin typeface="+mn-lt"/>
                <a:ea typeface="微软雅黑" panose="020B0503020204020204" pitchFamily="34" charset="-122"/>
                <a:cs typeface="+mn-lt"/>
                <a:sym typeface="Arial" panose="020B0604020202020204" pitchFamily="34" charset="0"/>
              </a:rPr>
              <a:t>3</a:t>
            </a:r>
          </a:p>
        </p:txBody>
      </p:sp>
      <p:sp>
        <p:nvSpPr>
          <p:cNvPr id="18" name="TextBox 35">
            <a:extLst>
              <a:ext uri="{FF2B5EF4-FFF2-40B4-BE49-F238E27FC236}">
                <a16:creationId xmlns:a16="http://schemas.microsoft.com/office/drawing/2014/main" id="{E0B10B3F-43B6-EB41-A2CB-3FA9D58F7394}"/>
              </a:ext>
            </a:extLst>
          </p:cNvPr>
          <p:cNvSpPr txBox="1"/>
          <p:nvPr/>
        </p:nvSpPr>
        <p:spPr>
          <a:xfrm>
            <a:off x="7073164" y="2424662"/>
            <a:ext cx="2489672" cy="538994"/>
          </a:xfrm>
          <a:prstGeom prst="rect">
            <a:avLst/>
          </a:prstGeom>
          <a:noFill/>
        </p:spPr>
        <p:txBody>
          <a:bodyPr wrap="square" rtlCol="0">
            <a:spAutoFit/>
          </a:bodyPr>
          <a:lstStyle/>
          <a:p>
            <a:pPr lvl="0" defTabSz="914400">
              <a:lnSpc>
                <a:spcPts val="1800"/>
              </a:lnSpc>
              <a:defRPr/>
            </a:pPr>
            <a:r>
              <a:rPr lang="zh-CN" altLang="zh-CN" sz="1400" dirty="0">
                <a:solidFill>
                  <a:srgbClr val="595959"/>
                </a:solidFill>
                <a:latin typeface="微软雅黑" panose="020B0503020204020204" pitchFamily="34" charset="-122"/>
                <a:ea typeface="微软雅黑" panose="020B0503020204020204" pitchFamily="34" charset="-122"/>
              </a:rPr>
              <a:t>它在每个响应断点处设置了一个</a:t>
            </a:r>
            <a:r>
              <a:rPr lang="en-US" altLang="zh-CN" sz="1400" dirty="0">
                <a:solidFill>
                  <a:srgbClr val="595959"/>
                </a:solidFill>
                <a:latin typeface="微软雅黑" panose="020B0503020204020204" pitchFamily="34" charset="-122"/>
                <a:ea typeface="微软雅黑" panose="020B0503020204020204" pitchFamily="34" charset="-122"/>
              </a:rPr>
              <a:t>max-width</a:t>
            </a:r>
            <a:r>
              <a:rPr lang="zh-CN" altLang="zh-CN" sz="1400" dirty="0">
                <a:solidFill>
                  <a:srgbClr val="595959"/>
                </a:solidFill>
                <a:latin typeface="微软雅黑" panose="020B0503020204020204" pitchFamily="34" charset="-122"/>
                <a:ea typeface="微软雅黑" panose="020B0503020204020204" pitchFamily="34" charset="-122"/>
              </a:rPr>
              <a:t>最大宽度</a:t>
            </a:r>
            <a:endParaRPr lang="zh-CN" altLang="en-US" sz="1400" dirty="0">
              <a:solidFill>
                <a:srgbClr val="595959"/>
              </a:solidFill>
              <a:latin typeface="微软雅黑" panose="020B0503020204020204" pitchFamily="34" charset="-122"/>
              <a:ea typeface="微软雅黑" panose="020B0503020204020204" pitchFamily="34" charset="-122"/>
              <a:sym typeface="+mn-ea"/>
            </a:endParaRPr>
          </a:p>
        </p:txBody>
      </p:sp>
      <p:sp>
        <p:nvSpPr>
          <p:cNvPr id="19" name="文本框 18">
            <a:extLst>
              <a:ext uri="{FF2B5EF4-FFF2-40B4-BE49-F238E27FC236}">
                <a16:creationId xmlns:a16="http://schemas.microsoft.com/office/drawing/2014/main" id="{7022EA86-B201-334A-BBB4-AC0890088E69}"/>
              </a:ext>
            </a:extLst>
          </p:cNvPr>
          <p:cNvSpPr txBox="1"/>
          <p:nvPr/>
        </p:nvSpPr>
        <p:spPr>
          <a:xfrm>
            <a:off x="7073164" y="2054865"/>
            <a:ext cx="2046377" cy="338554"/>
          </a:xfrm>
          <a:prstGeom prst="rect">
            <a:avLst/>
          </a:prstGeom>
          <a:noFill/>
        </p:spPr>
        <p:txBody>
          <a:bodyPr wrap="square" rtlCol="0">
            <a:spAutoFit/>
          </a:bodyPr>
          <a:lstStyle/>
          <a:p>
            <a:pPr defTabSz="913765"/>
            <a:r>
              <a:rPr lang="en-US" altLang="zh-CN" sz="1600" b="1" dirty="0">
                <a:solidFill>
                  <a:srgbClr val="595959"/>
                </a:solidFill>
                <a:latin typeface="微软雅黑" panose="020B0503020204020204" pitchFamily="34" charset="-122"/>
                <a:ea typeface="微软雅黑" panose="020B0503020204020204" pitchFamily="34" charset="-122"/>
              </a:rPr>
              <a:t>.container</a:t>
            </a:r>
            <a:r>
              <a:rPr lang="zh-CN" altLang="zh-CN" sz="1600" b="1" dirty="0">
                <a:solidFill>
                  <a:srgbClr val="595959"/>
                </a:solidFill>
                <a:latin typeface="微软雅黑" panose="020B0503020204020204" pitchFamily="34" charset="-122"/>
                <a:ea typeface="微软雅黑" panose="020B0503020204020204" pitchFamily="34" charset="-122"/>
              </a:rPr>
              <a:t>容器</a:t>
            </a:r>
            <a:endParaRPr lang="zh-CN" altLang="en-US" sz="1600" b="1" dirty="0">
              <a:solidFill>
                <a:srgbClr val="595959"/>
              </a:solidFill>
              <a:latin typeface="微软雅黑" panose="020B0503020204020204" pitchFamily="34" charset="-122"/>
              <a:ea typeface="微软雅黑" panose="020B0503020204020204" pitchFamily="34" charset="-122"/>
              <a:sym typeface="+mn-ea"/>
            </a:endParaRPr>
          </a:p>
        </p:txBody>
      </p:sp>
      <p:sp>
        <p:nvSpPr>
          <p:cNvPr id="20" name="TextBox 35">
            <a:extLst>
              <a:ext uri="{FF2B5EF4-FFF2-40B4-BE49-F238E27FC236}">
                <a16:creationId xmlns:a16="http://schemas.microsoft.com/office/drawing/2014/main" id="{EC1194DB-F775-EC4B-8867-50371CF49B7D}"/>
              </a:ext>
            </a:extLst>
          </p:cNvPr>
          <p:cNvSpPr txBox="1"/>
          <p:nvPr/>
        </p:nvSpPr>
        <p:spPr>
          <a:xfrm>
            <a:off x="7089997" y="3618959"/>
            <a:ext cx="2489672" cy="536685"/>
          </a:xfrm>
          <a:prstGeom prst="rect">
            <a:avLst/>
          </a:prstGeom>
          <a:noFill/>
        </p:spPr>
        <p:txBody>
          <a:bodyPr wrap="square" rtlCol="0">
            <a:spAutoFit/>
          </a:bodyPr>
          <a:lstStyle/>
          <a:p>
            <a:pPr lvl="0">
              <a:lnSpc>
                <a:spcPts val="1800"/>
              </a:lnSpc>
              <a:defRPr/>
            </a:pPr>
            <a:r>
              <a:rPr lang="zh-CN" altLang="zh-CN" sz="1400" dirty="0">
                <a:solidFill>
                  <a:srgbClr val="595959"/>
                </a:solidFill>
                <a:latin typeface="微软雅黑" panose="020B0503020204020204" pitchFamily="34" charset="-122"/>
                <a:ea typeface="微软雅黑" panose="020B0503020204020204" pitchFamily="34" charset="-122"/>
              </a:rPr>
              <a:t>它在每个响应断点处设置布局容器的宽度为</a:t>
            </a:r>
            <a:r>
              <a:rPr lang="en-US" altLang="zh-CN" sz="1400" dirty="0">
                <a:solidFill>
                  <a:srgbClr val="595959"/>
                </a:solidFill>
                <a:latin typeface="微软雅黑" panose="020B0503020204020204" pitchFamily="34" charset="-122"/>
                <a:ea typeface="微软雅黑" panose="020B0503020204020204" pitchFamily="34" charset="-122"/>
              </a:rPr>
              <a:t>100%</a:t>
            </a:r>
            <a:endParaRPr lang="zh-CN" altLang="en-US" sz="1400" dirty="0">
              <a:solidFill>
                <a:schemeClr val="tx1">
                  <a:lumMod val="95000"/>
                  <a:lumOff val="5000"/>
                </a:schemeClr>
              </a:solidFill>
              <a:ea typeface="+mn-lt"/>
              <a:cs typeface="+mn-lt"/>
              <a:sym typeface="+mn-ea"/>
            </a:endParaRPr>
          </a:p>
        </p:txBody>
      </p:sp>
      <p:sp>
        <p:nvSpPr>
          <p:cNvPr id="21" name="文本框 20">
            <a:extLst>
              <a:ext uri="{FF2B5EF4-FFF2-40B4-BE49-F238E27FC236}">
                <a16:creationId xmlns:a16="http://schemas.microsoft.com/office/drawing/2014/main" id="{B12A2C26-481D-B745-A440-422300F916E5}"/>
              </a:ext>
            </a:extLst>
          </p:cNvPr>
          <p:cNvSpPr txBox="1"/>
          <p:nvPr/>
        </p:nvSpPr>
        <p:spPr>
          <a:xfrm>
            <a:off x="7081581" y="3277716"/>
            <a:ext cx="2489672" cy="338554"/>
          </a:xfrm>
          <a:prstGeom prst="rect">
            <a:avLst/>
          </a:prstGeom>
          <a:noFill/>
        </p:spPr>
        <p:txBody>
          <a:bodyPr wrap="square" rtlCol="0">
            <a:spAutoFit/>
          </a:bodyPr>
          <a:lstStyle/>
          <a:p>
            <a:pPr defTabSz="913765"/>
            <a:r>
              <a:rPr lang="en-US" altLang="zh-CN" sz="1600" b="1" dirty="0">
                <a:solidFill>
                  <a:srgbClr val="595959"/>
                </a:solidFill>
                <a:latin typeface="微软雅黑" panose="020B0503020204020204" pitchFamily="34" charset="-122"/>
                <a:ea typeface="微软雅黑" panose="020B0503020204020204" pitchFamily="34" charset="-122"/>
              </a:rPr>
              <a:t>.container-fluid</a:t>
            </a:r>
            <a:r>
              <a:rPr lang="zh-CN" altLang="zh-CN" sz="1600" b="1" dirty="0">
                <a:solidFill>
                  <a:srgbClr val="595959"/>
                </a:solidFill>
                <a:latin typeface="微软雅黑" panose="020B0503020204020204" pitchFamily="34" charset="-122"/>
                <a:ea typeface="微软雅黑" panose="020B0503020204020204" pitchFamily="34" charset="-122"/>
              </a:rPr>
              <a:t>容器</a:t>
            </a:r>
            <a:endParaRPr lang="zh-CN" altLang="en-US" sz="1600" b="1" dirty="0">
              <a:solidFill>
                <a:srgbClr val="595959"/>
              </a:solidFill>
              <a:latin typeface="微软雅黑" panose="020B0503020204020204" pitchFamily="34" charset="-122"/>
              <a:ea typeface="微软雅黑" panose="020B0503020204020204" pitchFamily="34" charset="-122"/>
              <a:sym typeface="+mn-ea"/>
            </a:endParaRPr>
          </a:p>
        </p:txBody>
      </p:sp>
      <p:sp>
        <p:nvSpPr>
          <p:cNvPr id="22" name="TextBox 35">
            <a:extLst>
              <a:ext uri="{FF2B5EF4-FFF2-40B4-BE49-F238E27FC236}">
                <a16:creationId xmlns:a16="http://schemas.microsoft.com/office/drawing/2014/main" id="{55D20207-9625-1B46-98C0-78FAA61E391B}"/>
              </a:ext>
            </a:extLst>
          </p:cNvPr>
          <p:cNvSpPr txBox="1"/>
          <p:nvPr/>
        </p:nvSpPr>
        <p:spPr>
          <a:xfrm>
            <a:off x="7101053" y="4783837"/>
            <a:ext cx="2489672" cy="784830"/>
          </a:xfrm>
          <a:prstGeom prst="rect">
            <a:avLst/>
          </a:prstGeom>
          <a:noFill/>
        </p:spPr>
        <p:txBody>
          <a:bodyPr wrap="square" rtlCol="0">
            <a:spAutoFit/>
          </a:bodyPr>
          <a:lstStyle/>
          <a:p>
            <a:pPr>
              <a:lnSpc>
                <a:spcPts val="1800"/>
              </a:lnSpc>
              <a:buClr>
                <a:srgbClr val="595959"/>
              </a:buClr>
              <a:defRPr/>
            </a:pPr>
            <a:r>
              <a:rPr lang="zh-CN" altLang="en-US" sz="1400" dirty="0">
                <a:solidFill>
                  <a:srgbClr val="595959"/>
                </a:solidFill>
                <a:latin typeface="微软雅黑" panose="020B0503020204020204" pitchFamily="34" charset="-122"/>
                <a:ea typeface="微软雅黑" panose="020B0503020204020204" pitchFamily="34" charset="-122"/>
                <a:sym typeface="+mn-ea"/>
              </a:rPr>
              <a:t>它在每个响应断点处设置布局容器的宽度为</a:t>
            </a:r>
            <a:r>
              <a:rPr lang="en-US" altLang="zh-CN" sz="1400" dirty="0">
                <a:solidFill>
                  <a:srgbClr val="595959"/>
                </a:solidFill>
                <a:latin typeface="微软雅黑" panose="020B0503020204020204" pitchFamily="34" charset="-122"/>
                <a:ea typeface="微软雅黑" panose="020B0503020204020204" pitchFamily="34" charset="-122"/>
                <a:sym typeface="+mn-ea"/>
              </a:rPr>
              <a:t>100%</a:t>
            </a:r>
            <a:r>
              <a:rPr lang="zh-CN" altLang="en-US" sz="1400" dirty="0">
                <a:solidFill>
                  <a:srgbClr val="595959"/>
                </a:solidFill>
                <a:latin typeface="微软雅黑" panose="020B0503020204020204" pitchFamily="34" charset="-122"/>
                <a:ea typeface="微软雅黑" panose="020B0503020204020204" pitchFamily="34" charset="-122"/>
                <a:sym typeface="+mn-ea"/>
              </a:rPr>
              <a:t>，直到达到指定的断点为止。</a:t>
            </a:r>
            <a:endParaRPr lang="en-US" altLang="zh-CN" sz="1400" dirty="0">
              <a:solidFill>
                <a:srgbClr val="595959"/>
              </a:solidFill>
              <a:latin typeface="微软雅黑" panose="020B0503020204020204" pitchFamily="34" charset="-122"/>
              <a:ea typeface="微软雅黑" panose="020B0503020204020204" pitchFamily="34" charset="-122"/>
              <a:sym typeface="+mn-ea"/>
            </a:endParaRPr>
          </a:p>
        </p:txBody>
      </p:sp>
      <p:sp>
        <p:nvSpPr>
          <p:cNvPr id="23" name="文本框 22">
            <a:extLst>
              <a:ext uri="{FF2B5EF4-FFF2-40B4-BE49-F238E27FC236}">
                <a16:creationId xmlns:a16="http://schemas.microsoft.com/office/drawing/2014/main" id="{632A6161-2010-5048-BD42-47F0B028B82B}"/>
              </a:ext>
            </a:extLst>
          </p:cNvPr>
          <p:cNvSpPr txBox="1"/>
          <p:nvPr/>
        </p:nvSpPr>
        <p:spPr>
          <a:xfrm>
            <a:off x="7089996" y="4474917"/>
            <a:ext cx="3253682" cy="338554"/>
          </a:xfrm>
          <a:prstGeom prst="rect">
            <a:avLst/>
          </a:prstGeom>
          <a:noFill/>
        </p:spPr>
        <p:txBody>
          <a:bodyPr wrap="square" rtlCol="0">
            <a:spAutoFit/>
          </a:bodyPr>
          <a:lstStyle/>
          <a:p>
            <a:pPr defTabSz="913765"/>
            <a:r>
              <a:rPr lang="en-US" altLang="zh-CN" sz="1600" b="1" dirty="0">
                <a:solidFill>
                  <a:srgbClr val="595959"/>
                </a:solidFill>
                <a:latin typeface="微软雅黑" panose="020B0503020204020204" pitchFamily="34" charset="-122"/>
                <a:ea typeface="微软雅黑" panose="020B0503020204020204" pitchFamily="34" charset="-122"/>
                <a:sym typeface="+mn-ea"/>
              </a:rPr>
              <a:t>.container-{breakpoint}</a:t>
            </a:r>
            <a:r>
              <a:rPr lang="zh-CN" altLang="en-US" sz="1600" b="1" dirty="0">
                <a:solidFill>
                  <a:srgbClr val="595959"/>
                </a:solidFill>
                <a:latin typeface="微软雅黑" panose="020B0503020204020204" pitchFamily="34" charset="-122"/>
                <a:ea typeface="微软雅黑" panose="020B0503020204020204" pitchFamily="34" charset="-122"/>
                <a:sym typeface="+mn-ea"/>
              </a:rPr>
              <a:t>容器</a:t>
            </a:r>
          </a:p>
        </p:txBody>
      </p:sp>
    </p:spTree>
    <p:extLst>
      <p:ext uri="{BB962C8B-B14F-4D97-AF65-F5344CB8AC3E}">
        <p14:creationId xmlns:p14="http://schemas.microsoft.com/office/powerpoint/2010/main" val="3135612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250"/>
                                        <p:tgtEl>
                                          <p:spTgt spid="1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250"/>
                                        <p:tgtEl>
                                          <p:spTgt spid="19"/>
                                        </p:tgtEl>
                                      </p:cBhvr>
                                    </p:animEffect>
                                  </p:childTnLst>
                                </p:cTn>
                              </p:par>
                            </p:childTnLst>
                          </p:cTn>
                        </p:par>
                        <p:par>
                          <p:cTn id="11" fill="hold">
                            <p:stCondLst>
                              <p:cond delay="250"/>
                            </p:stCondLst>
                            <p:childTnLst>
                              <p:par>
                                <p:cTn id="12" presetID="22" presetClass="entr" presetSubtype="1"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up)">
                                      <p:cBhvr>
                                        <p:cTn id="14" dur="250"/>
                                        <p:tgtEl>
                                          <p:spTgt spid="20"/>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250"/>
                                        <p:tgtEl>
                                          <p:spTgt spid="21"/>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250"/>
                                        <p:tgtEl>
                                          <p:spTgt spid="2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up)">
                                      <p:cBhvr>
                                        <p:cTn id="24" dur="250"/>
                                        <p:tgtEl>
                                          <p:spTgt spid="2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arn(inVertical)">
                                      <p:cBhvr>
                                        <p:cTn id="48" dur="500"/>
                                        <p:tgtEl>
                                          <p:spTgt spid="15"/>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inVertical)">
                                      <p:cBhvr>
                                        <p:cTn id="51" dur="500"/>
                                        <p:tgtEl>
                                          <p:spTgt spid="16"/>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p:bldP spid="12" grpId="0"/>
      <p:bldP spid="13" grpId="0"/>
      <p:bldP spid="14" grpId="0" bldLvl="0" animBg="1"/>
      <p:bldP spid="15" grpId="0"/>
      <p:bldP spid="16" grpId="0"/>
      <p:bldP spid="17" grpId="0"/>
      <p:bldP spid="18" grpId="0"/>
      <p:bldP spid="19" grpId="0"/>
      <p:bldP spid="20" grpId="0"/>
      <p:bldP spid="21" grpId="0"/>
      <p:bldP spid="22" grpId="0"/>
      <p:bldP spid="23" grpId="0"/>
    </p:bld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3613</Words>
  <Application>Microsoft Office PowerPoint</Application>
  <PresentationFormat>自定义</PresentationFormat>
  <Paragraphs>481</Paragraphs>
  <Slides>56</Slides>
  <Notes>56</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70" baseType="lpstr">
      <vt:lpstr>Source Han Sans K Bold</vt:lpstr>
      <vt:lpstr>思源黑体 CN Medium</vt:lpstr>
      <vt:lpstr>思源黑体 CN Normal</vt:lpstr>
      <vt:lpstr>宋体</vt:lpstr>
      <vt:lpstr>微软雅黑</vt:lpstr>
      <vt:lpstr>字魂105号-简雅黑</vt:lpstr>
      <vt:lpstr>Arial</vt:lpstr>
      <vt:lpstr>Calibri</vt:lpstr>
      <vt:lpstr>Courier New</vt:lpstr>
      <vt:lpstr>Times New Roman</vt:lpstr>
      <vt:lpstr>Wingdings</vt:lpstr>
      <vt:lpstr>webwppDefTheme</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johnny</cp:lastModifiedBy>
  <cp:revision>565</cp:revision>
  <dcterms:created xsi:type="dcterms:W3CDTF">2020-06-18T09:11:20Z</dcterms:created>
  <dcterms:modified xsi:type="dcterms:W3CDTF">2023-05-08T17:15:33Z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