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76"/>
  </p:notesMasterIdLst>
  <p:handoutMasterIdLst>
    <p:handoutMasterId r:id="rId77"/>
  </p:handoutMasterIdLst>
  <p:sldIdLst>
    <p:sldId id="325" r:id="rId3"/>
    <p:sldId id="327" r:id="rId4"/>
    <p:sldId id="309" r:id="rId5"/>
    <p:sldId id="259" r:id="rId6"/>
    <p:sldId id="343" r:id="rId7"/>
    <p:sldId id="446" r:id="rId8"/>
    <p:sldId id="449" r:id="rId9"/>
    <p:sldId id="344" r:id="rId10"/>
    <p:sldId id="395" r:id="rId11"/>
    <p:sldId id="445" r:id="rId12"/>
    <p:sldId id="398" r:id="rId13"/>
    <p:sldId id="397" r:id="rId14"/>
    <p:sldId id="355" r:id="rId15"/>
    <p:sldId id="450" r:id="rId16"/>
    <p:sldId id="351" r:id="rId17"/>
    <p:sldId id="399" r:id="rId18"/>
    <p:sldId id="400" r:id="rId19"/>
    <p:sldId id="401" r:id="rId20"/>
    <p:sldId id="402" r:id="rId21"/>
    <p:sldId id="403" r:id="rId22"/>
    <p:sldId id="404" r:id="rId23"/>
    <p:sldId id="347" r:id="rId24"/>
    <p:sldId id="405" r:id="rId25"/>
    <p:sldId id="348" r:id="rId26"/>
    <p:sldId id="406" r:id="rId27"/>
    <p:sldId id="451" r:id="rId28"/>
    <p:sldId id="407" r:id="rId29"/>
    <p:sldId id="408" r:id="rId30"/>
    <p:sldId id="409" r:id="rId31"/>
    <p:sldId id="452" r:id="rId32"/>
    <p:sldId id="410" r:id="rId33"/>
    <p:sldId id="412" r:id="rId34"/>
    <p:sldId id="411" r:id="rId35"/>
    <p:sldId id="413" r:id="rId36"/>
    <p:sldId id="453" r:id="rId37"/>
    <p:sldId id="414" r:id="rId38"/>
    <p:sldId id="416" r:id="rId39"/>
    <p:sldId id="417" r:id="rId40"/>
    <p:sldId id="454" r:id="rId41"/>
    <p:sldId id="418" r:id="rId42"/>
    <p:sldId id="419" r:id="rId43"/>
    <p:sldId id="420" r:id="rId44"/>
    <p:sldId id="455" r:id="rId45"/>
    <p:sldId id="421" r:id="rId46"/>
    <p:sldId id="422" r:id="rId47"/>
    <p:sldId id="423" r:id="rId48"/>
    <p:sldId id="456" r:id="rId49"/>
    <p:sldId id="424" r:id="rId50"/>
    <p:sldId id="426" r:id="rId51"/>
    <p:sldId id="427" r:id="rId52"/>
    <p:sldId id="425" r:id="rId53"/>
    <p:sldId id="352" r:id="rId54"/>
    <p:sldId id="428" r:id="rId55"/>
    <p:sldId id="429" r:id="rId56"/>
    <p:sldId id="457" r:id="rId57"/>
    <p:sldId id="430" r:id="rId58"/>
    <p:sldId id="431" r:id="rId59"/>
    <p:sldId id="432" r:id="rId60"/>
    <p:sldId id="433" r:id="rId61"/>
    <p:sldId id="458" r:id="rId62"/>
    <p:sldId id="434" r:id="rId63"/>
    <p:sldId id="435" r:id="rId64"/>
    <p:sldId id="341" r:id="rId65"/>
    <p:sldId id="349" r:id="rId66"/>
    <p:sldId id="437" r:id="rId67"/>
    <p:sldId id="459" r:id="rId68"/>
    <p:sldId id="436" r:id="rId69"/>
    <p:sldId id="438" r:id="rId70"/>
    <p:sldId id="439" r:id="rId71"/>
    <p:sldId id="440" r:id="rId72"/>
    <p:sldId id="441" r:id="rId73"/>
    <p:sldId id="442" r:id="rId74"/>
    <p:sldId id="443" r:id="rId75"/>
  </p:sldIdLst>
  <p:sldSz cx="12190413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56">
          <p15:clr>
            <a:srgbClr val="A4A3A4"/>
          </p15:clr>
        </p15:guide>
        <p15:guide id="3" pos="65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孙东" initials="sundong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595959"/>
    <a:srgbClr val="FAFAFA"/>
    <a:srgbClr val="F2F2F2"/>
    <a:srgbClr val="006BBC"/>
    <a:srgbClr val="0075CC"/>
    <a:srgbClr val="008DF6"/>
    <a:srgbClr val="005DA2"/>
    <a:srgbClr val="F5F5F5"/>
    <a:srgbClr val="39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7" autoAdjust="0"/>
    <p:restoredTop sz="96370" autoAdjust="0"/>
  </p:normalViewPr>
  <p:slideViewPr>
    <p:cSldViewPr>
      <p:cViewPr varScale="1">
        <p:scale>
          <a:sx n="110" d="100"/>
          <a:sy n="110" d="100"/>
        </p:scale>
        <p:origin x="666" y="96"/>
      </p:cViewPr>
      <p:guideLst>
        <p:guide orient="horz" pos="2150"/>
        <p:guide pos="256"/>
        <p:guide pos="65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6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19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77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730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31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257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437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11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949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228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89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319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700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546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116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2305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8880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506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2349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0579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024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516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309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5253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1581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5927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9417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4039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6997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564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4682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617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126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4672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1208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8379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8883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5079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185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0993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1698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5961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287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7479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3198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1411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0761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4734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077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4923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261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380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463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674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2286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4996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30522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3081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86176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8542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6865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18345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584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990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8299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7895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66544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073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973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61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26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9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1126654" y="2565698"/>
            <a:ext cx="10801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Bootstrap</a:t>
            </a:r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框架常用组件</a:t>
            </a: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5807174" y="3861589"/>
            <a:ext cx="4249723" cy="4303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《Bootstrap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响应式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80750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Bootstrap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组件的依赖文件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838622" y="1227704"/>
            <a:ext cx="10585176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另外，一些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（内容分发网络）也提供了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文件，可以无须下载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直接引入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2206774" y="2100815"/>
            <a:ext cx="7920880" cy="1112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494806" y="2238757"/>
            <a:ext cx="71637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&lt;!--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方式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：通过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CDN(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内容分发网络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引入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jQuery 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&lt;script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="https://code.jquery.com/jquery-3.2.1.min.js"&gt;&lt;/script&gt;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15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Bootstrap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常用组件</a:t>
            </a:r>
            <a:endParaRPr lang="en-GB" altLang="zh-CN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491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引入依赖文件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27054" y="2059316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585176" cy="145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在实现静态的页面结构时，只涉及结构和样式问题，所以不需要使用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bootstrap.min.js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文件。为了实现下面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常用组件的页面结构之前，首先引入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bootstrap.min.css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854846" y="3855223"/>
            <a:ext cx="6913810" cy="8707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214886" y="4038957"/>
            <a:ext cx="651570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</p:txBody>
      </p:sp>
      <p:sp>
        <p:nvSpPr>
          <p:cNvPr id="9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26654" y="2968129"/>
            <a:ext cx="3917454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引入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Bootstrap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的核心文件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88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441160" cy="145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按钮是页面中常用的组成部分，当用户单击了页面中的按钮后，可以根据不同的按钮实现不同的功能。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例如，当用户单击页面中的登录按钮时，让页面跳转到登录成功后的页面。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8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2854846" y="2775103"/>
            <a:ext cx="7272808" cy="3535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3847031" y="1989634"/>
            <a:ext cx="4963384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0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中按钮的实现方式</a:t>
            </a:r>
          </a:p>
        </p:txBody>
      </p:sp>
      <p:sp>
        <p:nvSpPr>
          <p:cNvPr id="8" name="圆角矩形 15"/>
          <p:cNvSpPr>
            <a:spLocks noChangeArrowheads="1"/>
          </p:cNvSpPr>
          <p:nvPr/>
        </p:nvSpPr>
        <p:spPr bwMode="auto">
          <a:xfrm>
            <a:off x="7967414" y="2616702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070870" y="2975094"/>
            <a:ext cx="70567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&lt;meta name="viewport" content="width=device-width, initial-scale=1.0"&gt;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&lt;button type="button"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-primary"&gt;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主按钮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&lt;/button&gt;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68673" y="1477940"/>
            <a:ext cx="25353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编写页面结构</a:t>
            </a:r>
          </a:p>
        </p:txBody>
      </p:sp>
    </p:spTree>
    <p:extLst>
      <p:ext uri="{BB962C8B-B14F-4D97-AF65-F5344CB8AC3E}">
        <p14:creationId xmlns:p14="http://schemas.microsoft.com/office/powerpoint/2010/main" val="114226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中打开，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3934966" y="3888131"/>
            <a:ext cx="266429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主按钮</a:t>
            </a:r>
          </a:p>
        </p:txBody>
      </p:sp>
      <p:sp>
        <p:nvSpPr>
          <p:cNvPr id="11" name="矩形 10"/>
          <p:cNvSpPr/>
          <p:nvPr/>
        </p:nvSpPr>
        <p:spPr>
          <a:xfrm>
            <a:off x="838622" y="4687029"/>
            <a:ext cx="1044116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需要注意的是，设置按钮的类名除了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btn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-primary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之外，还包括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btn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-secondary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btn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-success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btn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-danger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等类名，分别实现不同的按钮样式效果，但是它们的实现方式相同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50" name="Picture 2" descr="图6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8" y="2148611"/>
            <a:ext cx="6408713" cy="169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134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838622" y="1590685"/>
            <a:ext cx="1044116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在实现按钮的样式时，如果按钮中的文本内容超出了按钮的宽度，默认情况下，按钮中的内容会自动换行排列，如果不希望按钮文本换行，可以在按钮中添加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</a:t>
            </a: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nowrap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262558" y="1053530"/>
            <a:ext cx="10156562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marL="1066800" lvl="1" indent="-457200">
              <a:lnSpc>
                <a:spcPct val="150000"/>
              </a:lnSpc>
              <a:buClr>
                <a:srgbClr val="595959"/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禁用文本换行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566814" y="2775103"/>
            <a:ext cx="7272808" cy="3535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7679382" y="2616702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782838" y="2975094"/>
            <a:ext cx="70567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&lt;head&gt;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&lt;style&gt;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button { width: 100px;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&lt;/style&gt;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&lt;/head&gt;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&lt;button type="button"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-primary"&gt;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主按钮主按钮主按钮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&lt;/button&gt;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52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25538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在浏览器中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刷新页面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4727054" y="4149874"/>
            <a:ext cx="266429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初始页面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" name="Picture 3" descr="图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096" y="1826887"/>
            <a:ext cx="6262212" cy="2250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838622" y="4615021"/>
            <a:ext cx="1044116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从上图可以看出，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在默认情况下，当内容超出按钮的宽度时，按钮中的文本内容会自动换行，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不需要手动添加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text-wrap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1095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566814" y="2220044"/>
            <a:ext cx="7272808" cy="1400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7679382" y="2061642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782838" y="2420034"/>
            <a:ext cx="7056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&lt;button type="button"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-primary text-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nowrap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"&gt;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 主按钮主按钮主按钮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&lt;/button&gt;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622" y="1197546"/>
            <a:ext cx="1044116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修改案例，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为案例添加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nowrap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类名禁止文本换行，示例代码如下。</a:t>
            </a:r>
          </a:p>
        </p:txBody>
      </p:sp>
    </p:spTree>
    <p:extLst>
      <p:ext uri="{BB962C8B-B14F-4D97-AF65-F5344CB8AC3E}">
        <p14:creationId xmlns:p14="http://schemas.microsoft.com/office/powerpoint/2010/main" val="368953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在浏览器中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刷新页面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4727054" y="3947707"/>
            <a:ext cx="266429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禁止文本换行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098" name="Picture 2" descr="图6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22" y="2114449"/>
            <a:ext cx="6838275" cy="1812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70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265" y="1933199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265" y="2853597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265" y="3784175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119265" y="4710448"/>
            <a:ext cx="1192190" cy="613061"/>
            <a:chOff x="2215144" y="4135856"/>
            <a:chExt cx="1244730" cy="842781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169272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4817" y="1911020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45685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组件基础</a:t>
              </a:r>
              <a:endParaRPr lang="en-GB" altLang="zh-CN" sz="2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4817" y="2836771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45685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Bootstrap</a:t>
              </a:r>
              <a:r>
                <a:rPr lang="zh-CN" altLang="en-US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常用组件</a:t>
              </a:r>
              <a:endParaRPr lang="en-GB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4817" y="3762522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45685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Bootstrap</a:t>
              </a:r>
              <a:r>
                <a:rPr lang="zh-CN" altLang="en-US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实现菜单功能</a:t>
              </a:r>
              <a:endParaRPr lang="en-GB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024817" y="4688273"/>
            <a:ext cx="5142331" cy="613062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841196" y="3118548"/>
              <a:ext cx="2827147" cy="345685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Bootstrap</a:t>
              </a:r>
              <a:r>
                <a:rPr lang="zh-CN" altLang="en-US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实现轮播图功能</a:t>
              </a:r>
              <a:endParaRPr lang="en-GB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43119" y="1125538"/>
            <a:ext cx="10156562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marL="1066800" lvl="1" indent="-457200">
              <a:lnSpc>
                <a:spcPct val="150000"/>
              </a:lnSpc>
              <a:buClr>
                <a:srgbClr val="595959"/>
              </a:buClr>
              <a:buFont typeface="+mj-lt"/>
              <a:buAutoNum type="arabicPeriod" startAt="2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设置按钮的大小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622" y="1734701"/>
            <a:ext cx="1044116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中，除了可以直接设置禁止文本换行外，还可以通过类名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调节按钮的大小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566813" y="2775103"/>
            <a:ext cx="7832867" cy="1302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8296901" y="2594050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710830" y="2975094"/>
            <a:ext cx="76168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&lt;button type="button"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-primary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btn-lg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主按钮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&lt;/button&gt;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&lt;button type="button"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-primary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btn-sm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主按钮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&lt;/button&gt;</a:t>
            </a:r>
          </a:p>
        </p:txBody>
      </p:sp>
      <p:sp>
        <p:nvSpPr>
          <p:cNvPr id="14" name="矩形 13"/>
          <p:cNvSpPr/>
          <p:nvPr/>
        </p:nvSpPr>
        <p:spPr>
          <a:xfrm>
            <a:off x="838622" y="4379755"/>
            <a:ext cx="1044116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上述代码中，分别为按钮添加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btn-lg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btn-sm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btn-lg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表示大按钮，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btn-sm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表示小按钮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6172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在浏览器中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刷新页面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4441939" y="3983255"/>
            <a:ext cx="266429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设置按钮大小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Picture 2" descr="图6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632" y="2020493"/>
            <a:ext cx="6690910" cy="184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68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导航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为了更加方便地实现页面中导航栏的页面结构，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为我们提供了实现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导航栏的组件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4736349" y="2676626"/>
            <a:ext cx="3150803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0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栏的实现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2854846" y="3351167"/>
            <a:ext cx="6913810" cy="2310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7967414" y="3120758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107892" y="3551158"/>
            <a:ext cx="65157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&lt;meta name="viewport" content="width=device-width, initial-scale=1.0"&gt;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</p:txBody>
      </p:sp>
      <p:sp>
        <p:nvSpPr>
          <p:cNvPr id="8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26654" y="2320057"/>
            <a:ext cx="3917454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引入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Bootstrap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的核心文件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7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导航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990750" y="2096482"/>
            <a:ext cx="8136904" cy="4573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7751390" y="1881282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206774" y="2145839"/>
            <a:ext cx="792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ul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nav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&lt;li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nav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-item"&gt;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&lt;a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nav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-link"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="#"&gt;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首页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&lt;/a&gt;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&lt;/li&gt;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&lt;!--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省略两个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&lt;li&gt; --&gt;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&lt;li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nav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-item"&gt;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&lt;a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nav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-link disabled"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="#"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tabindex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="-1" aria-disabled="true"&gt;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联系电话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&lt;/a&gt;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&lt;/li&gt;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ul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</p:txBody>
      </p:sp>
      <p:sp>
        <p:nvSpPr>
          <p:cNvPr id="7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68673" y="1477940"/>
            <a:ext cx="25353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编写页面结构</a:t>
            </a:r>
          </a:p>
        </p:txBody>
      </p:sp>
    </p:spTree>
    <p:extLst>
      <p:ext uri="{BB962C8B-B14F-4D97-AF65-F5344CB8AC3E}">
        <p14:creationId xmlns:p14="http://schemas.microsoft.com/office/powerpoint/2010/main" val="194925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浏览器打开，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4259000" y="3813848"/>
            <a:ext cx="266429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</a:p>
        </p:txBody>
      </p:sp>
      <p:sp>
        <p:nvSpPr>
          <p:cNvPr id="11" name="矩形 10"/>
          <p:cNvSpPr/>
          <p:nvPr/>
        </p:nvSpPr>
        <p:spPr>
          <a:xfrm>
            <a:off x="838622" y="4370463"/>
            <a:ext cx="10441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最后一个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&lt;li&gt;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标签添加了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disabled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类，表示该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链接禁止使用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导航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" name="Picture 2" descr="图6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19" y="1909237"/>
            <a:ext cx="7428059" cy="189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70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面包屑导航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441160" cy="145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在前面的内容中实现了传统导航的页面结构，不能展示出当前页在导航层次结构中的位置。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常用组件提供了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面包屑导航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，通过为导航层次结构自动添加分隔符来实现面包屑导航的页面效果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141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面包屑导航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4570192" y="2349674"/>
            <a:ext cx="3591105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0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面包屑</a:t>
            </a: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导航的实现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2854846" y="3028974"/>
            <a:ext cx="6913810" cy="2310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7967414" y="2798565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107892" y="3228965"/>
            <a:ext cx="65157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&lt;meta name="viewport" content="width=device-width, initial-scale=1.0"&gt;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</p:txBody>
      </p:sp>
      <p:sp>
        <p:nvSpPr>
          <p:cNvPr id="10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26654" y="1455961"/>
            <a:ext cx="3917454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引入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Bootstrap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的核心文件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46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1918742" y="1866621"/>
            <a:ext cx="7632848" cy="4803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7967414" y="1608590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134766" y="1843970"/>
            <a:ext cx="82809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nav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aria-label="breadcrumb"&gt;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ol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class="breadcrumb"&gt;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&lt;li class="breadcrumb-item active" aria-current="page"&gt;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首页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&lt;/li&gt;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ol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nav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nav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aria-label="breadcrumb"&gt;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ol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class="breadcrumb"&gt;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&lt;li class="breadcrumb-item"&gt;&lt;a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="#"&gt;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首页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&lt;/a&gt;&lt;/li&gt;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&lt;li class="breadcrumb-item active" aria-current="page"&gt;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简介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&lt;/li&gt;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ol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nav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面包屑导航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43690" y="1171099"/>
            <a:ext cx="25353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编写页面结构</a:t>
            </a:r>
          </a:p>
        </p:txBody>
      </p:sp>
    </p:spTree>
    <p:extLst>
      <p:ext uri="{BB962C8B-B14F-4D97-AF65-F5344CB8AC3E}">
        <p14:creationId xmlns:p14="http://schemas.microsoft.com/office/powerpoint/2010/main" val="348021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浏览器打开，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4356849" y="4739795"/>
            <a:ext cx="266429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面包屑导航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面包屑导航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Picture 2" descr="图6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90" y="2006416"/>
            <a:ext cx="6768752" cy="2749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83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分页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441160" cy="145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在前端页面开发的过程中，经常会使用到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的功能，分页器的功能是帮助用户快速的跳转到指定页码的页面，当用户想要打开指定页面时，不需要用户多次操作，实现了一步到位的效果，提高了用户的使用体验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9689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组件基础</a:t>
            </a:r>
            <a:endParaRPr lang="en-GB" altLang="zh-CN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分页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3978209" y="1989634"/>
            <a:ext cx="477507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0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分页器的实现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2854846" y="2668934"/>
            <a:ext cx="6913810" cy="2310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7967414" y="2438525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107892" y="2868925"/>
            <a:ext cx="65157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&lt;meta name="viewport" content="width=device-width, initial-scale=1.0"&gt;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</p:txBody>
      </p:sp>
      <p:sp>
        <p:nvSpPr>
          <p:cNvPr id="8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26654" y="1455961"/>
            <a:ext cx="3917454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引入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Bootstrap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的核心文件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55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1918742" y="1938629"/>
            <a:ext cx="8640960" cy="4803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7967414" y="1608590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134766" y="2061642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nav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aria-label="Page navigation example"&gt;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ul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class="pagination"&gt;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&lt;li class="page-item"&gt;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&lt;/li&gt;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&lt;li class="page-item"&gt;&lt;a class="page-link"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="#"&gt;1&lt;/a&gt;&lt;/li&gt;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   &lt;!--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此处省略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6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&lt;li&gt; --&gt;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&lt;li class="page-item"&gt;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&lt;/li&gt;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ul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nav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分页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43690" y="1171099"/>
            <a:ext cx="25353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编写页面结构</a:t>
            </a:r>
          </a:p>
        </p:txBody>
      </p:sp>
    </p:spTree>
    <p:extLst>
      <p:ext uri="{BB962C8B-B14F-4D97-AF65-F5344CB8AC3E}">
        <p14:creationId xmlns:p14="http://schemas.microsoft.com/office/powerpoint/2010/main" val="149271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补充两处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 class=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"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page-item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"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&gt;&lt;/li&gt;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部分代码。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918742" y="1938629"/>
            <a:ext cx="7560840" cy="3939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7391350" y="1748107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134766" y="1987986"/>
            <a:ext cx="68407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&lt;li class="page-item"&gt;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 &lt;a class="page-link"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="#" aria-label="Previous"&gt;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    &lt;span aria-hidden="true"&gt;&amp;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laquo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;&lt;/span&gt;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 &lt;/a&gt;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&lt;/li&gt;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&lt;li class="page-item"&gt;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&lt;a class="page-link"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="#" aria-label="Next"&gt;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&lt;span aria-hidden="true"&gt;&amp;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raquo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;&lt;/span&gt;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&lt;/a&gt;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&lt;/li&gt;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分页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301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浏览器打开，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4981742" y="4091723"/>
            <a:ext cx="266429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分页器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分页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" name="Picture 2" descr="图6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134" y="2084421"/>
            <a:ext cx="7483512" cy="194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12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列表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441160" cy="145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在学习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常用组件之前，为了实现列表页面结构，我们首先要编写列表结构，然后，再根据列表结构的样式需求编写烦琐的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为了提高开发的效率，在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中可以直接通过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列表组件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来实现列表页面结构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85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列表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3978209" y="2205658"/>
            <a:ext cx="477507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0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页面结构的实现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2854846" y="2884958"/>
            <a:ext cx="6913810" cy="2310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7967414" y="2654549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107892" y="3084949"/>
            <a:ext cx="65157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&lt;meta name="viewport" content="width=device-width, initial-scale=1.0"&gt;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</p:txBody>
      </p:sp>
      <p:sp>
        <p:nvSpPr>
          <p:cNvPr id="8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26654" y="1455961"/>
            <a:ext cx="3917454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引入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Bootstrap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的核心文件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12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2710830" y="1971049"/>
            <a:ext cx="6336704" cy="3835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7124775" y="1780527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926854" y="2020406"/>
            <a:ext cx="58326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&lt;!-- 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列表组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--&gt;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ul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class="list-group"&gt;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&lt;li class="list-group-item active"&gt;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列表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1&lt;/li&gt;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&lt;li class="list-group-item"&gt;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列表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2&lt;/li&gt;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&lt;li class="list-group-item"&gt;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列表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3&lt;/li&gt;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&lt;li class="list-group-item"&gt;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列表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4&lt;/li&gt;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&lt;li class="list-group-item"&gt;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列表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5&lt;/li&gt;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ul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列表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43690" y="1171099"/>
            <a:ext cx="25353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编写页面结构</a:t>
            </a:r>
          </a:p>
        </p:txBody>
      </p:sp>
    </p:spTree>
    <p:extLst>
      <p:ext uri="{BB962C8B-B14F-4D97-AF65-F5344CB8AC3E}">
        <p14:creationId xmlns:p14="http://schemas.microsoft.com/office/powerpoint/2010/main" val="398466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25538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浏览器打开，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4439022" y="5734050"/>
            <a:ext cx="266429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列表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Picture 2" descr="图6-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39" y="1805548"/>
            <a:ext cx="5940661" cy="3928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38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2.7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441160" cy="191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在前端页面开发的过程中，除了导航、列表和按钮等页面结构之外，表单也是页面结构中重要的组成部分。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主要包括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等元素，通过在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元素中定义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等元素来实现表单页面结构。</a:t>
            </a:r>
          </a:p>
        </p:txBody>
      </p:sp>
    </p:spTree>
    <p:extLst>
      <p:ext uri="{BB962C8B-B14F-4D97-AF65-F5344CB8AC3E}">
        <p14:creationId xmlns:p14="http://schemas.microsoft.com/office/powerpoint/2010/main" val="409590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2.7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3978209" y="2277666"/>
            <a:ext cx="477507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0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单页面结构的实现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2854846" y="2956966"/>
            <a:ext cx="6913810" cy="2310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7967414" y="2726557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107892" y="3156957"/>
            <a:ext cx="65157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&lt;meta name="viewport" content="width=device-width, initial-scale=1.0"&gt;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</p:txBody>
      </p:sp>
      <p:sp>
        <p:nvSpPr>
          <p:cNvPr id="8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26654" y="1455961"/>
            <a:ext cx="3917454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引入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Bootstrap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的核心文件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什么是组件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441160" cy="99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是一个抽象的概念，是对数据和方法的简单封装。用面向对象思想来说，将一些符合某种规范的类组合在一起就构成了组件，通过组件可以为用户提供某些特定的功能。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27054" y="2059316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2710830" y="1794613"/>
            <a:ext cx="7776864" cy="4943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7124775" y="1604091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926854" y="1773610"/>
            <a:ext cx="71287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&lt;form action="#"&gt;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&lt;div class="form-group"&gt;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&lt;label for="User"&gt;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用户名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&lt;/label&gt;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&lt;input type="text" class="form-control" id="User"&gt;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&lt;label for="Password"&gt;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密码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&lt;/label&gt;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&lt;input type="password" class="form-control" id="Password"&gt;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&lt;label for="Email1"&gt;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邮箱地址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&lt;/label&gt;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&lt;input type="email" class="form-control" id="Email1"&gt;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&lt;button type="submit"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-primary"&gt;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提交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&lt;/button&gt;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&lt;/form&gt;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2.7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43690" y="1171099"/>
            <a:ext cx="25353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编写页面结构</a:t>
            </a:r>
          </a:p>
        </p:txBody>
      </p:sp>
    </p:spTree>
    <p:extLst>
      <p:ext uri="{BB962C8B-B14F-4D97-AF65-F5344CB8AC3E}">
        <p14:creationId xmlns:p14="http://schemas.microsoft.com/office/powerpoint/2010/main" val="109537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25538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浏览器打开，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4511030" y="5518026"/>
            <a:ext cx="266429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2.7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" name="Picture 2" descr="图6-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878" y="1761854"/>
            <a:ext cx="5400600" cy="376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7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2.8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按钮组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441160" cy="145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在前面讲解的内容中，学习了单个按钮的实现方式，但是不能实现多个按钮页面结构。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为了实现多个按钮页面结构，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的功能，按钮组就是将多个按钮放在一个类名为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-group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的父元素中。</a:t>
            </a:r>
          </a:p>
        </p:txBody>
      </p:sp>
    </p:spTree>
    <p:extLst>
      <p:ext uri="{BB962C8B-B14F-4D97-AF65-F5344CB8AC3E}">
        <p14:creationId xmlns:p14="http://schemas.microsoft.com/office/powerpoint/2010/main" val="25235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2.8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按钮组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3978209" y="2205658"/>
            <a:ext cx="477507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0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组的实现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2854846" y="2884958"/>
            <a:ext cx="6913810" cy="2310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7967414" y="2654549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107892" y="3084949"/>
            <a:ext cx="65157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&lt;meta name="viewport" content="width=device-width, initial-scale=1.0"&gt;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</p:txBody>
      </p:sp>
      <p:sp>
        <p:nvSpPr>
          <p:cNvPr id="8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26654" y="1455961"/>
            <a:ext cx="3917454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引入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Bootstrap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的核心文件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97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2710830" y="2396180"/>
            <a:ext cx="7776864" cy="2783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7124775" y="2205658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926854" y="2375177"/>
            <a:ext cx="71287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&lt;div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-group" role="group"&gt;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&lt;button type="button"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-primary"&gt;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按钮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1&lt;/button&gt;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&lt;button type="button"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-secondary"&gt;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按钮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2&lt;/button&gt;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&lt;button type="button"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-success"&gt;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按钮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3&lt;/button&gt;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2.8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按钮组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43690" y="1455961"/>
            <a:ext cx="25353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编写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页面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332660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浏览器打开，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4259001" y="4183879"/>
            <a:ext cx="266429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按钮组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2.8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按钮组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Picture 2" descr="图6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53" y="2114449"/>
            <a:ext cx="7128792" cy="1854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06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2.9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输入框组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441160" cy="145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除了按钮组页面结构之外，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常用组件还提供了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输入框组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的组件，用来实现多个输入框的页面结构，主要实现思路是将多个输入框页面结构定义在类名为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input-group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的父元素中。</a:t>
            </a:r>
          </a:p>
        </p:txBody>
      </p:sp>
    </p:spTree>
    <p:extLst>
      <p:ext uri="{BB962C8B-B14F-4D97-AF65-F5344CB8AC3E}">
        <p14:creationId xmlns:p14="http://schemas.microsoft.com/office/powerpoint/2010/main" val="404919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2.9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输入框组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3978209" y="2527851"/>
            <a:ext cx="477507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0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框组页面结构的实现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2854846" y="3207151"/>
            <a:ext cx="6913810" cy="2310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7967414" y="2976742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107892" y="3407142"/>
            <a:ext cx="65157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&lt;meta name="viewport" content="width=device-width, initial-scale=1.0"&gt;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</p:txBody>
      </p:sp>
      <p:sp>
        <p:nvSpPr>
          <p:cNvPr id="8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26654" y="1455961"/>
            <a:ext cx="3917454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引入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Bootstrap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的核心文件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553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2710830" y="1794612"/>
            <a:ext cx="7776864" cy="4872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7124775" y="1604091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926854" y="1773610"/>
            <a:ext cx="74888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&lt;!-- 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输入框组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--&gt;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&lt;div class="input-group mb-3"&gt;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&lt;div class="input-group-prepend"&gt;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&lt;span class="input-group-text"&gt;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姓名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&lt;/span&gt;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&lt;input type="text" class="form-control" placeholder="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请输入姓名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&lt;!-- 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家庭住址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--&gt;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&lt;div class="input-group mb-3"&gt;&lt;/div&gt;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&lt;!-- 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个人简介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--&gt;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&lt;div class="input-group"&gt;&lt;/div&gt;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2.9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输入框组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43690" y="1125538"/>
            <a:ext cx="25353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编写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页面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204322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2710830" y="1794612"/>
            <a:ext cx="7776864" cy="4872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7124775" y="1604091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926854" y="1773610"/>
            <a:ext cx="74888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&lt;!-- 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家庭住址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--&gt;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&lt;div class="input-group mb-3"&gt;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&lt;div class="input-group-prepend"&gt;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&lt;span class="input-group-text" id="basic-addon1"&gt;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家庭住址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&lt;/span&gt;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&lt;input type="text" class="form-control"&gt;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&lt;div class="input-group-prepend"&gt;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&lt;span class="input-group-text"&gt;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&lt;/span&gt;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&lt;!--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此处省略市和区的代码（页面结构同省）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--&gt;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2.9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输入框组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20130" y="1125538"/>
            <a:ext cx="3606924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编写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家庭地址部分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195478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组件的优势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441160" cy="237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是构成页面中独立结构单元，是对结构的抽象，它主要以页面结构形式存在，可复用性很强。组件的使用并不复杂，每个组件拥有自己的作用域，每个组件区域之间独立工作，并且互不影响。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组件可以有自己的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。不同组件之间也具有基本的交互功能，能够根据业务逻辑来实现复杂的项目功能。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27054" y="2059316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8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2710830" y="2050700"/>
            <a:ext cx="6480720" cy="3395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6959302" y="1860178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926854" y="2029697"/>
            <a:ext cx="62646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&lt;!-- 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个人简介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--&gt;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&lt;div class="input-group"&gt;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&lt;div class="input-group-prepend"&gt;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&lt;span class="input-group-text"&gt;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个人简介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&lt;/span&gt;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textarea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class="form-control"&gt;&lt;/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textarea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2.9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输入框组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43690" y="1125538"/>
            <a:ext cx="3511356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编写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个人简介部分结构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68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053530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浏览器打开，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4727054" y="5590034"/>
            <a:ext cx="266429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输入框组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2.9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输入框组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" name="Picture 2" descr="图6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36" y="1743488"/>
            <a:ext cx="6996031" cy="377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15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7165648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Bootstrap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实现菜单功能</a:t>
            </a:r>
            <a:endParaRPr lang="en-GB" altLang="zh-CN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706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引入依赖文件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27054" y="2059316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585176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折叠菜单和下拉菜单之前，首先需要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854846" y="2179979"/>
            <a:ext cx="6913810" cy="2022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214886" y="2363713"/>
            <a:ext cx="6515706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&lt;script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="jquery-3.2.1.min.js"&gt;&lt;/script&gt;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&lt;script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js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/popper.min.js"&gt;&lt;/script&gt;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&lt;script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js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/bootstrap.min.js"&gt;&lt;/script&gt;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</p:txBody>
      </p: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6311230" y="1917626"/>
            <a:ext cx="2746002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核心文件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838622" y="4593540"/>
            <a:ext cx="10585176" cy="132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上述代码中，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标签放到页面中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标签之前，在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加载完成之后，就可以使用了，并且实现页面中的折叠菜单和下拉菜单功能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需要注意的是，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必须排在第一位，然后在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的下面引入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popper.min.js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bootstrap.min.js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插件。</a:t>
            </a:r>
          </a:p>
        </p:txBody>
      </p:sp>
    </p:spTree>
    <p:extLst>
      <p:ext uri="{BB962C8B-B14F-4D97-AF65-F5344CB8AC3E}">
        <p14:creationId xmlns:p14="http://schemas.microsoft.com/office/powerpoint/2010/main" val="411022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441160" cy="191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折叠菜单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是前端页面中常用的功能模块，例如通过折叠菜单实现商品信息的展示与隐藏等。折叠菜单功能的实现思路：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当用户单击页面中选项菜单时，页面会展示当前选项下的内容信息；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当再次单击选项菜单时，页面会自动隐藏当前选项下的内容信息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折叠菜单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746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3847031" y="1938859"/>
            <a:ext cx="4963384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折叠</a:t>
            </a: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菜单的实现方式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折叠菜单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360171" y="2561430"/>
            <a:ext cx="9937104" cy="3449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342678" y="2532239"/>
            <a:ext cx="99371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&lt;a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-primary" data-toggle="collapse"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="#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collapseExample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"&gt;iPhone11 pro&lt;/a&gt;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&lt;div class="collapse" id="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collapseExample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&lt;div class="card card-body"&gt;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iPhone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爆品限时特惠！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…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元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  &lt;!--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此处省略两个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&lt;div class="card card-body"&gt;&lt;/div&gt; --&gt;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</p:txBody>
      </p: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9263558" y="2370907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26654" y="1341562"/>
            <a:ext cx="2088232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编写页面结构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98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中打开，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4727054" y="4067512"/>
            <a:ext cx="266429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初始页面</a:t>
            </a:r>
          </a:p>
        </p:txBody>
      </p:sp>
      <p:pic>
        <p:nvPicPr>
          <p:cNvPr id="8" name="Picture 2" descr="图6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836" y="2061642"/>
            <a:ext cx="7288731" cy="200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折叠菜单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782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25538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iPhone11 pro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4727054" y="5866989"/>
            <a:ext cx="266429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展开菜单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折叠菜单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" name="Picture 2" descr="图6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886" y="1845618"/>
            <a:ext cx="5184576" cy="402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19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441160" cy="99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将案例中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标签修改为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&lt;button&gt;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标签，然后，将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属性修改为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data-target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，并设置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data-target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collapseExample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，同样可以实现折叠菜单的页面功能。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折叠菜单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335761" y="2763138"/>
            <a:ext cx="8647877" cy="2754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668104" y="2840370"/>
            <a:ext cx="81812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&lt;!-- 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按钮方式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--&gt;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&lt;button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-primary" type="button" data-toggle="collapse" data-target="#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collapseExample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  iPhon11 pro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&lt;/button&gt;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</p:txBody>
      </p: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7984022" y="2540673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6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441160" cy="145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下拉菜单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的实现思路：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当用户单击页面中选项按钮时，页面会展示当前选项下的菜单选项；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当用户再次单击页面中的该选项按钮时，页面会自动隐藏当前选项按钮下的菜单选项。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下拉菜单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56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组件的优势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Freeform 7"/>
          <p:cNvSpPr>
            <a:spLocks noChangeArrowheads="1"/>
          </p:cNvSpPr>
          <p:nvPr/>
        </p:nvSpPr>
        <p:spPr bwMode="auto">
          <a:xfrm>
            <a:off x="5287434" y="1557586"/>
            <a:ext cx="1384300" cy="1221316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" name="Freeform 8"/>
          <p:cNvSpPr>
            <a:spLocks noChangeArrowheads="1"/>
          </p:cNvSpPr>
          <p:nvPr/>
        </p:nvSpPr>
        <p:spPr bwMode="auto">
          <a:xfrm>
            <a:off x="3915833" y="2778901"/>
            <a:ext cx="1371600" cy="1320800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1" name="Freeform 9"/>
          <p:cNvSpPr>
            <a:spLocks noChangeArrowheads="1"/>
          </p:cNvSpPr>
          <p:nvPr/>
        </p:nvSpPr>
        <p:spPr bwMode="auto">
          <a:xfrm>
            <a:off x="4703234" y="4099702"/>
            <a:ext cx="1274233" cy="1392767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2" name="Freeform 10"/>
          <p:cNvSpPr>
            <a:spLocks noChangeArrowheads="1"/>
          </p:cNvSpPr>
          <p:nvPr/>
        </p:nvSpPr>
        <p:spPr bwMode="auto">
          <a:xfrm>
            <a:off x="5977467" y="4099702"/>
            <a:ext cx="1278467" cy="1392767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3" name="Freeform 11"/>
          <p:cNvSpPr>
            <a:spLocks noChangeArrowheads="1"/>
          </p:cNvSpPr>
          <p:nvPr/>
        </p:nvSpPr>
        <p:spPr bwMode="auto">
          <a:xfrm>
            <a:off x="6671733" y="2778901"/>
            <a:ext cx="1371600" cy="1320800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4" name="矩形 7"/>
          <p:cNvSpPr>
            <a:spLocks noChangeArrowheads="1"/>
          </p:cNvSpPr>
          <p:nvPr/>
        </p:nvSpPr>
        <p:spPr bwMode="auto">
          <a:xfrm>
            <a:off x="5615947" y="2116386"/>
            <a:ext cx="723899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矩形 8"/>
          <p:cNvSpPr>
            <a:spLocks noChangeArrowheads="1"/>
          </p:cNvSpPr>
          <p:nvPr/>
        </p:nvSpPr>
        <p:spPr bwMode="auto">
          <a:xfrm>
            <a:off x="6817783" y="2986894"/>
            <a:ext cx="876300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矩形 9"/>
          <p:cNvSpPr>
            <a:spLocks noChangeArrowheads="1"/>
          </p:cNvSpPr>
          <p:nvPr/>
        </p:nvSpPr>
        <p:spPr bwMode="auto">
          <a:xfrm>
            <a:off x="6462183" y="4543598"/>
            <a:ext cx="711200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0"/>
          <p:cNvSpPr>
            <a:spLocks noChangeArrowheads="1"/>
          </p:cNvSpPr>
          <p:nvPr/>
        </p:nvSpPr>
        <p:spPr bwMode="auto">
          <a:xfrm>
            <a:off x="4861984" y="4567485"/>
            <a:ext cx="657952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1"/>
          <p:cNvSpPr>
            <a:spLocks noChangeArrowheads="1"/>
          </p:cNvSpPr>
          <p:nvPr/>
        </p:nvSpPr>
        <p:spPr bwMode="auto">
          <a:xfrm>
            <a:off x="4464051" y="3041368"/>
            <a:ext cx="622564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TextBox 17"/>
          <p:cNvSpPr>
            <a:spLocks noChangeArrowheads="1"/>
          </p:cNvSpPr>
          <p:nvPr/>
        </p:nvSpPr>
        <p:spPr bwMode="auto">
          <a:xfrm>
            <a:off x="6691107" y="1713394"/>
            <a:ext cx="16827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组件可以复用</a:t>
            </a:r>
          </a:p>
        </p:txBody>
      </p:sp>
      <p:sp>
        <p:nvSpPr>
          <p:cNvPr id="25" name="TextBox 18"/>
          <p:cNvSpPr>
            <a:spLocks noChangeArrowheads="1"/>
          </p:cNvSpPr>
          <p:nvPr/>
        </p:nvSpPr>
        <p:spPr bwMode="auto">
          <a:xfrm>
            <a:off x="8185151" y="2931250"/>
            <a:ext cx="16827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提高开发效率</a:t>
            </a:r>
            <a:endParaRPr lang="zh-CN" altLang="en-US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TextBox 19"/>
          <p:cNvSpPr>
            <a:spLocks noChangeArrowheads="1"/>
          </p:cNvSpPr>
          <p:nvPr/>
        </p:nvSpPr>
        <p:spPr bwMode="auto">
          <a:xfrm>
            <a:off x="7497234" y="4620564"/>
            <a:ext cx="16827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组件是模块化的</a:t>
            </a:r>
            <a:endParaRPr lang="zh-CN" altLang="en-US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TextBox 20"/>
          <p:cNvSpPr>
            <a:spLocks noChangeArrowheads="1"/>
          </p:cNvSpPr>
          <p:nvPr/>
        </p:nvSpPr>
        <p:spPr bwMode="auto">
          <a:xfrm>
            <a:off x="1942769" y="4321264"/>
            <a:ext cx="28109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降低代码之间的耦合程度</a:t>
            </a:r>
            <a:endParaRPr lang="zh-CN" altLang="en-US" sz="1600" b="1" dirty="0">
              <a:solidFill>
                <a:srgbClr val="595959"/>
              </a:solidFill>
              <a:cs typeface="+mn-ea"/>
              <a:sym typeface="+mn-lt"/>
            </a:endParaRPr>
          </a:p>
        </p:txBody>
      </p:sp>
      <p:sp>
        <p:nvSpPr>
          <p:cNvPr id="28" name="TextBox 21"/>
          <p:cNvSpPr>
            <a:spLocks noChangeArrowheads="1"/>
          </p:cNvSpPr>
          <p:nvPr/>
        </p:nvSpPr>
        <p:spPr bwMode="auto">
          <a:xfrm>
            <a:off x="1942769" y="2403612"/>
            <a:ext cx="18433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代码更易维护和管理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TextBox 22"/>
          <p:cNvSpPr>
            <a:spLocks noChangeArrowheads="1"/>
          </p:cNvSpPr>
          <p:nvPr/>
        </p:nvSpPr>
        <p:spPr bwMode="auto">
          <a:xfrm>
            <a:off x="5065540" y="3475500"/>
            <a:ext cx="180545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组件的主要优势</a:t>
            </a:r>
            <a:endParaRPr lang="zh-CN" altLang="en-US" sz="24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05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  <p:bldP spid="8" grpId="0" bldLvl="0" animBg="1" autoUpdateAnimBg="0"/>
      <p:bldP spid="11" grpId="0" bldLvl="0" animBg="1" autoUpdateAnimBg="0"/>
      <p:bldP spid="12" grpId="0" bldLvl="0" animBg="1" autoUpdateAnimBg="0"/>
      <p:bldP spid="13" grpId="0" bldLvl="0" animBg="1" autoUpdateAnimBg="0"/>
      <p:bldP spid="14" grpId="0" bldLvl="0" autoUpdateAnimBg="0"/>
      <p:bldP spid="15" grpId="0" bldLvl="0" autoUpdateAnimBg="0"/>
      <p:bldP spid="16" grpId="0" bldLvl="0" autoUpdateAnimBg="0"/>
      <p:bldP spid="17" grpId="0" bldLvl="0" autoUpdateAnimBg="0"/>
      <p:bldP spid="18" grpId="0" bldLvl="0" autoUpdateAnimBg="0"/>
      <p:bldP spid="24" grpId="0" bldLvl="0" autoUpdateAnimBg="0"/>
      <p:bldP spid="25" grpId="0" bldLvl="0" autoUpdateAnimBg="0"/>
      <p:bldP spid="26" grpId="0" bldLvl="0" autoUpdateAnimBg="0"/>
      <p:bldP spid="27" grpId="0" bldLvl="0" autoUpdateAnimBg="0"/>
      <p:bldP spid="28" grpId="0" bldLvl="0" autoUpdateAnimBg="0"/>
      <p:bldP spid="29" grpId="0" bldLvl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3847031" y="1578819"/>
            <a:ext cx="4963384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拉菜单的实现方式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下拉菜单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360171" y="2154883"/>
            <a:ext cx="9937104" cy="4077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558702" y="2082875"/>
            <a:ext cx="95050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&lt;div class="dropdown"&gt;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&lt;button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btn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-secondary dropdown-toggle" type="button" id="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dropdownMenuButton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" data-toggle="dropdown"&gt;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菜单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&lt;/button&gt;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&lt;div class="dropdown-menu"&gt;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&lt;a class="dropdown-item"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="#"&gt;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菜单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1&lt;/a&gt;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&lt;a class="dropdown-item"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="#"&gt;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菜单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2&lt;/a&gt;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&lt;a class="dropdown-item"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="#"&gt;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菜单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3&lt;/a&gt;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</a:p>
        </p:txBody>
      </p: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9191550" y="1989863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26654" y="1269554"/>
            <a:ext cx="2088232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编写页面结构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11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中打开，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4727054" y="4185450"/>
            <a:ext cx="266429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初始页面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下拉菜单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Picture 2" descr="图6-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766" y="2061642"/>
            <a:ext cx="7607960" cy="197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3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099196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单击“菜单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5047961" y="5099835"/>
            <a:ext cx="266429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下拉菜单效果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下拉菜单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Picture 2" descr="图6-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237" y="1910293"/>
            <a:ext cx="6505744" cy="317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38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7813720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Bootstrap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实现轮播图功能</a:t>
            </a:r>
            <a:endParaRPr lang="en-GB" altLang="zh-CN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什么是轮播图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981522"/>
            <a:ext cx="10441160" cy="99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轮播图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是页面结构中重要的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，主要是用来展示页面中的活动信息。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下面展示京东商城首页的轮播图效果。在浏览器中打开京东商城，运行结果如下图所示。</a:t>
            </a:r>
          </a:p>
        </p:txBody>
      </p:sp>
      <p:pic>
        <p:nvPicPr>
          <p:cNvPr id="17410" name="Picture 2" descr="图6-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94" y="2165597"/>
            <a:ext cx="5598369" cy="4000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753930" y="6166098"/>
            <a:ext cx="266429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京东商城轮播图</a:t>
            </a:r>
          </a:p>
        </p:txBody>
      </p:sp>
    </p:spTree>
    <p:extLst>
      <p:ext uri="{BB962C8B-B14F-4D97-AF65-F5344CB8AC3E}">
        <p14:creationId xmlns:p14="http://schemas.microsoft.com/office/powerpoint/2010/main" val="26356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轮播图的功能分析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441160" cy="33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轮播图可以实现页面中活动信息的自动、手动切换等功能。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轮播图功能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实现的思路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当鼠标指针移动到图片上时，活动信息停止自动切换；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当用户单击图片上的左侧按钮时，可以让图片切换到上一张；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当用户单击图片上的右侧按钮时，可以让图片信息切换到下一张；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在图片的下方是轮播图指示器可以显示当前图片信息的展示状态；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当鼠标指针移出图片时图片信息停止自动切换。</a:t>
            </a:r>
          </a:p>
        </p:txBody>
      </p:sp>
    </p:spTree>
    <p:extLst>
      <p:ext uri="{BB962C8B-B14F-4D97-AF65-F5344CB8AC3E}">
        <p14:creationId xmlns:p14="http://schemas.microsoft.com/office/powerpoint/2010/main" val="45607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轮播图的功能分析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Box 35"/>
          <p:cNvSpPr txBox="1">
            <a:spLocks noChangeArrowheads="1"/>
          </p:cNvSpPr>
          <p:nvPr/>
        </p:nvSpPr>
        <p:spPr bwMode="auto">
          <a:xfrm>
            <a:off x="838622" y="1053530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中实现轮播图页面效果并不复杂，轮播图案例实现步骤如下。</a:t>
            </a:r>
          </a:p>
        </p:txBody>
      </p:sp>
      <p:sp>
        <p:nvSpPr>
          <p:cNvPr id="5" name="矩形 4"/>
          <p:cNvSpPr/>
          <p:nvPr/>
        </p:nvSpPr>
        <p:spPr>
          <a:xfrm>
            <a:off x="3357455" y="2034491"/>
            <a:ext cx="6803600" cy="1118845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32783" y="1816955"/>
            <a:ext cx="4686911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引入依赖文件</a:t>
            </a:r>
          </a:p>
        </p:txBody>
      </p:sp>
      <p:sp>
        <p:nvSpPr>
          <p:cNvPr id="8" name="六边形 7"/>
          <p:cNvSpPr/>
          <p:nvPr/>
        </p:nvSpPr>
        <p:spPr>
          <a:xfrm>
            <a:off x="766614" y="3477154"/>
            <a:ext cx="1587263" cy="1368152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案例实现步骤</a:t>
            </a:r>
          </a:p>
        </p:txBody>
      </p:sp>
      <p:cxnSp>
        <p:nvCxnSpPr>
          <p:cNvPr id="9" name="直接箭头连接符 8"/>
          <p:cNvCxnSpPr>
            <a:stCxn id="8" idx="5"/>
            <a:endCxn id="5" idx="1"/>
          </p:cNvCxnSpPr>
          <p:nvPr/>
        </p:nvCxnSpPr>
        <p:spPr>
          <a:xfrm flipV="1">
            <a:off x="2011839" y="2593914"/>
            <a:ext cx="1345616" cy="8832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" idx="0"/>
            <a:endCxn id="13" idx="1"/>
          </p:cNvCxnSpPr>
          <p:nvPr/>
        </p:nvCxnSpPr>
        <p:spPr>
          <a:xfrm flipV="1">
            <a:off x="2353876" y="4158342"/>
            <a:ext cx="1003579" cy="288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1"/>
            <a:endCxn id="16" idx="1"/>
          </p:cNvCxnSpPr>
          <p:nvPr/>
        </p:nvCxnSpPr>
        <p:spPr>
          <a:xfrm>
            <a:off x="2011839" y="4845307"/>
            <a:ext cx="1345616" cy="9053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33"/>
          <p:cNvSpPr txBox="1"/>
          <p:nvPr/>
        </p:nvSpPr>
        <p:spPr>
          <a:xfrm>
            <a:off x="3751509" y="2396826"/>
            <a:ext cx="6049460" cy="622865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分别是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bootstrap.min.css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核心样式文件、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jquery-3.2.1.min.js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bootstrap.min.js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57455" y="3598920"/>
            <a:ext cx="6803600" cy="1118845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32783" y="3391627"/>
            <a:ext cx="4686911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定义轮播图页面结构</a:t>
            </a:r>
          </a:p>
        </p:txBody>
      </p:sp>
      <p:sp>
        <p:nvSpPr>
          <p:cNvPr id="15" name="TextBox 36"/>
          <p:cNvSpPr txBox="1"/>
          <p:nvPr/>
        </p:nvSpPr>
        <p:spPr>
          <a:xfrm>
            <a:off x="3751509" y="3985255"/>
            <a:ext cx="6049460" cy="342788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主要包括活动信息区域、左侧按钮、右侧按钮和指示器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大部分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57455" y="5191269"/>
            <a:ext cx="6803600" cy="1118845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32783" y="4983977"/>
            <a:ext cx="4686911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编写轮播图样式</a:t>
            </a:r>
          </a:p>
        </p:txBody>
      </p:sp>
      <p:sp>
        <p:nvSpPr>
          <p:cNvPr id="18" name="TextBox 39"/>
          <p:cNvSpPr txBox="1"/>
          <p:nvPr/>
        </p:nvSpPr>
        <p:spPr>
          <a:xfrm>
            <a:off x="3751509" y="5577605"/>
            <a:ext cx="6049460" cy="372412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实现轮播图结构中的活动信息区域、左侧箭头和右侧箭头效果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906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02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52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2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930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643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693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7" grpId="0" animBg="1"/>
          <p:bldP spid="8" grpId="0" animBg="1"/>
          <p:bldP spid="12" grpId="0"/>
          <p:bldP spid="12" grpId="1"/>
          <p:bldP spid="13" grpId="0" animBg="1"/>
          <p:bldP spid="14" grpId="0" animBg="1"/>
          <p:bldP spid="15" grpId="0"/>
          <p:bldP spid="15" grpId="1"/>
          <p:bldP spid="16" grpId="0" animBg="1"/>
          <p:bldP spid="17" grpId="0" animBg="1"/>
          <p:bldP spid="18" grpId="0"/>
          <p:bldP spid="18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02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52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2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930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643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693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7" grpId="0" animBg="1"/>
          <p:bldP spid="8" grpId="0" animBg="1"/>
          <p:bldP spid="12" grpId="0"/>
          <p:bldP spid="12" grpId="1"/>
          <p:bldP spid="13" grpId="0" animBg="1"/>
          <p:bldP spid="14" grpId="0" animBg="1"/>
          <p:bldP spid="15" grpId="0"/>
          <p:bldP spid="15" grpId="1"/>
          <p:bldP spid="16" grpId="0" animBg="1"/>
          <p:bldP spid="17" grpId="0" animBg="1"/>
          <p:bldP spid="18" grpId="0"/>
          <p:bldP spid="18" grpId="1"/>
        </p:bldLst>
      </p:timing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轮播图活动信息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335761" y="2264558"/>
            <a:ext cx="8719885" cy="42527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668104" y="2209867"/>
            <a:ext cx="86409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&lt;div id="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carouselExampleControls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" class="carousel slide" data-ride="carousel"&gt;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&lt;div class="carousel-inner"&gt;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&lt;div class="carousel-item active"&gt;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  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img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="images/slide1.webp" class="d-block w-100" alt="..."&gt;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&lt;div class="carousel-item"&gt;&lt;/div&gt;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 &lt;div class="carousel-item"&gt;&lt;/div&gt;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</a:p>
        </p:txBody>
      </p:sp>
      <p:sp>
        <p:nvSpPr>
          <p:cNvPr id="10" name="圆角矩形 15"/>
          <p:cNvSpPr>
            <a:spLocks noChangeArrowheads="1"/>
          </p:cNvSpPr>
          <p:nvPr/>
        </p:nvSpPr>
        <p:spPr bwMode="auto">
          <a:xfrm>
            <a:off x="8111430" y="2057428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3861781" y="1719454"/>
            <a:ext cx="4963384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</a:t>
            </a: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播图的实现方式</a:t>
            </a:r>
          </a:p>
        </p:txBody>
      </p:sp>
      <p:sp>
        <p:nvSpPr>
          <p:cNvPr id="12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43690" y="1197546"/>
            <a:ext cx="3888432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编写活动信息区域页面结构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453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15913" y="5302002"/>
            <a:ext cx="266429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活动信息区域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轮播图活动信息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838622" y="1053530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中打开，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11" name="Picture 2" descr="图6-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663" y="1754880"/>
            <a:ext cx="7164796" cy="354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82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轮播图左侧箭头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270670" y="1908733"/>
            <a:ext cx="8719885" cy="2406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603013" y="1985566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&lt;!-- 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查看上一张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--&gt;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&lt;a class="carousel-control-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prev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="#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carouselExampleControls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" role="button" data-slide="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prev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&lt;span class="carousel-control-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prev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-icon"&gt;&lt;/span&gt;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&lt;span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sr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-only"&gt;Previous&lt;/span&gt;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&lt;/a&gt;</a:t>
            </a:r>
          </a:p>
        </p:txBody>
      </p: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8046339" y="1701602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35"/>
          <p:cNvSpPr txBox="1">
            <a:spLocks noChangeArrowheads="1"/>
          </p:cNvSpPr>
          <p:nvPr/>
        </p:nvSpPr>
        <p:spPr bwMode="auto">
          <a:xfrm>
            <a:off x="838622" y="4581922"/>
            <a:ext cx="10441160" cy="160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标签定义类名为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carousel-control-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，表示设置左侧箭头的样式；定义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属性的值为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carouselExampleControls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，表示与轮播图最外层盒子绑定；定义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表示按钮角色；定义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data-slide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属性的值为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；表示查看上一张图片；在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标签的内部定义类名为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carousel-control-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-icon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元素，表示左侧箭头图标；并且定义类名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-only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元素，设置内容为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Previous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43690" y="1345776"/>
            <a:ext cx="3888432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编写左侧箭头区域页面结构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153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80750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Bootstrap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组件的依赖文件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099196"/>
            <a:ext cx="10585176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组件依赖于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框架，在实现组件的功能时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首先引入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451F79E-023C-9047-965F-8533F6859CA8}"/>
              </a:ext>
            </a:extLst>
          </p:cNvPr>
          <p:cNvGrpSpPr/>
          <p:nvPr/>
        </p:nvGrpSpPr>
        <p:grpSpPr>
          <a:xfrm>
            <a:off x="1145630" y="2644643"/>
            <a:ext cx="4541120" cy="1048297"/>
            <a:chOff x="1132642" y="2493889"/>
            <a:chExt cx="4541120" cy="1048297"/>
          </a:xfrm>
        </p:grpSpPr>
        <p:sp>
          <p:nvSpPr>
            <p:cNvPr id="18" name="TextBox 76">
              <a:extLst>
                <a:ext uri="{FF2B5EF4-FFF2-40B4-BE49-F238E27FC236}">
                  <a16:creationId xmlns:a16="http://schemas.microsoft.com/office/drawing/2014/main" id="{E4F3E013-51F0-864D-88D6-E47FEE1B06FB}"/>
                </a:ext>
              </a:extLst>
            </p:cNvPr>
            <p:cNvSpPr txBox="1"/>
            <p:nvPr/>
          </p:nvSpPr>
          <p:spPr>
            <a:xfrm>
              <a:off x="1132642" y="2493889"/>
              <a:ext cx="437351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SzPct val="83000"/>
                <a:buFont typeface="Wingdings" panose="05000000000000000000" pitchFamily="2" charset="2"/>
                <a:buChar char="p"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引入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Bootstrap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的核心文件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4B88C2D-58EE-5249-A5BB-F9BF71D42516}"/>
                </a:ext>
              </a:extLst>
            </p:cNvPr>
            <p:cNvSpPr txBox="1"/>
            <p:nvPr/>
          </p:nvSpPr>
          <p:spPr>
            <a:xfrm>
              <a:off x="1132643" y="2841610"/>
              <a:ext cx="4541119" cy="70057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页面结构使用的基础类名是由</a:t>
              </a:r>
              <a:r>
                <a:rPr lang="en-US" altLang="zh-CN" sz="14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bootstrap.min.css</a:t>
              </a:r>
              <a:r>
                <a:rPr lang="zh-CN" altLang="zh-CN" sz="14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文件提供的，引入该文件主要是用来实现页面的样式</a:t>
              </a:r>
              <a:r>
                <a:rPr lang="zh-CN" altLang="en-US" sz="14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6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097632" y="1919370"/>
            <a:ext cx="3917454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引入依赖文件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27" name="Freeform 243"/>
          <p:cNvSpPr>
            <a:spLocks noEditPoints="1"/>
          </p:cNvSpPr>
          <p:nvPr/>
        </p:nvSpPr>
        <p:spPr bwMode="auto">
          <a:xfrm>
            <a:off x="7463358" y="2011797"/>
            <a:ext cx="2808312" cy="2533597"/>
          </a:xfrm>
          <a:custGeom>
            <a:avLst/>
            <a:gdLst>
              <a:gd name="T0" fmla="*/ 286 w 549"/>
              <a:gd name="T1" fmla="*/ 302 h 498"/>
              <a:gd name="T2" fmla="*/ 549 w 549"/>
              <a:gd name="T3" fmla="*/ 175 h 498"/>
              <a:gd name="T4" fmla="*/ 254 w 549"/>
              <a:gd name="T5" fmla="*/ 397 h 498"/>
              <a:gd name="T6" fmla="*/ 322 w 549"/>
              <a:gd name="T7" fmla="*/ 394 h 498"/>
              <a:gd name="T8" fmla="*/ 259 w 549"/>
              <a:gd name="T9" fmla="*/ 328 h 498"/>
              <a:gd name="T10" fmla="*/ 254 w 549"/>
              <a:gd name="T11" fmla="*/ 397 h 498"/>
              <a:gd name="T12" fmla="*/ 192 w 549"/>
              <a:gd name="T13" fmla="*/ 107 h 498"/>
              <a:gd name="T14" fmla="*/ 347 w 549"/>
              <a:gd name="T15" fmla="*/ 84 h 498"/>
              <a:gd name="T16" fmla="*/ 192 w 549"/>
              <a:gd name="T17" fmla="*/ 134 h 498"/>
              <a:gd name="T18" fmla="*/ 347 w 549"/>
              <a:gd name="T19" fmla="*/ 159 h 498"/>
              <a:gd name="T20" fmla="*/ 192 w 549"/>
              <a:gd name="T21" fmla="*/ 134 h 498"/>
              <a:gd name="T22" fmla="*/ 192 w 549"/>
              <a:gd name="T23" fmla="*/ 210 h 498"/>
              <a:gd name="T24" fmla="*/ 299 w 549"/>
              <a:gd name="T25" fmla="*/ 187 h 498"/>
              <a:gd name="T26" fmla="*/ 192 w 549"/>
              <a:gd name="T27" fmla="*/ 240 h 498"/>
              <a:gd name="T28" fmla="*/ 250 w 549"/>
              <a:gd name="T29" fmla="*/ 263 h 498"/>
              <a:gd name="T30" fmla="*/ 192 w 549"/>
              <a:gd name="T31" fmla="*/ 240 h 498"/>
              <a:gd name="T32" fmla="*/ 425 w 549"/>
              <a:gd name="T33" fmla="*/ 0 h 498"/>
              <a:gd name="T34" fmla="*/ 447 w 549"/>
              <a:gd name="T35" fmla="*/ 23 h 498"/>
              <a:gd name="T36" fmla="*/ 404 w 549"/>
              <a:gd name="T37" fmla="*/ 144 h 498"/>
              <a:gd name="T38" fmla="*/ 97 w 549"/>
              <a:gd name="T39" fmla="*/ 44 h 498"/>
              <a:gd name="T40" fmla="*/ 117 w 549"/>
              <a:gd name="T41" fmla="*/ 64 h 498"/>
              <a:gd name="T42" fmla="*/ 155 w 549"/>
              <a:gd name="T43" fmla="*/ 94 h 498"/>
              <a:gd name="T44" fmla="*/ 97 w 549"/>
              <a:gd name="T45" fmla="*/ 119 h 498"/>
              <a:gd name="T46" fmla="*/ 117 w 549"/>
              <a:gd name="T47" fmla="*/ 133 h 498"/>
              <a:gd name="T48" fmla="*/ 155 w 549"/>
              <a:gd name="T49" fmla="*/ 164 h 498"/>
              <a:gd name="T50" fmla="*/ 97 w 549"/>
              <a:gd name="T51" fmla="*/ 189 h 498"/>
              <a:gd name="T52" fmla="*/ 117 w 549"/>
              <a:gd name="T53" fmla="*/ 205 h 498"/>
              <a:gd name="T54" fmla="*/ 155 w 549"/>
              <a:gd name="T55" fmla="*/ 236 h 498"/>
              <a:gd name="T56" fmla="*/ 97 w 549"/>
              <a:gd name="T57" fmla="*/ 261 h 498"/>
              <a:gd name="T58" fmla="*/ 117 w 549"/>
              <a:gd name="T59" fmla="*/ 275 h 498"/>
              <a:gd name="T60" fmla="*/ 155 w 549"/>
              <a:gd name="T61" fmla="*/ 306 h 498"/>
              <a:gd name="T62" fmla="*/ 97 w 549"/>
              <a:gd name="T63" fmla="*/ 330 h 498"/>
              <a:gd name="T64" fmla="*/ 117 w 549"/>
              <a:gd name="T65" fmla="*/ 350 h 498"/>
              <a:gd name="T66" fmla="*/ 155 w 549"/>
              <a:gd name="T67" fmla="*/ 381 h 498"/>
              <a:gd name="T68" fmla="*/ 97 w 549"/>
              <a:gd name="T69" fmla="*/ 406 h 498"/>
              <a:gd name="T70" fmla="*/ 97 w 549"/>
              <a:gd name="T71" fmla="*/ 456 h 498"/>
              <a:gd name="T72" fmla="*/ 404 w 549"/>
              <a:gd name="T73" fmla="*/ 361 h 498"/>
              <a:gd name="T74" fmla="*/ 447 w 549"/>
              <a:gd name="T75" fmla="*/ 477 h 498"/>
              <a:gd name="T76" fmla="*/ 425 w 549"/>
              <a:gd name="T77" fmla="*/ 498 h 498"/>
              <a:gd name="T78" fmla="*/ 54 w 549"/>
              <a:gd name="T79" fmla="*/ 498 h 498"/>
              <a:gd name="T80" fmla="*/ 54 w 549"/>
              <a:gd name="T81" fmla="*/ 443 h 498"/>
              <a:gd name="T82" fmla="*/ 0 w 549"/>
              <a:gd name="T83" fmla="*/ 402 h 498"/>
              <a:gd name="T84" fmla="*/ 54 w 549"/>
              <a:gd name="T85" fmla="*/ 368 h 498"/>
              <a:gd name="T86" fmla="*/ 0 w 549"/>
              <a:gd name="T87" fmla="*/ 327 h 498"/>
              <a:gd name="T88" fmla="*/ 54 w 549"/>
              <a:gd name="T89" fmla="*/ 297 h 498"/>
              <a:gd name="T90" fmla="*/ 0 w 549"/>
              <a:gd name="T91" fmla="*/ 256 h 498"/>
              <a:gd name="T92" fmla="*/ 54 w 549"/>
              <a:gd name="T93" fmla="*/ 226 h 498"/>
              <a:gd name="T94" fmla="*/ 0 w 549"/>
              <a:gd name="T95" fmla="*/ 185 h 498"/>
              <a:gd name="T96" fmla="*/ 54 w 549"/>
              <a:gd name="T97" fmla="*/ 156 h 498"/>
              <a:gd name="T98" fmla="*/ 0 w 549"/>
              <a:gd name="T99" fmla="*/ 114 h 498"/>
              <a:gd name="T100" fmla="*/ 54 w 549"/>
              <a:gd name="T101" fmla="*/ 23 h 498"/>
              <a:gd name="T102" fmla="*/ 75 w 549"/>
              <a:gd name="T103" fmla="*/ 0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9" h="498">
                <a:moveTo>
                  <a:pt x="487" y="110"/>
                </a:moveTo>
                <a:lnTo>
                  <a:pt x="286" y="302"/>
                </a:lnTo>
                <a:lnTo>
                  <a:pt x="349" y="368"/>
                </a:lnTo>
                <a:lnTo>
                  <a:pt x="549" y="175"/>
                </a:lnTo>
                <a:lnTo>
                  <a:pt x="487" y="110"/>
                </a:lnTo>
                <a:close/>
                <a:moveTo>
                  <a:pt x="254" y="397"/>
                </a:moveTo>
                <a:lnTo>
                  <a:pt x="288" y="395"/>
                </a:lnTo>
                <a:lnTo>
                  <a:pt x="322" y="394"/>
                </a:lnTo>
                <a:lnTo>
                  <a:pt x="291" y="361"/>
                </a:lnTo>
                <a:lnTo>
                  <a:pt x="259" y="328"/>
                </a:lnTo>
                <a:lnTo>
                  <a:pt x="257" y="362"/>
                </a:lnTo>
                <a:lnTo>
                  <a:pt x="254" y="397"/>
                </a:lnTo>
                <a:close/>
                <a:moveTo>
                  <a:pt x="192" y="84"/>
                </a:moveTo>
                <a:lnTo>
                  <a:pt x="192" y="107"/>
                </a:lnTo>
                <a:lnTo>
                  <a:pt x="347" y="107"/>
                </a:lnTo>
                <a:lnTo>
                  <a:pt x="347" y="84"/>
                </a:lnTo>
                <a:lnTo>
                  <a:pt x="192" y="84"/>
                </a:lnTo>
                <a:close/>
                <a:moveTo>
                  <a:pt x="192" y="134"/>
                </a:moveTo>
                <a:lnTo>
                  <a:pt x="192" y="159"/>
                </a:lnTo>
                <a:lnTo>
                  <a:pt x="347" y="159"/>
                </a:lnTo>
                <a:lnTo>
                  <a:pt x="347" y="134"/>
                </a:lnTo>
                <a:lnTo>
                  <a:pt x="192" y="134"/>
                </a:lnTo>
                <a:close/>
                <a:moveTo>
                  <a:pt x="192" y="187"/>
                </a:moveTo>
                <a:lnTo>
                  <a:pt x="192" y="210"/>
                </a:lnTo>
                <a:lnTo>
                  <a:pt x="299" y="210"/>
                </a:lnTo>
                <a:lnTo>
                  <a:pt x="299" y="187"/>
                </a:lnTo>
                <a:lnTo>
                  <a:pt x="192" y="187"/>
                </a:lnTo>
                <a:close/>
                <a:moveTo>
                  <a:pt x="192" y="240"/>
                </a:moveTo>
                <a:lnTo>
                  <a:pt x="192" y="263"/>
                </a:lnTo>
                <a:lnTo>
                  <a:pt x="250" y="263"/>
                </a:lnTo>
                <a:lnTo>
                  <a:pt x="250" y="240"/>
                </a:lnTo>
                <a:lnTo>
                  <a:pt x="192" y="240"/>
                </a:lnTo>
                <a:close/>
                <a:moveTo>
                  <a:pt x="75" y="0"/>
                </a:moveTo>
                <a:lnTo>
                  <a:pt x="425" y="0"/>
                </a:lnTo>
                <a:lnTo>
                  <a:pt x="447" y="0"/>
                </a:lnTo>
                <a:lnTo>
                  <a:pt x="447" y="23"/>
                </a:lnTo>
                <a:lnTo>
                  <a:pt x="447" y="102"/>
                </a:lnTo>
                <a:lnTo>
                  <a:pt x="404" y="144"/>
                </a:lnTo>
                <a:lnTo>
                  <a:pt x="404" y="44"/>
                </a:lnTo>
                <a:lnTo>
                  <a:pt x="97" y="44"/>
                </a:lnTo>
                <a:lnTo>
                  <a:pt x="97" y="72"/>
                </a:lnTo>
                <a:lnTo>
                  <a:pt x="117" y="64"/>
                </a:lnTo>
                <a:lnTo>
                  <a:pt x="137" y="54"/>
                </a:lnTo>
                <a:lnTo>
                  <a:pt x="155" y="94"/>
                </a:lnTo>
                <a:lnTo>
                  <a:pt x="135" y="102"/>
                </a:lnTo>
                <a:lnTo>
                  <a:pt x="97" y="119"/>
                </a:lnTo>
                <a:lnTo>
                  <a:pt x="97" y="142"/>
                </a:lnTo>
                <a:lnTo>
                  <a:pt x="117" y="133"/>
                </a:lnTo>
                <a:lnTo>
                  <a:pt x="137" y="125"/>
                </a:lnTo>
                <a:lnTo>
                  <a:pt x="155" y="164"/>
                </a:lnTo>
                <a:lnTo>
                  <a:pt x="135" y="173"/>
                </a:lnTo>
                <a:lnTo>
                  <a:pt x="97" y="189"/>
                </a:lnTo>
                <a:lnTo>
                  <a:pt x="97" y="214"/>
                </a:lnTo>
                <a:lnTo>
                  <a:pt x="117" y="205"/>
                </a:lnTo>
                <a:lnTo>
                  <a:pt x="137" y="196"/>
                </a:lnTo>
                <a:lnTo>
                  <a:pt x="155" y="236"/>
                </a:lnTo>
                <a:lnTo>
                  <a:pt x="135" y="245"/>
                </a:lnTo>
                <a:lnTo>
                  <a:pt x="97" y="261"/>
                </a:lnTo>
                <a:lnTo>
                  <a:pt x="97" y="283"/>
                </a:lnTo>
                <a:lnTo>
                  <a:pt x="117" y="275"/>
                </a:lnTo>
                <a:lnTo>
                  <a:pt x="137" y="266"/>
                </a:lnTo>
                <a:lnTo>
                  <a:pt x="155" y="306"/>
                </a:lnTo>
                <a:lnTo>
                  <a:pt x="135" y="314"/>
                </a:lnTo>
                <a:lnTo>
                  <a:pt x="97" y="330"/>
                </a:lnTo>
                <a:lnTo>
                  <a:pt x="97" y="360"/>
                </a:lnTo>
                <a:lnTo>
                  <a:pt x="117" y="350"/>
                </a:lnTo>
                <a:lnTo>
                  <a:pt x="137" y="342"/>
                </a:lnTo>
                <a:lnTo>
                  <a:pt x="155" y="381"/>
                </a:lnTo>
                <a:lnTo>
                  <a:pt x="135" y="390"/>
                </a:lnTo>
                <a:lnTo>
                  <a:pt x="97" y="406"/>
                </a:lnTo>
                <a:lnTo>
                  <a:pt x="97" y="443"/>
                </a:lnTo>
                <a:lnTo>
                  <a:pt x="97" y="456"/>
                </a:lnTo>
                <a:lnTo>
                  <a:pt x="404" y="456"/>
                </a:lnTo>
                <a:lnTo>
                  <a:pt x="404" y="361"/>
                </a:lnTo>
                <a:lnTo>
                  <a:pt x="447" y="320"/>
                </a:lnTo>
                <a:lnTo>
                  <a:pt x="447" y="477"/>
                </a:lnTo>
                <a:lnTo>
                  <a:pt x="447" y="498"/>
                </a:lnTo>
                <a:lnTo>
                  <a:pt x="425" y="498"/>
                </a:lnTo>
                <a:lnTo>
                  <a:pt x="75" y="498"/>
                </a:lnTo>
                <a:lnTo>
                  <a:pt x="54" y="498"/>
                </a:lnTo>
                <a:lnTo>
                  <a:pt x="54" y="477"/>
                </a:lnTo>
                <a:lnTo>
                  <a:pt x="54" y="443"/>
                </a:lnTo>
                <a:lnTo>
                  <a:pt x="9" y="443"/>
                </a:lnTo>
                <a:lnTo>
                  <a:pt x="0" y="402"/>
                </a:lnTo>
                <a:lnTo>
                  <a:pt x="54" y="378"/>
                </a:lnTo>
                <a:lnTo>
                  <a:pt x="54" y="368"/>
                </a:lnTo>
                <a:lnTo>
                  <a:pt x="9" y="368"/>
                </a:lnTo>
                <a:lnTo>
                  <a:pt x="0" y="327"/>
                </a:lnTo>
                <a:lnTo>
                  <a:pt x="54" y="303"/>
                </a:lnTo>
                <a:lnTo>
                  <a:pt x="54" y="297"/>
                </a:lnTo>
                <a:lnTo>
                  <a:pt x="9" y="297"/>
                </a:lnTo>
                <a:lnTo>
                  <a:pt x="0" y="256"/>
                </a:lnTo>
                <a:lnTo>
                  <a:pt x="54" y="233"/>
                </a:lnTo>
                <a:lnTo>
                  <a:pt x="54" y="226"/>
                </a:lnTo>
                <a:lnTo>
                  <a:pt x="9" y="226"/>
                </a:lnTo>
                <a:lnTo>
                  <a:pt x="0" y="185"/>
                </a:lnTo>
                <a:lnTo>
                  <a:pt x="54" y="161"/>
                </a:lnTo>
                <a:lnTo>
                  <a:pt x="54" y="156"/>
                </a:lnTo>
                <a:lnTo>
                  <a:pt x="9" y="156"/>
                </a:lnTo>
                <a:lnTo>
                  <a:pt x="0" y="114"/>
                </a:lnTo>
                <a:lnTo>
                  <a:pt x="54" y="91"/>
                </a:lnTo>
                <a:lnTo>
                  <a:pt x="54" y="23"/>
                </a:lnTo>
                <a:lnTo>
                  <a:pt x="54" y="0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451F79E-023C-9047-965F-8533F6859CA8}"/>
              </a:ext>
            </a:extLst>
          </p:cNvPr>
          <p:cNvGrpSpPr/>
          <p:nvPr/>
        </p:nvGrpSpPr>
        <p:grpSpPr>
          <a:xfrm>
            <a:off x="1126654" y="3805753"/>
            <a:ext cx="4995232" cy="1086385"/>
            <a:chOff x="1132642" y="2493889"/>
            <a:chExt cx="4541120" cy="1086385"/>
          </a:xfrm>
        </p:grpSpPr>
        <p:sp>
          <p:nvSpPr>
            <p:cNvPr id="13" name="TextBox 76">
              <a:extLst>
                <a:ext uri="{FF2B5EF4-FFF2-40B4-BE49-F238E27FC236}">
                  <a16:creationId xmlns:a16="http://schemas.microsoft.com/office/drawing/2014/main" id="{E4F3E013-51F0-864D-88D6-E47FEE1B06FB}"/>
                </a:ext>
              </a:extLst>
            </p:cNvPr>
            <p:cNvSpPr txBox="1"/>
            <p:nvPr/>
          </p:nvSpPr>
          <p:spPr>
            <a:xfrm>
              <a:off x="1132642" y="2493889"/>
              <a:ext cx="437351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SzPct val="83000"/>
                <a:buFont typeface="Wingdings" panose="05000000000000000000" pitchFamily="2" charset="2"/>
                <a:buChar char="p"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引入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4B88C2D-58EE-5249-A5BB-F9BF71D42516}"/>
                </a:ext>
              </a:extLst>
            </p:cNvPr>
            <p:cNvSpPr txBox="1"/>
            <p:nvPr/>
          </p:nvSpPr>
          <p:spPr>
            <a:xfrm>
              <a:off x="1132643" y="2841610"/>
              <a:ext cx="4541119" cy="7386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由于</a:t>
              </a:r>
              <a:r>
                <a:rPr lang="en-US" altLang="zh-CN" sz="14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bootstrap.bundle.js</a:t>
              </a:r>
              <a:r>
                <a:rPr lang="zh-CN" altLang="zh-CN" sz="14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中不包含</a:t>
              </a:r>
              <a:r>
                <a:rPr lang="en-US" altLang="zh-CN" sz="14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zh-CN" sz="14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，所以在使用</a:t>
              </a:r>
              <a:r>
                <a:rPr lang="en-US" altLang="zh-CN" sz="14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zh-CN" sz="14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时，需要单独引入</a:t>
              </a:r>
              <a:r>
                <a:rPr lang="en-US" altLang="zh-CN" sz="14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zh-CN" sz="14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核心文件</a:t>
              </a:r>
              <a:r>
                <a:rPr lang="zh-CN" altLang="en-US" sz="14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8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轮播图右侧箭头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270670" y="1908733"/>
            <a:ext cx="8719885" cy="2406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603013" y="1985566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&lt;!-- 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查看下一张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--&gt;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&lt;a class="carousel-control-next"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="#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carouselExampleControls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" role="button" data-slide="next"&gt;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&lt;span class="carousel-control-next-icon"&gt;&lt;/span&gt;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&lt;span 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sr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-only"&gt;Next&lt;/span&gt;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&lt;/a&gt;</a:t>
            </a:r>
          </a:p>
        </p:txBody>
      </p: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8046339" y="1701602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35"/>
          <p:cNvSpPr txBox="1">
            <a:spLocks noChangeArrowheads="1"/>
          </p:cNvSpPr>
          <p:nvPr/>
        </p:nvSpPr>
        <p:spPr bwMode="auto">
          <a:xfrm>
            <a:off x="838622" y="4581922"/>
            <a:ext cx="10441160" cy="160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标签定义类名为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carousel-control-next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，表示设置右侧箭头的样式；定义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属性的值为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carouselExampleControls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，表示与轮播图最外层盒子绑定；定义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表示按钮角色；定义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data-slide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属性的值为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；表示查看下一张图片；在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标签的内部定义类名为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carousel-control-next-icon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元素，表示右侧箭头图标；并且定义类名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-only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元素，设置内容为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43690" y="1345776"/>
            <a:ext cx="3888432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编写右侧箭头区域页面结构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51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67992" y="5192328"/>
            <a:ext cx="2382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左侧箭头和右侧箭头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838622" y="981522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8" name="Picture 2" descr="图6-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98" y="1749072"/>
            <a:ext cx="6912768" cy="341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轮播图右侧箭头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631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轮播图指示器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270670" y="2120543"/>
            <a:ext cx="9073008" cy="2406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603013" y="2197376"/>
            <a:ext cx="8640960" cy="2264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&lt;!-- 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轮播图指示器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--&gt;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ol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class="carousel-indicators"&gt;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&lt;li data-target="#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carouselExampleIndicators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" data-slide-to="0" class="active"&gt;&lt;/li&gt;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&lt;li data-target="#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carouselExampleIndicators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" data-slide-to="1"&gt;&lt;/li&gt;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&lt;li data-target="#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carouselExampleIndicators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" data-slide-to="2"&gt;&lt;/li&gt;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ol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</a:p>
        </p:txBody>
      </p: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8046339" y="1913412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838622" y="4633458"/>
            <a:ext cx="1044116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上述代码中，定义类名为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carousel-indicators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有序列表结构，表示轮播图指示器；在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元素的内部定义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元素，表示轮播图指示器中的每一个小图标；并且定义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data-target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属性的值为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carouselExampleIndicators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，表示设置了轮播图的目标位置；定义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data-slide-to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属性的值分别为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，表示当前指示器图标的索引值。</a:t>
            </a:r>
          </a:p>
        </p:txBody>
      </p:sp>
      <p:sp>
        <p:nvSpPr>
          <p:cNvPr id="11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43690" y="1197546"/>
            <a:ext cx="3888432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编写指示器区域页面结构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54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71069" y="5092298"/>
            <a:ext cx="2376265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轮播图指示器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838622" y="1027188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轮播图指示器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Picture 2" descr="图6-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22" y="1796095"/>
            <a:ext cx="6443635" cy="3190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47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80750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Bootstrap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组件的依赖文件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854846" y="2271047"/>
            <a:ext cx="6913810" cy="1158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214886" y="2454781"/>
            <a:ext cx="65157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&lt;script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js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/bootstrap.min.js"&gt;&lt;/script&gt;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838622" y="3933850"/>
            <a:ext cx="10585176" cy="86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需要注意的是，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所提供的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bootstrap.bundle.js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bootstrap.bundle.min.js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文件中包含了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Popper.js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，引入方式如下。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854846" y="4797946"/>
            <a:ext cx="6913810" cy="798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214886" y="4981680"/>
            <a:ext cx="651570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&lt;script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js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/bootstrap.bundle.min.js"&gt;&lt;/script&gt;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</p:txBody>
      </p:sp>
      <p:sp>
        <p:nvSpPr>
          <p:cNvPr id="23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26654" y="1526728"/>
            <a:ext cx="3917454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引入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Bootstrap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的核心文件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973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80750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Bootstrap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组件的依赖文件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070870" y="4443198"/>
            <a:ext cx="5616624" cy="1290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214886" y="4687029"/>
            <a:ext cx="65157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&lt;!--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方式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：引入本地下载的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jQuery 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&lt;script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="jquery-3.2.1.min.js"&gt;&lt;/script&gt;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838622" y="3360432"/>
            <a:ext cx="10585176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文件下载后，在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标签引入即可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5" name="TextBox 35"/>
          <p:cNvSpPr txBox="1">
            <a:spLocks noChangeArrowheads="1"/>
          </p:cNvSpPr>
          <p:nvPr/>
        </p:nvSpPr>
        <p:spPr bwMode="auto">
          <a:xfrm>
            <a:off x="838622" y="2277666"/>
            <a:ext cx="10585176" cy="99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bootstrap.bundle.js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中不包含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，所以在使用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时，需要单独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核心文件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26654" y="1526728"/>
            <a:ext cx="3917454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引入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jQuery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</a:rPr>
              <a:t>文件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99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5245</Words>
  <Application>Microsoft Office PowerPoint</Application>
  <PresentationFormat>自定义</PresentationFormat>
  <Paragraphs>565</Paragraphs>
  <Slides>73</Slides>
  <Notes>73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73</vt:i4>
      </vt:variant>
    </vt:vector>
  </HeadingPairs>
  <TitlesOfParts>
    <vt:vector size="85" baseType="lpstr">
      <vt:lpstr>Source Han Sans K Bold</vt:lpstr>
      <vt:lpstr>思源黑体 CN Medium</vt:lpstr>
      <vt:lpstr>思源黑体 CN Normal</vt:lpstr>
      <vt:lpstr>宋体</vt:lpstr>
      <vt:lpstr>微软雅黑</vt:lpstr>
      <vt:lpstr>字魂105号-简雅黑</vt:lpstr>
      <vt:lpstr>Arial</vt:lpstr>
      <vt:lpstr>Calibri</vt:lpstr>
      <vt:lpstr>Courier New</vt:lpstr>
      <vt:lpstr>Wingdings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johnny</cp:lastModifiedBy>
  <cp:revision>779</cp:revision>
  <dcterms:created xsi:type="dcterms:W3CDTF">2020-06-18T09:11:20Z</dcterms:created>
  <dcterms:modified xsi:type="dcterms:W3CDTF">2023-05-09T05:31:16Z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