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1"/>
  </p:notesMasterIdLst>
  <p:handoutMasterIdLst>
    <p:handoutMasterId r:id="rId82"/>
  </p:handoutMasterIdLst>
  <p:sldIdLst>
    <p:sldId id="325" r:id="rId3"/>
    <p:sldId id="327" r:id="rId4"/>
    <p:sldId id="309" r:id="rId5"/>
    <p:sldId id="259" r:id="rId6"/>
    <p:sldId id="343" r:id="rId7"/>
    <p:sldId id="344" r:id="rId8"/>
    <p:sldId id="512" r:id="rId9"/>
    <p:sldId id="351" r:id="rId10"/>
    <p:sldId id="446" r:id="rId11"/>
    <p:sldId id="513" r:id="rId12"/>
    <p:sldId id="447" r:id="rId13"/>
    <p:sldId id="448" r:id="rId14"/>
    <p:sldId id="449" r:id="rId15"/>
    <p:sldId id="450" r:id="rId16"/>
    <p:sldId id="514" r:id="rId17"/>
    <p:sldId id="451" r:id="rId18"/>
    <p:sldId id="453" r:id="rId19"/>
    <p:sldId id="454" r:id="rId20"/>
    <p:sldId id="455" r:id="rId21"/>
    <p:sldId id="456" r:id="rId22"/>
    <p:sldId id="457" r:id="rId23"/>
    <p:sldId id="458" r:id="rId24"/>
    <p:sldId id="515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3" r:id="rId37"/>
    <p:sldId id="474" r:id="rId38"/>
    <p:sldId id="471" r:id="rId39"/>
    <p:sldId id="511" r:id="rId40"/>
    <p:sldId id="475" r:id="rId41"/>
    <p:sldId id="472" r:id="rId42"/>
    <p:sldId id="470" r:id="rId43"/>
    <p:sldId id="476" r:id="rId44"/>
    <p:sldId id="398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529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500" r:id="rId68"/>
    <p:sldId id="501" r:id="rId69"/>
    <p:sldId id="498" r:id="rId70"/>
    <p:sldId id="499" r:id="rId71"/>
    <p:sldId id="502" r:id="rId72"/>
    <p:sldId id="503" r:id="rId73"/>
    <p:sldId id="504" r:id="rId74"/>
    <p:sldId id="506" r:id="rId75"/>
    <p:sldId id="505" r:id="rId76"/>
    <p:sldId id="507" r:id="rId77"/>
    <p:sldId id="508" r:id="rId78"/>
    <p:sldId id="509" r:id="rId79"/>
    <p:sldId id="510" r:id="rId80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56">
          <p15:clr>
            <a:srgbClr val="A4A3A4"/>
          </p15:clr>
        </p15:guide>
        <p15:guide id="3" pos="6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h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595959"/>
    <a:srgbClr val="1369B2"/>
    <a:srgbClr val="FAFAFA"/>
    <a:srgbClr val="F2F2F2"/>
    <a:srgbClr val="0075C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1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3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2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3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6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1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3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9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75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41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7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93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1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83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14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0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09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56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8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98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6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80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66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99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17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32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36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4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5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92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7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90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02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09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31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41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56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97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33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360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0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479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22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64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29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191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278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364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299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883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1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13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004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84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191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745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73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444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180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640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96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5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784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771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923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292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840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813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296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321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99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6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4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8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9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126654" y="2565698"/>
            <a:ext cx="1080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Bootstrap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常用布局样式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5807174" y="3861589"/>
            <a:ext cx="4249723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《Bootstrap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响应式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54846" y="2433741"/>
            <a:ext cx="6913810" cy="286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4886" y="2565698"/>
            <a:ext cx="6515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 class="display-1"&gt;display1&lt;/h1&gt;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 class="display-2"&gt;display2&lt;/h1&gt;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 class="display-3"&gt;display3&lt;/h1&gt;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 class="display-4"&gt;display4&lt;/h1&gt;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7967414" y="220565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47794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修改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页面结构</a:t>
            </a:r>
          </a:p>
        </p:txBody>
      </p:sp>
    </p:spTree>
    <p:extLst>
      <p:ext uri="{BB962C8B-B14F-4D97-AF65-F5344CB8AC3E}">
        <p14:creationId xmlns:p14="http://schemas.microsoft.com/office/powerpoint/2010/main" val="12512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9919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363486" y="5668876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显式标题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82" y="1875731"/>
            <a:ext cx="3793145" cy="379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43119" y="1197546"/>
            <a:ext cx="10156562" cy="8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1066800" lvl="1" indent="-4572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多学一招</a:t>
            </a:r>
            <a:r>
              <a:rPr lang="zh-CN" altLang="en-US" sz="3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：使用类名来实现标题效果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04507" y="2360504"/>
            <a:ext cx="10151132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中定义了六个类名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来让非标题元素实现标题效果，与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&lt;h1&gt;~&lt;h6&gt;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不同的是使用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的文本段不会视作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的标题元素，没有标题的含义。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1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95518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六个类名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来让非标题元素实现标题效果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81796" y="2329789"/>
            <a:ext cx="6913810" cy="3548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41836" y="2461746"/>
            <a:ext cx="6515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class="h1"&gt;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一级标题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class="h2"&gt;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二级标题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class="h3"&gt;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三级标题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class="h4"&gt;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四级标题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class="h5"&gt;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五级标题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class="h6"&gt;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六级标题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7894364" y="210170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693964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修改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页面结构</a:t>
            </a:r>
          </a:p>
        </p:txBody>
      </p:sp>
    </p:spTree>
    <p:extLst>
      <p:ext uri="{BB962C8B-B14F-4D97-AF65-F5344CB8AC3E}">
        <p14:creationId xmlns:p14="http://schemas.microsoft.com/office/powerpoint/2010/main" val="20510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053530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595959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设置副标题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838622" y="1810117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在学习了标题元素基本使用后，在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开发中，我们常常会遇到一个标题后面紧跟着一行小的副标题的形式。当然，在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中也考虑到了这种布局形式，使用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&lt;small&gt;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来实现副标题效，通常与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.text-muted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50790" y="3147440"/>
            <a:ext cx="7489874" cy="2226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10830" y="3279396"/>
            <a:ext cx="7129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一级标题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&lt;small&gt;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我是副标题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&lt;/small&gt;&lt;/h1&gt;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一级标题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&lt;small class="text-muted"&gt;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我是副标题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&lt;/small&gt;&lt;/h1&gt;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7463358" y="291935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171439" y="2205658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中副标题类的展示效果</a:t>
            </a: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47794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4405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3" y="4379755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副标题样式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60" y="1896670"/>
            <a:ext cx="5804882" cy="24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69949" y="4869954"/>
            <a:ext cx="7745537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从上图中可以看出，副标题加上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.text-muted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样式后，字体颜色变浅了。</a:t>
            </a:r>
          </a:p>
        </p:txBody>
      </p:sp>
    </p:spTree>
    <p:extLst>
      <p:ext uri="{BB962C8B-B14F-4D97-AF65-F5344CB8AC3E}">
        <p14:creationId xmlns:p14="http://schemas.microsoft.com/office/powerpoint/2010/main" val="42123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元素是网页布局中的重要组成部分，在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中为文本设置了一个全局的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正文文本样式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，包括对字体和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的基础设置。除此之外，为了显示美观，同时便于用户阅读，特意给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2856056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在实际项目中，对于一些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，开发者往往希望对这些文本进行特殊的样式设置，以突显其重要性。如可以通过使用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.lead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样式来定义一个中心段落，用于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强调重要内容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6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516502"/>
            <a:ext cx="1044116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除了上述使用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.lead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样式之外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中还提供了一些常用的内联元素来对文本进行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强化突显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重要内容，以实现风格统一、布局美观的效果，见下表所示。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981522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595959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强化文本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4972"/>
              </p:ext>
            </p:extLst>
          </p:nvPr>
        </p:nvGraphicFramePr>
        <p:xfrm>
          <a:off x="1486694" y="2637706"/>
          <a:ext cx="9145016" cy="338345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7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976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  <a:gridCol w="2475769">
                  <a:extLst>
                    <a:ext uri="{9D8B030D-6E8A-4147-A177-3AD203B41FA5}">
                      <a16:colId xmlns:a16="http://schemas.microsoft.com/office/drawing/2014/main" val="1790908297"/>
                    </a:ext>
                  </a:extLst>
                </a:gridCol>
              </a:tblGrid>
              <a:tr h="836227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标签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41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&lt;b&gt;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&lt;strong&gt;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文本加粗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&lt;mark&gt;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标记，高亮显示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3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&lt;del&gt;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删除线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&lt;address&gt;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表示地址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619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&lt;ins&gt;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&lt;u&gt;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下划线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&lt;footer&gt;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出处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斜体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&lt;cite&gt;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出处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blockquote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引用块，长引用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abbr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缩略语，鼠标悬停在该文本上时，显示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title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的属性值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23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6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381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针对上表中的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进行介绍。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加粗字体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。前者是给其包裹的文本设置为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粗体效果。而后者表示加强字符的语气，使用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粗体来起到强调的作用。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都可以实现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效果，但是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更具有语义化，能更形象的描述删除意思。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作用，有利于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都可以实现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下画线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效果，但是前者通常与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一起使用。用来定义已经被插入文档中的文本，而后者表示为文本添加下划线。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&lt;footer&gt;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&lt;cite&gt;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通常表示所包含的文本对某个参考文献的引用，区别在于后者引用的文本将以斜体显示。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85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8417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19265" y="4710448"/>
            <a:ext cx="1192190" cy="613061"/>
            <a:chOff x="2215144" y="4135856"/>
            <a:chExt cx="1244730" cy="842781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169272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内容布局</a:t>
              </a:r>
              <a:endParaRPr lang="en-GB" altLang="zh-CN" sz="2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代码和图文布局</a:t>
              </a:r>
              <a:endParaRPr lang="en-GB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252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表格布局</a:t>
              </a:r>
              <a:endParaRPr lang="en-GB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24817" y="4688273"/>
            <a:ext cx="5142331" cy="613062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34568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辅助样式</a:t>
              </a:r>
              <a:endParaRPr lang="en-GB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781796" y="2455221"/>
            <a:ext cx="6913810" cy="4196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70870" y="2515170"/>
            <a:ext cx="6515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&lt;b&gt;b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文本加粗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&lt;strong&gt;strong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文本加粗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&lt;/strong&gt;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&lt;del&gt;del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&lt;/del&gt;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&lt;s&gt;s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&lt;p&gt;1+1=&lt;del&gt;4&lt;/del&gt;&lt;ins&gt;2&lt;/ins&gt;ins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下划线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&lt;u&gt;u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下画线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&lt;/u&gt;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em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em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斜体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em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&lt;!--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此处为省略代码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7894364" y="220565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602445" y="1748047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内联元素的展示效果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838622" y="892597"/>
            <a:ext cx="10441160" cy="4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演示表中元素在页面中的展示效果。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47794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0696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981522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3" y="5157986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文本内联元素样式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838622" y="5528048"/>
            <a:ext cx="936104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除了使用内联元素外，还可以通过给元素添加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.mark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.small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样式的方式来实现同样的元素效果。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82" y="1629594"/>
            <a:ext cx="3140083" cy="34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297144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了使用内联元素外，还可以给元素添加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.mark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.small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样式的方式来实现同样的元素效果。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760967" y="2108148"/>
            <a:ext cx="9374800" cy="4518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66993" y="2102798"/>
            <a:ext cx="94407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 class="text-center"&gt;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blockquote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blockquote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blockquote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样式定义引用块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&lt;p&gt;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朝辞白帝彩云间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&lt;p&gt;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千里江陵一日还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&lt;p&gt;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两岸猿声啼不住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&lt;p&gt;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轻舟已过万重山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&lt;footer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blockquote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-footer"&gt;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blockquote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-footer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样式来设置底部备注来源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出自李白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《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早发白帝城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》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&lt;/footer&gt;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blockquote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9150239" y="191762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2998862" y="1557586"/>
            <a:ext cx="587713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在页面中的展示效果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05353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2401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591150" y="4949127"/>
            <a:ext cx="141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设置底部备注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58" y="1845311"/>
            <a:ext cx="5105344" cy="310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7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516502"/>
            <a:ext cx="1044116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中提供的一些元素标签（如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）来对文本进行强化突显重要内容之外，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还定义了一套类名，通过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设置文本颜色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来强调其重要性。见下表所示。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981522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595959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文本颜色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2945"/>
              </p:ext>
            </p:extLst>
          </p:nvPr>
        </p:nvGraphicFramePr>
        <p:xfrm>
          <a:off x="1492090" y="2493690"/>
          <a:ext cx="8491548" cy="393285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07251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.text-primary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首选文本颜色，重要的文本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.text-secondary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副标题颜色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.text-success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成功文本颜色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.text-muted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柔和颜色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348281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.text-danger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危险提示文本颜色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2326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.text-info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一般提示信息文本颜色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93797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.text-warning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警告信息文本颜色 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82035"/>
                  </a:ext>
                </a:extLst>
              </a:tr>
              <a:tr h="23587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.text-dark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深灰色文本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34990"/>
                  </a:ext>
                </a:extLst>
              </a:tr>
              <a:tr h="278147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.text-body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body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20303"/>
                  </a:ext>
                </a:extLst>
              </a:tr>
              <a:tr h="391091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.text-light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浅灰色文本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7938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.text-white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白色文本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37339"/>
                  </a:ext>
                </a:extLst>
              </a:tr>
              <a:tr h="404459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.text-black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黑色文本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23901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4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33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针对上表中文本颜色样式进行介绍。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将文本设置为指定的颜色。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.text-light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.text-white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在白色背景下看不清楚，可以设置一个黑色的背景来辅助查看效果。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.text-white-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.text-black-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来设置颜色的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效果，后面的数值表示的是透明度。如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.text-white-50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.text-black-50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，分别表示透明度为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的白色或黑色文本。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710830" y="2833845"/>
            <a:ext cx="6913810" cy="347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99904" y="2893794"/>
            <a:ext cx="6515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class="text-primary"&gt;.text-primary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效果（蓝色）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class="text-muted"&gt;.text-muted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效果（灰色）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class="text-success"&gt;.text-success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效果（绿色）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class="text-info"&gt;.text-info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效果（青色）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class="text-warning"&gt;.text-warning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效果（黄色）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&lt;p class="text-danger"&gt;.text-danger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效果（红色）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7750348" y="258428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503960" y="2030284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文本样式的页面展示效果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838622" y="909514"/>
            <a:ext cx="10441160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演示常见的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文本样式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在页面中的展示效果。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26654" y="1599977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9000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434719" y="5416401"/>
            <a:ext cx="1248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文本颜色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06" y="1921755"/>
            <a:ext cx="5328592" cy="346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5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43119" y="1197546"/>
            <a:ext cx="9668511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1066800" lvl="1" indent="-4572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多学一招</a:t>
            </a:r>
            <a:r>
              <a:rPr lang="zh-CN" altLang="en-US" sz="3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：实现鼠标悬停和焦点超链接效果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04507" y="2360504"/>
            <a:ext cx="10151132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我们在前面内容中学习了如何使用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.text-*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样式来指定意义的文本颜色。除此之外，文本还提供了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foucus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状态，可以用来设置链接文本样式，实现鼠标悬停和焦点超链接效果。需要注意的是，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.text-white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.text-muted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类不支持链接样式，即鼠标放上去只有下画线，颜色不会发生变化。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90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内容布局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341562"/>
            <a:ext cx="10441160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在网页布局中经常会用到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文本对齐方式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中常常使用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属性来设置文本对齐方式。在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中，为了简化操作，方便开发者使用，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中提供了一系列的文本对齐样式和大小写相关的样式，具体见下表。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837506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文本格式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77163"/>
              </p:ext>
            </p:extLst>
          </p:nvPr>
        </p:nvGraphicFramePr>
        <p:xfrm>
          <a:off x="1414686" y="2743886"/>
          <a:ext cx="8491548" cy="378225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451981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.text-left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左对齐，默认由浏览器决定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.text-right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右对齐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.text-center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居中对齐 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.text-justify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实现两端对齐文本效果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nowrap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段落中超出屏幕部分不换行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2326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.text-uppercase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设置英文大写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93797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.text-lowercase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设置英文小写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82035"/>
                  </a:ext>
                </a:extLst>
              </a:tr>
              <a:tr h="358701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.text-capitalize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设置每个单词首字母大写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34990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3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909514"/>
            <a:ext cx="10441160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演示表中常见的样式在页面中的展示效果。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781796" y="2617821"/>
            <a:ext cx="7201842" cy="3908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0870" y="2740486"/>
            <a:ext cx="691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class="text-left"&gt;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左对齐效果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class="text-right"&gt;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右对齐效果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class="text-center"&gt;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居中对齐效果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这段是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text-justify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class="text-justify"&gt;hello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bootstrop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hello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bootstrop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hello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bootstrop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hello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bootstrop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hello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bootstrop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&lt;!--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此处为省略代码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 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894364" y="240067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602445" y="1917626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文本对齐格式的应用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43691" y="1473960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9827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981522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184586" y="6021250"/>
            <a:ext cx="1749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文本颜色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78" y="1731402"/>
            <a:ext cx="3861047" cy="429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9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文档中提供了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种列表结构，分别是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种列表语法结构如下。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58702" y="2217276"/>
            <a:ext cx="2809354" cy="2303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47776" y="2339941"/>
            <a:ext cx="2304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无序列表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  &lt;li&gt;...&lt;/li&gt;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  &lt;li&gt;...&lt;/li&gt;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512072" y="2242496"/>
            <a:ext cx="2809354" cy="2277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79384" y="2283732"/>
            <a:ext cx="2809354" cy="2236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00104" y="2360173"/>
            <a:ext cx="2304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有序列表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  &lt;li&gt;...&lt;/li&gt;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  &lt;li&gt;...&lt;/li&gt;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752432" y="2360173"/>
            <a:ext cx="2304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定义列表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&lt;dl&gt;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   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&gt;...&lt;/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    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&gt;...&lt;/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&lt;/dl&gt;</a:t>
            </a:r>
          </a:p>
        </p:txBody>
      </p: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838622" y="4953580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种列表默认形式进行了细微的改动，以达到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风格统一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的目的，下面进行详细讲解。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810117"/>
            <a:ext cx="10441160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中无序列表和有序列表默认是带有项目符号的，但在实际开发中，为了方便使用，列表通常是不需要带有前面编号的。考虑到这种情况，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unstyled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来对列表进行初始化，这样可以去除默认的列表样式风格。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197546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595959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列表初始化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9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998862" y="1581834"/>
            <a:ext cx="6696744" cy="5016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87936" y="1653842"/>
            <a:ext cx="64076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无序列表去掉符号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&lt;li&gt;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项目列表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class="list-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unstyled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有序列表去掉序号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&lt;li&gt;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项目列表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class="list-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unstyled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ol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&lt;/body&gt;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8111430" y="1329980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287936" y="981522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788062" y="1043663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16458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915314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列表初始化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82" y="1845618"/>
            <a:ext cx="5760640" cy="311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810117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.list-inline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.list-inline-item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样式来实现多列并排列表，也就是说把垂直列表转换成水平列表，并且去掉项目符号，通常使用内联列表来制作水平导航。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053530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内联列表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6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81796" y="2483097"/>
            <a:ext cx="6913810" cy="310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70870" y="2471038"/>
            <a:ext cx="65157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class="list-inline"&gt;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  &lt;li class="list-inline-item"&gt;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首页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&lt;li class="list-inline-item"&gt;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我的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&lt;li class="list-inline-item"&gt;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帮助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&lt;/li&gt;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ul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1" name="圆角矩形 15"/>
          <p:cNvSpPr>
            <a:spLocks noChangeArrowheads="1"/>
          </p:cNvSpPr>
          <p:nvPr/>
        </p:nvSpPr>
        <p:spPr bwMode="auto">
          <a:xfrm>
            <a:off x="7894364" y="2184654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574926" y="1629594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表格水平显示</a:t>
            </a: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788062" y="1167929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25166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3" y="3884877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内联列表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01" y="1989634"/>
            <a:ext cx="6214001" cy="189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6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2853730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在浏览网页时最先关注的就是文章的标题，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和普通的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页面一样，都是使用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来定义标题。同时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还提供了一系列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来设置标题样式。</a:t>
            </a: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中，可以使用不同的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来定义不同的文本样式，例如文字的大小、粗体、删除线等。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通过覆写元素的默认样式，实现对页面布局的优化，让页面在用户面前呈现得更加美观。下面对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标题类相关样式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810117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中可以使用栅格系统的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来对定义列表内容实现水平对齐效果，对于较长的内容可以使用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.text-truncate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省略溢出部分，并使用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省略号来代替。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053530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定义列表水平显示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1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10830" y="2523747"/>
            <a:ext cx="6913810" cy="3908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99904" y="2646412"/>
            <a:ext cx="65157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class="container"&gt;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&lt;dl class="row"&gt;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class="col-sm-4"&gt;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我是列表标题部分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class="col-sm-8 text-truncate"&gt;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我是用于描述列表标题内容，对列表标题部分进行介绍的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&lt;/dl&gt;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823398" y="2306604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359944" y="1629594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排列超出部分用省略号代替</a:t>
            </a: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788062" y="1167929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7072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2664" y="3717826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文本超出部分溢出效果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列表类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1917626"/>
            <a:ext cx="8416156" cy="172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代码和图文布局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49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40504"/>
              </p:ext>
            </p:extLst>
          </p:nvPr>
        </p:nvGraphicFramePr>
        <p:xfrm>
          <a:off x="1414686" y="1917626"/>
          <a:ext cx="8491548" cy="225679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&lt;code&gt;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计算机代码，用来显示单行内联代码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&lt;pre&gt;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预格式化文本，保留所有格式，显示多行代码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kbd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键盘输入文本，显示用户输入代码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定义变量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44059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samp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程序输出文本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23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用来控制编程代码的显示风格，常见的代码标签如下表所示。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838622" y="4437906"/>
            <a:ext cx="10441160" cy="173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上表中，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&lt;code&gt;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常用于单个单词或单行句子的代码；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&lt;pre&gt;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常用于多行代码；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kbd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表示用户要输入的内容。在实际开发中，用户可以根据具体的需求来使用某种类型。需要注意的是，不管使用哪种编程代码风格，都需要手动转义特殊符号。例如，小于号使用“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代替，大于号使用“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代替。</a:t>
            </a:r>
          </a:p>
        </p:txBody>
      </p:sp>
    </p:spTree>
    <p:extLst>
      <p:ext uri="{BB962C8B-B14F-4D97-AF65-F5344CB8AC3E}">
        <p14:creationId xmlns:p14="http://schemas.microsoft.com/office/powerpoint/2010/main" val="13305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10830" y="2071374"/>
            <a:ext cx="6913810" cy="4241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99904" y="2143035"/>
            <a:ext cx="6515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&lt;code&gt;&amp;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lt;html&amp;gt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html&amp;gt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;&lt;/code&gt;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键盘输入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kbd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ctrl+s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kbd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来保存代码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&lt;pre class="pre-scrollable"&gt;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lt;dl&amp;gt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lt;dt&amp;gt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;...&amp;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dt&amp;gt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lt;dd&amp;gt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;...&amp;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dd&amp;gt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dl&amp;gt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&lt;/pre&gt;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823398" y="1854231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602445" y="1371179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的代码标签的展示效果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788062" y="1125538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23323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438282" y="4451763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常见代码样式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80" y="1931483"/>
            <a:ext cx="57445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2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50795"/>
              </p:ext>
            </p:extLst>
          </p:nvPr>
        </p:nvGraphicFramePr>
        <p:xfrm>
          <a:off x="1414686" y="2265128"/>
          <a:ext cx="8491548" cy="18127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-fluid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设置响应式图片，主要应用于响应式设计中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-thumbnail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缩略图片，给图片设置一个空心边框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.rounded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给元素添加圆角边框 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.rounded-circle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设置元素形状（圆形或者椭圆形）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框架中提供了几种图像的样式风格，只需要在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标签上添加对应的类名，即可实现不同的风格。常见的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图像样式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如下表所示。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838622" y="4221882"/>
            <a:ext cx="10441160" cy="173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需要注意的是，因为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.rounded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.rounded-circle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样式需要用到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属性是基于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的圆角样式来实现的，所以在低版本的浏览器下是没有效果的。除此之外，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提供的样式里没有对图片尺寸进行限制，因此在实际使用中，需要通过其他的方式来处理图片尺寸，如控制图片的外层容器等。</a:t>
            </a:r>
          </a:p>
        </p:txBody>
      </p:sp>
    </p:spTree>
    <p:extLst>
      <p:ext uri="{BB962C8B-B14F-4D97-AF65-F5344CB8AC3E}">
        <p14:creationId xmlns:p14="http://schemas.microsoft.com/office/powerpoint/2010/main" val="6327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74626" y="1845618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-fluid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预定义好的，用来实现图片响应式的类，它给图片设置了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max-width:100%,height:auto;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的效果，在开发中可以直接拿来使用。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053530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dirty="0" err="1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</a:t>
            </a:r>
            <a:r>
              <a:rPr lang="en-US" altLang="zh-CN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-fluid</a:t>
            </a: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4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81796" y="1774729"/>
            <a:ext cx="6913810" cy="3620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0870" y="1885682"/>
            <a:ext cx="6515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响应式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="images/banner.jpg"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-fluid" alt="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响应式图片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非响应式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="images/banner.jpg" alt="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非响应式图片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894364" y="155758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430910" y="1075596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-fluid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样式实现效果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38622" y="5419809"/>
            <a:ext cx="1044116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标签在页面中添加两张相同的图片，其中第一张图片设置响应式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-fluid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样式，另一张图片为普通效果。</a:t>
            </a: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1026755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13302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74626" y="1917626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标签默认样式进行了覆盖。需要注意的是，元素的样式会随着浏览器的修改而进行变动的，可以使元素在不同的浏览器下显示一样的效果。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79123" y="1125538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595959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设置标题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04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5563701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30" y="1906009"/>
            <a:ext cx="3073536" cy="365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3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434826" y="374183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0" y="3501802"/>
            <a:ext cx="69127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图文样式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&lt;picture&gt;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7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981649"/>
            <a:ext cx="1044116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&lt;picture&gt;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新增的标签元素，可以实现图片的响应式效果。常适用于在固定的区域下使用固定的图片尺寸，例如在大屏幕下使用大尺寸图片，在小屏幕下使用小尺寸图片，这样可以减少流量的使用。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197546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 5</a:t>
            </a: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提供的</a:t>
            </a:r>
            <a:r>
              <a:rPr lang="en-US" altLang="zh-CN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&lt;picture&gt;</a:t>
            </a: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9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854846" y="1957690"/>
            <a:ext cx="6913810" cy="340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70870" y="1957690"/>
            <a:ext cx="6515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&lt;picture&gt;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&lt;source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="images/banner1.jpg" media="(max-width:500px)"&gt;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="images/banner.jpg"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-fluid" alt="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响应式大图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&lt;/picture&gt;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1" name="圆角矩形 15"/>
          <p:cNvSpPr>
            <a:spLocks noChangeArrowheads="1"/>
          </p:cNvSpPr>
          <p:nvPr/>
        </p:nvSpPr>
        <p:spPr bwMode="auto">
          <a:xfrm>
            <a:off x="7894364" y="1701602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422946" y="1275648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picture&gt;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标签的使用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838622" y="5419809"/>
            <a:ext cx="1044116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上述代码中，实现了屏幕宽度不超过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500px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见左图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banner1.jpg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图片；当屏幕超过该数值时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见右图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banner.jpg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图片。</a:t>
            </a: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1026755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9336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134766" y="4235739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屏幕宽度不超过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500px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7" y="2174137"/>
            <a:ext cx="4784451" cy="19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120803" y="4336281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屏幕宽度大于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500px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8" y="2061642"/>
            <a:ext cx="4139427" cy="21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838622" y="1660518"/>
            <a:ext cx="10441160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在网页制作中，通常会使用浮动来设置元素在页面中的显示位置。当然，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中也提供了一系列的样式来设置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图片或文字的显示位置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，具体内容如下表所示。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43119" y="981522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使用图片布局模式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14039"/>
              </p:ext>
            </p:extLst>
          </p:nvPr>
        </p:nvGraphicFramePr>
        <p:xfrm>
          <a:off x="1414686" y="2925738"/>
          <a:ext cx="8491548" cy="14574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.float-left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设置元素左浮动 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.float-right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设置元素右浮动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.clearfix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清除浮动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81796" y="2266394"/>
            <a:ext cx="6913810" cy="385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70870" y="2338055"/>
            <a:ext cx="65157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 style="background-color:#666"&gt;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&lt;div class="clearfix"&gt;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="images/load-pic1.jpg"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-thumbnail float-left" alt="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缩略图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="images/load-pic1.jpg" class="rounded float-right"&gt;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="images/load-pic2.jpg" class="mx-auto d-block"&gt;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894364" y="2049251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602445" y="1566199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在页面中的展示效果</a:t>
            </a: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1197546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938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65148"/>
            <a:ext cx="10441160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5229780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图片显示位置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82" y="1845618"/>
            <a:ext cx="5219640" cy="33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8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43119" y="1197546"/>
            <a:ext cx="9668511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1066800" lvl="1" indent="-4572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多学一招</a:t>
            </a:r>
            <a:r>
              <a:rPr lang="zh-CN" altLang="en-US" sz="3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：实现图片居中对齐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04507" y="2360504"/>
            <a:ext cx="10151132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中可以给图片添加两个公用的类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.mx-auto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.d-block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来实现图片的居中显示。除此之外，考虑到图片本身是内联元素，因此可以给图片包裹一层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，并给该容器设置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.text-center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来实现居中效果。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4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838622" y="1171204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修改案例，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编写如下代码来实现图片在页面中的居中效果。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81796" y="2329789"/>
            <a:ext cx="6913810" cy="1388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70870" y="2401450"/>
            <a:ext cx="651570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&lt;div class="text-center"&gt;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="images/load-pic3.jpg" class="rounded-circle"&gt;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&lt;/div&gt;</a:t>
            </a:r>
          </a:p>
        </p:txBody>
      </p:sp>
      <p:sp>
        <p:nvSpPr>
          <p:cNvPr id="11" name="圆角矩形 15"/>
          <p:cNvSpPr>
            <a:spLocks noChangeArrowheads="1"/>
          </p:cNvSpPr>
          <p:nvPr/>
        </p:nvSpPr>
        <p:spPr bwMode="auto">
          <a:xfrm>
            <a:off x="7894364" y="211264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4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694606" y="4977536"/>
            <a:ext cx="10585176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上表中，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的具体使用和平时的使用方法是一样的，从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一级标题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六级标题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，数字越大所代表的级别越小，文本也越小。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6DE74-34FD-4C1C-BDD6-311C372651CC}"/>
              </a:ext>
            </a:extLst>
          </p:cNvPr>
          <p:cNvSpPr txBox="1"/>
          <p:nvPr/>
        </p:nvSpPr>
        <p:spPr>
          <a:xfrm>
            <a:off x="694606" y="1158013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&lt;h1&gt;~&lt;h6&gt;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描述具体如下表所示。</a:t>
            </a:r>
            <a:endParaRPr lang="zh-CN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648689E-4E1A-4919-83F2-D4161D3F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80822"/>
              </p:ext>
            </p:extLst>
          </p:nvPr>
        </p:nvGraphicFramePr>
        <p:xfrm>
          <a:off x="1741420" y="1678067"/>
          <a:ext cx="8491548" cy="317952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4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212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  <a:gridCol w="2081213">
                  <a:extLst>
                    <a:ext uri="{9D8B030D-6E8A-4147-A177-3AD203B41FA5}">
                      <a16:colId xmlns:a16="http://schemas.microsoft.com/office/drawing/2014/main" val="1790908297"/>
                    </a:ext>
                  </a:extLst>
                </a:gridCol>
              </a:tblGrid>
              <a:tr h="527591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字体大小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计算比例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41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&lt;h1&gt;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一级标题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 × 2.60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32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&lt;h2&gt;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二级标题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 × 2.15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619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&lt;h3&gt;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三级标题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 × 1.70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&lt;h4&gt;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四级标题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 × 1.25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5048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&lt;h5&gt;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五级标题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 × 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62326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&lt;h6&gt;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六级标题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12px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14px × 0.85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9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7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2553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刷新案例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5099835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图片显示位置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20" y="1913152"/>
            <a:ext cx="35020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8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838622" y="1810117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在制作网页时，常常会遇到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图片和文字组合显示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&lt;figure&gt;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figcaption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标签来实现图文组合效果。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43119" y="1053530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图文组合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43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81796" y="2188193"/>
            <a:ext cx="7633890" cy="4265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0870" y="2299146"/>
            <a:ext cx="69847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&lt;div class="text-center"&gt;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&lt;figure class="figure"&gt;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="images/load-pic4.jpg"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-fluid figure-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img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figcaption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class="figure-caption text-center"&gt;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 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我是一张笑脸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figcaption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  &lt;/figure&gt;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894364" y="1971050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430910" y="1489060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文在页面中的展示效果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1125538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8725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打开案例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770958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图文组合效果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图文样式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2114449"/>
            <a:ext cx="4823254" cy="244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表格布局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3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03553"/>
              </p:ext>
            </p:extLst>
          </p:nvPr>
        </p:nvGraphicFramePr>
        <p:xfrm>
          <a:off x="1414686" y="2151864"/>
          <a:ext cx="8491548" cy="33661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基类，也就是表格的基本样式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.table-dark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设置颜色反转对比效果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.table-striped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条纹表格，设置斑马线效果，实现隔行换色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3955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.table-bordered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带边框表格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.table-borderless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无边框表格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75427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.table-hover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鼠标悬停效果，鼠标移动到行或单元格上，表格行变色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25749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紧凑型表格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52095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.table-responsive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响应式表格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1111"/>
                  </a:ext>
                </a:extLst>
              </a:tr>
            </a:tbl>
          </a:graphicData>
        </a:graphic>
      </p:graphicFrame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909514"/>
            <a:ext cx="10441160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在网页制作中，通常会用到表格的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鼠标悬停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隔行变色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等功能。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中提供了一系列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表格布局样式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，利用该样式可以帮助开发者快速开发出美观的表格，作用于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元素的表格样式如下表所示。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982638" y="5563825"/>
            <a:ext cx="10441160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上表中，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是表格的一个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，如果想要加其他的样式，都要在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的基础上去添加。表内的样式可以组合使用，多个样式之间只需使用空格隔开即可，并且都支持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.table-dark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样式，适用于反转色调。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DEBEF4-814F-4875-A7A2-66807E1C7180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表格布局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7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56134"/>
              </p:ext>
            </p:extLst>
          </p:nvPr>
        </p:nvGraphicFramePr>
        <p:xfrm>
          <a:off x="1414686" y="1917626"/>
          <a:ext cx="8491548" cy="110224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thead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-light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设置表头浅灰色背景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thead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-dark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设置表头浅黑色背景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1067904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表头元素的样式如表下所示。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38622" y="3357786"/>
            <a:ext cx="10441160" cy="118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除了上述作用于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表头元素的样式外，还有一系列的表格状态类。状态类设置的是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元素样式，使用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.table-*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来设置，可选值包括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secondary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danger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dark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等，同时状态类也适用于反转色调。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74051-1E7A-4CE5-BA9E-52ED5278157C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表格布局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7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119" y="1197546"/>
            <a:ext cx="9668511" cy="8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1066800" lvl="1" indent="-4572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小提示：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04507" y="2360504"/>
            <a:ext cx="10151132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在使用响应式表格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.table-responsive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样式时，如果在屏幕比较小的设备上显示，会创建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水平滚动条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。此时，可以使用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.table-responsive{-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|-md|-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|-xl}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类来使表格在某些特定的情况下变成水平滚动的设计。这样做的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在于，响应式表格只在当前表格中创建滚动条，不影响整体页面的效果。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C548A-E321-4076-AA21-1486BF6CC487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表格布局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8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838622" y="837506"/>
            <a:ext cx="10441160" cy="4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演示图片在页面中的展示效果。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81796" y="2134769"/>
            <a:ext cx="6913810" cy="4595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70870" y="2206430"/>
            <a:ext cx="65157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&lt;table class="table table-responsive-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thead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thead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-dark"&gt;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学号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此处省略多个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 --&gt;&lt;/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thead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tbody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&gt;&lt;td&gt;001&lt;/td&gt;&lt;!--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此处省略多个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&lt;td&gt;&lt;/td&gt; --&gt;&lt;/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  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此处省略多个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--&gt;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tbody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&lt;/table&gt;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894364" y="191762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602445" y="1557586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式表格</a:t>
            </a: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1383953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05BE93-8199-4DCF-BB53-4634906AEF57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表格布局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31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981522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5776441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小屏幕显示效果</a:t>
            </a:r>
          </a:p>
        </p:txBody>
      </p:sp>
      <p:pic>
        <p:nvPicPr>
          <p:cNvPr id="17410" name="图片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20" y="1763112"/>
            <a:ext cx="3244763" cy="4047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05BE93-8199-4DCF-BB53-4634906AEF57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表格布局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83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854846" y="2636400"/>
            <a:ext cx="6913810" cy="3537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14886" y="2696349"/>
            <a:ext cx="6515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&lt;h1&gt;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一级标题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&lt;h2&gt;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二级标题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&lt;/h2&gt;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&lt;h3&gt;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三级标题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&lt;/h3&gt;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&lt;h4&gt;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四级标题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&lt;h5&gt;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五级标题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&lt;/h5&gt;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&lt;h6&gt;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六级标题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&lt;/h6&gt;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967414" y="2408317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3847031" y="1781248"/>
            <a:ext cx="496338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中标题类的实现方式</a:t>
            </a: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1168673" y="1269554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9043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辅助样式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3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773610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给元素边框设置了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.border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，如果想要加其他的样式，都要在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.border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的基础上去添加。边框的样式可以组合使用，多个样式之间只需使用空格隔开即可。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053530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添加或移除边框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边框样式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8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81796" y="1774729"/>
            <a:ext cx="6913810" cy="3620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0870" y="1885682"/>
            <a:ext cx="6515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 class="border"&gt;&lt;/span&gt;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 class="border border-0"&gt;&lt;/span&gt;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 class="border border-top-0"&gt;&lt;/span&gt;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 class="border border-right-0"&gt;&lt;/span&gt;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 class="border border-bottom-0"&gt;&lt;/span&gt;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&lt;span class="border border-left-0"&gt;&lt;/span&gt;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894364" y="1557586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430910" y="1075596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样式效果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38622" y="5563825"/>
            <a:ext cx="10441160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上述代码中，使用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boder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给元素添加了相应的边框，边框默认为淡灰色；使用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.border-0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来删除元素四周的边框；使用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.border-*-0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来删除元素的某一侧边框，“*”的取值为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，表示上、右、下、左边框。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边框样式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997826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3971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81796" y="1774729"/>
            <a:ext cx="5257626" cy="323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0870" y="1885682"/>
            <a:ext cx="45365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&lt;style&gt;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span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  width: 60px;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  height: 60px;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   display: inline-block;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     margin: 5px;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&lt;/style&gt;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6188671" y="150463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边框样式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997826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CSS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样式</a:t>
            </a:r>
          </a:p>
        </p:txBody>
      </p:sp>
    </p:spTree>
    <p:extLst>
      <p:ext uri="{BB962C8B-B14F-4D97-AF65-F5344CB8AC3E}">
        <p14:creationId xmlns:p14="http://schemas.microsoft.com/office/powerpoint/2010/main" val="21698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9919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427637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设置元素边框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边框样式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6" y="1931592"/>
            <a:ext cx="7113692" cy="250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5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810117"/>
            <a:ext cx="10441160" cy="23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.border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类默认边框颜色是淡灰色，在实际开发中如果想要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修改边框颜色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.border-*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来设置想要的场景颜色。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”的取值有：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danger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43119" y="1125538"/>
            <a:ext cx="10156562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marL="609600" lvl="1" indent="0">
              <a:lnSpc>
                <a:spcPct val="150000"/>
              </a:lnSpc>
              <a:buClr>
                <a:srgbClr val="0D0D0D"/>
              </a:buClr>
            </a:pPr>
            <a:r>
              <a:rPr lang="zh-CN" altLang="en-US" dirty="0">
                <a:solidFill>
                  <a:srgbClr val="006B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设置边框颜色</a:t>
            </a:r>
            <a:endParaRPr lang="en-US" altLang="zh-CN" dirty="0">
              <a:solidFill>
                <a:srgbClr val="006B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边框样式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6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8216"/>
              </p:ext>
            </p:extLst>
          </p:nvPr>
        </p:nvGraphicFramePr>
        <p:xfrm>
          <a:off x="1342678" y="1861832"/>
          <a:ext cx="8491548" cy="394422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188">
                  <a:extLst>
                    <a:ext uri="{9D8B030D-6E8A-4147-A177-3AD203B41FA5}">
                      <a16:colId xmlns:a16="http://schemas.microsoft.com/office/drawing/2014/main" val="2488031500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70306050509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70306050509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-primary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重要的背景颜色 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-secondary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副标题背景颜色 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-success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成功背景颜色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3955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-danger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危险提示背景颜色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-info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一般提示信息背景颜色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75427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-warning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警告信息背景颜色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25749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-dark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深灰色背景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52095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-light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浅灰色背景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1111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-white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白色背景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64677"/>
                  </a:ext>
                </a:extLst>
              </a:tr>
              <a:tr h="355248"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-transparent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透明背景色 </a:t>
                      </a:r>
                    </a:p>
                  </a:txBody>
                  <a:tcPr marL="68580" marR="68580" marT="0" marB="0" anchor="ctr" anchorCtr="1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69"/>
                  </a:ext>
                </a:extLst>
              </a:tr>
            </a:tbl>
          </a:graphicData>
        </a:graphic>
      </p:graphicFrame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838622" y="1027188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中定义了一套类名，用来设置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文本背景色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，具体说明见下表所示。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背景颜色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11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642038" y="2694350"/>
            <a:ext cx="6913810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60902020509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31112" y="2887721"/>
            <a:ext cx="65157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&lt;link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rel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="stylesheet"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="bootstrap/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css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/bootstrap.min.css"&gt;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-primary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效果（蓝色）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-success"&gt;.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-success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效果（绿色）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-info"&gt;.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-info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效果（青色）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-warning"&gt;.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-warning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效果（黄色）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  &lt;p 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-danger"&gt;.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bg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-danger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效果（红色）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609020205090404" pitchFamily="49" charset="0"/>
              </a:rPr>
              <a:t>&lt;/body&gt;</a:t>
            </a:r>
          </a:p>
        </p:txBody>
      </p: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7726464" y="2489258"/>
            <a:ext cx="137785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1369B2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142878" y="1989634"/>
            <a:ext cx="527251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的背景样式页面展示效果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背景颜色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838622" y="923799"/>
            <a:ext cx="10441160" cy="4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演示常用的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背景样式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在页面中的展示效果。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8EEE6BF0-6D13-D943-AAD1-B4D05EEA4526}"/>
              </a:ext>
            </a:extLst>
          </p:cNvPr>
          <p:cNvSpPr txBox="1"/>
          <p:nvPr/>
        </p:nvSpPr>
        <p:spPr>
          <a:xfrm>
            <a:off x="694606" y="1424538"/>
            <a:ext cx="25353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编写页面结构</a:t>
            </a:r>
          </a:p>
        </p:txBody>
      </p:sp>
    </p:spTree>
    <p:extLst>
      <p:ext uri="{BB962C8B-B14F-4D97-AF65-F5344CB8AC3E}">
        <p14:creationId xmlns:p14="http://schemas.microsoft.com/office/powerpoint/2010/main" val="3029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053530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4727054" y="4821626"/>
            <a:ext cx="266429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元素背景色</a:t>
            </a:r>
          </a:p>
        </p:txBody>
      </p:sp>
      <p:pic>
        <p:nvPicPr>
          <p:cNvPr id="1945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06" y="1810319"/>
            <a:ext cx="5328592" cy="301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背景颜色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1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中打开，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231110" y="5344393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标题样式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12" y="2025531"/>
            <a:ext cx="5220580" cy="33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3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38622" y="1197546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如果想要将传统的标题元素设计得更加美观、醒目，来迎合网页内容。这时可以使用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中提供的一系列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来设置标题样式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1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6041</Words>
  <Application>Microsoft Office PowerPoint</Application>
  <PresentationFormat>自定义</PresentationFormat>
  <Paragraphs>721</Paragraphs>
  <Slides>78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Source Han Sans K Bold</vt:lpstr>
      <vt:lpstr>思源黑体 CN Medium</vt:lpstr>
      <vt:lpstr>思源黑体 CN Normal</vt:lpstr>
      <vt:lpstr>宋体</vt:lpstr>
      <vt:lpstr>微软雅黑</vt:lpstr>
      <vt:lpstr>字魂105号-简雅黑</vt:lpstr>
      <vt:lpstr>Arial</vt:lpstr>
      <vt:lpstr>Calibri</vt:lpstr>
      <vt:lpstr>Courier New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johnny</cp:lastModifiedBy>
  <cp:revision>1027</cp:revision>
  <dcterms:created xsi:type="dcterms:W3CDTF">2020-06-18T09:11:20Z</dcterms:created>
  <dcterms:modified xsi:type="dcterms:W3CDTF">2023-05-09T05:56:12Z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