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70" r:id="rId5"/>
    <p:sldId id="273" r:id="rId6"/>
    <p:sldId id="275" r:id="rId7"/>
    <p:sldId id="281" r:id="rId8"/>
    <p:sldId id="276" r:id="rId9"/>
    <p:sldId id="277" r:id="rId10"/>
    <p:sldId id="278" r:id="rId11"/>
    <p:sldId id="279" r:id="rId12"/>
    <p:sldId id="280" r:id="rId13"/>
    <p:sldId id="282" r:id="rId14"/>
    <p:sldId id="290" r:id="rId15"/>
    <p:sldId id="286" r:id="rId16"/>
    <p:sldId id="289" r:id="rId17"/>
    <p:sldId id="287" r:id="rId18"/>
    <p:sldId id="291" r:id="rId19"/>
    <p:sldId id="284" r:id="rId20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7B5"/>
    <a:srgbClr val="FF984B"/>
    <a:srgbClr val="FF882F"/>
    <a:srgbClr val="FA9120"/>
    <a:srgbClr val="168BBA"/>
    <a:srgbClr val="000099"/>
    <a:srgbClr val="000000"/>
    <a:srgbClr val="189ACE"/>
    <a:srgbClr val="1DADE4"/>
    <a:srgbClr val="17A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5" autoAdjust="0"/>
    <p:restoredTop sz="92308" autoAdjust="0"/>
  </p:normalViewPr>
  <p:slideViewPr>
    <p:cSldViewPr snapToGrid="0">
      <p:cViewPr varScale="1">
        <p:scale>
          <a:sx n="101" d="100"/>
          <a:sy n="101" d="100"/>
        </p:scale>
        <p:origin x="-104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96A12-F7E2-4180-9538-BE1408A16C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6" Type="http://schemas.openxmlformats.org/officeDocument/2006/relationships/hyperlink" Target="https://baike.baidu.com/item/jQuery" TargetMode="External"/><Relationship Id="rId5" Type="http://schemas.openxmlformats.org/officeDocument/2006/relationships/hyperlink" Target="https://baike.baidu.com/item/CSS3" TargetMode="External"/><Relationship Id="rId4" Type="http://schemas.openxmlformats.org/officeDocument/2006/relationships/hyperlink" Target="https://baike.baidu.com/item/HTML5" TargetMode="External"/><Relationship Id="rId3" Type="http://schemas.openxmlformats.org/officeDocument/2006/relationships/hyperlink" Target="https://baike.baidu.com/item/Les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baike.baidu.com/item/jQuery" TargetMode="External"/><Relationship Id="rId4" Type="http://schemas.openxmlformats.org/officeDocument/2006/relationships/hyperlink" Target="https://baike.baidu.com/item/%E8%B7%AF%E5%BE%84%E5%AF%BC%E8%88%AA" TargetMode="External"/><Relationship Id="rId3" Type="http://schemas.openxmlformats.org/officeDocument/2006/relationships/hyperlink" Target="https://baike.baidu.com/item/%E5%AF%BC%E8%88%AA%E6%9D%A1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栅格系统，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有的教材叫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栅格系统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维基百科中网格定义：在平面设计中，网格是一种由一系列用于组织内容的相交的直线（垂直的、水平的）组成的结构（通常是二维的）。它广泛应用于打印设计中的设计布局和内容结构。在网页设计中，它是一种用于快速创建一致的布局和有效地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简单地说，网页设计中的网格用于组织内容，让网站易于浏览，并降低用户端的负载。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栅格系统，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有的教材叫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栅格系统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维基百科中网格定义：在平面设计中，网格是一种由一系列用于组织内容的相交的直线（垂直的、水平的）组成的结构（通常是二维的）。它广泛应用于打印设计中的设计布局和内容结构。在网页设计中，它是一种用于快速创建一致的布局和有效地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简单地说，网页设计中的网格用于组织内容，让网站易于浏览，并降低用户端的负载。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，来自 </a:t>
            </a:r>
            <a:r>
              <a:rPr lang="en-US" altLang="zh-CN" dirty="0"/>
              <a:t>Twitter</a:t>
            </a:r>
            <a:r>
              <a:rPr lang="zh-CN" altLang="en-US" dirty="0"/>
              <a:t>，是目前很受欢迎的前端框架。</a:t>
            </a:r>
            <a:r>
              <a:rPr lang="en-US" altLang="zh-CN" dirty="0"/>
              <a:t>Bootstrap </a:t>
            </a:r>
            <a:r>
              <a:rPr lang="zh-CN" altLang="en-US" dirty="0"/>
              <a:t>是基于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 </a:t>
            </a:r>
            <a:r>
              <a:rPr lang="zh-CN" altLang="en-US" dirty="0"/>
              <a:t>的，它简洁灵活，使得 </a:t>
            </a:r>
            <a:r>
              <a:rPr lang="en-US" altLang="zh-CN" dirty="0"/>
              <a:t>Web </a:t>
            </a:r>
            <a:r>
              <a:rPr lang="zh-CN" altLang="en-US" dirty="0"/>
              <a:t>开发更加快捷。它由</a:t>
            </a:r>
            <a:r>
              <a:rPr lang="en-US" altLang="zh-CN" dirty="0"/>
              <a:t>Twitter</a:t>
            </a:r>
            <a:r>
              <a:rPr lang="zh-CN" altLang="en-US" dirty="0"/>
              <a:t>的设计师</a:t>
            </a:r>
            <a:r>
              <a:rPr lang="en-US" altLang="zh-CN" dirty="0"/>
              <a:t>Mark Otto</a:t>
            </a:r>
            <a:r>
              <a:rPr lang="zh-CN" altLang="en-US" dirty="0"/>
              <a:t>和</a:t>
            </a:r>
            <a:r>
              <a:rPr lang="en-US" altLang="zh-CN" dirty="0"/>
              <a:t>Jacob Thornton</a:t>
            </a:r>
            <a:r>
              <a:rPr lang="zh-CN" altLang="en-US" dirty="0"/>
              <a:t>合作开发，是一个</a:t>
            </a:r>
            <a:r>
              <a:rPr lang="en-US" altLang="zh-CN" dirty="0"/>
              <a:t>CSS/HTML</a:t>
            </a:r>
            <a:r>
              <a:rPr lang="zh-CN" altLang="en-US" dirty="0"/>
              <a:t>框架。</a:t>
            </a:r>
            <a:r>
              <a:rPr lang="en-US" altLang="zh-CN" dirty="0"/>
              <a:t>Bootstrap</a:t>
            </a:r>
            <a:r>
              <a:rPr lang="zh-CN" altLang="en-US" dirty="0"/>
              <a:t>提供了优雅的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规范，它即是由动态</a:t>
            </a:r>
            <a:r>
              <a:rPr lang="en-US" altLang="zh-CN" dirty="0"/>
              <a:t>CSS</a:t>
            </a:r>
            <a:r>
              <a:rPr lang="zh-CN" altLang="en-US" dirty="0"/>
              <a:t>语言</a:t>
            </a:r>
            <a:r>
              <a:rPr lang="en-US" altLang="zh-CN" dirty="0">
                <a:hlinkClick r:id="rId3" action="ppaction://hlinkfile"/>
              </a:rPr>
              <a:t>Less</a:t>
            </a:r>
            <a:r>
              <a:rPr lang="zh-CN" altLang="en-US" dirty="0"/>
              <a:t>写成。</a:t>
            </a:r>
            <a:r>
              <a:rPr lang="en-US" altLang="zh-CN" dirty="0"/>
              <a:t>Bootstrap</a:t>
            </a:r>
            <a:r>
              <a:rPr lang="zh-CN" altLang="en-US" dirty="0"/>
              <a:t>一经推出后颇受欢迎，一直是</a:t>
            </a:r>
            <a:r>
              <a:rPr lang="en-US" altLang="zh-CN" dirty="0" err="1"/>
              <a:t>GitHub</a:t>
            </a:r>
            <a:r>
              <a:rPr lang="zh-CN" altLang="en-US" dirty="0"/>
              <a:t>上的热门开源项目，包括</a:t>
            </a:r>
            <a:r>
              <a:rPr lang="en-US" altLang="zh-CN" dirty="0"/>
              <a:t>NASA</a:t>
            </a:r>
            <a:r>
              <a:rPr lang="zh-CN" altLang="en-US" dirty="0"/>
              <a:t>的</a:t>
            </a:r>
            <a:r>
              <a:rPr lang="en-US" altLang="zh-CN" dirty="0"/>
              <a:t>MSNBC</a:t>
            </a:r>
            <a:r>
              <a:rPr lang="zh-CN" altLang="en-US" dirty="0"/>
              <a:t>（微软全国广播公司）的</a:t>
            </a:r>
            <a:r>
              <a:rPr lang="en-US" altLang="zh-CN" dirty="0"/>
              <a:t>Breaking News</a:t>
            </a:r>
            <a:r>
              <a:rPr lang="zh-CN" altLang="en-US" dirty="0"/>
              <a:t>都使用了该项目。国内一些移动开发者较为熟悉的框架，如</a:t>
            </a:r>
            <a:r>
              <a:rPr lang="en-US" altLang="zh-CN" dirty="0"/>
              <a:t>WeX5</a:t>
            </a:r>
            <a:r>
              <a:rPr lang="zh-CN" altLang="en-US" dirty="0"/>
              <a:t>前端开源框架等，也是基于</a:t>
            </a:r>
            <a:r>
              <a:rPr lang="en-US" altLang="zh-CN" dirty="0"/>
              <a:t>Bootstrap</a:t>
            </a:r>
            <a:r>
              <a:rPr lang="zh-CN" altLang="en-US" dirty="0"/>
              <a:t>源码进行性能优化而来。</a:t>
            </a:r>
            <a:r>
              <a:rPr lang="en-US" altLang="zh-CN" dirty="0"/>
              <a:t>Bootstrap</a:t>
            </a:r>
            <a:r>
              <a:rPr lang="zh-CN" altLang="en-US" dirty="0"/>
              <a:t>是基于</a:t>
            </a:r>
            <a:r>
              <a:rPr lang="en-US" altLang="zh-CN" dirty="0">
                <a:hlinkClick r:id="rId4" action="ppaction://hlinkfile"/>
              </a:rPr>
              <a:t>HTML5</a:t>
            </a:r>
            <a:r>
              <a:rPr lang="zh-CN" altLang="en-US" dirty="0"/>
              <a:t>和</a:t>
            </a:r>
            <a:r>
              <a:rPr lang="en-US" altLang="zh-CN" dirty="0">
                <a:hlinkClick r:id="rId5" action="ppaction://hlinkfile"/>
              </a:rPr>
              <a:t>CSS3</a:t>
            </a:r>
            <a:r>
              <a:rPr lang="zh-CN" altLang="en-US" dirty="0"/>
              <a:t>开发的，它在</a:t>
            </a:r>
            <a:r>
              <a:rPr lang="en-US" altLang="zh-CN" dirty="0" err="1">
                <a:hlinkClick r:id="rId6" action="ppaction://hlinkfile"/>
              </a:rPr>
              <a:t>jQuery</a:t>
            </a:r>
            <a:r>
              <a:rPr lang="zh-CN" altLang="en-US" dirty="0"/>
              <a:t>的基础上进行了更为个性化的完善，形成一套自己独有的网站风格，并兼容大部分</a:t>
            </a:r>
            <a:r>
              <a:rPr lang="en-US" altLang="zh-CN" dirty="0" err="1"/>
              <a:t>jQuery</a:t>
            </a:r>
            <a:r>
              <a:rPr lang="zh-CN" altLang="en-US" dirty="0"/>
              <a:t>插件。目前使用较广的是版本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，其中</a:t>
            </a:r>
            <a:r>
              <a:rPr lang="en-US" altLang="zh-CN" dirty="0"/>
              <a:t>2</a:t>
            </a:r>
            <a:r>
              <a:rPr lang="zh-CN" altLang="en-US" dirty="0"/>
              <a:t>的最新版本的是</a:t>
            </a:r>
            <a:r>
              <a:rPr lang="en-US" altLang="zh-CN" dirty="0"/>
              <a:t>2.3.2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的最新版本是</a:t>
            </a:r>
            <a:r>
              <a:rPr lang="en-US" altLang="zh-CN" dirty="0"/>
              <a:t>3.3.7</a:t>
            </a:r>
            <a:r>
              <a:rPr lang="zh-CN" altLang="en-US" dirty="0"/>
              <a:t>。在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月下旬，</a:t>
            </a:r>
            <a:r>
              <a:rPr lang="en-US" altLang="zh-CN" dirty="0"/>
              <a:t>Bootstrap</a:t>
            </a:r>
            <a:r>
              <a:rPr lang="zh-CN" altLang="en-US" dirty="0"/>
              <a:t>四周岁之际，</a:t>
            </a:r>
            <a:r>
              <a:rPr lang="en-US" altLang="zh-CN" dirty="0"/>
              <a:t>Bootstrap</a:t>
            </a:r>
            <a:r>
              <a:rPr lang="zh-CN" altLang="en-US" dirty="0"/>
              <a:t>团队发布了</a:t>
            </a:r>
            <a:r>
              <a:rPr lang="en-US" altLang="zh-CN" dirty="0"/>
              <a:t>Bootstrap 4 alpha</a:t>
            </a:r>
            <a:r>
              <a:rPr lang="zh-CN" altLang="en-US" dirty="0"/>
              <a:t>版</a:t>
            </a:r>
            <a:r>
              <a:rPr lang="en-US" altLang="zh-CN" dirty="0"/>
              <a:t>, 2017-8-10</a:t>
            </a:r>
            <a:r>
              <a:rPr lang="zh-CN" altLang="en-US" dirty="0"/>
              <a:t>发布</a:t>
            </a:r>
            <a:r>
              <a:rPr lang="en-US" altLang="zh-CN" dirty="0"/>
              <a:t>4.0.0 beta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的目标是在最新的桌面和移动浏览器上有最佳的表现，也就是说，在较老旧的浏览器上可能会导致某些组件表现出的样式有些不同，但是功能是完整的。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可以对</a:t>
            </a:r>
            <a:r>
              <a:rPr lang="en-US" altLang="zh-CN" dirty="0"/>
              <a:t>Bootstrap</a:t>
            </a:r>
            <a:r>
              <a:rPr lang="zh-CN" altLang="en-US" dirty="0"/>
              <a:t>中所有的</a:t>
            </a:r>
            <a:r>
              <a:rPr lang="en-US" altLang="zh-CN" dirty="0"/>
              <a:t>CSS</a:t>
            </a:r>
            <a:r>
              <a:rPr lang="zh-CN" altLang="en-US" dirty="0"/>
              <a:t>变量进行修改，依据自己的需求裁剪代码。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中包含了丰富的</a:t>
            </a:r>
            <a:r>
              <a:rPr lang="en-US" altLang="zh-CN" dirty="0"/>
              <a:t>Web</a:t>
            </a:r>
            <a:r>
              <a:rPr lang="zh-CN" altLang="en-US" dirty="0"/>
              <a:t>组件，根据这些组件，可以快速的搭建一个漂亮、功能完备的网站。其中包括以下组件：</a:t>
            </a:r>
            <a:endParaRPr lang="zh-CN" altLang="en-US" dirty="0"/>
          </a:p>
          <a:p>
            <a:r>
              <a:rPr lang="zh-CN" altLang="en-US" dirty="0"/>
              <a:t>下拉菜单、按钮组、按钮下拉菜单、导航、</a:t>
            </a:r>
            <a:r>
              <a:rPr lang="zh-CN" altLang="en-US" dirty="0">
                <a:hlinkClick r:id="rId3" action="ppaction://hlinkfile"/>
              </a:rPr>
              <a:t>导航条</a:t>
            </a:r>
            <a:r>
              <a:rPr lang="zh-CN" altLang="en-US" dirty="0"/>
              <a:t>、</a:t>
            </a:r>
            <a:r>
              <a:rPr lang="zh-CN" altLang="en-US" dirty="0">
                <a:hlinkClick r:id="rId4" action="ppaction://hlinkfile"/>
              </a:rPr>
              <a:t>路径导航</a:t>
            </a:r>
            <a:r>
              <a:rPr lang="zh-CN" altLang="en-US" dirty="0"/>
              <a:t>、分页、排版、缩略图、警告对话框、进度条、媒体对象等。</a:t>
            </a:r>
            <a:r>
              <a:rPr lang="en-US" altLang="zh-CN" dirty="0"/>
              <a:t>Bootstrap</a:t>
            </a:r>
            <a:r>
              <a:rPr lang="zh-CN" altLang="en-US" dirty="0"/>
              <a:t>自带了</a:t>
            </a:r>
            <a:r>
              <a:rPr lang="en-US" altLang="zh-CN" dirty="0"/>
              <a:t>13</a:t>
            </a:r>
            <a:r>
              <a:rPr lang="zh-CN" altLang="en-US" dirty="0"/>
              <a:t>个</a:t>
            </a:r>
            <a:r>
              <a:rPr lang="en-US" altLang="zh-CN" dirty="0" err="1">
                <a:hlinkClick r:id="rId5" action="ppaction://hlinkfile"/>
              </a:rPr>
              <a:t>jQuery</a:t>
            </a:r>
            <a:r>
              <a:rPr lang="zh-CN" altLang="en-US" dirty="0"/>
              <a:t>插件，这些插件为</a:t>
            </a:r>
            <a:r>
              <a:rPr lang="en-US" altLang="zh-CN" dirty="0"/>
              <a:t>Bootstrap</a:t>
            </a:r>
            <a:r>
              <a:rPr lang="zh-CN" altLang="en-US" dirty="0"/>
              <a:t>中的组件赋予了“生命”。其中包括：模式对话框、标签页、滚动条、弹出框等。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</a:t>
            </a:r>
            <a:r>
              <a:rPr lang="zh-CN" altLang="en-US" dirty="0"/>
              <a:t>将在本教程中使用 </a:t>
            </a:r>
            <a:r>
              <a:rPr lang="en-US" altLang="zh-CN" dirty="0"/>
              <a:t>Bootstrap </a:t>
            </a:r>
            <a:r>
              <a:rPr lang="zh-CN" altLang="en-US" dirty="0"/>
              <a:t>的预编译版本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FFE-56BF-4BB7-B498-67C876051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338" cy="538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80F0-EB9B-4ECD-A3D4-58CD896BD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EC60-A1DA-468C-B2F7-0AEAE87287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GIF"/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://getbootstrap.com/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48388" y="-218874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组合 24"/>
          <p:cNvGrpSpPr/>
          <p:nvPr/>
        </p:nvGrpSpPr>
        <p:grpSpPr>
          <a:xfrm>
            <a:off x="3452734" y="-200666"/>
            <a:ext cx="10036487" cy="5376212"/>
            <a:chOff x="3307078" y="-200666"/>
            <a:chExt cx="10036487" cy="5376212"/>
          </a:xfrm>
        </p:grpSpPr>
        <p:sp>
          <p:nvSpPr>
            <p:cNvPr id="26" name="等腰三角形 25"/>
            <p:cNvSpPr/>
            <p:nvPr/>
          </p:nvSpPr>
          <p:spPr>
            <a:xfrm>
              <a:off x="4639724" y="2392404"/>
              <a:ext cx="1328385" cy="920776"/>
            </a:xfrm>
            <a:prstGeom prst="triangle">
              <a:avLst/>
            </a:prstGeom>
            <a:solidFill>
              <a:srgbClr val="A4DE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5293683" y="3276100"/>
              <a:ext cx="1273193" cy="951919"/>
            </a:xfrm>
            <a:prstGeom prst="triangle">
              <a:avLst>
                <a:gd name="adj" fmla="val 53184"/>
              </a:avLst>
            </a:prstGeom>
            <a:solidFill>
              <a:srgbClr val="A2DE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307078" y="-200666"/>
              <a:ext cx="10036487" cy="5376212"/>
              <a:chOff x="3307078" y="-200666"/>
              <a:chExt cx="10036487" cy="5376212"/>
            </a:xfrm>
          </p:grpSpPr>
          <p:sp>
            <p:nvSpPr>
              <p:cNvPr id="29" name="等腰三角形 28"/>
              <p:cNvSpPr/>
              <p:nvPr/>
            </p:nvSpPr>
            <p:spPr>
              <a:xfrm>
                <a:off x="3988117" y="3298196"/>
                <a:ext cx="1328385" cy="920776"/>
              </a:xfrm>
              <a:prstGeom prst="triangle">
                <a:avLst/>
              </a:prstGeom>
              <a:solidFill>
                <a:srgbClr val="1CADE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4658126" y="4204036"/>
                <a:ext cx="1273193" cy="951919"/>
              </a:xfrm>
              <a:prstGeom prst="triangle">
                <a:avLst/>
              </a:prstGeom>
              <a:solidFill>
                <a:srgbClr val="1CADE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0800000">
                <a:off x="5122254" y="-26492"/>
                <a:ext cx="5313651" cy="4272038"/>
              </a:xfrm>
              <a:prstGeom prst="triangle">
                <a:avLst/>
              </a:prstGeom>
              <a:solidFill>
                <a:srgbClr val="A8D3E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5953118" y="4206542"/>
                <a:ext cx="1273193" cy="951919"/>
              </a:xfrm>
              <a:prstGeom prst="triangle">
                <a:avLst/>
              </a:prstGeom>
              <a:solidFill>
                <a:srgbClr val="A2DEE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10800000">
                <a:off x="6582924" y="4206541"/>
                <a:ext cx="1273193" cy="951919"/>
              </a:xfrm>
              <a:prstGeom prst="triangle">
                <a:avLst/>
              </a:prstGeom>
              <a:solidFill>
                <a:srgbClr val="78CE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10800000">
                <a:off x="5303918" y="4223627"/>
                <a:ext cx="1273193" cy="951919"/>
              </a:xfrm>
              <a:prstGeom prst="triangle">
                <a:avLst/>
              </a:prstGeom>
              <a:solidFill>
                <a:srgbClr val="78CE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>
                <a:off x="3307078" y="4193587"/>
                <a:ext cx="1382510" cy="958294"/>
              </a:xfrm>
              <a:prstGeom prst="triangle">
                <a:avLst/>
              </a:prstGeom>
              <a:solidFill>
                <a:srgbClr val="1CADE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 rot="10800000">
                <a:off x="4020961" y="4212869"/>
                <a:ext cx="1273193" cy="951919"/>
              </a:xfrm>
              <a:prstGeom prst="triangle">
                <a:avLst/>
              </a:prstGeom>
              <a:solidFill>
                <a:srgbClr val="78CE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 rot="10800000">
                <a:off x="4648081" y="3298271"/>
                <a:ext cx="1328385" cy="920776"/>
              </a:xfrm>
              <a:prstGeom prst="triangle">
                <a:avLst/>
              </a:prstGeom>
              <a:solidFill>
                <a:srgbClr val="78CE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0800000">
                <a:off x="3352322" y="-200666"/>
                <a:ext cx="6416903" cy="4348137"/>
              </a:xfrm>
              <a:prstGeom prst="triangle">
                <a:avLst/>
              </a:prstGeom>
              <a:gradFill flip="none" rotWithShape="1">
                <a:gsLst>
                  <a:gs pos="0">
                    <a:srgbClr val="8ED6F2"/>
                  </a:gs>
                  <a:gs pos="100000">
                    <a:srgbClr val="1DADE4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10800000">
                <a:off x="5900062" y="3304557"/>
                <a:ext cx="1328385" cy="920776"/>
              </a:xfrm>
              <a:prstGeom prst="triangle">
                <a:avLst/>
              </a:prstGeom>
              <a:solidFill>
                <a:srgbClr val="168BB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>
                <a:off x="7224291" y="167618"/>
                <a:ext cx="6119274" cy="4982844"/>
              </a:xfrm>
              <a:prstGeom prst="triangle">
                <a:avLst/>
              </a:prstGeom>
              <a:gradFill flip="none" rotWithShape="1">
                <a:gsLst>
                  <a:gs pos="0">
                    <a:srgbClr val="A1E519"/>
                  </a:gs>
                  <a:gs pos="50000">
                    <a:srgbClr val="A8CF38">
                      <a:tint val="44500"/>
                      <a:satMod val="160000"/>
                    </a:srgbClr>
                  </a:gs>
                  <a:gs pos="100000">
                    <a:srgbClr val="A8CF38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6562031" y="3270769"/>
                <a:ext cx="1273193" cy="952844"/>
              </a:xfrm>
              <a:prstGeom prst="triangle">
                <a:avLst/>
              </a:prstGeom>
              <a:solidFill>
                <a:srgbClr val="A4DEE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-48388" y="1754992"/>
            <a:ext cx="9605082" cy="1538431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-261463" y="1807655"/>
            <a:ext cx="538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实训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292" y="1022059"/>
            <a:ext cx="7886700" cy="2799928"/>
          </a:xfrm>
        </p:spPr>
        <p:txBody>
          <a:bodyPr>
            <a:noAutofit/>
          </a:bodyPr>
          <a:lstStyle/>
          <a:p>
            <a:pPr marL="285750" lvl="2" indent="-285750">
              <a:lnSpc>
                <a:spcPct val="135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&lt;!—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&lt;link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="http://cdn.bootcss.com/bootstrap/3.3.0/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/bootstrap.min.css"&gt;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可选的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主题文件（一般不用引入）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&lt;link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="http://cdn.bootcss.com/bootstrap/3.3.0/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/bootstrap-theme.min.css"&gt;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&lt;!–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文件。务必在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bootstrap.min.js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之前引入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="http://cdn.bootcss.com/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/1.11.1/jquery.min.js"&gt;&lt;/script&gt;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&lt;!–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="http://cdn.bootcss.com/bootstrap/3.3.5/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/bootstrap.min.js"&gt;&lt;/script&gt;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608" y="244407"/>
            <a:ext cx="785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补充：引用网上（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292" y="3712258"/>
            <a:ext cx="5995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此外，你还可以使用以下的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国内推荐使用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https://www.staticfile.org/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http://www.bootcss.com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国际推荐使用：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https://cdnjs.com/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https://maxcdn.bootstrapcdn.com</a:t>
            </a:r>
            <a:endParaRPr lang="zh-CN" altLang="en-US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9898" y="224394"/>
            <a:ext cx="4602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布局容器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 bwMode="auto">
          <a:xfrm>
            <a:off x="481012" y="891592"/>
            <a:ext cx="8037036" cy="105240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时需要为</a:t>
            </a:r>
            <a:r>
              <a:rPr lang="zh-CN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页面内容和栅格系统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包裹一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我们提供了两个容器类，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.container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.container-fluid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8210" y="2196333"/>
            <a:ext cx="28231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用于固定宽度并支持响应式布局的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8210" y="3222447"/>
            <a:ext cx="2823170" cy="715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.container-fluid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宽度，占据全部视口（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viewport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）的容器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22236" y="2035332"/>
            <a:ext cx="4195812" cy="1990672"/>
            <a:chOff x="4408636" y="2409732"/>
            <a:chExt cx="4195812" cy="1990672"/>
          </a:xfrm>
        </p:grpSpPr>
        <p:sp>
          <p:nvSpPr>
            <p:cNvPr id="12" name="TextBox 11"/>
            <p:cNvSpPr txBox="1"/>
            <p:nvPr/>
          </p:nvSpPr>
          <p:spPr>
            <a:xfrm>
              <a:off x="5344740" y="2409732"/>
              <a:ext cx="3259708" cy="9778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txBody>
            <a:bodyPr>
              <a:no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en-US" altLang="zh-CN" sz="1600" dirty="0" smtClean="0"/>
                <a:t>&lt;</a:t>
              </a:r>
              <a:r>
                <a:rPr lang="en-US" altLang="zh-CN" sz="1600" dirty="0"/>
                <a:t>div class="container"&gt;</a:t>
              </a:r>
              <a:endParaRPr lang="zh-CN" altLang="zh-CN" sz="1600" dirty="0"/>
            </a:p>
            <a:p>
              <a:r>
                <a:rPr lang="en-US" altLang="zh-CN" sz="1600" dirty="0"/>
                <a:t> </a:t>
              </a:r>
              <a:r>
                <a:rPr lang="en-US" altLang="zh-CN" sz="1600" dirty="0" smtClean="0"/>
                <a:t>	 </a:t>
              </a:r>
              <a:r>
                <a:rPr lang="en-US" altLang="zh-CN" sz="1600" dirty="0"/>
                <a:t>...</a:t>
              </a:r>
              <a:endParaRPr lang="zh-CN" altLang="zh-CN" sz="1600" dirty="0"/>
            </a:p>
            <a:p>
              <a:r>
                <a:rPr lang="en-US" altLang="zh-CN" sz="1600" dirty="0"/>
                <a:t> </a:t>
              </a:r>
              <a:r>
                <a:rPr lang="en-US" altLang="zh-CN" sz="1600" dirty="0" smtClean="0"/>
                <a:t>        &lt;/</a:t>
              </a:r>
              <a:r>
                <a:rPr lang="en-US" altLang="zh-CN" sz="1600" dirty="0"/>
                <a:t>div&gt;</a:t>
              </a:r>
              <a:endParaRPr lang="zh-CN" altLang="zh-CN" sz="1600" dirty="0"/>
            </a:p>
            <a:p>
              <a:pPr indent="457200">
                <a:lnSpc>
                  <a:spcPct val="150000"/>
                </a:lnSpc>
              </a:pPr>
              <a:endParaRPr lang="zh-CN" altLang="zh-CN" sz="1600" dirty="0"/>
            </a:p>
            <a:p>
              <a:pPr indent="457200">
                <a:lnSpc>
                  <a:spcPct val="150000"/>
                </a:lnSpc>
              </a:pPr>
              <a:endParaRPr lang="zh-CN" altLang="zh-CN" sz="1600" dirty="0"/>
            </a:p>
            <a:p>
              <a:pPr indent="457200">
                <a:lnSpc>
                  <a:spcPct val="250000"/>
                </a:lnSpc>
              </a:pPr>
              <a:endParaRPr lang="zh-CN" altLang="zh-CN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4408636" y="2570733"/>
              <a:ext cx="576064" cy="596101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44740" y="3436359"/>
              <a:ext cx="3259708" cy="9640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txBody>
            <a:bodyPr>
              <a:no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en-US" altLang="zh-CN" sz="1600" dirty="0" smtClean="0"/>
                <a:t>&lt;</a:t>
              </a:r>
              <a:r>
                <a:rPr lang="en-US" altLang="zh-CN" sz="1600" dirty="0"/>
                <a:t>div class="container-fluid"&gt;</a:t>
              </a:r>
              <a:endParaRPr lang="zh-CN" altLang="zh-CN" sz="1600" dirty="0"/>
            </a:p>
            <a:p>
              <a:r>
                <a:rPr lang="en-US" altLang="zh-CN" sz="1600" dirty="0"/>
                <a:t>  </a:t>
              </a:r>
              <a:r>
                <a:rPr lang="en-US" altLang="zh-CN" sz="1600" dirty="0" smtClean="0"/>
                <a:t>	...</a:t>
              </a:r>
              <a:endParaRPr lang="zh-CN" altLang="zh-CN" sz="1600" dirty="0"/>
            </a:p>
            <a:p>
              <a:r>
                <a:rPr lang="en-US" altLang="zh-CN" sz="1600" dirty="0"/>
                <a:t> </a:t>
              </a:r>
              <a:r>
                <a:rPr lang="en-US" altLang="zh-CN" sz="1600" dirty="0" smtClean="0"/>
                <a:t>       &lt;/</a:t>
              </a:r>
              <a:r>
                <a:rPr lang="en-US" altLang="zh-CN" sz="1600" dirty="0"/>
                <a:t>div&gt;</a:t>
              </a:r>
              <a:endParaRPr lang="zh-CN" altLang="zh-CN" sz="1600" dirty="0"/>
            </a:p>
            <a:p>
              <a:endParaRPr lang="zh-CN" altLang="zh-CN" sz="1600" dirty="0"/>
            </a:p>
            <a:p>
              <a:pPr indent="457200">
                <a:lnSpc>
                  <a:spcPct val="150000"/>
                </a:lnSpc>
              </a:pPr>
              <a:endParaRPr lang="zh-CN" altLang="zh-CN" sz="1600" dirty="0"/>
            </a:p>
            <a:p>
              <a:pPr indent="457200">
                <a:lnSpc>
                  <a:spcPct val="150000"/>
                </a:lnSpc>
              </a:pPr>
              <a:endParaRPr lang="zh-CN" altLang="zh-CN" sz="1600" dirty="0"/>
            </a:p>
            <a:p>
              <a:pPr indent="457200">
                <a:lnSpc>
                  <a:spcPct val="250000"/>
                </a:lnSpc>
              </a:pPr>
              <a:endParaRPr lang="zh-CN" altLang="zh-CN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408636" y="3596847"/>
              <a:ext cx="576064" cy="596101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691680" y="4354238"/>
            <a:ext cx="6321920" cy="338554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b="1" dirty="0" smtClean="0"/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padding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等属性的原因，这两种容器类不能互相嵌套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9898" y="224394"/>
            <a:ext cx="4602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布局容器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13" y="653529"/>
            <a:ext cx="2409668" cy="19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15"/>
          <p:cNvSpPr txBox="1"/>
          <p:nvPr/>
        </p:nvSpPr>
        <p:spPr>
          <a:xfrm>
            <a:off x="6634919" y="2779663"/>
            <a:ext cx="2289927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dirty="0" smtClean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02_</a:t>
            </a:r>
            <a:r>
              <a:rPr lang="zh-CN" altLang="en-US" sz="1600" dirty="0" smtClean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认识容器类</a:t>
            </a:r>
            <a:r>
              <a:rPr lang="en-US" altLang="zh-CN" sz="1600" dirty="0" smtClean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1600" dirty="0">
              <a:solidFill>
                <a:prstClr val="white"/>
              </a:solidFill>
              <a:effectLst>
                <a:glow rad="228600">
                  <a:srgbClr val="4BACC6">
                    <a:satMod val="175000"/>
                    <a:alpha val="40000"/>
                  </a:srgb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2" y="956880"/>
            <a:ext cx="5460147" cy="432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1"/>
          </p:nvPr>
        </p:nvSpPr>
        <p:spPr bwMode="auto">
          <a:xfrm>
            <a:off x="456594" y="999605"/>
            <a:ext cx="8226606" cy="10860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栅格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系统通过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一系列的行（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）与列（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）的组合来创建页面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9899" y="224394"/>
            <a:ext cx="48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44558" y="2158809"/>
            <a:ext cx="6514208" cy="2557578"/>
          </a:xfrm>
          <a:prstGeom prst="rect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1403648" y="2269336"/>
            <a:ext cx="62261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包含了一个响应式的、移动设备优先的、不固定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的栅格系统，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可以随着设备或视口大小的增加而适当地扩展到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列。它包含了用于简单的布局选项的预定义类，也包含了用于生成更多语义布局的功能强大的混合类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9899" y="224394"/>
            <a:ext cx="48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9712" y="1408896"/>
            <a:ext cx="64807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“行”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必须包含在布局容器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.container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.container-fluid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通过“行（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）”在水平方向创建一组“列（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）”，并且，只有“列（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）”可以作为“行（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）”的直接子元素。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行使用的样式“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.row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”，列使用样式“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col-*-*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，内容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应当放置于“列（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）”内，列大于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时，将另起一行排列。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栅格系统为不同屏幕宽度定义了不同的类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左大括号 16"/>
          <p:cNvSpPr/>
          <p:nvPr/>
        </p:nvSpPr>
        <p:spPr bwMode="auto">
          <a:xfrm>
            <a:off x="1619672" y="1689697"/>
            <a:ext cx="360040" cy="2322257"/>
          </a:xfrm>
          <a:prstGeom prst="leftBrace">
            <a:avLst>
              <a:gd name="adj1" fmla="val 8333"/>
              <a:gd name="adj2" fmla="val 50293"/>
            </a:avLst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70884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9899" y="224394"/>
            <a:ext cx="48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39292" y="1173831"/>
            <a:ext cx="8175380" cy="957250"/>
          </a:xfrm>
        </p:spPr>
        <p:txBody>
          <a:bodyPr>
            <a:no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格类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2" y="2391894"/>
            <a:ext cx="7620453" cy="2751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80020" y="584246"/>
            <a:ext cx="4463979" cy="172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1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有以下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.col-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针对所有设备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.col-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屏幕宽度等于或大于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576px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.col-md-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桌面显示器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屏幕宽度等于或大于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768px)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.col-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大桌面显示器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屏幕宽度等于或大于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992px)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.col-xl-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超大桌面显示器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屏幕宽度等于或大于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1200px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9899" y="224394"/>
            <a:ext cx="481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5" y="972454"/>
            <a:ext cx="6815500" cy="423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框 15"/>
          <p:cNvSpPr txBox="1"/>
          <p:nvPr/>
        </p:nvSpPr>
        <p:spPr>
          <a:xfrm>
            <a:off x="6854072" y="4396866"/>
            <a:ext cx="2289927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dirty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03_</a:t>
            </a:r>
            <a:r>
              <a:rPr lang="zh-CN" altLang="en-US" sz="1600" dirty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认识栅格系统</a:t>
            </a:r>
            <a:r>
              <a:rPr lang="en-US" altLang="zh-CN" sz="1600" dirty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.html</a:t>
            </a:r>
            <a:endParaRPr lang="zh-CN" altLang="en-US" sz="1600" dirty="0">
              <a:solidFill>
                <a:prstClr val="white"/>
              </a:solidFill>
              <a:effectLst>
                <a:glow rad="228600">
                  <a:srgbClr val="4BACC6">
                    <a:satMod val="175000"/>
                    <a:alpha val="40000"/>
                  </a:srgb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92160" y="2016013"/>
            <a:ext cx="5670550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https://www.runoob.com/bootstrap4/bootstrap4-collapse.html</a:t>
            </a:r>
            <a:endParaRPr lang="zh-CN" altLang="en-US" sz="24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2" y="370977"/>
            <a:ext cx="1570037" cy="46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312" y="1188001"/>
            <a:ext cx="7886700" cy="1366664"/>
          </a:xfrm>
        </p:spPr>
        <p:txBody>
          <a:bodyPr>
            <a:no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是一个用于快速开发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应用程序和网站的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9899" y="224394"/>
            <a:ext cx="408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312" y="2486258"/>
            <a:ext cx="7886700" cy="121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Twitter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 Otto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Jacob Thornton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年八月在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上发布的开源产品。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312" y="1129809"/>
            <a:ext cx="7886700" cy="915807"/>
          </a:xfrm>
        </p:spPr>
        <p:txBody>
          <a:bodyPr>
            <a:no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移动设备优先：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起，框架包含了贯穿于整个库的移动设备优先的样式。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3537" y="279397"/>
            <a:ext cx="441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312" y="1952693"/>
            <a:ext cx="751103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所有的主流浏览器都支持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312" y="3137197"/>
            <a:ext cx="771842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容易上手：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只要您具备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的基础知识，您就可以开始学习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69138" y="2798239"/>
            <a:ext cx="2144690" cy="338958"/>
            <a:chOff x="1324303" y="2804445"/>
            <a:chExt cx="2144690" cy="338958"/>
          </a:xfrm>
        </p:grpSpPr>
        <p:grpSp>
          <p:nvGrpSpPr>
            <p:cNvPr id="15" name="组合 14"/>
            <p:cNvGrpSpPr/>
            <p:nvPr/>
          </p:nvGrpSpPr>
          <p:grpSpPr>
            <a:xfrm>
              <a:off x="1324303" y="2822185"/>
              <a:ext cx="1748835" cy="285750"/>
              <a:chOff x="1324303" y="2822185"/>
              <a:chExt cx="1697983" cy="285750"/>
            </a:xfrm>
          </p:grpSpPr>
          <p:pic>
            <p:nvPicPr>
              <p:cNvPr id="16" name="Picture 9" descr="Firefox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4303" y="2822185"/>
                <a:ext cx="295275" cy="285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0" descr="Oper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2701" y="2822185"/>
                <a:ext cx="266700" cy="285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1" descr="Google Chrom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4552" y="2822185"/>
                <a:ext cx="295275" cy="285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2" descr="Safari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5069" y="2822185"/>
                <a:ext cx="266700" cy="285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8" descr="Internet Explorer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7011" y="2822185"/>
                <a:ext cx="295275" cy="285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0035" y="2804445"/>
              <a:ext cx="338958" cy="338958"/>
            </a:xfrm>
            <a:prstGeom prst="rect">
              <a:avLst/>
            </a:prstGeom>
            <a:effectLst>
              <a:softEdge rad="12700"/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312" y="1188000"/>
            <a:ext cx="7886700" cy="3688231"/>
          </a:xfrm>
        </p:spPr>
        <p:txBody>
          <a:bodyPr>
            <a:no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的响应式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能够自适应于台式机、平板电脑和手机。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4" indent="0">
              <a:lnSpc>
                <a:spcPct val="135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4" indent="-285750"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3537" y="279397"/>
            <a:ext cx="415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829" y="3032115"/>
            <a:ext cx="3048000" cy="1619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58312" y="2029390"/>
            <a:ext cx="7812690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其他特性：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4" indent="-2857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它为开发人员创建接口提供了一个简洁统一的解决方案。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4" indent="-2857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它包含了功能强大的内置组件，易于定制。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4" indent="-2857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它还提供了基于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的定制。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4" indent="-2857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它是开源的。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312" y="1188000"/>
            <a:ext cx="7886700" cy="3410119"/>
          </a:xfrm>
        </p:spPr>
        <p:txBody>
          <a:bodyPr>
            <a:no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可以在最新的桌面系统和移动端浏览器中很好的工作。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旧的浏览器可能无法很好的支持。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下表为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支持浏览器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9898" y="224394"/>
            <a:ext cx="657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设备支持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7472" y="2402362"/>
          <a:ext cx="7437497" cy="1800806"/>
        </p:xfrm>
        <a:graphic>
          <a:graphicData uri="http://schemas.openxmlformats.org/drawingml/2006/table">
            <a:tbl>
              <a:tblPr/>
              <a:tblGrid>
                <a:gridCol w="1504821"/>
                <a:gridCol w="1190866"/>
                <a:gridCol w="1190866"/>
                <a:gridCol w="1190866"/>
                <a:gridCol w="1180039"/>
                <a:gridCol w="1180039"/>
              </a:tblGrid>
              <a:tr h="29236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Chrome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Firefox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Opera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Safari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7711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不适用</a:t>
                      </a:r>
                      <a:endParaRPr lang="zh-CN" alt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不适用</a:t>
                      </a:r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1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不适用</a:t>
                      </a:r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不适用</a:t>
                      </a:r>
                      <a:endParaRPr lang="zh-CN" alt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7711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 OS X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不适用</a:t>
                      </a:r>
                      <a:endParaRPr lang="zh-CN" alt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1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YES*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66142" y="4502309"/>
            <a:ext cx="5547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Bootstrap 支持 Internet Explorer 8 及更高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312" y="1084551"/>
            <a:ext cx="7886700" cy="756307"/>
          </a:xfrm>
        </p:spPr>
        <p:txBody>
          <a:bodyPr>
            <a:no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带有栅格系统、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链接样式、背景的基本结构。这将在 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 部分详细讲解。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4" indent="0">
              <a:lnSpc>
                <a:spcPct val="135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4" indent="-285750"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3537" y="279397"/>
            <a:ext cx="415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包的内容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292" y="1761058"/>
            <a:ext cx="7696986" cy="88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自带以下特性：全局的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设置、定义基本的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元素样式、可扩展的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，以及一个先进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的栅格系统。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292" y="2517365"/>
            <a:ext cx="8067380" cy="88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包含了十几个可重用的组件，用于创建图像、下拉菜单、导航、警告框、弹出框等等。这将在 布局组件部分详细讲解。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292" y="3239545"/>
            <a:ext cx="8236580" cy="88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包含了十几个自定义的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插件。您可以直接包含所有的插件，也可以逐个包含这些插件。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292" y="3995852"/>
            <a:ext cx="8236580" cy="88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您可以定制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的组件、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插件来得到您自己的版本。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092" y="1244850"/>
            <a:ext cx="3513400" cy="2291369"/>
          </a:xfrm>
        </p:spPr>
        <p:txBody>
          <a:bodyPr>
            <a:no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英文网址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://getbootstrap.com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/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中文网址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://www.bootcss.com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9899" y="224394"/>
            <a:ext cx="472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的下载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93" y="1079748"/>
            <a:ext cx="5073705" cy="3766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312" y="1079509"/>
            <a:ext cx="7886700" cy="3955500"/>
          </a:xfrm>
        </p:spPr>
        <p:txBody>
          <a:bodyPr>
            <a:noAutofit/>
          </a:bodyPr>
          <a:lstStyle/>
          <a:p>
            <a:pPr marL="285750" lvl="3" indent="-285750">
              <a:lnSpc>
                <a:spcPct val="135000"/>
              </a:lnSpc>
              <a:spcBef>
                <a:spcPts val="0"/>
              </a:spcBef>
              <a:buClr>
                <a:srgbClr val="168BBA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3537" y="279397"/>
            <a:ext cx="415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的下载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3" y="3359944"/>
            <a:ext cx="43053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23" y="892174"/>
            <a:ext cx="4970420" cy="428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3162785" y="1942088"/>
            <a:ext cx="1182638" cy="1417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9477" y="892174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源文件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9059" y="3132691"/>
            <a:ext cx="882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生产文件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 flipV="1">
            <a:off x="407042" y="892174"/>
            <a:ext cx="4094620" cy="288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70092" y="9692"/>
            <a:ext cx="338400" cy="907200"/>
          </a:xfrm>
          <a:prstGeom prst="roundRect">
            <a:avLst>
              <a:gd name="adj" fmla="val 6667"/>
            </a:avLst>
          </a:prstGeom>
          <a:gradFill flip="none" rotWithShape="1">
            <a:gsLst>
              <a:gs pos="0">
                <a:srgbClr val="4FD1FF"/>
              </a:gs>
              <a:gs pos="100000">
                <a:srgbClr val="00B0F0"/>
              </a:gs>
            </a:gsLst>
            <a:lin ang="2700000" scaled="1"/>
            <a:tileRect/>
          </a:gradFill>
          <a:ln w="9525" algn="ctr">
            <a:noFill/>
            <a:round/>
          </a:ln>
          <a:effectLst>
            <a:outerShdw blurRad="152400" dist="152400" dir="8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ontrasting" dir="t"/>
          </a:scene3d>
          <a:sp3d prstMaterial="matte">
            <a:bevelT w="88900" h="889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综艺简体" pitchFamily="65" charset="-122"/>
              <a:ea typeface="方正综艺简体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6360" y="9525"/>
            <a:ext cx="7291070" cy="3071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44082" y="105407"/>
            <a:ext cx="370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简单示例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360" y="2962275"/>
            <a:ext cx="7152005" cy="23933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45" y="2056130"/>
            <a:ext cx="3002915" cy="1637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5"/>
          <p:cNvSpPr txBox="1"/>
          <p:nvPr/>
        </p:nvSpPr>
        <p:spPr>
          <a:xfrm>
            <a:off x="6201930" y="3692850"/>
            <a:ext cx="3028671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dirty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01_</a:t>
            </a:r>
            <a:r>
              <a:rPr lang="zh-CN" altLang="en-US" sz="1600" dirty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1600" dirty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600" dirty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1600" dirty="0">
                <a:solidFill>
                  <a:prstClr val="white"/>
                </a:solidFill>
                <a:effectLst>
                  <a:glow rad="228600">
                    <a:srgbClr val="4BACC6">
                      <a:satMod val="175000"/>
                      <a:alpha val="4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.html</a:t>
            </a:r>
            <a:endParaRPr lang="zh-CN" altLang="en-US" sz="1600" dirty="0">
              <a:solidFill>
                <a:prstClr val="white"/>
              </a:solidFill>
              <a:effectLst>
                <a:glow rad="228600">
                  <a:srgbClr val="4BACC6">
                    <a:satMod val="175000"/>
                    <a:alpha val="40000"/>
                  </a:srgb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91b97875-6a53-4d4c-9611-00f5671d6e89"/>
  <p:tag name="COMMONDATA" val="eyJoZGlkIjoiY2U5ZmU3NTVjMWE0M2RlMDIzNzMwZmVlNmZkYzA3ZDg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2855</Words>
  <Application>WPS 演示</Application>
  <PresentationFormat>全屏显示(16:9)</PresentationFormat>
  <Paragraphs>228</Paragraphs>
  <Slides>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等线</vt:lpstr>
      <vt:lpstr>微软雅黑</vt:lpstr>
      <vt:lpstr>方正综艺简体</vt:lpstr>
      <vt:lpstr>Times New Roman</vt:lpstr>
      <vt:lpstr>楷体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WPS_1658913489</cp:lastModifiedBy>
  <cp:revision>360</cp:revision>
  <dcterms:created xsi:type="dcterms:W3CDTF">2016-07-29T00:31:00Z</dcterms:created>
  <dcterms:modified xsi:type="dcterms:W3CDTF">2022-11-06T08:47:03Z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FD43766C1C6A4F029FE73BE4F1F376EB</vt:lpwstr>
  </property>
  <property fmtid="{D5CDD505-2E9C-101B-9397-08002B2CF9AE}" pid="3" name="KSOProductBuildVer">
    <vt:lpwstr>2052-11.1.0.12598</vt:lpwstr>
  </property>
</Properties>
</file>