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66" r:id="rId2"/>
    <p:sldId id="280" r:id="rId3"/>
    <p:sldId id="270" r:id="rId4"/>
    <p:sldId id="272" r:id="rId5"/>
    <p:sldId id="282" r:id="rId6"/>
    <p:sldId id="288" r:id="rId7"/>
    <p:sldId id="279" r:id="rId8"/>
    <p:sldId id="281" r:id="rId9"/>
    <p:sldId id="299" r:id="rId10"/>
    <p:sldId id="295" r:id="rId11"/>
    <p:sldId id="296" r:id="rId12"/>
    <p:sldId id="277" r:id="rId13"/>
    <p:sldId id="285" r:id="rId14"/>
    <p:sldId id="297" r:id="rId15"/>
    <p:sldId id="298" r:id="rId16"/>
    <p:sldId id="292" r:id="rId17"/>
    <p:sldId id="290" r:id="rId18"/>
    <p:sldId id="263" r:id="rId19"/>
    <p:sldId id="287" r:id="rId20"/>
    <p:sldId id="265" r:id="rId21"/>
  </p:sldIdLst>
  <p:sldSz cx="9144000" cy="5143500" type="screen16x9"/>
  <p:notesSz cx="6858000" cy="9144000"/>
  <p:embeddedFontLst>
    <p:embeddedFont>
      <p:font typeface="Bauhaus 93" panose="04030905020B02020C02" pitchFamily="82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Gill Sans MT" panose="020B0502020104020203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EFB"/>
    <a:srgbClr val="00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7" autoAdjust="0"/>
    <p:restoredTop sz="94562" autoAdjust="0"/>
  </p:normalViewPr>
  <p:slideViewPr>
    <p:cSldViewPr snapToGrid="0">
      <p:cViewPr varScale="1">
        <p:scale>
          <a:sx n="127" d="100"/>
          <a:sy n="127" d="100"/>
        </p:scale>
        <p:origin x="298" y="91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7519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2228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2a0825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2a0825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7c15603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a7c15603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lionweb.io" TargetMode="External"/><Relationship Id="rId4" Type="http://schemas.openxmlformats.org/officeDocument/2006/relationships/hyperlink" Target="http://lionweb.io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3"/>
                </a:solidFill>
                <a:latin typeface="Gill Sans MT" panose="020B0502020104020203" pitchFamily="34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tx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"/>
              <a:defRPr>
                <a:solidFill>
                  <a:schemeClr val="tx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0232" y="4735634"/>
            <a:ext cx="550926" cy="321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1" y="225868"/>
            <a:ext cx="1310783" cy="17949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2315770" y="612506"/>
            <a:ext cx="67621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10;p14">
            <a:extLst>
              <a:ext uri="{FF2B5EF4-FFF2-40B4-BE49-F238E27FC236}">
                <a16:creationId xmlns:a16="http://schemas.microsoft.com/office/drawing/2014/main" id="{9C9A4FEE-00FD-A72A-13A8-6345480BE6A9}"/>
              </a:ext>
            </a:extLst>
          </p:cNvPr>
          <p:cNvSpPr txBox="1"/>
          <p:nvPr userDrawn="1"/>
        </p:nvSpPr>
        <p:spPr>
          <a:xfrm>
            <a:off x="143589" y="4122475"/>
            <a:ext cx="246369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latin typeface="Gill Sans MT" panose="020B0502020104020203" pitchFamily="34" charset="77"/>
                <a:hlinkClick r:id="rId4"/>
              </a:rPr>
              <a:t>http://lionweb.io</a:t>
            </a:r>
            <a:endParaRPr sz="1800" b="1" dirty="0">
              <a:latin typeface="Gill Sans MT" panose="020B0502020104020203" pitchFamily="34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latin typeface="Gill Sans MT" panose="020B0502020104020203" pitchFamily="34" charset="77"/>
                <a:hlinkClick r:id="rId5"/>
              </a:rPr>
              <a:t>info@lionweb.io</a:t>
            </a:r>
            <a:endParaRPr sz="1800" b="1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805679"/>
            <a:ext cx="548700" cy="25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1587120" y="612506"/>
            <a:ext cx="749084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753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_shortline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805679"/>
            <a:ext cx="548700" cy="25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1587120" y="612506"/>
            <a:ext cx="29145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0943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dirty="0">
              <a:latin typeface="Gill Sans MT" panose="020B0502020104020203" pitchFamily="34" charset="77"/>
            </a:endParaRPr>
          </a:p>
          <a:p>
            <a:pPr lvl="1"/>
            <a:endParaRPr lang="en-US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143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chemeClr val="tx1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L="596900" marR="0" lvl="1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trumenta.com/" TargetMode="External"/><Relationship Id="rId13" Type="http://schemas.openxmlformats.org/officeDocument/2006/relationships/hyperlink" Target="https://join.slack.com/t/lionweb/shared_invite/zt-1uvaly9eb-z529c694OIN5oBh9FH1vhQ" TargetMode="External"/><Relationship Id="rId3" Type="http://schemas.openxmlformats.org/officeDocument/2006/relationships/hyperlink" Target="http://itemis.de/" TargetMode="External"/><Relationship Id="rId7" Type="http://schemas.openxmlformats.org/officeDocument/2006/relationships/hyperlink" Target="https://www.f1re.io/" TargetMode="External"/><Relationship Id="rId12" Type="http://schemas.openxmlformats.org/officeDocument/2006/relationships/hyperlink" Target="mailto:info@lionweb.io" TargetMode="External"/><Relationship Id="rId2" Type="http://schemas.openxmlformats.org/officeDocument/2006/relationships/hyperlink" Target="https://www.dslconsultancy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jetbrains.com/" TargetMode="External"/><Relationship Id="rId11" Type="http://schemas.openxmlformats.org/officeDocument/2006/relationships/image" Target="../media/image27.svg"/><Relationship Id="rId5" Type="http://schemas.openxmlformats.org/officeDocument/2006/relationships/hyperlink" Target="https://cpp.canon/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s://specificlanguages.com/" TargetMode="External"/><Relationship Id="rId9" Type="http://schemas.openxmlformats.org/officeDocument/2006/relationships/hyperlink" Target="http://voelter.d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oelter.de/data/pub/APlatformForSystemsAndBusinessModeling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871559"/>
            <a:ext cx="8520600" cy="2052600"/>
          </a:xfrm>
        </p:spPr>
        <p:txBody>
          <a:bodyPr/>
          <a:lstStyle/>
          <a:p>
            <a:r>
              <a:rPr lang="en-US" sz="5400" b="1">
                <a:solidFill>
                  <a:schemeClr val="lt1"/>
                </a:solidFill>
              </a:rPr>
              <a:t>The </a:t>
            </a:r>
            <a:r>
              <a:rPr lang="en-US" sz="5400" b="1">
                <a:solidFill>
                  <a:schemeClr val="lt1"/>
                </a:solidFill>
                <a:latin typeface="Gill Sans MT" panose="020B0502020104020203" pitchFamily="34" charset="77"/>
              </a:rPr>
              <a:t>LionWeb</a:t>
            </a:r>
            <a:r>
              <a:rPr lang="en-US" sz="5400" b="1">
                <a:solidFill>
                  <a:schemeClr val="lt1"/>
                </a:solidFill>
              </a:rPr>
              <a:t> Initiative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961109"/>
            <a:ext cx="8520600" cy="79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</a:t>
            </a:r>
            <a:r>
              <a:rPr lang="en-US" dirty="0" err="1"/>
              <a:t>LangDev</a:t>
            </a:r>
            <a:r>
              <a:rPr lang="en-US" dirty="0"/>
              <a:t> 2023</a:t>
            </a:r>
          </a:p>
          <a:p>
            <a:r>
              <a:rPr lang="en-US" dirty="0"/>
              <a:t>Jos Warmer, Niko </a:t>
            </a:r>
            <a:r>
              <a:rPr lang="en-US" dirty="0" err="1"/>
              <a:t>Stotz</a:t>
            </a:r>
            <a:endParaRPr lang="en-US" dirty="0"/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3158647" y="187587"/>
            <a:ext cx="2826698" cy="2838171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Architecture: Protocols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7058" y="3024815"/>
            <a:ext cx="2522541" cy="1474995"/>
          </a:xfrm>
        </p:spPr>
        <p:txBody>
          <a:bodyPr wrap="square">
            <a:no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Bulk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 model, modify, store it back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Load, derive something else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44E7-7780-8636-B26C-07C0391E42AC}"/>
              </a:ext>
            </a:extLst>
          </p:cNvPr>
          <p:cNvGrpSpPr/>
          <p:nvPr/>
        </p:nvGrpSpPr>
        <p:grpSpPr>
          <a:xfrm>
            <a:off x="4323153" y="1468423"/>
            <a:ext cx="2231682" cy="1266845"/>
            <a:chOff x="4323153" y="1468423"/>
            <a:chExt cx="2231682" cy="1266845"/>
          </a:xfrm>
        </p:grpSpPr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34484" y="3024817"/>
            <a:ext cx="2734301" cy="14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Delta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  <a:t>Initialise with model,</a:t>
            </a:r>
            <a:b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</a:br>
            <a: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  <a:t>get notified of changes, write back changes continuously</a:t>
            </a:r>
            <a:endParaRPr lang="en-US" dirty="0">
              <a:latin typeface="Gill Sans MT" panose="020B0502020104020203" pitchFamily="34" charset="7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644B4F-F6F8-8409-823F-1819772ED2DF}"/>
              </a:ext>
            </a:extLst>
          </p:cNvPr>
          <p:cNvGrpSpPr/>
          <p:nvPr/>
        </p:nvGrpSpPr>
        <p:grpSpPr>
          <a:xfrm>
            <a:off x="4325118" y="1468019"/>
            <a:ext cx="2231682" cy="1266845"/>
            <a:chOff x="4323153" y="1468423"/>
            <a:chExt cx="2231682" cy="1266845"/>
          </a:xfrm>
        </p:grpSpPr>
        <p:sp>
          <p:nvSpPr>
            <p:cNvPr id="13" name="Freeform: Shape 403">
              <a:extLst>
                <a:ext uri="{FF2B5EF4-FFF2-40B4-BE49-F238E27FC236}">
                  <a16:creationId xmlns:a16="http://schemas.microsoft.com/office/drawing/2014/main" id="{3D231CFF-2ABC-7761-4B6D-77C78C988D3E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4" name="Freeform: Shape 404">
              <a:extLst>
                <a:ext uri="{FF2B5EF4-FFF2-40B4-BE49-F238E27FC236}">
                  <a16:creationId xmlns:a16="http://schemas.microsoft.com/office/drawing/2014/main" id="{D8685F85-C0B2-4C33-C148-5CAC44DEE6EC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5" name="Freeform: Shape 405">
              <a:extLst>
                <a:ext uri="{FF2B5EF4-FFF2-40B4-BE49-F238E27FC236}">
                  <a16:creationId xmlns:a16="http://schemas.microsoft.com/office/drawing/2014/main" id="{415E6964-4E4A-3633-327B-A3C41712E4B6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6" name="Freeform: Shape 406">
              <a:extLst>
                <a:ext uri="{FF2B5EF4-FFF2-40B4-BE49-F238E27FC236}">
                  <a16:creationId xmlns:a16="http://schemas.microsoft.com/office/drawing/2014/main" id="{5EC6F406-6704-9632-1E2C-2419E6FAF243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7" name="Freeform: Shape 407">
              <a:extLst>
                <a:ext uri="{FF2B5EF4-FFF2-40B4-BE49-F238E27FC236}">
                  <a16:creationId xmlns:a16="http://schemas.microsoft.com/office/drawing/2014/main" id="{BE938787-07A2-D7D4-F906-67A3C6557B78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E946DA6-8D68-18EF-8CA9-6123961E3614}"/>
              </a:ext>
            </a:extLst>
          </p:cNvPr>
          <p:cNvSpPr/>
          <p:nvPr/>
        </p:nvSpPr>
        <p:spPr>
          <a:xfrm>
            <a:off x="5917002" y="132413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A029EA-D24C-B7ED-98E9-4D6061337729}"/>
              </a:ext>
            </a:extLst>
          </p:cNvPr>
          <p:cNvSpPr/>
          <p:nvPr/>
        </p:nvSpPr>
        <p:spPr>
          <a:xfrm>
            <a:off x="6540945" y="3452655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0C8448-6E37-3AFA-1CA5-F6C4CFA52B45}"/>
              </a:ext>
            </a:extLst>
          </p:cNvPr>
          <p:cNvSpPr/>
          <p:nvPr/>
        </p:nvSpPr>
        <p:spPr>
          <a:xfrm>
            <a:off x="6172462" y="1863446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37CE5A-ADAD-A767-95F3-E75A59660DE1}"/>
              </a:ext>
            </a:extLst>
          </p:cNvPr>
          <p:cNvSpPr/>
          <p:nvPr/>
        </p:nvSpPr>
        <p:spPr>
          <a:xfrm>
            <a:off x="2464154" y="3454651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FAD955-ACE2-D310-4373-612F8BE95AED}"/>
              </a:ext>
            </a:extLst>
          </p:cNvPr>
          <p:cNvSpPr/>
          <p:nvPr/>
        </p:nvSpPr>
        <p:spPr>
          <a:xfrm>
            <a:off x="2711444" y="3925661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DCEA6C-63D2-4024-6E74-1A6593DAF4E4}"/>
              </a:ext>
            </a:extLst>
          </p:cNvPr>
          <p:cNvSpPr/>
          <p:nvPr/>
        </p:nvSpPr>
        <p:spPr>
          <a:xfrm>
            <a:off x="5579930" y="262569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F078AA-F114-AD6F-311E-5235769A2868}"/>
              </a:ext>
            </a:extLst>
          </p:cNvPr>
          <p:cNvSpPr/>
          <p:nvPr/>
        </p:nvSpPr>
        <p:spPr>
          <a:xfrm>
            <a:off x="4731484" y="2597317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84878-41BE-9C30-4755-B9F7C9EFF073}"/>
              </a:ext>
            </a:extLst>
          </p:cNvPr>
          <p:cNvSpPr/>
          <p:nvPr/>
        </p:nvSpPr>
        <p:spPr>
          <a:xfrm>
            <a:off x="6788235" y="3454455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92D00-22FF-615B-AD83-7DDFB3F1BE3F}"/>
              </a:ext>
            </a:extLst>
          </p:cNvPr>
          <p:cNvSpPr/>
          <p:nvPr/>
        </p:nvSpPr>
        <p:spPr>
          <a:xfrm>
            <a:off x="4452316" y="197282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F78EFF-C7DF-59A8-D7CE-CD5D1CA63917}"/>
              </a:ext>
            </a:extLst>
          </p:cNvPr>
          <p:cNvSpPr/>
          <p:nvPr/>
        </p:nvSpPr>
        <p:spPr>
          <a:xfrm>
            <a:off x="2711444" y="344909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5</a:t>
            </a:r>
          </a:p>
        </p:txBody>
      </p: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" name="Graphic 4">
            <a:extLst>
              <a:ext uri="{FF2B5EF4-FFF2-40B4-BE49-F238E27FC236}">
                <a16:creationId xmlns:a16="http://schemas.microsoft.com/office/drawing/2014/main" id="{A1797310-7695-B1E8-F6B9-609055A44D2D}"/>
              </a:ext>
            </a:extLst>
          </p:cNvPr>
          <p:cNvGrpSpPr/>
          <p:nvPr/>
        </p:nvGrpSpPr>
        <p:grpSpPr>
          <a:xfrm>
            <a:off x="6555834" y="1921519"/>
            <a:ext cx="437299" cy="428715"/>
            <a:chOff x="6813867" y="1750668"/>
            <a:chExt cx="720584" cy="720584"/>
          </a:xfrm>
        </p:grpSpPr>
        <p:sp>
          <p:nvSpPr>
            <p:cNvPr id="6" name="Freeform: Shape 463">
              <a:extLst>
                <a:ext uri="{FF2B5EF4-FFF2-40B4-BE49-F238E27FC236}">
                  <a16:creationId xmlns:a16="http://schemas.microsoft.com/office/drawing/2014/main" id="{BCA0BEDD-C2D0-72A0-1556-CE40A9DB4332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7" name="Freeform: Shape 464">
              <a:extLst>
                <a:ext uri="{FF2B5EF4-FFF2-40B4-BE49-F238E27FC236}">
                  <a16:creationId xmlns:a16="http://schemas.microsoft.com/office/drawing/2014/main" id="{B67BFCEE-B42C-2F58-9FED-0310F258A9F8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8" name="Freeform: Shape 465">
              <a:extLst>
                <a:ext uri="{FF2B5EF4-FFF2-40B4-BE49-F238E27FC236}">
                  <a16:creationId xmlns:a16="http://schemas.microsoft.com/office/drawing/2014/main" id="{67F30C86-1386-4F5A-121A-45DBEFD30C53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9" name="Freeform: Shape 466">
              <a:extLst>
                <a:ext uri="{FF2B5EF4-FFF2-40B4-BE49-F238E27FC236}">
                  <a16:creationId xmlns:a16="http://schemas.microsoft.com/office/drawing/2014/main" id="{206ABA5B-89FD-8222-8552-BD6AA084E831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0" name="Freeform: Shape 467">
              <a:extLst>
                <a:ext uri="{FF2B5EF4-FFF2-40B4-BE49-F238E27FC236}">
                  <a16:creationId xmlns:a16="http://schemas.microsoft.com/office/drawing/2014/main" id="{808FB2BD-CD0E-FA24-7B3F-6A7FD2BBCA28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8" name="Freeform: Shape 468">
              <a:extLst>
                <a:ext uri="{FF2B5EF4-FFF2-40B4-BE49-F238E27FC236}">
                  <a16:creationId xmlns:a16="http://schemas.microsoft.com/office/drawing/2014/main" id="{EAAE2B4E-1008-976F-9D8A-3E28AAA6876E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9" name="Freeform: Shape 469">
              <a:extLst>
                <a:ext uri="{FF2B5EF4-FFF2-40B4-BE49-F238E27FC236}">
                  <a16:creationId xmlns:a16="http://schemas.microsoft.com/office/drawing/2014/main" id="{EB7780A6-3403-4487-6DF0-59E758EB1657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0" name="Freeform: Shape 470">
              <a:extLst>
                <a:ext uri="{FF2B5EF4-FFF2-40B4-BE49-F238E27FC236}">
                  <a16:creationId xmlns:a16="http://schemas.microsoft.com/office/drawing/2014/main" id="{B37902A4-94D9-3529-7AC7-6E08F4AF00AC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1" name="Freeform: Shape 471">
              <a:extLst>
                <a:ext uri="{FF2B5EF4-FFF2-40B4-BE49-F238E27FC236}">
                  <a16:creationId xmlns:a16="http://schemas.microsoft.com/office/drawing/2014/main" id="{F10C86EF-E990-74F1-7887-286C9D3BE4B9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2" name="Freeform: Shape 472">
              <a:extLst>
                <a:ext uri="{FF2B5EF4-FFF2-40B4-BE49-F238E27FC236}">
                  <a16:creationId xmlns:a16="http://schemas.microsoft.com/office/drawing/2014/main" id="{6F9BB02C-FD01-862D-A36D-B1FE12A14E01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3" name="Freeform: Shape 473">
              <a:extLst>
                <a:ext uri="{FF2B5EF4-FFF2-40B4-BE49-F238E27FC236}">
                  <a16:creationId xmlns:a16="http://schemas.microsoft.com/office/drawing/2014/main" id="{8717FFE7-A433-1459-A8C4-100A22F00200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364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987-DE25-014F-8A1B-9BCCA7C8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Meta-Metamodel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1B0BB7A-B5E2-A715-6185-880CA6601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0831" y="-159026"/>
            <a:ext cx="6312919" cy="52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1F7B-51B4-ED08-6DEE-9CB2E054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Meta Model Standard Library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029E56-CAFC-6B25-08DC-8489957C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689" y="1604838"/>
            <a:ext cx="5591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7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8B79-BA75-78DC-A792-DA9A01CB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Showtime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CCE248B-C9DC-382E-7D26-0C84DC571F00}"/>
              </a:ext>
            </a:extLst>
          </p:cNvPr>
          <p:cNvSpPr txBox="1">
            <a:spLocks/>
          </p:cNvSpPr>
          <p:nvPr/>
        </p:nvSpPr>
        <p:spPr>
          <a:xfrm>
            <a:off x="311700" y="3961109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 algn="ctr">
              <a:buClr>
                <a:schemeClr val="dk2"/>
              </a:buClr>
              <a:buSzPts val="2800"/>
              <a:buNone/>
              <a:defRPr sz="2800">
                <a:solidFill>
                  <a:schemeClr val="accent3"/>
                </a:solidFill>
                <a:latin typeface="Gill Sans MT" panose="020B0502020104020203" pitchFamily="34" charset="77"/>
                <a:ea typeface="Gill Sans MT" panose="020B0502020104020203" pitchFamily="34" charset="77"/>
              </a:defRPr>
            </a:lvl1pPr>
            <a:lvl2pPr marL="9144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marL="13716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marL="18288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marL="22860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marL="27432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marL="32004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marL="36576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marL="41148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r>
              <a:rPr lang="en-US" sz="1800" dirty="0"/>
              <a:t>Demo available at https://github.com/LionWeb-io/property-demo</a:t>
            </a:r>
          </a:p>
        </p:txBody>
      </p:sp>
    </p:spTree>
    <p:extLst>
      <p:ext uri="{BB962C8B-B14F-4D97-AF65-F5344CB8AC3E}">
        <p14:creationId xmlns:p14="http://schemas.microsoft.com/office/powerpoint/2010/main" val="361336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8517-E4C1-22FD-0B9D-556ADA87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Metamodel: PROPS Language</a:t>
            </a:r>
            <a:endParaRPr lang="en-N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CEBA3A2-9340-8002-ECA0-23D77290C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6412" y="995362"/>
            <a:ext cx="55911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2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5037-DEC6-5B11-2874-4553EF86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file: example1.props</a:t>
            </a:r>
            <a:endParaRPr lang="en-N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765D9A-E412-A67C-B6D7-CAA9F12DA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10360" y="2349789"/>
            <a:ext cx="588334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integerProp = 1</a:t>
            </a:r>
            <a:br>
              <a:rPr kumimoji="0" lang="en-NL" altLang="en-NL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NL" altLang="en-NL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LIonWeb_integrates = true</a:t>
            </a:r>
            <a:br>
              <a:rPr kumimoji="0" lang="en-NL" altLang="en-NL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NL" altLang="en-NL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myString = "Hello, StarLasu, MPS, and Freon!"</a:t>
            </a:r>
            <a:endParaRPr kumimoji="0" lang="en-NL" altLang="en-N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7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C44A1-4C17-B95D-E909-911B0F70EC1C}"/>
              </a:ext>
            </a:extLst>
          </p:cNvPr>
          <p:cNvSpPr/>
          <p:nvPr/>
        </p:nvSpPr>
        <p:spPr>
          <a:xfrm>
            <a:off x="3153308" y="205428"/>
            <a:ext cx="2863027" cy="546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Using MPS to create PROPS language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6" name="Document 5">
            <a:extLst>
              <a:ext uri="{FF2B5EF4-FFF2-40B4-BE49-F238E27FC236}">
                <a16:creationId xmlns:a16="http://schemas.microsoft.com/office/drawing/2014/main" id="{6217ABAA-F2EA-3353-4223-D8EF045AD64B}"/>
              </a:ext>
            </a:extLst>
          </p:cNvPr>
          <p:cNvSpPr/>
          <p:nvPr/>
        </p:nvSpPr>
        <p:spPr>
          <a:xfrm>
            <a:off x="3938243" y="1138155"/>
            <a:ext cx="1295998" cy="522294"/>
          </a:xfrm>
          <a:prstGeom prst="flowChartDocument">
            <a:avLst/>
          </a:prstGeom>
          <a:solidFill>
            <a:schemeClr val="accent4">
              <a:lumMod val="75000"/>
              <a:alpha val="4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 err="1">
                <a:latin typeface="Gill Sans MT" panose="020B0502020104020203" pitchFamily="34" charset="77"/>
              </a:rPr>
              <a:t>LionWeb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metamodel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6F708-A056-D35C-712E-745C7EC3BB09}"/>
              </a:ext>
            </a:extLst>
          </p:cNvPr>
          <p:cNvSpPr/>
          <p:nvPr/>
        </p:nvSpPr>
        <p:spPr>
          <a:xfrm>
            <a:off x="3012493" y="2334797"/>
            <a:ext cx="1276281" cy="488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Converter </a:t>
            </a: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FB0FCD26-6A86-5E54-0A9A-0E8AF886F783}"/>
              </a:ext>
            </a:extLst>
          </p:cNvPr>
          <p:cNvSpPr/>
          <p:nvPr/>
        </p:nvSpPr>
        <p:spPr>
          <a:xfrm>
            <a:off x="3012494" y="3208833"/>
            <a:ext cx="1273964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MPS PROPS Language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010177" y="4138029"/>
            <a:ext cx="1276281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with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5049708" y="4138029"/>
            <a:ext cx="1271748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Web Editor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D91F8-BC85-06C9-70E3-D5C3CAAA92E5}"/>
              </a:ext>
            </a:extLst>
          </p:cNvPr>
          <p:cNvSpPr/>
          <p:nvPr/>
        </p:nvSpPr>
        <p:spPr>
          <a:xfrm>
            <a:off x="5050191" y="2335472"/>
            <a:ext cx="1276283" cy="484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Converter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B82677F6-B1A9-0DD7-6246-F9253ADCA636}"/>
              </a:ext>
            </a:extLst>
          </p:cNvPr>
          <p:cNvSpPr/>
          <p:nvPr/>
        </p:nvSpPr>
        <p:spPr>
          <a:xfrm>
            <a:off x="5050191" y="3208833"/>
            <a:ext cx="1271748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CCB45B1-12CF-BCF0-4C00-05E55ABA6CB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4782511" y="1429650"/>
            <a:ext cx="709552" cy="110209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DAF5F8F-56A5-0400-8EB6-D37AE9CA956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5492615" y="3013114"/>
            <a:ext cx="389169" cy="2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4ACB538-CB1E-E573-08BC-A5135851F24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3764000" y="1512554"/>
            <a:ext cx="708877" cy="93560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0D642D1-D9B2-F072-36EA-81D4D075D8E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457156" y="3015355"/>
            <a:ext cx="385798" cy="1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9F48C25-F3B3-CE61-11BE-FE48DBAFC04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412280" y="3900833"/>
            <a:ext cx="473234" cy="1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6B3D4E2-0D68-6E3A-5794-54536088B4DC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rot="5400000">
            <a:off x="5447317" y="3899281"/>
            <a:ext cx="477014" cy="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6A5A56E-895B-8EF2-7B7A-938BBC1AE51A}"/>
              </a:ext>
            </a:extLst>
          </p:cNvPr>
          <p:cNvCxnSpPr>
            <a:cxnSpLocks/>
            <a:stCxn id="64" idx="2"/>
            <a:endCxn id="77" idx="0"/>
          </p:cNvCxnSpPr>
          <p:nvPr/>
        </p:nvCxnSpPr>
        <p:spPr>
          <a:xfrm rot="5400000">
            <a:off x="1445861" y="3015848"/>
            <a:ext cx="385122" cy="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588712D-EBC6-4706-879C-60461F98625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4392633" y="944546"/>
            <a:ext cx="385798" cy="142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705475E-CCFD-AE6C-1ECD-6FC35B7C0755}"/>
              </a:ext>
            </a:extLst>
          </p:cNvPr>
          <p:cNvSpPr/>
          <p:nvPr/>
        </p:nvSpPr>
        <p:spPr>
          <a:xfrm>
            <a:off x="1020091" y="2335472"/>
            <a:ext cx="1237510" cy="488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Converter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F0EDB14-00DF-EF8D-5349-4873297EC50B}"/>
              </a:ext>
            </a:extLst>
          </p:cNvPr>
          <p:cNvCxnSpPr>
            <a:cxnSpLocks/>
            <a:stCxn id="6" idx="2"/>
            <a:endCxn id="64" idx="0"/>
          </p:cNvCxnSpPr>
          <p:nvPr/>
        </p:nvCxnSpPr>
        <p:spPr>
          <a:xfrm rot="5400000">
            <a:off x="2757768" y="506998"/>
            <a:ext cx="709552" cy="29473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967906" y="4138029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PROPS Application</a:t>
            </a:r>
          </a:p>
        </p:txBody>
      </p:sp>
      <p:sp>
        <p:nvSpPr>
          <p:cNvPr id="77" name="Document 76">
            <a:extLst>
              <a:ext uri="{FF2B5EF4-FFF2-40B4-BE49-F238E27FC236}">
                <a16:creationId xmlns:a16="http://schemas.microsoft.com/office/drawing/2014/main" id="{A3CD0AEC-CB34-8A15-8447-BC53088EA0AE}"/>
              </a:ext>
            </a:extLst>
          </p:cNvPr>
          <p:cNvSpPr/>
          <p:nvPr/>
        </p:nvSpPr>
        <p:spPr>
          <a:xfrm>
            <a:off x="1019243" y="3208833"/>
            <a:ext cx="1237510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endParaRPr lang="en-NL" sz="1200" dirty="0">
              <a:latin typeface="Gill Sans MT" panose="020B0502020104020203" pitchFamily="34" charset="77"/>
            </a:endParaRPr>
          </a:p>
          <a:p>
            <a:pPr algn="ctr"/>
            <a:r>
              <a:rPr lang="en-NL" sz="1200" dirty="0">
                <a:latin typeface="Gill Sans MT" panose="020B0502020104020203" pitchFamily="34" charset="77"/>
              </a:rPr>
              <a:t>classes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D89FB09C-3DBA-BD58-D9EC-6D5498E02EA6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rot="16200000" flipH="1">
            <a:off x="1401805" y="3900988"/>
            <a:ext cx="473234" cy="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8270848E-3003-81CB-EDFD-8BE37DC07659}"/>
              </a:ext>
            </a:extLst>
          </p:cNvPr>
          <p:cNvSpPr txBox="1"/>
          <p:nvPr/>
        </p:nvSpPr>
        <p:spPr>
          <a:xfrm>
            <a:off x="6546338" y="213501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Gill Sans MT" panose="020B0502020104020203" pitchFamily="34" charset="77"/>
              </a:rPr>
              <a:t>Language Engineer Flow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73C12B-80B8-F837-7584-51F0C7D32F1B}"/>
              </a:ext>
            </a:extLst>
          </p:cNvPr>
          <p:cNvSpPr/>
          <p:nvPr/>
        </p:nvSpPr>
        <p:spPr>
          <a:xfrm>
            <a:off x="7079410" y="2335472"/>
            <a:ext cx="1308843" cy="4732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Converter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3A7F403-8899-CAE9-05EF-DDEB53E533C1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 rot="16200000" flipH="1">
            <a:off x="5805261" y="406901"/>
            <a:ext cx="709552" cy="314759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ocument 51">
            <a:extLst>
              <a:ext uri="{FF2B5EF4-FFF2-40B4-BE49-F238E27FC236}">
                <a16:creationId xmlns:a16="http://schemas.microsoft.com/office/drawing/2014/main" id="{979515C3-8F71-0A2E-793A-0AE0E1136EBF}"/>
              </a:ext>
            </a:extLst>
          </p:cNvPr>
          <p:cNvSpPr/>
          <p:nvPr/>
        </p:nvSpPr>
        <p:spPr>
          <a:xfrm>
            <a:off x="7084030" y="3208833"/>
            <a:ext cx="1308843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 err="1">
                <a:latin typeface="Gill Sans MT" panose="020B0502020104020203" pitchFamily="34" charset="77"/>
              </a:rPr>
              <a:t>Ecore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7084029" y="4138029"/>
            <a:ext cx="1308844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 err="1">
                <a:latin typeface="Gill Sans MT" panose="020B0502020104020203" pitchFamily="34" charset="77"/>
              </a:rPr>
              <a:t>Ecore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 + Xtend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A6790ECB-F987-27DB-F55E-C2D37B81A365}"/>
              </a:ext>
            </a:extLst>
          </p:cNvPr>
          <p:cNvCxnSpPr>
            <a:cxnSpLocks/>
          </p:cNvCxnSpPr>
          <p:nvPr/>
        </p:nvCxnSpPr>
        <p:spPr>
          <a:xfrm rot="5400000">
            <a:off x="7483663" y="3899522"/>
            <a:ext cx="47701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8D4FB1-D141-7686-42AF-2E9478DECC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3767" y="3008768"/>
            <a:ext cx="40013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3159B6E-E6DF-97A5-7481-DEA907FB9AD3}"/>
              </a:ext>
            </a:extLst>
          </p:cNvPr>
          <p:cNvSpPr/>
          <p:nvPr/>
        </p:nvSpPr>
        <p:spPr>
          <a:xfrm>
            <a:off x="2752792" y="2128423"/>
            <a:ext cx="1819208" cy="2755727"/>
          </a:xfrm>
          <a:prstGeom prst="rect">
            <a:avLst/>
          </a:prstGeom>
          <a:solidFill>
            <a:schemeClr val="lt1">
              <a:alpha val="67000"/>
            </a:schemeClr>
          </a:solidFill>
          <a:ln w="12700">
            <a:solidFill>
              <a:srgbClr val="B3CEF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9933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225984" y="3298541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with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721470" y="4062578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Web Editor</a:t>
            </a:r>
          </a:p>
        </p:txBody>
      </p:sp>
      <p:sp>
        <p:nvSpPr>
          <p:cNvPr id="63" name="Document 62">
            <a:extLst>
              <a:ext uri="{FF2B5EF4-FFF2-40B4-BE49-F238E27FC236}">
                <a16:creationId xmlns:a16="http://schemas.microsoft.com/office/drawing/2014/main" id="{DC9CA475-AFF8-88D3-1124-D6B5EC06A91E}"/>
              </a:ext>
            </a:extLst>
          </p:cNvPr>
          <p:cNvSpPr/>
          <p:nvPr/>
        </p:nvSpPr>
        <p:spPr>
          <a:xfrm>
            <a:off x="3272453" y="2016355"/>
            <a:ext cx="1283251" cy="603294"/>
          </a:xfrm>
          <a:prstGeom prst="flowChartDocument">
            <a:avLst/>
          </a:prstGeom>
          <a:solidFill>
            <a:schemeClr val="accent4">
              <a:lumMod val="75000"/>
              <a:alpha val="47000"/>
            </a:schemeClr>
          </a:solidFill>
          <a:ln w="6350">
            <a:solidFill>
              <a:srgbClr val="00B05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PROPS LionWeb</a:t>
            </a:r>
          </a:p>
          <a:p>
            <a:pPr algn="ctr"/>
            <a:r>
              <a:rPr lang="en-US" sz="1200" dirty="0" err="1">
                <a:latin typeface="Gill Sans MT" panose="020B0502020104020203" pitchFamily="34" charset="77"/>
              </a:rPr>
              <a:t>Instance.json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3243698" y="784428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Application</a:t>
            </a:r>
          </a:p>
        </p:txBody>
      </p:sp>
      <p:sp>
        <p:nvSpPr>
          <p:cNvPr id="122" name="Document 121">
            <a:extLst>
              <a:ext uri="{FF2B5EF4-FFF2-40B4-BE49-F238E27FC236}">
                <a16:creationId xmlns:a16="http://schemas.microsoft.com/office/drawing/2014/main" id="{7DD82DAF-4E15-9136-1BA3-43EE401F5EAC}"/>
              </a:ext>
            </a:extLst>
          </p:cNvPr>
          <p:cNvSpPr/>
          <p:nvPr/>
        </p:nvSpPr>
        <p:spPr>
          <a:xfrm>
            <a:off x="962403" y="236108"/>
            <a:ext cx="1136376" cy="414485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DEB3E11-D4DF-BC82-3CE4-1BBDCA904C84}"/>
              </a:ext>
            </a:extLst>
          </p:cNvPr>
          <p:cNvCxnSpPr>
            <a:cxnSpLocks/>
            <a:stCxn id="122" idx="3"/>
            <a:endCxn id="76" idx="0"/>
          </p:cNvCxnSpPr>
          <p:nvPr/>
        </p:nvCxnSpPr>
        <p:spPr>
          <a:xfrm>
            <a:off x="2098779" y="443351"/>
            <a:ext cx="1815859" cy="34107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BD6784E-F6EA-8572-4FB0-406B6EFB568C}"/>
              </a:ext>
            </a:extLst>
          </p:cNvPr>
          <p:cNvCxnSpPr>
            <a:cxnSpLocks/>
            <a:stCxn id="76" idx="2"/>
            <a:endCxn id="63" idx="0"/>
          </p:cNvCxnSpPr>
          <p:nvPr/>
        </p:nvCxnSpPr>
        <p:spPr>
          <a:xfrm rot="5400000">
            <a:off x="3540492" y="1642209"/>
            <a:ext cx="747734" cy="55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C636A2B0-010E-03D2-3190-5315A2723676}"/>
              </a:ext>
            </a:extLst>
          </p:cNvPr>
          <p:cNvCxnSpPr>
            <a:cxnSpLocks/>
            <a:stCxn id="63" idx="2"/>
            <a:endCxn id="12" idx="0"/>
          </p:cNvCxnSpPr>
          <p:nvPr/>
        </p:nvCxnSpPr>
        <p:spPr>
          <a:xfrm rot="16200000" flipH="1">
            <a:off x="3554971" y="2938873"/>
            <a:ext cx="718776" cy="56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D0F3C59-1A8B-A488-A506-E8A1CDA1FE87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2780161" y="3170196"/>
            <a:ext cx="453097" cy="181586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ocument 201">
            <a:extLst>
              <a:ext uri="{FF2B5EF4-FFF2-40B4-BE49-F238E27FC236}">
                <a16:creationId xmlns:a16="http://schemas.microsoft.com/office/drawing/2014/main" id="{18D60361-027C-FD57-8A98-0BBACC57140A}"/>
              </a:ext>
            </a:extLst>
          </p:cNvPr>
          <p:cNvSpPr/>
          <p:nvPr/>
        </p:nvSpPr>
        <p:spPr>
          <a:xfrm>
            <a:off x="7535442" y="3203029"/>
            <a:ext cx="1214099" cy="744858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HTML Page</a:t>
            </a:r>
          </a:p>
          <a:p>
            <a:pPr algn="ctr"/>
            <a:r>
              <a:rPr lang="en-US" sz="1200" dirty="0">
                <a:latin typeface="Gill Sans MT" panose="020B0502020104020203" pitchFamily="34" charset="77"/>
              </a:rPr>
              <a:t>with PROPS instance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E7E941E0-E267-79CE-F46A-0FFF5684BA07}"/>
              </a:ext>
            </a:extLst>
          </p:cNvPr>
          <p:cNvCxnSpPr>
            <a:cxnSpLocks/>
            <a:stCxn id="94" idx="3"/>
            <a:endCxn id="202" idx="1"/>
          </p:cNvCxnSpPr>
          <p:nvPr/>
        </p:nvCxnSpPr>
        <p:spPr>
          <a:xfrm>
            <a:off x="6797930" y="3575059"/>
            <a:ext cx="737512" cy="39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2F8754A3-4FDA-6F5A-941A-3E7DA2C2559F}"/>
              </a:ext>
            </a:extLst>
          </p:cNvPr>
          <p:cNvCxnSpPr>
            <a:cxnSpLocks/>
            <a:stCxn id="12" idx="1"/>
            <a:endCxn id="76" idx="1"/>
          </p:cNvCxnSpPr>
          <p:nvPr/>
        </p:nvCxnSpPr>
        <p:spPr>
          <a:xfrm rot="10800000" flipH="1">
            <a:off x="3225984" y="1026526"/>
            <a:ext cx="17714" cy="2548535"/>
          </a:xfrm>
          <a:prstGeom prst="bentConnector3">
            <a:avLst>
              <a:gd name="adj1" fmla="val -1290505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ocument 209">
            <a:extLst>
              <a:ext uri="{FF2B5EF4-FFF2-40B4-BE49-F238E27FC236}">
                <a16:creationId xmlns:a16="http://schemas.microsoft.com/office/drawing/2014/main" id="{464ED835-6945-6484-1349-7F66F85F0299}"/>
              </a:ext>
            </a:extLst>
          </p:cNvPr>
          <p:cNvSpPr/>
          <p:nvPr/>
        </p:nvSpPr>
        <p:spPr>
          <a:xfrm>
            <a:off x="5541086" y="790594"/>
            <a:ext cx="1136376" cy="473232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Changed</a:t>
            </a:r>
          </a:p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A1EF968F-39FB-BCC1-D866-338B55B92DC9}"/>
              </a:ext>
            </a:extLst>
          </p:cNvPr>
          <p:cNvCxnSpPr>
            <a:cxnSpLocks/>
            <a:stCxn id="76" idx="3"/>
            <a:endCxn id="210" idx="1"/>
          </p:cNvCxnSpPr>
          <p:nvPr/>
        </p:nvCxnSpPr>
        <p:spPr>
          <a:xfrm>
            <a:off x="4585578" y="1026525"/>
            <a:ext cx="955508" cy="68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18E1B192-D89C-0811-DFD2-95B568B81871}"/>
              </a:ext>
            </a:extLst>
          </p:cNvPr>
          <p:cNvSpPr txBox="1"/>
          <p:nvPr/>
        </p:nvSpPr>
        <p:spPr>
          <a:xfrm flipH="1">
            <a:off x="2689994" y="172430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4348DCD-4240-31F9-EDD5-D5707A00AFD0}"/>
              </a:ext>
            </a:extLst>
          </p:cNvPr>
          <p:cNvSpPr txBox="1"/>
          <p:nvPr/>
        </p:nvSpPr>
        <p:spPr>
          <a:xfrm>
            <a:off x="3968398" y="13360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01F0F94-53DB-B7FB-C828-010EB959A620}"/>
              </a:ext>
            </a:extLst>
          </p:cNvPr>
          <p:cNvSpPr txBox="1"/>
          <p:nvPr/>
        </p:nvSpPr>
        <p:spPr>
          <a:xfrm>
            <a:off x="3914638" y="2671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E51E784-9393-36FB-52AC-5AD57B07A695}"/>
              </a:ext>
            </a:extLst>
          </p:cNvPr>
          <p:cNvSpPr txBox="1"/>
          <p:nvPr/>
        </p:nvSpPr>
        <p:spPr>
          <a:xfrm>
            <a:off x="2737083" y="4287224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4</a:t>
            </a:r>
            <a:endParaRPr lang="en-NL" sz="1200" dirty="0">
              <a:solidFill>
                <a:srgbClr val="00B050"/>
              </a:solidFill>
              <a:latin typeface="Gill Sans MT" panose="020B0502020104020203" pitchFamily="34" charset="7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5106274-C860-D199-7659-920F03FEE811}"/>
              </a:ext>
            </a:extLst>
          </p:cNvPr>
          <p:cNvSpPr txBox="1"/>
          <p:nvPr/>
        </p:nvSpPr>
        <p:spPr>
          <a:xfrm>
            <a:off x="6946096" y="3340631"/>
            <a:ext cx="35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6</a:t>
            </a:r>
            <a:endParaRPr lang="en-NL" sz="1200" dirty="0">
              <a:solidFill>
                <a:srgbClr val="00B050"/>
              </a:solidFill>
              <a:latin typeface="Gill Sans MT" panose="020B0502020104020203" pitchFamily="34" charset="7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94E8FDB-D027-5F1D-7BD2-42FFFAC5C4DA}"/>
              </a:ext>
            </a:extLst>
          </p:cNvPr>
          <p:cNvSpPr txBox="1"/>
          <p:nvPr/>
        </p:nvSpPr>
        <p:spPr>
          <a:xfrm>
            <a:off x="4913507" y="33406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5</a:t>
            </a:r>
            <a:endParaRPr lang="en-NL" sz="1200" dirty="0">
              <a:solidFill>
                <a:srgbClr val="00B050"/>
              </a:solidFill>
              <a:latin typeface="Gill Sans MT" panose="020B0502020104020203" pitchFamily="34" charset="7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E0DD6F6-45C4-642B-E774-382A14E86D9A}"/>
              </a:ext>
            </a:extLst>
          </p:cNvPr>
          <p:cNvSpPr txBox="1"/>
          <p:nvPr/>
        </p:nvSpPr>
        <p:spPr>
          <a:xfrm>
            <a:off x="2620886" y="1854617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5420621" y="3298540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</a:t>
            </a:r>
            <a:r>
              <a:rPr lang="en-US" sz="1200" dirty="0">
                <a:latin typeface="Gill Sans MT" panose="020B0502020104020203" pitchFamily="34" charset="77"/>
              </a:rPr>
              <a:t>MF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</a:t>
            </a:r>
            <a:r>
              <a:rPr lang="en-US" sz="1200" dirty="0">
                <a:latin typeface="Gill Sans MT" panose="020B0502020104020203" pitchFamily="34" charset="77"/>
              </a:rPr>
              <a:t>instance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C9DDB5B-5115-70F1-80C5-0B1DA86233AD}"/>
              </a:ext>
            </a:extLst>
          </p:cNvPr>
          <p:cNvCxnSpPr>
            <a:cxnSpLocks/>
            <a:stCxn id="12" idx="3"/>
            <a:endCxn id="94" idx="1"/>
          </p:cNvCxnSpPr>
          <p:nvPr/>
        </p:nvCxnSpPr>
        <p:spPr>
          <a:xfrm flipV="1">
            <a:off x="4603293" y="3575059"/>
            <a:ext cx="81732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AEAE48-7B17-7CCB-930A-E7FB63828317}"/>
              </a:ext>
            </a:extLst>
          </p:cNvPr>
          <p:cNvSpPr txBox="1"/>
          <p:nvPr/>
        </p:nvSpPr>
        <p:spPr>
          <a:xfrm>
            <a:off x="7256750" y="228526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Gill Sans MT" panose="020B0502020104020203" pitchFamily="34" charset="77"/>
              </a:rPr>
              <a:t>End User Flow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BD852B-8DA9-CCCB-BE0A-535D0C5B62B7}"/>
              </a:ext>
            </a:extLst>
          </p:cNvPr>
          <p:cNvSpPr txBox="1"/>
          <p:nvPr/>
        </p:nvSpPr>
        <p:spPr>
          <a:xfrm>
            <a:off x="4978318" y="695911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2008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5861-DBAC-BCC3-0B23-A737BEDD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 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544B8-DEEB-947C-0319-2738E51A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/>
          <a:lstStyle/>
          <a:p>
            <a:pPr lvl="0"/>
            <a:r>
              <a:rPr lang="en-GB" dirty="0">
                <a:latin typeface="Gill Sans MT" panose="020B0502020104020203" pitchFamily="34" charset="77"/>
              </a:rPr>
              <a:t>Generate LionWeb metamodel from Kotlin classes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Parse properties file and store as LionWeb instance model</a:t>
            </a:r>
            <a:endParaRPr lang="en-GB" dirty="0">
              <a:latin typeface="Gill Sans MT" panose="020B0502020104020203" pitchFamily="34" charset="77"/>
              <a:sym typeface="Roboto Mono"/>
            </a:endParaRP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metamodel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Convert to MPS languages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properties instance 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Show instance model in Freon web editor, served from MPS via LionWeb protocol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Change some values in Freon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Store changes back 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Export example instance from MPS to </a:t>
            </a:r>
            <a:r>
              <a:rPr lang="en-GB" dirty="0" err="1">
                <a:latin typeface="Gill Sans MT" panose="020B0502020104020203" pitchFamily="34" charset="77"/>
              </a:rPr>
              <a:t>LIonWeb</a:t>
            </a:r>
            <a:endParaRPr lang="en-GB" dirty="0">
              <a:latin typeface="Gill Sans MT" panose="020B0502020104020203" pitchFamily="34" charset="77"/>
            </a:endParaRPr>
          </a:p>
          <a:p>
            <a:pPr lvl="0"/>
            <a:r>
              <a:rPr lang="en-GB" dirty="0" err="1">
                <a:latin typeface="Gill Sans MT" panose="020B0502020104020203" pitchFamily="34" charset="77"/>
              </a:rPr>
              <a:t>Unparse</a:t>
            </a:r>
            <a:r>
              <a:rPr lang="en-GB" dirty="0">
                <a:latin typeface="Gill Sans MT" panose="020B0502020104020203" pitchFamily="34" charset="77"/>
              </a:rPr>
              <a:t> example instance</a:t>
            </a:r>
          </a:p>
          <a:p>
            <a:endParaRPr lang="en-NL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DF5896-790E-F0A1-6589-F126054F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50416"/>
              </p:ext>
            </p:extLst>
          </p:nvPr>
        </p:nvGraphicFramePr>
        <p:xfrm>
          <a:off x="229504" y="299824"/>
          <a:ext cx="4017581" cy="2961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62965">
                  <a:extLst>
                    <a:ext uri="{9D8B030D-6E8A-4147-A177-3AD203B41FA5}">
                      <a16:colId xmlns:a16="http://schemas.microsoft.com/office/drawing/2014/main" val="1652515754"/>
                    </a:ext>
                  </a:extLst>
                </a:gridCol>
                <a:gridCol w="2154616">
                  <a:extLst>
                    <a:ext uri="{9D8B030D-6E8A-4147-A177-3AD203B41FA5}">
                      <a16:colId xmlns:a16="http://schemas.microsoft.com/office/drawing/2014/main" val="1008339923"/>
                    </a:ext>
                  </a:extLst>
                </a:gridCol>
              </a:tblGrid>
              <a:tr h="266148">
                <a:tc gridSpan="2"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NL" b="1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LionWeb Team</a:t>
                      </a: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324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Meinte Boersma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7766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Norman Koester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26011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Sergej Koscejev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04142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Sascha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Lisson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13543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Eugen Schindler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5"/>
                        </a:rPr>
                        <a:t>Canon Production 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Printing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03265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Alex </a:t>
                      </a:r>
                      <a:r>
                        <a:rPr lang="en-US" sz="1400" b="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Shatalin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/>
                        </a:rPr>
                        <a:t>Jetbrains (MPS)</a:t>
                      </a:r>
                      <a:endParaRPr lang="en-US" sz="1400" b="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66962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Niko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Stotz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7"/>
                        </a:rPr>
                        <a:t>F1RE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86941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8"/>
                        </a:rPr>
                        <a:t>Strumenta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Starlasu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)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693175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Markus Voelter</a:t>
                      </a:r>
                      <a:endParaRPr lang="en-NL" sz="1400" b="0" i="0" u="none" strike="noStrike" cap="none" dirty="0">
                        <a:solidFill>
                          <a:schemeClr val="tx1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582602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Jos Warmer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 </a:t>
                      </a:r>
                      <a:r>
                        <a:rPr lang="en-US" sz="1400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(Freon)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011219"/>
                  </a:ext>
                </a:extLst>
              </a:tr>
            </a:tbl>
          </a:graphicData>
        </a:graphic>
      </p:graphicFrame>
      <p:pic>
        <p:nvPicPr>
          <p:cNvPr id="14" name="Graphic 13">
            <a:extLst>
              <a:ext uri="{FF2B5EF4-FFF2-40B4-BE49-F238E27FC236}">
                <a16:creationId xmlns:a16="http://schemas.microsoft.com/office/drawing/2014/main" id="{EABA3922-9059-2A35-A208-D9960805A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1430" y="506493"/>
            <a:ext cx="4108659" cy="4130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A4FFEA-200A-482E-DED6-12492E34F736}"/>
              </a:ext>
            </a:extLst>
          </p:cNvPr>
          <p:cNvSpPr txBox="1"/>
          <p:nvPr/>
        </p:nvSpPr>
        <p:spPr>
          <a:xfrm>
            <a:off x="425510" y="3711710"/>
            <a:ext cx="1568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hlink"/>
                </a:solidFill>
                <a:latin typeface="Gill Sans MT" panose="020B0502020104020203" pitchFamily="34" charset="77"/>
                <a:hlinkClick r:id="rId12"/>
              </a:rPr>
              <a:t>info@lionweb.io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86068-496A-90B9-7D10-A4B20FFF0EAB}"/>
              </a:ext>
            </a:extLst>
          </p:cNvPr>
          <p:cNvSpPr txBox="1"/>
          <p:nvPr/>
        </p:nvSpPr>
        <p:spPr>
          <a:xfrm>
            <a:off x="425510" y="439422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 dirty="0">
                <a:solidFill>
                  <a:schemeClr val="hlink"/>
                </a:solidFill>
                <a:latin typeface="Gill Sans MT" panose="020B0502020104020203" pitchFamily="34" charset="77"/>
                <a:hlinkClick r:id="rId13"/>
              </a:rPr>
              <a:t>https://join.slack.com/t/lionweb/shared_invite/zt-1uvaly9eb-z529c694OIN5oBh9FH1vhQ</a:t>
            </a:r>
            <a:endParaRPr lang="en-GB" sz="1400" u="sng" dirty="0">
              <a:latin typeface="Gill Sans MT" panose="020B05020201040202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2B917-4B36-025B-5F63-97A88FBC2D34}"/>
              </a:ext>
            </a:extLst>
          </p:cNvPr>
          <p:cNvSpPr txBox="1"/>
          <p:nvPr/>
        </p:nvSpPr>
        <p:spPr>
          <a:xfrm>
            <a:off x="229504" y="4159419"/>
            <a:ext cx="4147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follow us or use or </a:t>
            </a:r>
            <a:r>
              <a:rPr lang="en" sz="1400" b="1" i="1" dirty="0">
                <a:latin typeface="Gill Sans MT" panose="020B0502020104020203" pitchFamily="34" charset="77"/>
              </a:rPr>
              <a:t>implement</a:t>
            </a:r>
            <a:r>
              <a:rPr lang="en" sz="1400" dirty="0">
                <a:latin typeface="Gill Sans MT" panose="020B0502020104020203" pitchFamily="34" charset="77"/>
              </a:rPr>
              <a:t> LionWeb: 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D6B15-A696-B3A8-E83E-D1350A301947}"/>
              </a:ext>
            </a:extLst>
          </p:cNvPr>
          <p:cNvSpPr txBox="1"/>
          <p:nvPr/>
        </p:nvSpPr>
        <p:spPr>
          <a:xfrm>
            <a:off x="229505" y="3489547"/>
            <a:ext cx="2647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join and work with us: </a:t>
            </a:r>
            <a:endParaRPr lang="en-NL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352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2303575" y="720945"/>
            <a:ext cx="6565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Finalize Bulk Protocols and document them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Start Work on delta protocols / collaboration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Refine meta-metamodel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Improve reference implementations and examples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Support integration with more tools</a:t>
            </a:r>
            <a:endParaRPr sz="1250" dirty="0">
              <a:solidFill>
                <a:srgbClr val="1F2328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23366B-B33E-99DC-30CA-1E5BB327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/>
              <a:t>Near Term Focus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5771" y="2495386"/>
            <a:ext cx="5159625" cy="23367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Adopt language engineering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Reduce vendor lock-in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Mix and match components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Foster innovation and incremental improvements</a:t>
            </a:r>
          </a:p>
        </p:txBody>
      </p:sp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8F948693-258C-FB6B-D622-43A12C08BF8E}"/>
              </a:ext>
            </a:extLst>
          </p:cNvPr>
          <p:cNvSpPr txBox="1"/>
          <p:nvPr/>
        </p:nvSpPr>
        <p:spPr>
          <a:xfrm>
            <a:off x="2410691" y="943675"/>
            <a:ext cx="5106390" cy="11760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5000"/>
              </a:lnSpc>
              <a:buSzTx/>
              <a:buNone/>
              <a:tabLst/>
              <a:defRPr kumimoji="0" sz="1350" kern="0" spc="0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modeling tools on the web.</a:t>
            </a:r>
            <a:endParaRPr sz="1800" b="1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E43-6DEC-6821-4C72-EF217899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/>
              <a:t>Why – Rationale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FD5-0205-C2E8-2EAF-E512048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7440" y="943674"/>
            <a:ext cx="6454860" cy="37919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mature LWBs desktop-based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Everything needs to be web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Huge re-engineering effort</a:t>
            </a:r>
          </a:p>
          <a:p>
            <a:pPr>
              <a:lnSpc>
                <a:spcPct val="160000"/>
              </a:lnSpc>
            </a:pPr>
            <a:r>
              <a:rPr lang="en-US" dirty="0"/>
              <a:t>Language Engineering landscape is fragmented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Strong tool lock-in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Many interesting tools/component that you would like to use</a:t>
            </a:r>
          </a:p>
          <a:p>
            <a:pPr marL="5969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	… but …  you cannot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Everybody has to keep reinventing the wheel</a:t>
            </a:r>
          </a:p>
          <a:p>
            <a:endParaRPr lang="en-US" dirty="0"/>
          </a:p>
          <a:p>
            <a:r>
              <a:rPr lang="en-US" dirty="0"/>
              <a:t>Our community is too small to afford this, w</a:t>
            </a:r>
            <a:r>
              <a:rPr lang="en-US" dirty="0">
                <a:sym typeface="Wingdings" panose="05000000000000000000" pitchFamily="2" charset="2"/>
              </a:rPr>
              <a:t>e can only grow if we can benefit from each others work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LionWeb: Language                               on the Web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C0990-0C7C-C648-ADE9-7CAED3EDBFEB}"/>
              </a:ext>
            </a:extLst>
          </p:cNvPr>
          <p:cNvSpPr txBox="1"/>
          <p:nvPr/>
        </p:nvSpPr>
        <p:spPr>
          <a:xfrm>
            <a:off x="4515044" y="4043718"/>
            <a:ext cx="146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latin typeface="Gill Sans MT" panose="020B0502020104020203" pitchFamily="34" charset="77"/>
              </a:rPr>
              <a:t>Interfaces</a:t>
            </a:r>
          </a:p>
          <a:p>
            <a:r>
              <a:rPr lang="en-NL" sz="1600" dirty="0">
                <a:latin typeface="Gill Sans MT" panose="020B0502020104020203" pitchFamily="34" charset="77"/>
              </a:rPr>
              <a:t>Interoperability</a:t>
            </a:r>
          </a:p>
          <a:p>
            <a:r>
              <a:rPr lang="en-NL" sz="1600" dirty="0">
                <a:latin typeface="Gill Sans MT" panose="020B0502020104020203" pitchFamily="34" charset="77"/>
              </a:rPr>
              <a:t>Integration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3425EB1-3154-E123-A1A7-A2F3E5229519}"/>
              </a:ext>
            </a:extLst>
          </p:cNvPr>
          <p:cNvSpPr/>
          <p:nvPr/>
        </p:nvSpPr>
        <p:spPr>
          <a:xfrm>
            <a:off x="4386085" y="4124199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64B54F3-EB09-97B2-C7AB-348BD248BF24}"/>
              </a:ext>
            </a:extLst>
          </p:cNvPr>
          <p:cNvSpPr/>
          <p:nvPr/>
        </p:nvSpPr>
        <p:spPr>
          <a:xfrm rot="10800000">
            <a:off x="5937675" y="4121987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037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A7DD-6D32-6EBE-D766-FF0F5D3F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–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5C35-1DA6-6C45-80C9-84DF558A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</p:spPr>
        <p:txBody>
          <a:bodyPr/>
          <a:lstStyle/>
          <a:p>
            <a:r>
              <a:rPr lang="en-US" dirty="0" err="1"/>
              <a:t>LionWeb</a:t>
            </a:r>
            <a:r>
              <a:rPr lang="en-US" dirty="0"/>
              <a:t> as boring, reliable base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Innovate on top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Rough consensus &amp; Running code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Yoyo approach</a:t>
            </a:r>
          </a:p>
          <a:p>
            <a:endParaRPr lang="en-US" dirty="0"/>
          </a:p>
          <a:p>
            <a:r>
              <a:rPr lang="en-US" dirty="0"/>
              <a:t>Everything is a model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Markus </a:t>
            </a:r>
            <a:r>
              <a:rPr lang="en-US" dirty="0" err="1">
                <a:latin typeface="Gill Sans MT" panose="020B0502020104020203" pitchFamily="34" charset="77"/>
                <a:sym typeface="Wingdings" panose="05000000000000000000" pitchFamily="2" charset="2"/>
              </a:rPr>
              <a:t>Voelter’s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 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  <a:hlinkClick r:id="rId2"/>
              </a:rPr>
              <a:t>Whitepaper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 </a:t>
            </a:r>
          </a:p>
          <a:p>
            <a:pPr marL="596900" lvl="1" indent="0">
              <a:buNone/>
            </a:pP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	“</a:t>
            </a:r>
            <a:r>
              <a:rPr lang="en-US" i="1" dirty="0">
                <a:latin typeface="Gill Sans MT" panose="020B0502020104020203" pitchFamily="34" charset="77"/>
                <a:sym typeface="Wingdings" panose="05000000000000000000" pitchFamily="2" charset="2"/>
              </a:rPr>
              <a:t>A Platform for Systems and Business Modeling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”</a:t>
            </a:r>
          </a:p>
          <a:p>
            <a:endParaRPr lang="en-US" dirty="0"/>
          </a:p>
          <a:p>
            <a:r>
              <a:rPr lang="en-US" dirty="0"/>
              <a:t>Business-friendly Open Source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Apache 2.0 license</a:t>
            </a:r>
          </a:p>
        </p:txBody>
      </p:sp>
    </p:spTree>
    <p:extLst>
      <p:ext uri="{BB962C8B-B14F-4D97-AF65-F5344CB8AC3E}">
        <p14:creationId xmlns:p14="http://schemas.microsoft.com/office/powerpoint/2010/main" val="18512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F3DB-749D-E592-9058-FDC54804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354" y="29000"/>
            <a:ext cx="675160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we working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5A3A-8A3C-1E6E-C0D1-0CD3C891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6354" y="937058"/>
            <a:ext cx="5997946" cy="1634691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latin typeface="Gill Sans MT" panose="020B0502020104020203" pitchFamily="34" charset="77"/>
              </a:rPr>
              <a:t>Interoperability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meta-metamodel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serialization format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68F56-CA9C-527C-69AF-6C321F0ADBFF}"/>
              </a:ext>
            </a:extLst>
          </p:cNvPr>
          <p:cNvSpPr txBox="1"/>
          <p:nvPr/>
        </p:nvSpPr>
        <p:spPr>
          <a:xfrm>
            <a:off x="5074421" y="1434431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77"/>
              </a:rPr>
              <a:t>2023.1 Release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277498A-F716-0762-3D75-AC4429735AA0}"/>
              </a:ext>
            </a:extLst>
          </p:cNvPr>
          <p:cNvSpPr/>
          <p:nvPr/>
        </p:nvSpPr>
        <p:spPr>
          <a:xfrm>
            <a:off x="4822760" y="1355874"/>
            <a:ext cx="149761" cy="464892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6DFEF-21B4-8303-92D9-EC8FC406C7AE}"/>
              </a:ext>
            </a:extLst>
          </p:cNvPr>
          <p:cNvSpPr txBox="1"/>
          <p:nvPr/>
        </p:nvSpPr>
        <p:spPr>
          <a:xfrm>
            <a:off x="5074421" y="1834364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77"/>
              </a:rPr>
              <a:t>Next release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430253A-C6C8-2775-EFE5-D38D3E3F0DB6}"/>
              </a:ext>
            </a:extLst>
          </p:cNvPr>
          <p:cNvSpPr/>
          <p:nvPr/>
        </p:nvSpPr>
        <p:spPr>
          <a:xfrm>
            <a:off x="4817073" y="1884953"/>
            <a:ext cx="155448" cy="229485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86882-7DBA-AA01-DF24-3C9F25B6206B}"/>
              </a:ext>
            </a:extLst>
          </p:cNvPr>
          <p:cNvSpPr txBox="1">
            <a:spLocks/>
          </p:cNvSpPr>
          <p:nvPr/>
        </p:nvSpPr>
        <p:spPr>
          <a:xfrm>
            <a:off x="2326354" y="3057619"/>
            <a:ext cx="2807209" cy="192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Programming APIs 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Java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Kotlin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TypeScript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JavaScript</a:t>
            </a: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pPr marL="11430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4FF7C51-F39A-A908-A5E6-7732CBA07636}"/>
              </a:ext>
            </a:extLst>
          </p:cNvPr>
          <p:cNvSpPr txBox="1">
            <a:spLocks/>
          </p:cNvSpPr>
          <p:nvPr/>
        </p:nvSpPr>
        <p:spPr>
          <a:xfrm>
            <a:off x="5133563" y="3057619"/>
            <a:ext cx="2807209" cy="17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Tool integrations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MPS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Starlasu</a:t>
            </a:r>
            <a:endParaRPr lang="en-US" dirty="0">
              <a:latin typeface="Gill Sans MT" panose="020B0502020104020203" pitchFamily="34" charset="77"/>
            </a:endParaRP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Freon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Ecore</a:t>
            </a: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7621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B47D-EFAF-C544-78A2-FD996635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not – 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DB45-965F-B84A-8A79-742E2257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Yet another Language Workbench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Plug-and-play component system</a:t>
            </a:r>
          </a:p>
          <a:p>
            <a:endParaRPr lang="en-US" dirty="0"/>
          </a:p>
          <a:p>
            <a:r>
              <a:rPr lang="en-US" dirty="0"/>
              <a:t>Deployment scheme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D8E581-09A0-4004-4DFB-5D87B0A8E793}"/>
              </a:ext>
            </a:extLst>
          </p:cNvPr>
          <p:cNvGrpSpPr/>
          <p:nvPr/>
        </p:nvGrpSpPr>
        <p:grpSpPr>
          <a:xfrm>
            <a:off x="2180959" y="1330751"/>
            <a:ext cx="6390354" cy="2052911"/>
            <a:chOff x="2770239" y="1571221"/>
            <a:chExt cx="6390354" cy="205291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5073033-B1DF-41EA-8848-9990CAFF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2281" y="1571221"/>
              <a:ext cx="788312" cy="7883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965DE8-D5E1-E322-134E-3A8D51DC8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8883" y="1645400"/>
              <a:ext cx="1032228" cy="78831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247C19-7BAB-2BBD-B977-F330AF911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4633" y="1605454"/>
              <a:ext cx="821156" cy="78831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18B07B-1C21-78C8-DEF4-1210D020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930" y="2978202"/>
              <a:ext cx="1367997" cy="645930"/>
            </a:xfrm>
            <a:prstGeom prst="rect">
              <a:avLst/>
            </a:prstGeom>
          </p:spPr>
        </p:pic>
        <p:grpSp>
          <p:nvGrpSpPr>
            <p:cNvPr id="20" name="Graphic 18">
              <a:extLst>
                <a:ext uri="{FF2B5EF4-FFF2-40B4-BE49-F238E27FC236}">
                  <a16:creationId xmlns:a16="http://schemas.microsoft.com/office/drawing/2014/main" id="{7A913A8A-A325-72DE-7465-54A34AD8FF2D}"/>
                </a:ext>
              </a:extLst>
            </p:cNvPr>
            <p:cNvGrpSpPr/>
            <p:nvPr/>
          </p:nvGrpSpPr>
          <p:grpSpPr>
            <a:xfrm>
              <a:off x="2785731" y="2662030"/>
              <a:ext cx="1367997" cy="304179"/>
              <a:chOff x="5062536" y="-1290038"/>
              <a:chExt cx="1380066" cy="304180"/>
            </a:xfrm>
            <a:solidFill>
              <a:srgbClr val="0078B0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B6501F2-FC8A-7C49-91C1-1616995ADB8F}"/>
                  </a:ext>
                </a:extLst>
              </p:cNvPr>
              <p:cNvSpPr/>
              <p:nvPr/>
            </p:nvSpPr>
            <p:spPr>
              <a:xfrm>
                <a:off x="5401203" y="-1213838"/>
                <a:ext cx="1041399" cy="152400"/>
              </a:xfrm>
              <a:custGeom>
                <a:avLst/>
                <a:gdLst>
                  <a:gd name="connsiteX0" fmla="*/ 74766 w 1041399"/>
                  <a:gd name="connsiteY0" fmla="*/ 144181 h 152400"/>
                  <a:gd name="connsiteX1" fmla="*/ 74766 w 1041399"/>
                  <a:gd name="connsiteY1" fmla="*/ 125033 h 152400"/>
                  <a:gd name="connsiteX2" fmla="*/ 20446 w 1041399"/>
                  <a:gd name="connsiteY2" fmla="*/ 125033 h 152400"/>
                  <a:gd name="connsiteX3" fmla="*/ 20446 w 1041399"/>
                  <a:gd name="connsiteY3" fmla="*/ 79916 h 152400"/>
                  <a:gd name="connsiteX4" fmla="*/ 73186 w 1041399"/>
                  <a:gd name="connsiteY4" fmla="*/ 79916 h 152400"/>
                  <a:gd name="connsiteX5" fmla="*/ 73186 w 1041399"/>
                  <a:gd name="connsiteY5" fmla="*/ 60768 h 152400"/>
                  <a:gd name="connsiteX6" fmla="*/ 20446 w 1041399"/>
                  <a:gd name="connsiteY6" fmla="*/ 60768 h 152400"/>
                  <a:gd name="connsiteX7" fmla="*/ 20446 w 1041399"/>
                  <a:gd name="connsiteY7" fmla="*/ 28329 h 152400"/>
                  <a:gd name="connsiteX8" fmla="*/ 74766 w 1041399"/>
                  <a:gd name="connsiteY8" fmla="*/ 28329 h 152400"/>
                  <a:gd name="connsiteX9" fmla="*/ 74766 w 1041399"/>
                  <a:gd name="connsiteY9" fmla="*/ 9181 h 152400"/>
                  <a:gd name="connsiteX10" fmla="*/ 0 w 1041399"/>
                  <a:gd name="connsiteY10" fmla="*/ 9181 h 152400"/>
                  <a:gd name="connsiteX11" fmla="*/ 0 w 1041399"/>
                  <a:gd name="connsiteY11" fmla="*/ 144181 h 152400"/>
                  <a:gd name="connsiteX12" fmla="*/ 74766 w 1041399"/>
                  <a:gd name="connsiteY12" fmla="*/ 144181 h 152400"/>
                  <a:gd name="connsiteX13" fmla="*/ 156095 w 1041399"/>
                  <a:gd name="connsiteY13" fmla="*/ 146629 h 152400"/>
                  <a:gd name="connsiteX14" fmla="*/ 187247 w 1041399"/>
                  <a:gd name="connsiteY14" fmla="*/ 134388 h 152400"/>
                  <a:gd name="connsiteX15" fmla="*/ 199708 w 1041399"/>
                  <a:gd name="connsiteY15" fmla="*/ 103611 h 152400"/>
                  <a:gd name="connsiteX16" fmla="*/ 192074 w 1041399"/>
                  <a:gd name="connsiteY16" fmla="*/ 80135 h 152400"/>
                  <a:gd name="connsiteX17" fmla="*/ 167942 w 1041399"/>
                  <a:gd name="connsiteY17" fmla="*/ 63915 h 152400"/>
                  <a:gd name="connsiteX18" fmla="*/ 167942 w 1041399"/>
                  <a:gd name="connsiteY18" fmla="*/ 63915 h 152400"/>
                  <a:gd name="connsiteX19" fmla="*/ 154428 w 1041399"/>
                  <a:gd name="connsiteY19" fmla="*/ 58407 h 152400"/>
                  <a:gd name="connsiteX20" fmla="*/ 139685 w 1041399"/>
                  <a:gd name="connsiteY20" fmla="*/ 42494 h 152400"/>
                  <a:gd name="connsiteX21" fmla="*/ 145301 w 1041399"/>
                  <a:gd name="connsiteY21" fmla="*/ 30602 h 152400"/>
                  <a:gd name="connsiteX22" fmla="*/ 159430 w 1041399"/>
                  <a:gd name="connsiteY22" fmla="*/ 25793 h 152400"/>
                  <a:gd name="connsiteX23" fmla="*/ 170750 w 1041399"/>
                  <a:gd name="connsiteY23" fmla="*/ 28591 h 152400"/>
                  <a:gd name="connsiteX24" fmla="*/ 179613 w 1041399"/>
                  <a:gd name="connsiteY24" fmla="*/ 39084 h 152400"/>
                  <a:gd name="connsiteX25" fmla="*/ 179613 w 1041399"/>
                  <a:gd name="connsiteY25" fmla="*/ 39084 h 152400"/>
                  <a:gd name="connsiteX26" fmla="*/ 196198 w 1041399"/>
                  <a:gd name="connsiteY26" fmla="*/ 29291 h 152400"/>
                  <a:gd name="connsiteX27" fmla="*/ 159605 w 1041399"/>
                  <a:gd name="connsiteY27" fmla="*/ 6558 h 152400"/>
                  <a:gd name="connsiteX28" fmla="*/ 130559 w 1041399"/>
                  <a:gd name="connsiteY28" fmla="*/ 16875 h 152400"/>
                  <a:gd name="connsiteX29" fmla="*/ 118888 w 1041399"/>
                  <a:gd name="connsiteY29" fmla="*/ 42319 h 152400"/>
                  <a:gd name="connsiteX30" fmla="*/ 146705 w 1041399"/>
                  <a:gd name="connsiteY30" fmla="*/ 76593 h 152400"/>
                  <a:gd name="connsiteX31" fmla="*/ 146705 w 1041399"/>
                  <a:gd name="connsiteY31" fmla="*/ 76593 h 152400"/>
                  <a:gd name="connsiteX32" fmla="*/ 159781 w 1041399"/>
                  <a:gd name="connsiteY32" fmla="*/ 82014 h 152400"/>
                  <a:gd name="connsiteX33" fmla="*/ 168556 w 1041399"/>
                  <a:gd name="connsiteY33" fmla="*/ 86605 h 152400"/>
                  <a:gd name="connsiteX34" fmla="*/ 174567 w 1041399"/>
                  <a:gd name="connsiteY34" fmla="*/ 91764 h 152400"/>
                  <a:gd name="connsiteX35" fmla="*/ 177989 w 1041399"/>
                  <a:gd name="connsiteY35" fmla="*/ 97797 h 152400"/>
                  <a:gd name="connsiteX36" fmla="*/ 179086 w 1041399"/>
                  <a:gd name="connsiteY36" fmla="*/ 105010 h 152400"/>
                  <a:gd name="connsiteX37" fmla="*/ 172768 w 1041399"/>
                  <a:gd name="connsiteY37" fmla="*/ 121186 h 152400"/>
                  <a:gd name="connsiteX38" fmla="*/ 156885 w 1041399"/>
                  <a:gd name="connsiteY38" fmla="*/ 127568 h 152400"/>
                  <a:gd name="connsiteX39" fmla="*/ 138457 w 1041399"/>
                  <a:gd name="connsiteY39" fmla="*/ 118825 h 152400"/>
                  <a:gd name="connsiteX40" fmla="*/ 133543 w 1041399"/>
                  <a:gd name="connsiteY40" fmla="*/ 102387 h 152400"/>
                  <a:gd name="connsiteX41" fmla="*/ 133543 w 1041399"/>
                  <a:gd name="connsiteY41" fmla="*/ 102387 h 152400"/>
                  <a:gd name="connsiteX42" fmla="*/ 112833 w 1041399"/>
                  <a:gd name="connsiteY42" fmla="*/ 106934 h 152400"/>
                  <a:gd name="connsiteX43" fmla="*/ 126961 w 1041399"/>
                  <a:gd name="connsiteY43" fmla="*/ 136224 h 152400"/>
                  <a:gd name="connsiteX44" fmla="*/ 156095 w 1041399"/>
                  <a:gd name="connsiteY44" fmla="*/ 146629 h 152400"/>
                  <a:gd name="connsiteX45" fmla="*/ 278844 w 1041399"/>
                  <a:gd name="connsiteY45" fmla="*/ 146629 h 152400"/>
                  <a:gd name="connsiteX46" fmla="*/ 309996 w 1041399"/>
                  <a:gd name="connsiteY46" fmla="*/ 134388 h 152400"/>
                  <a:gd name="connsiteX47" fmla="*/ 322457 w 1041399"/>
                  <a:gd name="connsiteY47" fmla="*/ 103611 h 152400"/>
                  <a:gd name="connsiteX48" fmla="*/ 314823 w 1041399"/>
                  <a:gd name="connsiteY48" fmla="*/ 80135 h 152400"/>
                  <a:gd name="connsiteX49" fmla="*/ 290691 w 1041399"/>
                  <a:gd name="connsiteY49" fmla="*/ 63915 h 152400"/>
                  <a:gd name="connsiteX50" fmla="*/ 290691 w 1041399"/>
                  <a:gd name="connsiteY50" fmla="*/ 63915 h 152400"/>
                  <a:gd name="connsiteX51" fmla="*/ 277177 w 1041399"/>
                  <a:gd name="connsiteY51" fmla="*/ 58407 h 152400"/>
                  <a:gd name="connsiteX52" fmla="*/ 262434 w 1041399"/>
                  <a:gd name="connsiteY52" fmla="*/ 42494 h 152400"/>
                  <a:gd name="connsiteX53" fmla="*/ 268050 w 1041399"/>
                  <a:gd name="connsiteY53" fmla="*/ 30602 h 152400"/>
                  <a:gd name="connsiteX54" fmla="*/ 282179 w 1041399"/>
                  <a:gd name="connsiteY54" fmla="*/ 25793 h 152400"/>
                  <a:gd name="connsiteX55" fmla="*/ 293499 w 1041399"/>
                  <a:gd name="connsiteY55" fmla="*/ 28591 h 152400"/>
                  <a:gd name="connsiteX56" fmla="*/ 302362 w 1041399"/>
                  <a:gd name="connsiteY56" fmla="*/ 39084 h 152400"/>
                  <a:gd name="connsiteX57" fmla="*/ 302362 w 1041399"/>
                  <a:gd name="connsiteY57" fmla="*/ 39084 h 152400"/>
                  <a:gd name="connsiteX58" fmla="*/ 318947 w 1041399"/>
                  <a:gd name="connsiteY58" fmla="*/ 29291 h 152400"/>
                  <a:gd name="connsiteX59" fmla="*/ 282354 w 1041399"/>
                  <a:gd name="connsiteY59" fmla="*/ 6558 h 152400"/>
                  <a:gd name="connsiteX60" fmla="*/ 253308 w 1041399"/>
                  <a:gd name="connsiteY60" fmla="*/ 16875 h 152400"/>
                  <a:gd name="connsiteX61" fmla="*/ 241637 w 1041399"/>
                  <a:gd name="connsiteY61" fmla="*/ 42319 h 152400"/>
                  <a:gd name="connsiteX62" fmla="*/ 269454 w 1041399"/>
                  <a:gd name="connsiteY62" fmla="*/ 76593 h 152400"/>
                  <a:gd name="connsiteX63" fmla="*/ 269454 w 1041399"/>
                  <a:gd name="connsiteY63" fmla="*/ 76593 h 152400"/>
                  <a:gd name="connsiteX64" fmla="*/ 282530 w 1041399"/>
                  <a:gd name="connsiteY64" fmla="*/ 82014 h 152400"/>
                  <a:gd name="connsiteX65" fmla="*/ 291305 w 1041399"/>
                  <a:gd name="connsiteY65" fmla="*/ 86605 h 152400"/>
                  <a:gd name="connsiteX66" fmla="*/ 297316 w 1041399"/>
                  <a:gd name="connsiteY66" fmla="*/ 91764 h 152400"/>
                  <a:gd name="connsiteX67" fmla="*/ 300738 w 1041399"/>
                  <a:gd name="connsiteY67" fmla="*/ 97797 h 152400"/>
                  <a:gd name="connsiteX68" fmla="*/ 301835 w 1041399"/>
                  <a:gd name="connsiteY68" fmla="*/ 105010 h 152400"/>
                  <a:gd name="connsiteX69" fmla="*/ 295517 w 1041399"/>
                  <a:gd name="connsiteY69" fmla="*/ 121186 h 152400"/>
                  <a:gd name="connsiteX70" fmla="*/ 279634 w 1041399"/>
                  <a:gd name="connsiteY70" fmla="*/ 127568 h 152400"/>
                  <a:gd name="connsiteX71" fmla="*/ 261206 w 1041399"/>
                  <a:gd name="connsiteY71" fmla="*/ 118825 h 152400"/>
                  <a:gd name="connsiteX72" fmla="*/ 256291 w 1041399"/>
                  <a:gd name="connsiteY72" fmla="*/ 102387 h 152400"/>
                  <a:gd name="connsiteX73" fmla="*/ 256291 w 1041399"/>
                  <a:gd name="connsiteY73" fmla="*/ 102387 h 152400"/>
                  <a:gd name="connsiteX74" fmla="*/ 235582 w 1041399"/>
                  <a:gd name="connsiteY74" fmla="*/ 106934 h 152400"/>
                  <a:gd name="connsiteX75" fmla="*/ 249710 w 1041399"/>
                  <a:gd name="connsiteY75" fmla="*/ 136224 h 152400"/>
                  <a:gd name="connsiteX76" fmla="*/ 278844 w 1041399"/>
                  <a:gd name="connsiteY76" fmla="*/ 146629 h 152400"/>
                  <a:gd name="connsiteX77" fmla="*/ 439853 w 1041399"/>
                  <a:gd name="connsiteY77" fmla="*/ 144181 h 152400"/>
                  <a:gd name="connsiteX78" fmla="*/ 439853 w 1041399"/>
                  <a:gd name="connsiteY78" fmla="*/ 125033 h 152400"/>
                  <a:gd name="connsiteX79" fmla="*/ 385534 w 1041399"/>
                  <a:gd name="connsiteY79" fmla="*/ 125033 h 152400"/>
                  <a:gd name="connsiteX80" fmla="*/ 385534 w 1041399"/>
                  <a:gd name="connsiteY80" fmla="*/ 79916 h 152400"/>
                  <a:gd name="connsiteX81" fmla="*/ 438274 w 1041399"/>
                  <a:gd name="connsiteY81" fmla="*/ 79916 h 152400"/>
                  <a:gd name="connsiteX82" fmla="*/ 438274 w 1041399"/>
                  <a:gd name="connsiteY82" fmla="*/ 60768 h 152400"/>
                  <a:gd name="connsiteX83" fmla="*/ 385534 w 1041399"/>
                  <a:gd name="connsiteY83" fmla="*/ 60768 h 152400"/>
                  <a:gd name="connsiteX84" fmla="*/ 385534 w 1041399"/>
                  <a:gd name="connsiteY84" fmla="*/ 28329 h 152400"/>
                  <a:gd name="connsiteX85" fmla="*/ 439853 w 1041399"/>
                  <a:gd name="connsiteY85" fmla="*/ 28329 h 152400"/>
                  <a:gd name="connsiteX86" fmla="*/ 439853 w 1041399"/>
                  <a:gd name="connsiteY86" fmla="*/ 9181 h 152400"/>
                  <a:gd name="connsiteX87" fmla="*/ 365088 w 1041399"/>
                  <a:gd name="connsiteY87" fmla="*/ 9181 h 152400"/>
                  <a:gd name="connsiteX88" fmla="*/ 365088 w 1041399"/>
                  <a:gd name="connsiteY88" fmla="*/ 144181 h 152400"/>
                  <a:gd name="connsiteX89" fmla="*/ 439853 w 1041399"/>
                  <a:gd name="connsiteY89" fmla="*/ 144181 h 152400"/>
                  <a:gd name="connsiteX90" fmla="*/ 603934 w 1041399"/>
                  <a:gd name="connsiteY90" fmla="*/ 152400 h 152400"/>
                  <a:gd name="connsiteX91" fmla="*/ 603934 w 1041399"/>
                  <a:gd name="connsiteY91" fmla="*/ 9181 h 152400"/>
                  <a:gd name="connsiteX92" fmla="*/ 583487 w 1041399"/>
                  <a:gd name="connsiteY92" fmla="*/ 9181 h 152400"/>
                  <a:gd name="connsiteX93" fmla="*/ 583487 w 1041399"/>
                  <a:gd name="connsiteY93" fmla="*/ 102999 h 152400"/>
                  <a:gd name="connsiteX94" fmla="*/ 484677 w 1041399"/>
                  <a:gd name="connsiteY94" fmla="*/ 0 h 152400"/>
                  <a:gd name="connsiteX95" fmla="*/ 484677 w 1041399"/>
                  <a:gd name="connsiteY95" fmla="*/ 144181 h 152400"/>
                  <a:gd name="connsiteX96" fmla="*/ 505124 w 1041399"/>
                  <a:gd name="connsiteY96" fmla="*/ 144181 h 152400"/>
                  <a:gd name="connsiteX97" fmla="*/ 505124 w 1041399"/>
                  <a:gd name="connsiteY97" fmla="*/ 49663 h 152400"/>
                  <a:gd name="connsiteX98" fmla="*/ 603934 w 1041399"/>
                  <a:gd name="connsiteY98" fmla="*/ 152400 h 152400"/>
                  <a:gd name="connsiteX99" fmla="*/ 691757 w 1041399"/>
                  <a:gd name="connsiteY99" fmla="*/ 144181 h 152400"/>
                  <a:gd name="connsiteX100" fmla="*/ 691757 w 1041399"/>
                  <a:gd name="connsiteY100" fmla="*/ 28329 h 152400"/>
                  <a:gd name="connsiteX101" fmla="*/ 722822 w 1041399"/>
                  <a:gd name="connsiteY101" fmla="*/ 28329 h 152400"/>
                  <a:gd name="connsiteX102" fmla="*/ 722822 w 1041399"/>
                  <a:gd name="connsiteY102" fmla="*/ 9181 h 152400"/>
                  <a:gd name="connsiteX103" fmla="*/ 640158 w 1041399"/>
                  <a:gd name="connsiteY103" fmla="*/ 9181 h 152400"/>
                  <a:gd name="connsiteX104" fmla="*/ 640158 w 1041399"/>
                  <a:gd name="connsiteY104" fmla="*/ 28329 h 152400"/>
                  <a:gd name="connsiteX105" fmla="*/ 671311 w 1041399"/>
                  <a:gd name="connsiteY105" fmla="*/ 28329 h 152400"/>
                  <a:gd name="connsiteX106" fmla="*/ 671311 w 1041399"/>
                  <a:gd name="connsiteY106" fmla="*/ 144181 h 152400"/>
                  <a:gd name="connsiteX107" fmla="*/ 691757 w 1041399"/>
                  <a:gd name="connsiteY107" fmla="*/ 144181 h 152400"/>
                  <a:gd name="connsiteX108" fmla="*/ 779492 w 1041399"/>
                  <a:gd name="connsiteY108" fmla="*/ 144181 h 152400"/>
                  <a:gd name="connsiteX109" fmla="*/ 779492 w 1041399"/>
                  <a:gd name="connsiteY109" fmla="*/ 9181 h 152400"/>
                  <a:gd name="connsiteX110" fmla="*/ 759046 w 1041399"/>
                  <a:gd name="connsiteY110" fmla="*/ 9181 h 152400"/>
                  <a:gd name="connsiteX111" fmla="*/ 759046 w 1041399"/>
                  <a:gd name="connsiteY111" fmla="*/ 144181 h 152400"/>
                  <a:gd name="connsiteX112" fmla="*/ 779492 w 1041399"/>
                  <a:gd name="connsiteY112" fmla="*/ 144181 h 152400"/>
                  <a:gd name="connsiteX113" fmla="*/ 836514 w 1041399"/>
                  <a:gd name="connsiteY113" fmla="*/ 144181 h 152400"/>
                  <a:gd name="connsiteX114" fmla="*/ 851608 w 1041399"/>
                  <a:gd name="connsiteY114" fmla="*/ 111393 h 152400"/>
                  <a:gd name="connsiteX115" fmla="*/ 909613 w 1041399"/>
                  <a:gd name="connsiteY115" fmla="*/ 111393 h 152400"/>
                  <a:gd name="connsiteX116" fmla="*/ 923829 w 1041399"/>
                  <a:gd name="connsiteY116" fmla="*/ 144181 h 152400"/>
                  <a:gd name="connsiteX117" fmla="*/ 946206 w 1041399"/>
                  <a:gd name="connsiteY117" fmla="*/ 144181 h 152400"/>
                  <a:gd name="connsiteX118" fmla="*/ 881532 w 1041399"/>
                  <a:gd name="connsiteY118" fmla="*/ 699 h 152400"/>
                  <a:gd name="connsiteX119" fmla="*/ 814488 w 1041399"/>
                  <a:gd name="connsiteY119" fmla="*/ 144181 h 152400"/>
                  <a:gd name="connsiteX120" fmla="*/ 836514 w 1041399"/>
                  <a:gd name="connsiteY120" fmla="*/ 144181 h 152400"/>
                  <a:gd name="connsiteX121" fmla="*/ 901276 w 1041399"/>
                  <a:gd name="connsiteY121" fmla="*/ 92244 h 152400"/>
                  <a:gd name="connsiteX122" fmla="*/ 860120 w 1041399"/>
                  <a:gd name="connsiteY122" fmla="*/ 92244 h 152400"/>
                  <a:gd name="connsiteX123" fmla="*/ 881181 w 1041399"/>
                  <a:gd name="connsiteY123" fmla="*/ 46341 h 152400"/>
                  <a:gd name="connsiteX124" fmla="*/ 901276 w 1041399"/>
                  <a:gd name="connsiteY124" fmla="*/ 92244 h 152400"/>
                  <a:gd name="connsiteX125" fmla="*/ 1041400 w 1041399"/>
                  <a:gd name="connsiteY125" fmla="*/ 144181 h 152400"/>
                  <a:gd name="connsiteX126" fmla="*/ 1041400 w 1041399"/>
                  <a:gd name="connsiteY126" fmla="*/ 125033 h 152400"/>
                  <a:gd name="connsiteX127" fmla="*/ 1001560 w 1041399"/>
                  <a:gd name="connsiteY127" fmla="*/ 125033 h 152400"/>
                  <a:gd name="connsiteX128" fmla="*/ 1001560 w 1041399"/>
                  <a:gd name="connsiteY128" fmla="*/ 9181 h 152400"/>
                  <a:gd name="connsiteX129" fmla="*/ 981114 w 1041399"/>
                  <a:gd name="connsiteY129" fmla="*/ 9181 h 152400"/>
                  <a:gd name="connsiteX130" fmla="*/ 981114 w 1041399"/>
                  <a:gd name="connsiteY130" fmla="*/ 144181 h 152400"/>
                  <a:gd name="connsiteX131" fmla="*/ 1041400 w 1041399"/>
                  <a:gd name="connsiteY131" fmla="*/ 1441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1041399" h="152400">
                    <a:moveTo>
                      <a:pt x="74766" y="144181"/>
                    </a:moveTo>
                    <a:lnTo>
                      <a:pt x="74766" y="125033"/>
                    </a:lnTo>
                    <a:lnTo>
                      <a:pt x="20446" y="125033"/>
                    </a:lnTo>
                    <a:lnTo>
                      <a:pt x="20446" y="79916"/>
                    </a:lnTo>
                    <a:lnTo>
                      <a:pt x="73186" y="79916"/>
                    </a:lnTo>
                    <a:lnTo>
                      <a:pt x="73186" y="60768"/>
                    </a:lnTo>
                    <a:lnTo>
                      <a:pt x="20446" y="60768"/>
                    </a:lnTo>
                    <a:lnTo>
                      <a:pt x="20446" y="28329"/>
                    </a:lnTo>
                    <a:lnTo>
                      <a:pt x="74766" y="28329"/>
                    </a:lnTo>
                    <a:lnTo>
                      <a:pt x="74766" y="9181"/>
                    </a:lnTo>
                    <a:lnTo>
                      <a:pt x="0" y="9181"/>
                    </a:lnTo>
                    <a:lnTo>
                      <a:pt x="0" y="144181"/>
                    </a:lnTo>
                    <a:lnTo>
                      <a:pt x="74766" y="144181"/>
                    </a:lnTo>
                    <a:close/>
                    <a:moveTo>
                      <a:pt x="156095" y="146629"/>
                    </a:moveTo>
                    <a:cubicBezTo>
                      <a:pt x="168497" y="146629"/>
                      <a:pt x="178882" y="142549"/>
                      <a:pt x="187247" y="134388"/>
                    </a:cubicBezTo>
                    <a:cubicBezTo>
                      <a:pt x="195555" y="126286"/>
                      <a:pt x="199708" y="116027"/>
                      <a:pt x="199708" y="103611"/>
                    </a:cubicBezTo>
                    <a:cubicBezTo>
                      <a:pt x="199708" y="94343"/>
                      <a:pt x="197163" y="86517"/>
                      <a:pt x="192074" y="80135"/>
                    </a:cubicBezTo>
                    <a:cubicBezTo>
                      <a:pt x="186984" y="73752"/>
                      <a:pt x="178940" y="68345"/>
                      <a:pt x="167942" y="63915"/>
                    </a:cubicBezTo>
                    <a:lnTo>
                      <a:pt x="167942" y="63915"/>
                    </a:lnTo>
                    <a:lnTo>
                      <a:pt x="154428" y="58407"/>
                    </a:lnTo>
                    <a:cubicBezTo>
                      <a:pt x="144599" y="54385"/>
                      <a:pt x="139685" y="49080"/>
                      <a:pt x="139685" y="42494"/>
                    </a:cubicBezTo>
                    <a:cubicBezTo>
                      <a:pt x="139685" y="37714"/>
                      <a:pt x="141557" y="33750"/>
                      <a:pt x="145301" y="30602"/>
                    </a:cubicBezTo>
                    <a:cubicBezTo>
                      <a:pt x="149046" y="27396"/>
                      <a:pt x="153755" y="25793"/>
                      <a:pt x="159430" y="25793"/>
                    </a:cubicBezTo>
                    <a:cubicBezTo>
                      <a:pt x="164051" y="25793"/>
                      <a:pt x="167825" y="26726"/>
                      <a:pt x="170750" y="28591"/>
                    </a:cubicBezTo>
                    <a:cubicBezTo>
                      <a:pt x="173558" y="30224"/>
                      <a:pt x="176512" y="33721"/>
                      <a:pt x="179613" y="39084"/>
                    </a:cubicBezTo>
                    <a:lnTo>
                      <a:pt x="179613" y="39084"/>
                    </a:lnTo>
                    <a:lnTo>
                      <a:pt x="196198" y="29291"/>
                    </a:lnTo>
                    <a:cubicBezTo>
                      <a:pt x="187423" y="14135"/>
                      <a:pt x="175225" y="6558"/>
                      <a:pt x="159605" y="6558"/>
                    </a:cubicBezTo>
                    <a:cubicBezTo>
                      <a:pt x="148022" y="6558"/>
                      <a:pt x="138340" y="9997"/>
                      <a:pt x="130559" y="16875"/>
                    </a:cubicBezTo>
                    <a:cubicBezTo>
                      <a:pt x="122778" y="23695"/>
                      <a:pt x="118888" y="32176"/>
                      <a:pt x="118888" y="42319"/>
                    </a:cubicBezTo>
                    <a:cubicBezTo>
                      <a:pt x="118888" y="57358"/>
                      <a:pt x="128160" y="68783"/>
                      <a:pt x="146705" y="76593"/>
                    </a:cubicBezTo>
                    <a:lnTo>
                      <a:pt x="146705" y="76593"/>
                    </a:lnTo>
                    <a:lnTo>
                      <a:pt x="159781" y="82014"/>
                    </a:lnTo>
                    <a:cubicBezTo>
                      <a:pt x="163174" y="83472"/>
                      <a:pt x="166099" y="85002"/>
                      <a:pt x="168556" y="86605"/>
                    </a:cubicBezTo>
                    <a:cubicBezTo>
                      <a:pt x="171013" y="88208"/>
                      <a:pt x="173017" y="89927"/>
                      <a:pt x="174567" y="91764"/>
                    </a:cubicBezTo>
                    <a:cubicBezTo>
                      <a:pt x="176117" y="93600"/>
                      <a:pt x="177258" y="95611"/>
                      <a:pt x="177989" y="97797"/>
                    </a:cubicBezTo>
                    <a:cubicBezTo>
                      <a:pt x="178721" y="99982"/>
                      <a:pt x="179086" y="102387"/>
                      <a:pt x="179086" y="105010"/>
                    </a:cubicBezTo>
                    <a:cubicBezTo>
                      <a:pt x="179086" y="111539"/>
                      <a:pt x="176980" y="116930"/>
                      <a:pt x="172768" y="121186"/>
                    </a:cubicBezTo>
                    <a:cubicBezTo>
                      <a:pt x="168556" y="125441"/>
                      <a:pt x="163262" y="127568"/>
                      <a:pt x="156885" y="127568"/>
                    </a:cubicBezTo>
                    <a:cubicBezTo>
                      <a:pt x="148812" y="127568"/>
                      <a:pt x="142669" y="124654"/>
                      <a:pt x="138457" y="118825"/>
                    </a:cubicBezTo>
                    <a:cubicBezTo>
                      <a:pt x="136117" y="115794"/>
                      <a:pt x="134479" y="110314"/>
                      <a:pt x="133543" y="102387"/>
                    </a:cubicBezTo>
                    <a:lnTo>
                      <a:pt x="133543" y="102387"/>
                    </a:lnTo>
                    <a:lnTo>
                      <a:pt x="112833" y="106934"/>
                    </a:lnTo>
                    <a:cubicBezTo>
                      <a:pt x="114705" y="119524"/>
                      <a:pt x="119414" y="129288"/>
                      <a:pt x="126961" y="136224"/>
                    </a:cubicBezTo>
                    <a:cubicBezTo>
                      <a:pt x="134625" y="143161"/>
                      <a:pt x="144336" y="146629"/>
                      <a:pt x="156095" y="146629"/>
                    </a:cubicBezTo>
                    <a:close/>
                    <a:moveTo>
                      <a:pt x="278844" y="146629"/>
                    </a:moveTo>
                    <a:cubicBezTo>
                      <a:pt x="291246" y="146629"/>
                      <a:pt x="301630" y="142549"/>
                      <a:pt x="309996" y="134388"/>
                    </a:cubicBezTo>
                    <a:cubicBezTo>
                      <a:pt x="318304" y="126286"/>
                      <a:pt x="322457" y="116027"/>
                      <a:pt x="322457" y="103611"/>
                    </a:cubicBezTo>
                    <a:cubicBezTo>
                      <a:pt x="322457" y="94343"/>
                      <a:pt x="319912" y="86517"/>
                      <a:pt x="314823" y="80135"/>
                    </a:cubicBezTo>
                    <a:cubicBezTo>
                      <a:pt x="309733" y="73752"/>
                      <a:pt x="301689" y="68345"/>
                      <a:pt x="290691" y="63915"/>
                    </a:cubicBezTo>
                    <a:lnTo>
                      <a:pt x="290691" y="63915"/>
                    </a:lnTo>
                    <a:lnTo>
                      <a:pt x="277177" y="58407"/>
                    </a:lnTo>
                    <a:cubicBezTo>
                      <a:pt x="267348" y="54385"/>
                      <a:pt x="262434" y="49080"/>
                      <a:pt x="262434" y="42494"/>
                    </a:cubicBezTo>
                    <a:cubicBezTo>
                      <a:pt x="262434" y="37714"/>
                      <a:pt x="264306" y="33750"/>
                      <a:pt x="268050" y="30602"/>
                    </a:cubicBezTo>
                    <a:cubicBezTo>
                      <a:pt x="271794" y="27396"/>
                      <a:pt x="276504" y="25793"/>
                      <a:pt x="282179" y="25793"/>
                    </a:cubicBezTo>
                    <a:cubicBezTo>
                      <a:pt x="286800" y="25793"/>
                      <a:pt x="290574" y="26726"/>
                      <a:pt x="293499" y="28591"/>
                    </a:cubicBezTo>
                    <a:cubicBezTo>
                      <a:pt x="296307" y="30224"/>
                      <a:pt x="299261" y="33721"/>
                      <a:pt x="302362" y="39084"/>
                    </a:cubicBezTo>
                    <a:lnTo>
                      <a:pt x="302362" y="39084"/>
                    </a:lnTo>
                    <a:lnTo>
                      <a:pt x="318947" y="29291"/>
                    </a:lnTo>
                    <a:cubicBezTo>
                      <a:pt x="310172" y="14135"/>
                      <a:pt x="297974" y="6558"/>
                      <a:pt x="282354" y="6558"/>
                    </a:cubicBezTo>
                    <a:cubicBezTo>
                      <a:pt x="270771" y="6558"/>
                      <a:pt x="261089" y="9997"/>
                      <a:pt x="253308" y="16875"/>
                    </a:cubicBezTo>
                    <a:cubicBezTo>
                      <a:pt x="245527" y="23695"/>
                      <a:pt x="241637" y="32176"/>
                      <a:pt x="241637" y="42319"/>
                    </a:cubicBezTo>
                    <a:cubicBezTo>
                      <a:pt x="241637" y="57358"/>
                      <a:pt x="250909" y="68783"/>
                      <a:pt x="269454" y="76593"/>
                    </a:cubicBezTo>
                    <a:lnTo>
                      <a:pt x="269454" y="76593"/>
                    </a:lnTo>
                    <a:lnTo>
                      <a:pt x="282530" y="82014"/>
                    </a:lnTo>
                    <a:cubicBezTo>
                      <a:pt x="285923" y="83472"/>
                      <a:pt x="288848" y="85002"/>
                      <a:pt x="291305" y="86605"/>
                    </a:cubicBezTo>
                    <a:cubicBezTo>
                      <a:pt x="293762" y="88208"/>
                      <a:pt x="295766" y="89927"/>
                      <a:pt x="297316" y="91764"/>
                    </a:cubicBezTo>
                    <a:cubicBezTo>
                      <a:pt x="298866" y="93600"/>
                      <a:pt x="300007" y="95611"/>
                      <a:pt x="300738" y="97797"/>
                    </a:cubicBezTo>
                    <a:cubicBezTo>
                      <a:pt x="301470" y="99982"/>
                      <a:pt x="301835" y="102387"/>
                      <a:pt x="301835" y="105010"/>
                    </a:cubicBezTo>
                    <a:cubicBezTo>
                      <a:pt x="301835" y="111539"/>
                      <a:pt x="299729" y="116930"/>
                      <a:pt x="295517" y="121186"/>
                    </a:cubicBezTo>
                    <a:cubicBezTo>
                      <a:pt x="291305" y="125441"/>
                      <a:pt x="286010" y="127568"/>
                      <a:pt x="279634" y="127568"/>
                    </a:cubicBezTo>
                    <a:cubicBezTo>
                      <a:pt x="271560" y="127568"/>
                      <a:pt x="265418" y="124654"/>
                      <a:pt x="261206" y="118825"/>
                    </a:cubicBezTo>
                    <a:cubicBezTo>
                      <a:pt x="258865" y="115794"/>
                      <a:pt x="257227" y="110314"/>
                      <a:pt x="256291" y="102387"/>
                    </a:cubicBezTo>
                    <a:lnTo>
                      <a:pt x="256291" y="102387"/>
                    </a:lnTo>
                    <a:lnTo>
                      <a:pt x="235582" y="106934"/>
                    </a:lnTo>
                    <a:cubicBezTo>
                      <a:pt x="237454" y="119524"/>
                      <a:pt x="242163" y="129288"/>
                      <a:pt x="249710" y="136224"/>
                    </a:cubicBezTo>
                    <a:cubicBezTo>
                      <a:pt x="257374" y="143161"/>
                      <a:pt x="267085" y="146629"/>
                      <a:pt x="278844" y="146629"/>
                    </a:cubicBezTo>
                    <a:close/>
                    <a:moveTo>
                      <a:pt x="439853" y="144181"/>
                    </a:moveTo>
                    <a:lnTo>
                      <a:pt x="439853" y="125033"/>
                    </a:lnTo>
                    <a:lnTo>
                      <a:pt x="385534" y="125033"/>
                    </a:lnTo>
                    <a:lnTo>
                      <a:pt x="385534" y="79916"/>
                    </a:lnTo>
                    <a:lnTo>
                      <a:pt x="438274" y="79916"/>
                    </a:lnTo>
                    <a:lnTo>
                      <a:pt x="438274" y="60768"/>
                    </a:lnTo>
                    <a:lnTo>
                      <a:pt x="385534" y="60768"/>
                    </a:lnTo>
                    <a:lnTo>
                      <a:pt x="385534" y="28329"/>
                    </a:lnTo>
                    <a:lnTo>
                      <a:pt x="439853" y="28329"/>
                    </a:lnTo>
                    <a:lnTo>
                      <a:pt x="439853" y="9181"/>
                    </a:lnTo>
                    <a:lnTo>
                      <a:pt x="365088" y="9181"/>
                    </a:lnTo>
                    <a:lnTo>
                      <a:pt x="365088" y="144181"/>
                    </a:lnTo>
                    <a:lnTo>
                      <a:pt x="439853" y="144181"/>
                    </a:lnTo>
                    <a:close/>
                    <a:moveTo>
                      <a:pt x="603934" y="152400"/>
                    </a:moveTo>
                    <a:lnTo>
                      <a:pt x="603934" y="9181"/>
                    </a:lnTo>
                    <a:lnTo>
                      <a:pt x="583487" y="9181"/>
                    </a:lnTo>
                    <a:lnTo>
                      <a:pt x="583487" y="102999"/>
                    </a:lnTo>
                    <a:lnTo>
                      <a:pt x="484677" y="0"/>
                    </a:lnTo>
                    <a:lnTo>
                      <a:pt x="484677" y="144181"/>
                    </a:lnTo>
                    <a:lnTo>
                      <a:pt x="505124" y="144181"/>
                    </a:lnTo>
                    <a:lnTo>
                      <a:pt x="505124" y="49663"/>
                    </a:lnTo>
                    <a:lnTo>
                      <a:pt x="603934" y="152400"/>
                    </a:lnTo>
                    <a:close/>
                    <a:moveTo>
                      <a:pt x="691757" y="144181"/>
                    </a:moveTo>
                    <a:lnTo>
                      <a:pt x="691757" y="28329"/>
                    </a:lnTo>
                    <a:lnTo>
                      <a:pt x="722822" y="28329"/>
                    </a:lnTo>
                    <a:lnTo>
                      <a:pt x="722822" y="9181"/>
                    </a:lnTo>
                    <a:lnTo>
                      <a:pt x="640158" y="9181"/>
                    </a:lnTo>
                    <a:lnTo>
                      <a:pt x="640158" y="28329"/>
                    </a:lnTo>
                    <a:lnTo>
                      <a:pt x="671311" y="28329"/>
                    </a:lnTo>
                    <a:lnTo>
                      <a:pt x="671311" y="144181"/>
                    </a:lnTo>
                    <a:lnTo>
                      <a:pt x="691757" y="144181"/>
                    </a:lnTo>
                    <a:close/>
                    <a:moveTo>
                      <a:pt x="779492" y="144181"/>
                    </a:moveTo>
                    <a:lnTo>
                      <a:pt x="779492" y="9181"/>
                    </a:lnTo>
                    <a:lnTo>
                      <a:pt x="759046" y="9181"/>
                    </a:lnTo>
                    <a:lnTo>
                      <a:pt x="759046" y="144181"/>
                    </a:lnTo>
                    <a:lnTo>
                      <a:pt x="779492" y="144181"/>
                    </a:lnTo>
                    <a:close/>
                    <a:moveTo>
                      <a:pt x="836514" y="144181"/>
                    </a:moveTo>
                    <a:lnTo>
                      <a:pt x="851608" y="111393"/>
                    </a:lnTo>
                    <a:lnTo>
                      <a:pt x="909613" y="111393"/>
                    </a:lnTo>
                    <a:lnTo>
                      <a:pt x="923829" y="144181"/>
                    </a:lnTo>
                    <a:lnTo>
                      <a:pt x="946206" y="144181"/>
                    </a:lnTo>
                    <a:lnTo>
                      <a:pt x="881532" y="699"/>
                    </a:lnTo>
                    <a:lnTo>
                      <a:pt x="814488" y="144181"/>
                    </a:lnTo>
                    <a:lnTo>
                      <a:pt x="836514" y="144181"/>
                    </a:lnTo>
                    <a:close/>
                    <a:moveTo>
                      <a:pt x="901276" y="92244"/>
                    </a:moveTo>
                    <a:lnTo>
                      <a:pt x="860120" y="92244"/>
                    </a:lnTo>
                    <a:lnTo>
                      <a:pt x="881181" y="46341"/>
                    </a:lnTo>
                    <a:lnTo>
                      <a:pt x="901276" y="92244"/>
                    </a:lnTo>
                    <a:close/>
                    <a:moveTo>
                      <a:pt x="1041400" y="144181"/>
                    </a:moveTo>
                    <a:lnTo>
                      <a:pt x="1041400" y="125033"/>
                    </a:lnTo>
                    <a:lnTo>
                      <a:pt x="1001560" y="125033"/>
                    </a:lnTo>
                    <a:lnTo>
                      <a:pt x="1001560" y="9181"/>
                    </a:lnTo>
                    <a:lnTo>
                      <a:pt x="981114" y="9181"/>
                    </a:lnTo>
                    <a:lnTo>
                      <a:pt x="981114" y="144181"/>
                    </a:lnTo>
                    <a:lnTo>
                      <a:pt x="1041400" y="1441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18">
                <a:extLst>
                  <a:ext uri="{FF2B5EF4-FFF2-40B4-BE49-F238E27FC236}">
                    <a16:creationId xmlns:a16="http://schemas.microsoft.com/office/drawing/2014/main" id="{5CD265D8-80C5-DB31-0510-71409EDB267A}"/>
                  </a:ext>
                </a:extLst>
              </p:cNvPr>
              <p:cNvGrpSpPr/>
              <p:nvPr/>
            </p:nvGrpSpPr>
            <p:grpSpPr>
              <a:xfrm>
                <a:off x="5062536" y="-1290038"/>
                <a:ext cx="202476" cy="304180"/>
                <a:chOff x="5062536" y="-1290038"/>
                <a:chExt cx="202476" cy="304180"/>
              </a:xfrm>
              <a:grpFill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00DE934-12D5-75F5-39A3-39D8FFCFBCB1}"/>
                    </a:ext>
                  </a:extLst>
                </p:cNvPr>
                <p:cNvSpPr/>
                <p:nvPr/>
              </p:nvSpPr>
              <p:spPr>
                <a:xfrm>
                  <a:off x="5112573" y="-1290038"/>
                  <a:ext cx="152439" cy="304180"/>
                </a:xfrm>
                <a:custGeom>
                  <a:avLst/>
                  <a:gdLst>
                    <a:gd name="connsiteX0" fmla="*/ 135985 w 152439"/>
                    <a:gd name="connsiteY0" fmla="*/ 147255 h 304180"/>
                    <a:gd name="connsiteX1" fmla="*/ 126777 w 152439"/>
                    <a:gd name="connsiteY1" fmla="*/ 131275 h 304180"/>
                    <a:gd name="connsiteX2" fmla="*/ 113638 w 152439"/>
                    <a:gd name="connsiteY2" fmla="*/ 108454 h 304180"/>
                    <a:gd name="connsiteX3" fmla="*/ 98358 w 152439"/>
                    <a:gd name="connsiteY3" fmla="*/ 81912 h 304180"/>
                    <a:gd name="connsiteX4" fmla="*/ 82720 w 152439"/>
                    <a:gd name="connsiteY4" fmla="*/ 54771 h 304180"/>
                    <a:gd name="connsiteX5" fmla="*/ 68547 w 152439"/>
                    <a:gd name="connsiteY5" fmla="*/ 30149 h 304180"/>
                    <a:gd name="connsiteX6" fmla="*/ 57612 w 152439"/>
                    <a:gd name="connsiteY6" fmla="*/ 11164 h 304180"/>
                    <a:gd name="connsiteX7" fmla="*/ 51723 w 152439"/>
                    <a:gd name="connsiteY7" fmla="*/ 941 h 304180"/>
                    <a:gd name="connsiteX8" fmla="*/ 51182 w 152439"/>
                    <a:gd name="connsiteY8" fmla="*/ 0 h 304180"/>
                    <a:gd name="connsiteX9" fmla="*/ 45587 w 152439"/>
                    <a:gd name="connsiteY9" fmla="*/ 9713 h 304180"/>
                    <a:gd name="connsiteX10" fmla="*/ 32361 w 152439"/>
                    <a:gd name="connsiteY10" fmla="*/ 32685 h 304180"/>
                    <a:gd name="connsiteX11" fmla="*/ 16810 w 152439"/>
                    <a:gd name="connsiteY11" fmla="*/ 59680 h 304180"/>
                    <a:gd name="connsiteX12" fmla="*/ 4276 w 152439"/>
                    <a:gd name="connsiteY12" fmla="*/ 81450 h 304180"/>
                    <a:gd name="connsiteX13" fmla="*/ 798 w 152439"/>
                    <a:gd name="connsiteY13" fmla="*/ 87491 h 304180"/>
                    <a:gd name="connsiteX14" fmla="*/ 34 w 152439"/>
                    <a:gd name="connsiteY14" fmla="*/ 89088 h 304180"/>
                    <a:gd name="connsiteX15" fmla="*/ 5231 w 152439"/>
                    <a:gd name="connsiteY15" fmla="*/ 98111 h 304180"/>
                    <a:gd name="connsiteX16" fmla="*/ 16627 w 152439"/>
                    <a:gd name="connsiteY16" fmla="*/ 117907 h 304180"/>
                    <a:gd name="connsiteX17" fmla="*/ 31493 w 152439"/>
                    <a:gd name="connsiteY17" fmla="*/ 143722 h 304180"/>
                    <a:gd name="connsiteX18" fmla="*/ 47091 w 152439"/>
                    <a:gd name="connsiteY18" fmla="*/ 170805 h 304180"/>
                    <a:gd name="connsiteX19" fmla="*/ 60684 w 152439"/>
                    <a:gd name="connsiteY19" fmla="*/ 194411 h 304180"/>
                    <a:gd name="connsiteX20" fmla="*/ 69541 w 152439"/>
                    <a:gd name="connsiteY20" fmla="*/ 209789 h 304180"/>
                    <a:gd name="connsiteX21" fmla="*/ 76465 w 152439"/>
                    <a:gd name="connsiteY21" fmla="*/ 222186 h 304180"/>
                    <a:gd name="connsiteX22" fmla="*/ 81025 w 152439"/>
                    <a:gd name="connsiteY22" fmla="*/ 248900 h 304180"/>
                    <a:gd name="connsiteX23" fmla="*/ 75017 w 152439"/>
                    <a:gd name="connsiteY23" fmla="*/ 269192 h 304180"/>
                    <a:gd name="connsiteX24" fmla="*/ 43876 w 152439"/>
                    <a:gd name="connsiteY24" fmla="*/ 295292 h 304180"/>
                    <a:gd name="connsiteX25" fmla="*/ 2342 w 152439"/>
                    <a:gd name="connsiteY25" fmla="*/ 291641 h 304180"/>
                    <a:gd name="connsiteX26" fmla="*/ 55694 w 152439"/>
                    <a:gd name="connsiteY26" fmla="*/ 304083 h 304180"/>
                    <a:gd name="connsiteX27" fmla="*/ 103619 w 152439"/>
                    <a:gd name="connsiteY27" fmla="*/ 289556 h 304180"/>
                    <a:gd name="connsiteX28" fmla="*/ 134950 w 152439"/>
                    <a:gd name="connsiteY28" fmla="*/ 259829 h 304180"/>
                    <a:gd name="connsiteX29" fmla="*/ 151177 w 152439"/>
                    <a:gd name="connsiteY29" fmla="*/ 218994 h 304180"/>
                    <a:gd name="connsiteX30" fmla="*/ 146123 w 152439"/>
                    <a:gd name="connsiteY30" fmla="*/ 167642 h 304180"/>
                    <a:gd name="connsiteX31" fmla="*/ 139454 w 152439"/>
                    <a:gd name="connsiteY31" fmla="*/ 153276 h 304180"/>
                    <a:gd name="connsiteX32" fmla="*/ 135985 w 152439"/>
                    <a:gd name="connsiteY32" fmla="*/ 147255 h 304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52439" h="304180">
                      <a:moveTo>
                        <a:pt x="135985" y="147255"/>
                      </a:moveTo>
                      <a:cubicBezTo>
                        <a:pt x="132913" y="141929"/>
                        <a:pt x="129849" y="136601"/>
                        <a:pt x="126777" y="131275"/>
                      </a:cubicBezTo>
                      <a:cubicBezTo>
                        <a:pt x="122400" y="123668"/>
                        <a:pt x="118023" y="116061"/>
                        <a:pt x="113638" y="108454"/>
                      </a:cubicBezTo>
                      <a:cubicBezTo>
                        <a:pt x="108545" y="99606"/>
                        <a:pt x="103451" y="90760"/>
                        <a:pt x="98358" y="81912"/>
                      </a:cubicBezTo>
                      <a:cubicBezTo>
                        <a:pt x="93146" y="72865"/>
                        <a:pt x="87933" y="63817"/>
                        <a:pt x="82720" y="54771"/>
                      </a:cubicBezTo>
                      <a:cubicBezTo>
                        <a:pt x="77993" y="46564"/>
                        <a:pt x="73274" y="38355"/>
                        <a:pt x="68547" y="30149"/>
                      </a:cubicBezTo>
                      <a:cubicBezTo>
                        <a:pt x="64894" y="23821"/>
                        <a:pt x="61257" y="17491"/>
                        <a:pt x="57612" y="11164"/>
                      </a:cubicBezTo>
                      <a:cubicBezTo>
                        <a:pt x="55646" y="7757"/>
                        <a:pt x="53689" y="4348"/>
                        <a:pt x="51723" y="941"/>
                      </a:cubicBezTo>
                      <a:cubicBezTo>
                        <a:pt x="51540" y="628"/>
                        <a:pt x="51357" y="314"/>
                        <a:pt x="51182" y="0"/>
                      </a:cubicBezTo>
                      <a:cubicBezTo>
                        <a:pt x="49320" y="3238"/>
                        <a:pt x="47449" y="6475"/>
                        <a:pt x="45587" y="9713"/>
                      </a:cubicBezTo>
                      <a:cubicBezTo>
                        <a:pt x="41178" y="17370"/>
                        <a:pt x="36770" y="25028"/>
                        <a:pt x="32361" y="32685"/>
                      </a:cubicBezTo>
                      <a:cubicBezTo>
                        <a:pt x="27180" y="41684"/>
                        <a:pt x="21991" y="50682"/>
                        <a:pt x="16810" y="59680"/>
                      </a:cubicBezTo>
                      <a:cubicBezTo>
                        <a:pt x="12632" y="66936"/>
                        <a:pt x="8454" y="74192"/>
                        <a:pt x="4276" y="81450"/>
                      </a:cubicBezTo>
                      <a:cubicBezTo>
                        <a:pt x="3114" y="83465"/>
                        <a:pt x="1952" y="85478"/>
                        <a:pt x="798" y="87491"/>
                      </a:cubicBezTo>
                      <a:cubicBezTo>
                        <a:pt x="615" y="87805"/>
                        <a:pt x="-173" y="88725"/>
                        <a:pt x="34" y="89088"/>
                      </a:cubicBezTo>
                      <a:cubicBezTo>
                        <a:pt x="1761" y="92096"/>
                        <a:pt x="3496" y="95105"/>
                        <a:pt x="5231" y="98111"/>
                      </a:cubicBezTo>
                      <a:cubicBezTo>
                        <a:pt x="9027" y="104711"/>
                        <a:pt x="12831" y="111309"/>
                        <a:pt x="16627" y="117907"/>
                      </a:cubicBezTo>
                      <a:cubicBezTo>
                        <a:pt x="21585" y="126512"/>
                        <a:pt x="26535" y="135116"/>
                        <a:pt x="31493" y="143722"/>
                      </a:cubicBezTo>
                      <a:cubicBezTo>
                        <a:pt x="36698" y="152748"/>
                        <a:pt x="41895" y="161777"/>
                        <a:pt x="47091" y="170805"/>
                      </a:cubicBezTo>
                      <a:cubicBezTo>
                        <a:pt x="51628" y="178673"/>
                        <a:pt x="56156" y="186543"/>
                        <a:pt x="60684" y="194411"/>
                      </a:cubicBezTo>
                      <a:cubicBezTo>
                        <a:pt x="63636" y="199537"/>
                        <a:pt x="66589" y="204662"/>
                        <a:pt x="69541" y="209789"/>
                      </a:cubicBezTo>
                      <a:cubicBezTo>
                        <a:pt x="71905" y="213888"/>
                        <a:pt x="74364" y="217946"/>
                        <a:pt x="76465" y="222186"/>
                      </a:cubicBezTo>
                      <a:cubicBezTo>
                        <a:pt x="80500" y="230331"/>
                        <a:pt x="81829" y="239897"/>
                        <a:pt x="81025" y="248900"/>
                      </a:cubicBezTo>
                      <a:cubicBezTo>
                        <a:pt x="80397" y="255981"/>
                        <a:pt x="78343" y="262914"/>
                        <a:pt x="75017" y="269192"/>
                      </a:cubicBezTo>
                      <a:cubicBezTo>
                        <a:pt x="68483" y="281521"/>
                        <a:pt x="57166" y="291031"/>
                        <a:pt x="43876" y="295292"/>
                      </a:cubicBezTo>
                      <a:cubicBezTo>
                        <a:pt x="30220" y="299669"/>
                        <a:pt x="15028" y="298342"/>
                        <a:pt x="2342" y="291641"/>
                      </a:cubicBezTo>
                      <a:cubicBezTo>
                        <a:pt x="18585" y="300600"/>
                        <a:pt x="37167" y="304896"/>
                        <a:pt x="55694" y="304083"/>
                      </a:cubicBezTo>
                      <a:cubicBezTo>
                        <a:pt x="72574" y="303341"/>
                        <a:pt x="89166" y="298324"/>
                        <a:pt x="103619" y="289556"/>
                      </a:cubicBezTo>
                      <a:cubicBezTo>
                        <a:pt x="116033" y="282031"/>
                        <a:pt x="126777" y="271827"/>
                        <a:pt x="134950" y="259829"/>
                      </a:cubicBezTo>
                      <a:cubicBezTo>
                        <a:pt x="143266" y="247611"/>
                        <a:pt x="148845" y="233591"/>
                        <a:pt x="151177" y="218994"/>
                      </a:cubicBezTo>
                      <a:cubicBezTo>
                        <a:pt x="153915" y="201805"/>
                        <a:pt x="152188" y="183959"/>
                        <a:pt x="146123" y="167642"/>
                      </a:cubicBezTo>
                      <a:cubicBezTo>
                        <a:pt x="144277" y="162688"/>
                        <a:pt x="142049" y="157879"/>
                        <a:pt x="139454" y="153276"/>
                      </a:cubicBezTo>
                      <a:cubicBezTo>
                        <a:pt x="138293" y="151270"/>
                        <a:pt x="137139" y="149262"/>
                        <a:pt x="135985" y="1472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943D01E-5CB2-620A-72F9-0971AE8856E5}"/>
                    </a:ext>
                  </a:extLst>
                </p:cNvPr>
                <p:cNvSpPr/>
                <p:nvPr/>
              </p:nvSpPr>
              <p:spPr>
                <a:xfrm>
                  <a:off x="5062536" y="-1165761"/>
                  <a:ext cx="131285" cy="173550"/>
                </a:xfrm>
                <a:custGeom>
                  <a:avLst/>
                  <a:gdLst>
                    <a:gd name="connsiteX0" fmla="*/ 88183 w 131285"/>
                    <a:gd name="connsiteY0" fmla="*/ 98553 h 173550"/>
                    <a:gd name="connsiteX1" fmla="*/ 130762 w 131285"/>
                    <a:gd name="connsiteY1" fmla="*/ 112118 h 173550"/>
                    <a:gd name="connsiteX2" fmla="*/ 131062 w 131285"/>
                    <a:gd name="connsiteY2" fmla="*/ 124623 h 173550"/>
                    <a:gd name="connsiteX3" fmla="*/ 125054 w 131285"/>
                    <a:gd name="connsiteY3" fmla="*/ 144915 h 173550"/>
                    <a:gd name="connsiteX4" fmla="*/ 93913 w 131285"/>
                    <a:gd name="connsiteY4" fmla="*/ 171015 h 173550"/>
                    <a:gd name="connsiteX5" fmla="*/ 52928 w 131285"/>
                    <a:gd name="connsiteY5" fmla="*/ 167637 h 173550"/>
                    <a:gd name="connsiteX6" fmla="*/ 43132 w 131285"/>
                    <a:gd name="connsiteY6" fmla="*/ 161566 h 173550"/>
                    <a:gd name="connsiteX7" fmla="*/ 11983 w 131285"/>
                    <a:gd name="connsiteY7" fmla="*/ 126459 h 173550"/>
                    <a:gd name="connsiteX8" fmla="*/ 157 w 131285"/>
                    <a:gd name="connsiteY8" fmla="*/ 72937 h 173550"/>
                    <a:gd name="connsiteX9" fmla="*/ 13296 w 131285"/>
                    <a:gd name="connsiteY9" fmla="*/ 28465 h 173550"/>
                    <a:gd name="connsiteX10" fmla="*/ 25552 w 131285"/>
                    <a:gd name="connsiteY10" fmla="*/ 7186 h 173550"/>
                    <a:gd name="connsiteX11" fmla="*/ 25552 w 131285"/>
                    <a:gd name="connsiteY11" fmla="*/ 7186 h 173550"/>
                    <a:gd name="connsiteX12" fmla="*/ 29702 w 131285"/>
                    <a:gd name="connsiteY12" fmla="*/ 0 h 173550"/>
                    <a:gd name="connsiteX13" fmla="*/ 88183 w 131285"/>
                    <a:gd name="connsiteY13" fmla="*/ 98553 h 17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285" h="173550">
                      <a:moveTo>
                        <a:pt x="88183" y="98553"/>
                      </a:moveTo>
                      <a:cubicBezTo>
                        <a:pt x="100832" y="118193"/>
                        <a:pt x="118755" y="118308"/>
                        <a:pt x="130762" y="112118"/>
                      </a:cubicBezTo>
                      <a:cubicBezTo>
                        <a:pt x="131352" y="116273"/>
                        <a:pt x="131430" y="120507"/>
                        <a:pt x="131062" y="124623"/>
                      </a:cubicBezTo>
                      <a:cubicBezTo>
                        <a:pt x="130433" y="131705"/>
                        <a:pt x="128380" y="138638"/>
                        <a:pt x="125054" y="144915"/>
                      </a:cubicBezTo>
                      <a:cubicBezTo>
                        <a:pt x="118520" y="157244"/>
                        <a:pt x="107203" y="166754"/>
                        <a:pt x="93913" y="171015"/>
                      </a:cubicBezTo>
                      <a:cubicBezTo>
                        <a:pt x="80448" y="175332"/>
                        <a:pt x="65502" y="174091"/>
                        <a:pt x="52928" y="167637"/>
                      </a:cubicBezTo>
                      <a:cubicBezTo>
                        <a:pt x="49546" y="165804"/>
                        <a:pt x="46275" y="163777"/>
                        <a:pt x="43132" y="161566"/>
                      </a:cubicBezTo>
                      <a:cubicBezTo>
                        <a:pt x="30200" y="152484"/>
                        <a:pt x="19448" y="140378"/>
                        <a:pt x="11983" y="126459"/>
                      </a:cubicBezTo>
                      <a:cubicBezTo>
                        <a:pt x="3205" y="110110"/>
                        <a:pt x="-877" y="91454"/>
                        <a:pt x="157" y="72937"/>
                      </a:cubicBezTo>
                      <a:cubicBezTo>
                        <a:pt x="1025" y="57364"/>
                        <a:pt x="5513" y="41988"/>
                        <a:pt x="13296" y="28465"/>
                      </a:cubicBezTo>
                      <a:cubicBezTo>
                        <a:pt x="17387" y="21372"/>
                        <a:pt x="21469" y="14279"/>
                        <a:pt x="25552" y="7186"/>
                      </a:cubicBezTo>
                      <a:lnTo>
                        <a:pt x="25552" y="7186"/>
                      </a:lnTo>
                      <a:lnTo>
                        <a:pt x="29702" y="0"/>
                      </a:lnTo>
                      <a:cubicBezTo>
                        <a:pt x="55855" y="45772"/>
                        <a:pt x="75348" y="78623"/>
                        <a:pt x="88183" y="98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2515D2-B8A4-5D0F-4F32-CAACCCAB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9726" y="3147947"/>
              <a:ext cx="1367997" cy="405839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B432AFE-FDE5-D509-030D-42EECB14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70239" y="1724602"/>
              <a:ext cx="1329069" cy="69133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9C745AF1-18C6-9246-A0AF-8759DEDB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15306" y="2634297"/>
              <a:ext cx="1367997" cy="29873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8B11C7-75F3-08AD-6E86-9F03E491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69726" y="2689756"/>
              <a:ext cx="1367997" cy="24872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8390E4-73C7-EFF4-E5E0-E54D1A85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5731" y="3117442"/>
              <a:ext cx="1367997" cy="436344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748F6B4-FB51-84B4-DEC9-75A4A8046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1026" y="1645400"/>
              <a:ext cx="748366" cy="748366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CE739DD4-A4BF-800F-9EB0-3A03E75F2B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17243" y="1290684"/>
            <a:ext cx="1093570" cy="10935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AD38AE-942F-B673-48B7-D61C0BA30C51}"/>
              </a:ext>
            </a:extLst>
          </p:cNvPr>
          <p:cNvSpPr txBox="1"/>
          <p:nvPr/>
        </p:nvSpPr>
        <p:spPr>
          <a:xfrm>
            <a:off x="7316677" y="3032080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Bauhaus 93"/>
              </a:rPr>
              <a:t>Etc. etc.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8CAD4F-BB75-DB94-D435-6E4C7605A0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51894" y="890256"/>
            <a:ext cx="3694952" cy="3694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21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7276-EAE8-C877-A9CE-6211AE7E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33723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0FC51F-EB79-2E7E-7FD9-1BB0DB22D350}"/>
              </a:ext>
            </a:extLst>
          </p:cNvPr>
          <p:cNvGrpSpPr/>
          <p:nvPr/>
        </p:nvGrpSpPr>
        <p:grpSpPr>
          <a:xfrm>
            <a:off x="3103178" y="1638303"/>
            <a:ext cx="2231682" cy="1266845"/>
            <a:chOff x="4323153" y="1468423"/>
            <a:chExt cx="2231682" cy="1266845"/>
          </a:xfrm>
        </p:grpSpPr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92B23E-348D-435C-A05C-54538C42878D}"/>
              </a:ext>
            </a:extLst>
          </p:cNvPr>
          <p:cNvGrpSpPr/>
          <p:nvPr/>
        </p:nvGrpSpPr>
        <p:grpSpPr>
          <a:xfrm>
            <a:off x="3073364" y="1638303"/>
            <a:ext cx="2261496" cy="2663882"/>
            <a:chOff x="4302404" y="1485903"/>
            <a:chExt cx="2261496" cy="26638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302404" y="3635147"/>
              <a:ext cx="1224121" cy="514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noAutofit/>
            </a:bodyPr>
            <a:lstStyle/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JSON &amp;</a:t>
              </a:r>
            </a:p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protocols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DE1FB2D-395F-4207-BBBB-C83DB37BC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2769" y="3707771"/>
              <a:ext cx="209231" cy="286521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6C0C10-6739-7E57-2BBE-EAD95399151B}"/>
                </a:ext>
              </a:extLst>
            </p:cNvPr>
            <p:cNvGrpSpPr/>
            <p:nvPr/>
          </p:nvGrpSpPr>
          <p:grpSpPr>
            <a:xfrm>
              <a:off x="4332218" y="1485903"/>
              <a:ext cx="2231682" cy="1266845"/>
              <a:chOff x="4323153" y="1468423"/>
              <a:chExt cx="2231682" cy="1266845"/>
            </a:xfrm>
          </p:grpSpPr>
          <p:sp>
            <p:nvSpPr>
              <p:cNvPr id="9" name="Freeform: Shape 403">
                <a:extLst>
                  <a:ext uri="{FF2B5EF4-FFF2-40B4-BE49-F238E27FC236}">
                    <a16:creationId xmlns:a16="http://schemas.microsoft.com/office/drawing/2014/main" id="{CD858DE8-6AC8-7BED-5822-B3BBCB2310AD}"/>
                  </a:ext>
                </a:extLst>
              </p:cNvPr>
              <p:cNvSpPr/>
              <p:nvPr/>
            </p:nvSpPr>
            <p:spPr>
              <a:xfrm>
                <a:off x="5717378" y="2486396"/>
                <a:ext cx="262290" cy="248872"/>
              </a:xfrm>
              <a:custGeom>
                <a:avLst/>
                <a:gdLst>
                  <a:gd name="connsiteX0" fmla="*/ 432203 w 432202"/>
                  <a:gd name="connsiteY0" fmla="*/ 418306 h 418305"/>
                  <a:gd name="connsiteX1" fmla="*/ 0 w 432202"/>
                  <a:gd name="connsiteY1" fmla="*/ 0 h 41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202" h="418305">
                    <a:moveTo>
                      <a:pt x="432203" y="418306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" name="Freeform: Shape 404">
                <a:extLst>
                  <a:ext uri="{FF2B5EF4-FFF2-40B4-BE49-F238E27FC236}">
                    <a16:creationId xmlns:a16="http://schemas.microsoft.com/office/drawing/2014/main" id="{5C6DCC6B-DA01-59C3-2B47-869549E8158C}"/>
                  </a:ext>
                </a:extLst>
              </p:cNvPr>
              <p:cNvSpPr/>
              <p:nvPr/>
            </p:nvSpPr>
            <p:spPr>
              <a:xfrm>
                <a:off x="5907500" y="2104058"/>
                <a:ext cx="647335" cy="62712"/>
              </a:xfrm>
              <a:custGeom>
                <a:avLst/>
                <a:gdLst>
                  <a:gd name="connsiteX0" fmla="*/ 1066682 w 1066682"/>
                  <a:gd name="connsiteY0" fmla="*/ 105408 h 105407"/>
                  <a:gd name="connsiteX1" fmla="*/ 0 w 1066682"/>
                  <a:gd name="connsiteY1" fmla="*/ 0 h 105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6682" h="105407">
                    <a:moveTo>
                      <a:pt x="1066682" y="105408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1" name="Freeform: Shape 405">
                <a:extLst>
                  <a:ext uri="{FF2B5EF4-FFF2-40B4-BE49-F238E27FC236}">
                    <a16:creationId xmlns:a16="http://schemas.microsoft.com/office/drawing/2014/main" id="{18A9B3F7-999B-9E36-9915-9AF5D7264ED2}"/>
                  </a:ext>
                </a:extLst>
              </p:cNvPr>
              <p:cNvSpPr/>
              <p:nvPr/>
            </p:nvSpPr>
            <p:spPr>
              <a:xfrm>
                <a:off x="5849001" y="1468423"/>
                <a:ext cx="537191" cy="275651"/>
              </a:xfrm>
              <a:custGeom>
                <a:avLst/>
                <a:gdLst>
                  <a:gd name="connsiteX0" fmla="*/ 885187 w 885186"/>
                  <a:gd name="connsiteY0" fmla="*/ 0 h 463314"/>
                  <a:gd name="connsiteX1" fmla="*/ 0 w 885186"/>
                  <a:gd name="connsiteY1" fmla="*/ 463314 h 46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5186" h="463314">
                    <a:moveTo>
                      <a:pt x="885187" y="0"/>
                    </a:moveTo>
                    <a:lnTo>
                      <a:pt x="0" y="463314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2" name="Freeform: Shape 406">
                <a:extLst>
                  <a:ext uri="{FF2B5EF4-FFF2-40B4-BE49-F238E27FC236}">
                    <a16:creationId xmlns:a16="http://schemas.microsoft.com/office/drawing/2014/main" id="{E82F6A25-50D5-B448-A45A-1293798E91DF}"/>
                  </a:ext>
                </a:extLst>
              </p:cNvPr>
              <p:cNvSpPr/>
              <p:nvPr/>
            </p:nvSpPr>
            <p:spPr>
              <a:xfrm>
                <a:off x="4498650" y="2400370"/>
                <a:ext cx="410399" cy="306725"/>
              </a:xfrm>
              <a:custGeom>
                <a:avLst/>
                <a:gdLst>
                  <a:gd name="connsiteX0" fmla="*/ 0 w 676258"/>
                  <a:gd name="connsiteY0" fmla="*/ 515544 h 515544"/>
                  <a:gd name="connsiteX1" fmla="*/ 676259 w 676258"/>
                  <a:gd name="connsiteY1" fmla="*/ 0 h 51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6258" h="515544">
                    <a:moveTo>
                      <a:pt x="0" y="515544"/>
                    </a:moveTo>
                    <a:lnTo>
                      <a:pt x="676259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3" name="Freeform: Shape 407">
                <a:extLst>
                  <a:ext uri="{FF2B5EF4-FFF2-40B4-BE49-F238E27FC236}">
                    <a16:creationId xmlns:a16="http://schemas.microsoft.com/office/drawing/2014/main" id="{72D6FBA3-6961-E9AB-6E86-AC0A5BBF0BB7}"/>
                  </a:ext>
                </a:extLst>
              </p:cNvPr>
              <p:cNvSpPr/>
              <p:nvPr/>
            </p:nvSpPr>
            <p:spPr>
              <a:xfrm>
                <a:off x="4323153" y="1884214"/>
                <a:ext cx="482626" cy="67310"/>
              </a:xfrm>
              <a:custGeom>
                <a:avLst/>
                <a:gdLst>
                  <a:gd name="connsiteX0" fmla="*/ 0 w 795274"/>
                  <a:gd name="connsiteY0" fmla="*/ 0 h 113135"/>
                  <a:gd name="connsiteX1" fmla="*/ 795274 w 795274"/>
                  <a:gd name="connsiteY1" fmla="*/ 113136 h 11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5274" h="113135">
                    <a:moveTo>
                      <a:pt x="0" y="0"/>
                    </a:moveTo>
                    <a:lnTo>
                      <a:pt x="795274" y="113136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Architecture: Parts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230" y="3060216"/>
            <a:ext cx="2000241" cy="1287080"/>
          </a:xfrm>
        </p:spPr>
        <p:txBody>
          <a:bodyPr wrap="square">
            <a:no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b="1" dirty="0">
                <a:solidFill>
                  <a:srgbClr val="1F2328"/>
                </a:solidFill>
              </a:rPr>
              <a:t>Repository</a:t>
            </a: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   Models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Original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Derived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3549917" y="16184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3786351" y="20270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3020989" y="9087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3986222" y="25097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4249468" y="22803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3747351" y="23090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3737601" y="19792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4030097" y="17355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3917973" y="12002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3396357" y="14917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3045364" y="14583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3888724" y="14678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5274745" y="2930618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5836253" y="2300758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4205594" y="20509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4161719" y="20031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4847731" y="18062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4863204" y="23272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3101274" y="9493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2779315" y="26230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2598943" y="18345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4754743" y="27422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5325108" y="21066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5154486" y="14040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6263822" y="221817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5707087" y="2846236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543545" y="2510291"/>
            <a:ext cx="2240859" cy="251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b="1" dirty="0">
                <a:solidFill>
                  <a:srgbClr val="1F2328"/>
                </a:solidFill>
                <a:latin typeface="Gill Sans MT" panose="020B0502020104020203" pitchFamily="34" charset="77"/>
              </a:rPr>
              <a:t>Clients</a:t>
            </a:r>
          </a:p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    Editors</a:t>
            </a:r>
          </a:p>
          <a:p>
            <a:pPr marL="606425" lvl="1" indent="0">
              <a:lnSpc>
                <a:spcPct val="125000"/>
              </a:lnSpc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  Visual</a:t>
            </a:r>
          </a:p>
          <a:p>
            <a:pPr marL="606425" lvl="1" indent="0">
              <a:lnSpc>
                <a:spcPct val="125000"/>
              </a:lnSpc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  Projectional</a:t>
            </a:r>
          </a:p>
          <a:p>
            <a:pPr marL="149225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    Processors</a:t>
            </a:r>
            <a:endParaRPr lang="en-US" sz="22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606425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  Model checker</a:t>
            </a:r>
          </a:p>
          <a:p>
            <a:pPr marL="606425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  Importer</a:t>
            </a:r>
          </a:p>
          <a:p>
            <a:pPr marL="606425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  Generator </a:t>
            </a:r>
            <a:endParaRPr lang="en-US" sz="1800" dirty="0">
              <a:latin typeface="Gill Sans MT" panose="020B0502020104020203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221623-D96E-D773-01A9-B7AA213F5D26}"/>
              </a:ext>
            </a:extLst>
          </p:cNvPr>
          <p:cNvSpPr/>
          <p:nvPr/>
        </p:nvSpPr>
        <p:spPr>
          <a:xfrm>
            <a:off x="4374456" y="151374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A8C12C-0EC8-1CB2-B61C-B08AEAD48B6E}"/>
              </a:ext>
            </a:extLst>
          </p:cNvPr>
          <p:cNvSpPr/>
          <p:nvPr/>
        </p:nvSpPr>
        <p:spPr>
          <a:xfrm>
            <a:off x="3960088" y="94327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76A59-C9C5-5BAC-421A-5C56AEC6929C}"/>
              </a:ext>
            </a:extLst>
          </p:cNvPr>
          <p:cNvSpPr/>
          <p:nvPr/>
        </p:nvSpPr>
        <p:spPr>
          <a:xfrm>
            <a:off x="1184056" y="402056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21B12F-4EC8-7F44-9A4C-AA7D4BE2266B}"/>
              </a:ext>
            </a:extLst>
          </p:cNvPr>
          <p:cNvSpPr/>
          <p:nvPr/>
        </p:nvSpPr>
        <p:spPr>
          <a:xfrm>
            <a:off x="1184056" y="377282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CE8B60-7300-E6DD-A134-7D163B581E42}"/>
              </a:ext>
            </a:extLst>
          </p:cNvPr>
          <p:cNvSpPr/>
          <p:nvPr/>
        </p:nvSpPr>
        <p:spPr>
          <a:xfrm>
            <a:off x="5635659" y="1374227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AB2E63-9D5F-EF63-2F04-CC32A7B73454}"/>
              </a:ext>
            </a:extLst>
          </p:cNvPr>
          <p:cNvSpPr/>
          <p:nvPr/>
        </p:nvSpPr>
        <p:spPr>
          <a:xfrm>
            <a:off x="7038103" y="4121697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9E12A-9EFF-59F1-4390-14D11730DA27}"/>
              </a:ext>
            </a:extLst>
          </p:cNvPr>
          <p:cNvSpPr/>
          <p:nvPr/>
        </p:nvSpPr>
        <p:spPr>
          <a:xfrm>
            <a:off x="5809815" y="207129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27675D-9287-2E85-DEA7-BDD7CC587D50}"/>
              </a:ext>
            </a:extLst>
          </p:cNvPr>
          <p:cNvSpPr/>
          <p:nvPr/>
        </p:nvSpPr>
        <p:spPr>
          <a:xfrm>
            <a:off x="7038103" y="440894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5CE142-77AE-9113-1E9B-663951A64E5D}"/>
              </a:ext>
            </a:extLst>
          </p:cNvPr>
          <p:cNvSpPr/>
          <p:nvPr/>
        </p:nvSpPr>
        <p:spPr>
          <a:xfrm>
            <a:off x="5239447" y="271338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192CD0-694D-222D-12C9-73BB12E9CEBA}"/>
              </a:ext>
            </a:extLst>
          </p:cNvPr>
          <p:cNvSpPr/>
          <p:nvPr/>
        </p:nvSpPr>
        <p:spPr>
          <a:xfrm>
            <a:off x="7038103" y="4696183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1EF01-DDBA-8AF2-B00F-A5ADAC95F0C8}"/>
              </a:ext>
            </a:extLst>
          </p:cNvPr>
          <p:cNvSpPr/>
          <p:nvPr/>
        </p:nvSpPr>
        <p:spPr>
          <a:xfrm>
            <a:off x="2503447" y="2578264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E66469-45A0-917A-1BD0-07183522A524}"/>
              </a:ext>
            </a:extLst>
          </p:cNvPr>
          <p:cNvSpPr/>
          <p:nvPr/>
        </p:nvSpPr>
        <p:spPr>
          <a:xfrm>
            <a:off x="7038103" y="3261289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753325-A616-9891-598F-26293C993631}"/>
              </a:ext>
            </a:extLst>
          </p:cNvPr>
          <p:cNvSpPr/>
          <p:nvPr/>
        </p:nvSpPr>
        <p:spPr>
          <a:xfrm>
            <a:off x="2328463" y="1774976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3728D-3A5F-2910-97E3-79B46699E851}"/>
              </a:ext>
            </a:extLst>
          </p:cNvPr>
          <p:cNvSpPr/>
          <p:nvPr/>
        </p:nvSpPr>
        <p:spPr>
          <a:xfrm>
            <a:off x="7038103" y="3550317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9738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5798</TotalTime>
  <Words>634</Words>
  <Application>Microsoft Office PowerPoint</Application>
  <PresentationFormat>On-screen Show (16:9)</PresentationFormat>
  <Paragraphs>205</Paragraphs>
  <Slides>20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Gill Sans MT</vt:lpstr>
      <vt:lpstr>Bauhaus 93</vt:lpstr>
      <vt:lpstr>Wingdings</vt:lpstr>
      <vt:lpstr>Consolas</vt:lpstr>
      <vt:lpstr>Arial</vt:lpstr>
      <vt:lpstr>Calibri</vt:lpstr>
      <vt:lpstr>Simple Light</vt:lpstr>
      <vt:lpstr>The LionWeb Initiative</vt:lpstr>
      <vt:lpstr>Project Overview</vt:lpstr>
      <vt:lpstr>Mission</vt:lpstr>
      <vt:lpstr>Why – Rationale</vt:lpstr>
      <vt:lpstr>How – Principles</vt:lpstr>
      <vt:lpstr>What are we working on</vt:lpstr>
      <vt:lpstr>What not – Out of Scope</vt:lpstr>
      <vt:lpstr>Technical Overview</vt:lpstr>
      <vt:lpstr>Reference Architecture: Parts</vt:lpstr>
      <vt:lpstr>Reference Architecture: Protocols</vt:lpstr>
      <vt:lpstr>Meta-Metamodel</vt:lpstr>
      <vt:lpstr>Built-in Meta Model Standard Library</vt:lpstr>
      <vt:lpstr>Showtime</vt:lpstr>
      <vt:lpstr>Example Metamodel: PROPS Language</vt:lpstr>
      <vt:lpstr>Example file: example1.props</vt:lpstr>
      <vt:lpstr>PowerPoint Presentation</vt:lpstr>
      <vt:lpstr>PowerPoint Presentation</vt:lpstr>
      <vt:lpstr>Demo Contents</vt:lpstr>
      <vt:lpstr>PowerPoint Presentation</vt:lpstr>
      <vt:lpstr>Near Term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LionWeb Initiative</dc:title>
  <cp:lastModifiedBy>Niko</cp:lastModifiedBy>
  <cp:revision>34</cp:revision>
  <dcterms:modified xsi:type="dcterms:W3CDTF">2023-11-14T21:22:03Z</dcterms:modified>
</cp:coreProperties>
</file>