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66" r:id="rId2"/>
    <p:sldId id="280" r:id="rId3"/>
    <p:sldId id="270" r:id="rId4"/>
    <p:sldId id="299" r:id="rId5"/>
    <p:sldId id="295" r:id="rId6"/>
    <p:sldId id="300" r:id="rId7"/>
    <p:sldId id="301" r:id="rId8"/>
    <p:sldId id="302" r:id="rId9"/>
    <p:sldId id="303" r:id="rId10"/>
    <p:sldId id="312" r:id="rId11"/>
    <p:sldId id="31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4" r:id="rId21"/>
    <p:sldId id="317" r:id="rId22"/>
    <p:sldId id="315" r:id="rId23"/>
    <p:sldId id="316" r:id="rId24"/>
    <p:sldId id="318" r:id="rId25"/>
    <p:sldId id="322" r:id="rId26"/>
    <p:sldId id="323" r:id="rId27"/>
    <p:sldId id="287" r:id="rId28"/>
    <p:sldId id="319" r:id="rId29"/>
    <p:sldId id="320" r:id="rId30"/>
    <p:sldId id="321" r:id="rId31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EFB"/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7" autoAdjust="0"/>
    <p:restoredTop sz="94562" autoAdjust="0"/>
  </p:normalViewPr>
  <p:slideViewPr>
    <p:cSldViewPr snapToGrid="0">
      <p:cViewPr varScale="1">
        <p:scale>
          <a:sx n="127" d="100"/>
          <a:sy n="127" d="100"/>
        </p:scale>
        <p:origin x="245" y="91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  <a:latin typeface="Gill Sans MT" panose="020B050202010402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i="0">
                <a:solidFill>
                  <a:schemeClr val="bg1"/>
                </a:solidFill>
                <a:latin typeface="Gill Sans MT" panose="020B0502020104020203" pitchFamily="34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15771" y="29000"/>
            <a:ext cx="67621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15770" y="943674"/>
            <a:ext cx="6516530" cy="3791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tx1"/>
                </a:solidFill>
                <a:latin typeface="Gill Sans MT" panose="020B0502020104020203" pitchFamily="34" charset="7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0232" y="4735634"/>
            <a:ext cx="550926" cy="32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01" y="225868"/>
            <a:ext cx="1310783" cy="17949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315770" y="612506"/>
            <a:ext cx="67621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4"/>
              </a:rPr>
              <a:t>http://lionweb.io</a:t>
            </a:r>
            <a:endParaRPr sz="1800" b="1" dirty="0">
              <a:latin typeface="Gill Sans MT" panose="020B0502020104020203" pitchFamily="34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hlink"/>
                </a:solidFill>
                <a:latin typeface="Gill Sans MT" panose="020B0502020104020203" pitchFamily="34" charset="77"/>
                <a:hlinkClick r:id="rId5"/>
              </a:rPr>
              <a:t>info@lionweb.io</a:t>
            </a:r>
            <a:endParaRPr sz="1800" b="1" dirty="0">
              <a:latin typeface="Gill Sans MT" panose="020B0502020104020203" pitchFamily="34" charset="7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749084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_shortlin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87120" y="29000"/>
            <a:ext cx="74908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Gill Sans MT" panose="020B0502020104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610360" y="828040"/>
            <a:ext cx="7221938" cy="396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805679"/>
            <a:ext cx="548700" cy="25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1587120" y="612506"/>
            <a:ext cx="29145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094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>
              <a:latin typeface="Gill Sans MT" panose="020B0502020104020203" pitchFamily="34" charset="77"/>
            </a:endParaRPr>
          </a:p>
          <a:p>
            <a:pPr lvl="1"/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chemeClr val="tx1"/>
          </a:solidFill>
          <a:latin typeface="Gill Sans MT" panose="020B0502020104020203" pitchFamily="34" charset="77"/>
          <a:ea typeface="Gill Sans MT" panose="020B0502020104020203" pitchFamily="34" charset="77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13" Type="http://schemas.openxmlformats.org/officeDocument/2006/relationships/hyperlink" Target="https://join.slack.com/t/lionweb/shared_invite/zt-1uvaly9eb-z529c694OIN5oBh9FH1vhQ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12" Type="http://schemas.openxmlformats.org/officeDocument/2006/relationships/hyperlink" Target="mailto:info@lionweb.io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cpp.canon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onweb.io/#documentation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 dirty="0">
                <a:solidFill>
                  <a:schemeClr val="lt1"/>
                </a:solidFill>
                <a:latin typeface="Gill Sans MT" panose="020B0502020104020203" pitchFamily="34" charset="77"/>
              </a:rPr>
              <a:t>LionWeb</a:t>
            </a:r>
            <a:r>
              <a:rPr lang="en-US" sz="5400" b="1" dirty="0">
                <a:solidFill>
                  <a:schemeClr val="lt1"/>
                </a:solidFill>
              </a:rPr>
              <a:t>: Status Update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</a:t>
            </a:r>
            <a:r>
              <a:rPr lang="en-US" dirty="0" err="1"/>
              <a:t>LangDev</a:t>
            </a:r>
            <a:r>
              <a:rPr lang="en-US" dirty="0"/>
              <a:t> 2024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022D-3221-7E36-911B-090803A2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(Freon)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6308F-910A-209E-408C-D26F87083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33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576C0-8061-7279-3FDD-4A8CF8B8C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Rascal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Ulyana</a:t>
            </a:r>
          </a:p>
          <a:p>
            <a:r>
              <a:rPr lang="nl-NL" dirty="0" err="1"/>
              <a:t>Truffle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Erkan</a:t>
            </a:r>
            <a:endParaRPr lang="nl-NL" dirty="0"/>
          </a:p>
          <a:p>
            <a:r>
              <a:rPr lang="nl-NL" dirty="0" err="1"/>
              <a:t>Federico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propose</a:t>
            </a:r>
            <a:r>
              <a:rPr lang="nl-NL" dirty="0"/>
              <a:t> </a:t>
            </a:r>
            <a:r>
              <a:rPr lang="nl-NL" dirty="0" err="1"/>
              <a:t>legacy</a:t>
            </a:r>
            <a:r>
              <a:rPr lang="nl-NL" dirty="0"/>
              <a:t> </a:t>
            </a:r>
            <a:r>
              <a:rPr lang="nl-NL" dirty="0" err="1"/>
              <a:t>modernization</a:t>
            </a:r>
            <a:r>
              <a:rPr lang="nl-NL" dirty="0"/>
              <a:t> talk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mentions</a:t>
            </a:r>
            <a:r>
              <a:rPr lang="nl-NL" dirty="0"/>
              <a:t> LW</a:t>
            </a:r>
          </a:p>
          <a:p>
            <a:r>
              <a:rPr lang="nl-NL" dirty="0" err="1"/>
              <a:t>Dealing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large code bases</a:t>
            </a:r>
          </a:p>
          <a:p>
            <a:r>
              <a:rPr lang="nl-NL" dirty="0"/>
              <a:t>Access </a:t>
            </a:r>
            <a:r>
              <a:rPr lang="nl-NL" dirty="0" err="1"/>
              <a:t>from</a:t>
            </a:r>
            <a:r>
              <a:rPr lang="nl-NL" dirty="0"/>
              <a:t> different </a:t>
            </a:r>
            <a:r>
              <a:rPr lang="nl-NL" dirty="0" err="1"/>
              <a:t>technologies</a:t>
            </a:r>
            <a:r>
              <a:rPr lang="nl-NL" dirty="0"/>
              <a:t>, web</a:t>
            </a:r>
          </a:p>
          <a:p>
            <a:r>
              <a:rPr lang="nl-NL" dirty="0" err="1"/>
              <a:t>Meinte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talk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minimal</a:t>
            </a:r>
            <a:r>
              <a:rPr lang="nl-NL" dirty="0"/>
              <a:t>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in LW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Usable Artifacts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Repository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Bulk protocol</a:t>
            </a:r>
          </a:p>
          <a:p>
            <a:pPr marL="1828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 repositories</a:t>
            </a:r>
          </a:p>
          <a:p>
            <a:pPr marL="1828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or without history</a:t>
            </a:r>
          </a:p>
          <a:p>
            <a:endParaRPr lang="en-US" dirty="0"/>
          </a:p>
          <a:p>
            <a:r>
              <a:rPr lang="en-US" dirty="0"/>
              <a:t>link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C#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Kotlin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Typescript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Modelix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</p:spPr>
        <p:txBody>
          <a:bodyPr/>
          <a:lstStyle/>
          <a:p>
            <a:r>
              <a:rPr lang="en-US" dirty="0"/>
              <a:t>Overview Recap</a:t>
            </a:r>
          </a:p>
        </p:txBody>
      </p:sp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model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Weekly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team meetings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rough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consensus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 running code”</a:t>
            </a:r>
          </a:p>
          <a:p>
            <a:r>
              <a:rPr lang="en-US" dirty="0"/>
              <a:t>Implementation by team members</a:t>
            </a:r>
          </a:p>
          <a:p>
            <a:r>
              <a:rPr lang="en-US" dirty="0"/>
              <a:t>	Partially in paid projects</a:t>
            </a:r>
          </a:p>
          <a:p>
            <a:r>
              <a:rPr lang="en-US" dirty="0"/>
              <a:t>	Guided by real-world needs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LionWeb 2023.1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JSON Serialization Format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Meta-Metamodel (M3)</a:t>
            </a:r>
          </a:p>
          <a:p>
            <a:r>
              <a:rPr lang="en-US" dirty="0"/>
              <a:t>Scheduled for LionWeb 2024.1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Bulk Protocol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Added </a:t>
            </a:r>
            <a:r>
              <a:rPr lang="en-US" dirty="0" err="1"/>
              <a:t>StructuredDataType</a:t>
            </a:r>
            <a:endParaRPr lang="en-US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Removed JSON </a:t>
            </a:r>
            <a:r>
              <a:rPr lang="en-US" dirty="0" err="1"/>
              <a:t>PrimitiveType</a:t>
            </a:r>
            <a:endParaRPr lang="en-US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Several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test suites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Draft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Delta Protocol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Formalizing model correctness incl. Language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Under Discussion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Derived models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Semantics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List/create/delete partitions: Simple CR_D</a:t>
            </a:r>
          </a:p>
          <a:p>
            <a:r>
              <a:rPr lang="en-US" dirty="0"/>
              <a:t>Retrieve: Get me subtree of node </a:t>
            </a:r>
            <a:r>
              <a:rPr lang="en-US" i="1" dirty="0"/>
              <a:t>x</a:t>
            </a:r>
          </a:p>
          <a:p>
            <a:r>
              <a:rPr lang="en-US" dirty="0"/>
              <a:t>Store: Make the repository represent the subtree I send</a:t>
            </a:r>
          </a:p>
          <a:p>
            <a:r>
              <a:rPr lang="en-US" dirty="0"/>
              <a:t>Ids: 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AD78-145A-BF08-12B1-20B33AC8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44BD-381B-EB79-E0C1-DB3647831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4411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DF5896-790E-F0A1-6589-F126054F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0416"/>
              </p:ext>
            </p:extLst>
          </p:nvPr>
        </p:nvGraphicFramePr>
        <p:xfrm>
          <a:off x="229504" y="299824"/>
          <a:ext cx="4017581" cy="29616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62965">
                  <a:extLst>
                    <a:ext uri="{9D8B030D-6E8A-4147-A177-3AD203B41FA5}">
                      <a16:colId xmlns:a16="http://schemas.microsoft.com/office/drawing/2014/main" val="1652515754"/>
                    </a:ext>
                  </a:extLst>
                </a:gridCol>
                <a:gridCol w="2154616">
                  <a:extLst>
                    <a:ext uri="{9D8B030D-6E8A-4147-A177-3AD203B41FA5}">
                      <a16:colId xmlns:a16="http://schemas.microsoft.com/office/drawing/2014/main" val="1008339923"/>
                    </a:ext>
                  </a:extLst>
                </a:gridCol>
              </a:tblGrid>
              <a:tr h="266148">
                <a:tc gridSpan="2"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</a:pPr>
                      <a:r>
                        <a:rPr lang="en-NL" b="1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LionWeb Team</a:t>
                      </a: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24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Meinte Boersma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7766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Norman Koester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26011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Sergej Koscejev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</a:rPr>
                        <a:t>Freelancer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04142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Sascha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Lisson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3"/>
                        </a:rPr>
                        <a:t>itemis (modelix)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135438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</a:rPr>
                        <a:t>Eugen Schindler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5"/>
                        </a:rPr>
                        <a:t>Canon Production 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Printing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603265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Alex </a:t>
                      </a:r>
                      <a:r>
                        <a:rPr lang="en-US" sz="1400" b="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Shatalin</a:t>
                      </a:r>
                      <a:endParaRPr lang="en-NL" b="0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/>
                        </a:rPr>
                        <a:t>Jetbrains (MPS)</a:t>
                      </a:r>
                      <a:endParaRPr lang="en-US" sz="1400" b="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66962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Niko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Stotz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7"/>
                        </a:rPr>
                        <a:t>F1RE</a:t>
                      </a:r>
                      <a:endParaRPr lang="en-NL" dirty="0"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869414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Federico </a:t>
                      </a:r>
                      <a:r>
                        <a:rPr lang="en-US" sz="1400" dirty="0" err="1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Tomassetti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8"/>
                        </a:rPr>
                        <a:t>Strumenta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 (</a:t>
                      </a:r>
                      <a:r>
                        <a:rPr lang="en-US" sz="1400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Starlasu</a:t>
                      </a: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)</a:t>
                      </a:r>
                      <a:endParaRPr lang="en-NL" sz="1400" b="0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8693175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ea typeface="+mn-ea"/>
                          <a:cs typeface="+mn-cs"/>
                          <a:sym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Markus Voelter</a:t>
                      </a:r>
                      <a:endParaRPr lang="en-NL" sz="1400" b="0" i="0" u="none" strike="noStrike" cap="none" dirty="0">
                        <a:solidFill>
                          <a:schemeClr val="tx1"/>
                        </a:solidFill>
                        <a:uFill>
                          <a:noFill/>
                        </a:uFill>
                        <a:latin typeface="Gill Sans MT" panose="020B0502020104020203" pitchFamily="34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582602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>
                        <a:lnSpc>
                          <a:spcPts val="1380"/>
                        </a:lnSpc>
                      </a:pPr>
                      <a:r>
                        <a:rPr lang="en-US" sz="1400" dirty="0">
                          <a:solidFill>
                            <a:srgbClr val="1F2328"/>
                          </a:solidFill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dirty="0">
                        <a:solidFill>
                          <a:schemeClr val="tx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</a:rPr>
                        <a:t>Freelancer </a:t>
                      </a:r>
                      <a:r>
                        <a:rPr lang="en-US" sz="14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Gill Sans MT" panose="020B0502020104020203" pitchFamily="34" charset="7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(Freon)</a:t>
                      </a:r>
                      <a:endParaRPr lang="en-US" sz="1400" dirty="0">
                        <a:solidFill>
                          <a:srgbClr val="1F2328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11219"/>
                  </a:ext>
                </a:extLst>
              </a:tr>
            </a:tbl>
          </a:graphicData>
        </a:graphic>
      </p:graphicFrame>
      <p:pic>
        <p:nvPicPr>
          <p:cNvPr id="14" name="Graphic 13">
            <a:extLst>
              <a:ext uri="{FF2B5EF4-FFF2-40B4-BE49-F238E27FC236}">
                <a16:creationId xmlns:a16="http://schemas.microsoft.com/office/drawing/2014/main" id="{EABA3922-9059-2A35-A208-D9960805AD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1430" y="506493"/>
            <a:ext cx="4108659" cy="4130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A4FFEA-200A-482E-DED6-12492E34F736}"/>
              </a:ext>
            </a:extLst>
          </p:cNvPr>
          <p:cNvSpPr txBox="1"/>
          <p:nvPr/>
        </p:nvSpPr>
        <p:spPr>
          <a:xfrm>
            <a:off x="425510" y="3711710"/>
            <a:ext cx="1568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>
                <a:solidFill>
                  <a:schemeClr val="hlink"/>
                </a:solidFill>
                <a:latin typeface="Gill Sans MT" panose="020B0502020104020203" pitchFamily="34" charset="77"/>
                <a:hlinkClick r:id="rId12"/>
              </a:rPr>
              <a:t>info@lionweb.io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86068-496A-90B9-7D10-A4B20FFF0EAB}"/>
              </a:ext>
            </a:extLst>
          </p:cNvPr>
          <p:cNvSpPr txBox="1"/>
          <p:nvPr/>
        </p:nvSpPr>
        <p:spPr>
          <a:xfrm>
            <a:off x="425510" y="43942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chemeClr val="hlink"/>
                </a:solidFill>
                <a:latin typeface="Gill Sans MT" panose="020B0502020104020203" pitchFamily="34" charset="77"/>
                <a:hlinkClick r:id="rId13"/>
              </a:rPr>
              <a:t>https://join.slack.com/t/lionweb/shared_invite/zt-1uvaly9eb-z529c694OIN5oBh9FH1vhQ</a:t>
            </a:r>
            <a:endParaRPr lang="en-GB" sz="1400" u="sng" dirty="0">
              <a:latin typeface="Gill Sans MT" panose="020B05020201040202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2B917-4B36-025B-5F63-97A88FBC2D34}"/>
              </a:ext>
            </a:extLst>
          </p:cNvPr>
          <p:cNvSpPr txBox="1"/>
          <p:nvPr/>
        </p:nvSpPr>
        <p:spPr>
          <a:xfrm>
            <a:off x="229504" y="4159419"/>
            <a:ext cx="414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follow us or use or </a:t>
            </a:r>
            <a:r>
              <a:rPr lang="en" sz="1400" b="1" i="1" dirty="0">
                <a:latin typeface="Gill Sans MT" panose="020B0502020104020203" pitchFamily="34" charset="77"/>
              </a:rPr>
              <a:t>implement</a:t>
            </a:r>
            <a:r>
              <a:rPr lang="en" sz="1400" dirty="0">
                <a:latin typeface="Gill Sans MT" panose="020B0502020104020203" pitchFamily="34" charset="77"/>
              </a:rPr>
              <a:t> LionWeb: </a:t>
            </a:r>
            <a:endParaRPr lang="en-NL" dirty="0">
              <a:latin typeface="Gill Sans MT" panose="020B050202010402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D6B15-A696-B3A8-E83E-D1350A301947}"/>
              </a:ext>
            </a:extLst>
          </p:cNvPr>
          <p:cNvSpPr txBox="1"/>
          <p:nvPr/>
        </p:nvSpPr>
        <p:spPr>
          <a:xfrm>
            <a:off x="229505" y="3489547"/>
            <a:ext cx="26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Gill Sans MT" panose="020B0502020104020203" pitchFamily="34" charset="77"/>
              </a:rPr>
              <a:t>W</a:t>
            </a:r>
            <a:r>
              <a:rPr lang="en" sz="1400" dirty="0">
                <a:latin typeface="Gill Sans MT" panose="020B0502020104020203" pitchFamily="34" charset="77"/>
              </a:rPr>
              <a:t>ant to join and work with us: </a:t>
            </a:r>
            <a:endParaRPr lang="en-NL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52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AF22-A3CB-1174-82D4-314AE927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5751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2630-0129-88C9-0E00-9C4F2946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issue: Multiple Inheritance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3443-8780-D402-FBA5-189230D35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5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5771" y="2495386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Adopt language engineering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Reduce vendor lock-in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Mix and match components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Foster innovation and incremental improvements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2410691" y="943675"/>
            <a:ext cx="5106390" cy="1176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DF74-0A1A-4D13-5302-91D54D3D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Issue: Derived models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F2DF-EEC4-6F0D-C2B6-B5F7BC6F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431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0FC51F-EB79-2E7E-7FD9-1BB0DB22D350}"/>
              </a:ext>
            </a:extLst>
          </p:cNvPr>
          <p:cNvGrpSpPr/>
          <p:nvPr/>
        </p:nvGrpSpPr>
        <p:grpSpPr>
          <a:xfrm>
            <a:off x="3103178" y="1638303"/>
            <a:ext cx="2231682" cy="1266845"/>
            <a:chOff x="4323153" y="1468423"/>
            <a:chExt cx="2231682" cy="1266845"/>
          </a:xfrm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92B23E-348D-435C-A05C-54538C42878D}"/>
              </a:ext>
            </a:extLst>
          </p:cNvPr>
          <p:cNvGrpSpPr/>
          <p:nvPr/>
        </p:nvGrpSpPr>
        <p:grpSpPr>
          <a:xfrm>
            <a:off x="3073364" y="1638303"/>
            <a:ext cx="2261496" cy="2663882"/>
            <a:chOff x="4302404" y="1485903"/>
            <a:chExt cx="2261496" cy="26638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302404" y="3635147"/>
              <a:ext cx="1224121" cy="5146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noAutofit/>
            </a:bodyPr>
            <a:lstStyle/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JSON &amp;</a:t>
              </a:r>
            </a:p>
            <a:p>
              <a:pPr algn="r"/>
              <a:r>
                <a:rPr lang="en-NL" b="1" dirty="0">
                  <a:solidFill>
                    <a:schemeClr val="accent4">
                      <a:lumMod val="75000"/>
                    </a:schemeClr>
                  </a:solidFill>
                  <a:latin typeface="Gill Sans MT" panose="020B0502020104020203" pitchFamily="34" charset="77"/>
                </a:rPr>
                <a:t>protocols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DE1FB2D-395F-4207-BBBB-C83DB37B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2769" y="3707771"/>
              <a:ext cx="209231" cy="28652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6C0C10-6739-7E57-2BBE-EAD95399151B}"/>
                </a:ext>
              </a:extLst>
            </p:cNvPr>
            <p:cNvGrpSpPr/>
            <p:nvPr/>
          </p:nvGrpSpPr>
          <p:grpSpPr>
            <a:xfrm>
              <a:off x="4332218" y="1485903"/>
              <a:ext cx="2231682" cy="1266845"/>
              <a:chOff x="4323153" y="1468423"/>
              <a:chExt cx="2231682" cy="1266845"/>
            </a:xfrm>
          </p:grpSpPr>
          <p:sp>
            <p:nvSpPr>
              <p:cNvPr id="9" name="Freeform: Shape 403">
                <a:extLst>
                  <a:ext uri="{FF2B5EF4-FFF2-40B4-BE49-F238E27FC236}">
                    <a16:creationId xmlns:a16="http://schemas.microsoft.com/office/drawing/2014/main" id="{CD858DE8-6AC8-7BED-5822-B3BBCB2310AD}"/>
                  </a:ext>
                </a:extLst>
              </p:cNvPr>
              <p:cNvSpPr/>
              <p:nvPr/>
            </p:nvSpPr>
            <p:spPr>
              <a:xfrm>
                <a:off x="5717378" y="2486396"/>
                <a:ext cx="262290" cy="248872"/>
              </a:xfrm>
              <a:custGeom>
                <a:avLst/>
                <a:gdLst>
                  <a:gd name="connsiteX0" fmla="*/ 432203 w 432202"/>
                  <a:gd name="connsiteY0" fmla="*/ 418306 h 418305"/>
                  <a:gd name="connsiteX1" fmla="*/ 0 w 432202"/>
                  <a:gd name="connsiteY1" fmla="*/ 0 h 4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02" h="418305">
                    <a:moveTo>
                      <a:pt x="432203" y="418306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" name="Freeform: Shape 404">
                <a:extLst>
                  <a:ext uri="{FF2B5EF4-FFF2-40B4-BE49-F238E27FC236}">
                    <a16:creationId xmlns:a16="http://schemas.microsoft.com/office/drawing/2014/main" id="{5C6DCC6B-DA01-59C3-2B47-869549E8158C}"/>
                  </a:ext>
                </a:extLst>
              </p:cNvPr>
              <p:cNvSpPr/>
              <p:nvPr/>
            </p:nvSpPr>
            <p:spPr>
              <a:xfrm>
                <a:off x="5907500" y="2104058"/>
                <a:ext cx="647335" cy="62712"/>
              </a:xfrm>
              <a:custGeom>
                <a:avLst/>
                <a:gdLst>
                  <a:gd name="connsiteX0" fmla="*/ 1066682 w 1066682"/>
                  <a:gd name="connsiteY0" fmla="*/ 105408 h 105407"/>
                  <a:gd name="connsiteX1" fmla="*/ 0 w 1066682"/>
                  <a:gd name="connsiteY1" fmla="*/ 0 h 10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6682" h="105407">
                    <a:moveTo>
                      <a:pt x="1066682" y="105408"/>
                    </a:moveTo>
                    <a:lnTo>
                      <a:pt x="0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" name="Freeform: Shape 405">
                <a:extLst>
                  <a:ext uri="{FF2B5EF4-FFF2-40B4-BE49-F238E27FC236}">
                    <a16:creationId xmlns:a16="http://schemas.microsoft.com/office/drawing/2014/main" id="{18A9B3F7-999B-9E36-9915-9AF5D7264ED2}"/>
                  </a:ext>
                </a:extLst>
              </p:cNvPr>
              <p:cNvSpPr/>
              <p:nvPr/>
            </p:nvSpPr>
            <p:spPr>
              <a:xfrm>
                <a:off x="5849001" y="1468423"/>
                <a:ext cx="537191" cy="275651"/>
              </a:xfrm>
              <a:custGeom>
                <a:avLst/>
                <a:gdLst>
                  <a:gd name="connsiteX0" fmla="*/ 885187 w 885186"/>
                  <a:gd name="connsiteY0" fmla="*/ 0 h 463314"/>
                  <a:gd name="connsiteX1" fmla="*/ 0 w 885186"/>
                  <a:gd name="connsiteY1" fmla="*/ 463314 h 463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5186" h="463314">
                    <a:moveTo>
                      <a:pt x="885187" y="0"/>
                    </a:moveTo>
                    <a:lnTo>
                      <a:pt x="0" y="463314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2" name="Freeform: Shape 406">
                <a:extLst>
                  <a:ext uri="{FF2B5EF4-FFF2-40B4-BE49-F238E27FC236}">
                    <a16:creationId xmlns:a16="http://schemas.microsoft.com/office/drawing/2014/main" id="{E82F6A25-50D5-B448-A45A-1293798E91DF}"/>
                  </a:ext>
                </a:extLst>
              </p:cNvPr>
              <p:cNvSpPr/>
              <p:nvPr/>
            </p:nvSpPr>
            <p:spPr>
              <a:xfrm>
                <a:off x="4498650" y="2400370"/>
                <a:ext cx="410399" cy="306725"/>
              </a:xfrm>
              <a:custGeom>
                <a:avLst/>
                <a:gdLst>
                  <a:gd name="connsiteX0" fmla="*/ 0 w 676258"/>
                  <a:gd name="connsiteY0" fmla="*/ 515544 h 515544"/>
                  <a:gd name="connsiteX1" fmla="*/ 676259 w 676258"/>
                  <a:gd name="connsiteY1" fmla="*/ 0 h 51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58" h="515544">
                    <a:moveTo>
                      <a:pt x="0" y="515544"/>
                    </a:moveTo>
                    <a:lnTo>
                      <a:pt x="676259" y="0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  <p:sp>
            <p:nvSpPr>
              <p:cNvPr id="13" name="Freeform: Shape 407">
                <a:extLst>
                  <a:ext uri="{FF2B5EF4-FFF2-40B4-BE49-F238E27FC236}">
                    <a16:creationId xmlns:a16="http://schemas.microsoft.com/office/drawing/2014/main" id="{72D6FBA3-6961-E9AB-6E86-AC0A5BBF0BB7}"/>
                  </a:ext>
                </a:extLst>
              </p:cNvPr>
              <p:cNvSpPr/>
              <p:nvPr/>
            </p:nvSpPr>
            <p:spPr>
              <a:xfrm>
                <a:off x="4323153" y="1884214"/>
                <a:ext cx="482626" cy="67310"/>
              </a:xfrm>
              <a:custGeom>
                <a:avLst/>
                <a:gdLst>
                  <a:gd name="connsiteX0" fmla="*/ 0 w 795274"/>
                  <a:gd name="connsiteY0" fmla="*/ 0 h 113135"/>
                  <a:gd name="connsiteX1" fmla="*/ 795274 w 795274"/>
                  <a:gd name="connsiteY1" fmla="*/ 113136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274" h="113135">
                    <a:moveTo>
                      <a:pt x="0" y="0"/>
                    </a:moveTo>
                    <a:lnTo>
                      <a:pt x="795274" y="113136"/>
                    </a:lnTo>
                  </a:path>
                </a:pathLst>
              </a:custGeom>
              <a:noFill/>
              <a:ln w="74961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230" y="3060216"/>
            <a:ext cx="2000241" cy="1287080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   Models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Original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Derived</a:t>
            </a:r>
            <a:endParaRPr lang="en-US" sz="1800" dirty="0">
              <a:solidFill>
                <a:srgbClr val="1F2328"/>
              </a:solidFill>
              <a:latin typeface="Gill Sans MT" panose="020B0502020104020203" pitchFamily="34" charset="77"/>
            </a:endParaRPr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3549917" y="16184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3786351" y="20270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3020989" y="9087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3986222" y="25097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4249468" y="22803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3747351" y="23090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3737601" y="19792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4030097" y="17355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3917973" y="12002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3396357" y="14917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3045364" y="14583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3888724" y="14678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5274745" y="2930618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5836253" y="2300758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4205594" y="20509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4161719" y="20031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4847731" y="1806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4863204" y="2327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Gill Sans MT" panose="020B0502020104020203" pitchFamily="34" charset="77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3101274" y="9493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2779315" y="26230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2598943" y="18345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4754743" y="27422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5325108" y="21066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5154486" y="14040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6263822" y="221817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5707087" y="2846236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543545" y="2510291"/>
            <a:ext cx="2240859" cy="251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  <a:latin typeface="Gill Sans MT" panose="020B0502020104020203" pitchFamily="34" charset="77"/>
              </a:rPr>
              <a:t>Clients</a:t>
            </a:r>
          </a:p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Editors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Visual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Projectional</a:t>
            </a:r>
          </a:p>
          <a:p>
            <a:pPr marL="149225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  Processors</a:t>
            </a:r>
            <a:endParaRPr lang="en-US" sz="2200" dirty="0">
              <a:solidFill>
                <a:srgbClr val="1F2328"/>
              </a:solidFill>
              <a:latin typeface="Gill Sans MT" panose="020B0502020104020203" pitchFamily="34" charset="77"/>
            </a:endParaRP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Model checker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Importer</a:t>
            </a:r>
          </a:p>
          <a:p>
            <a:pPr marL="606425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  Generator </a:t>
            </a:r>
            <a:endParaRPr lang="en-US" sz="1800" dirty="0">
              <a:latin typeface="Gill Sans MT" panose="020B050202010402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221623-D96E-D773-01A9-B7AA213F5D26}"/>
              </a:ext>
            </a:extLst>
          </p:cNvPr>
          <p:cNvSpPr/>
          <p:nvPr/>
        </p:nvSpPr>
        <p:spPr>
          <a:xfrm>
            <a:off x="4374456" y="151374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8C12C-0EC8-1CB2-B61C-B08AEAD48B6E}"/>
              </a:ext>
            </a:extLst>
          </p:cNvPr>
          <p:cNvSpPr/>
          <p:nvPr/>
        </p:nvSpPr>
        <p:spPr>
          <a:xfrm>
            <a:off x="3960088" y="94327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76A59-C9C5-5BAC-421A-5C56AEC6929C}"/>
              </a:ext>
            </a:extLst>
          </p:cNvPr>
          <p:cNvSpPr/>
          <p:nvPr/>
        </p:nvSpPr>
        <p:spPr>
          <a:xfrm>
            <a:off x="1184056" y="402056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1B12F-4EC8-7F44-9A4C-AA7D4BE2266B}"/>
              </a:ext>
            </a:extLst>
          </p:cNvPr>
          <p:cNvSpPr/>
          <p:nvPr/>
        </p:nvSpPr>
        <p:spPr>
          <a:xfrm>
            <a:off x="1184056" y="377282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CE8B60-7300-E6DD-A134-7D163B581E42}"/>
              </a:ext>
            </a:extLst>
          </p:cNvPr>
          <p:cNvSpPr/>
          <p:nvPr/>
        </p:nvSpPr>
        <p:spPr>
          <a:xfrm>
            <a:off x="5635659" y="137422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B2E63-9D5F-EF63-2F04-CC32A7B73454}"/>
              </a:ext>
            </a:extLst>
          </p:cNvPr>
          <p:cNvSpPr/>
          <p:nvPr/>
        </p:nvSpPr>
        <p:spPr>
          <a:xfrm>
            <a:off x="7038103" y="412169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39E12A-9EFF-59F1-4390-14D11730DA27}"/>
              </a:ext>
            </a:extLst>
          </p:cNvPr>
          <p:cNvSpPr/>
          <p:nvPr/>
        </p:nvSpPr>
        <p:spPr>
          <a:xfrm>
            <a:off x="5809815" y="20712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7675D-9287-2E85-DEA7-BDD7CC587D50}"/>
              </a:ext>
            </a:extLst>
          </p:cNvPr>
          <p:cNvSpPr/>
          <p:nvPr/>
        </p:nvSpPr>
        <p:spPr>
          <a:xfrm>
            <a:off x="7038103" y="440894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CE142-77AE-9113-1E9B-663951A64E5D}"/>
              </a:ext>
            </a:extLst>
          </p:cNvPr>
          <p:cNvSpPr/>
          <p:nvPr/>
        </p:nvSpPr>
        <p:spPr>
          <a:xfrm>
            <a:off x="5239447" y="271338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92CD0-694D-222D-12C9-73BB12E9CEBA}"/>
              </a:ext>
            </a:extLst>
          </p:cNvPr>
          <p:cNvSpPr/>
          <p:nvPr/>
        </p:nvSpPr>
        <p:spPr>
          <a:xfrm>
            <a:off x="7038103" y="4696183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1EF01-DDBA-8AF2-B00F-A5ADAC95F0C8}"/>
              </a:ext>
            </a:extLst>
          </p:cNvPr>
          <p:cNvSpPr/>
          <p:nvPr/>
        </p:nvSpPr>
        <p:spPr>
          <a:xfrm>
            <a:off x="2503447" y="2578264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66469-45A0-917A-1BD0-07183522A524}"/>
              </a:ext>
            </a:extLst>
          </p:cNvPr>
          <p:cNvSpPr/>
          <p:nvPr/>
        </p:nvSpPr>
        <p:spPr>
          <a:xfrm>
            <a:off x="7038103" y="3261289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53325-A616-9891-598F-26293C993631}"/>
              </a:ext>
            </a:extLst>
          </p:cNvPr>
          <p:cNvSpPr/>
          <p:nvPr/>
        </p:nvSpPr>
        <p:spPr>
          <a:xfrm>
            <a:off x="2328463" y="177497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728D-3A5F-2910-97E3-79B46699E851}"/>
              </a:ext>
            </a:extLst>
          </p:cNvPr>
          <p:cNvSpPr/>
          <p:nvPr/>
        </p:nvSpPr>
        <p:spPr>
          <a:xfrm>
            <a:off x="7038103" y="355031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28C1A-9625-1027-443E-CF7DD10A90BA}"/>
              </a:ext>
            </a:extLst>
          </p:cNvPr>
          <p:cNvSpPr txBox="1"/>
          <p:nvPr/>
        </p:nvSpPr>
        <p:spPr>
          <a:xfrm>
            <a:off x="2065069" y="3629338"/>
            <a:ext cx="4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2400" b="1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B6441-A0C4-08BC-4250-B37F7CA9B185}"/>
              </a:ext>
            </a:extLst>
          </p:cNvPr>
          <p:cNvSpPr txBox="1"/>
          <p:nvPr/>
        </p:nvSpPr>
        <p:spPr>
          <a:xfrm>
            <a:off x="8213764" y="3378650"/>
            <a:ext cx="4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2400" b="1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79D14F-9E31-9674-C3C4-D2C054CBD7A5}"/>
              </a:ext>
            </a:extLst>
          </p:cNvPr>
          <p:cNvSpPr txBox="1"/>
          <p:nvPr/>
        </p:nvSpPr>
        <p:spPr>
          <a:xfrm>
            <a:off x="8213764" y="4287481"/>
            <a:ext cx="4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2400" b="1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7328D8-1B98-C9D5-1776-68FBD85BD9E8}"/>
              </a:ext>
            </a:extLst>
          </p:cNvPr>
          <p:cNvSpPr txBox="1"/>
          <p:nvPr/>
        </p:nvSpPr>
        <p:spPr>
          <a:xfrm>
            <a:off x="8213764" y="4574724"/>
            <a:ext cx="4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058" y="3024815"/>
            <a:ext cx="2522541" cy="1474995"/>
          </a:xfrm>
        </p:spPr>
        <p:txBody>
          <a:bodyPr wrap="square">
            <a:no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  <a:latin typeface="Gill Sans MT" panose="020B0502020104020203" pitchFamily="34" charset="77"/>
              </a:rPr>
              <a:t>Load, derive something else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FC44E7-7780-8636-B26C-07C0391E42AC}"/>
              </a:ext>
            </a:extLst>
          </p:cNvPr>
          <p:cNvGrpSpPr/>
          <p:nvPr/>
        </p:nvGrpSpPr>
        <p:grpSpPr>
          <a:xfrm>
            <a:off x="4323153" y="1468423"/>
            <a:ext cx="2231682" cy="1266845"/>
            <a:chOff x="4323153" y="1468423"/>
            <a:chExt cx="2231682" cy="126684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8A237D0-9433-1699-B7C8-DD4F5557A92A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931D8CC-E6AD-DF10-8A26-59628C5959D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8ADD412-4360-65A4-D264-4C5D299725A7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A6097B-E5B3-A982-0A66-C2E870981CB1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915E348-99E5-B89D-6C69-8D5F0FD7A4C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34484" y="3024817"/>
            <a:ext cx="2734301" cy="14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  <a:latin typeface="Gill Sans MT" panose="020B0502020104020203" pitchFamily="34" charset="77"/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Initialise with model,</a:t>
            </a:r>
            <a:b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</a:br>
            <a:r>
              <a:rPr lang="en" dirty="0">
                <a:solidFill>
                  <a:srgbClr val="1F2328"/>
                </a:solidFill>
                <a:latin typeface="Gill Sans MT" panose="020B0502020104020203" pitchFamily="34" charset="77"/>
              </a:rPr>
              <a:t>get notified of changes, write back changes continuously</a:t>
            </a:r>
            <a:endParaRPr lang="en-US" dirty="0">
              <a:latin typeface="Gill Sans MT" panose="020B0502020104020203" pitchFamily="34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44B4F-F6F8-8409-823F-1819772ED2DF}"/>
              </a:ext>
            </a:extLst>
          </p:cNvPr>
          <p:cNvGrpSpPr/>
          <p:nvPr/>
        </p:nvGrpSpPr>
        <p:grpSpPr>
          <a:xfrm>
            <a:off x="4325118" y="1468019"/>
            <a:ext cx="2231682" cy="1266845"/>
            <a:chOff x="4323153" y="1468423"/>
            <a:chExt cx="2231682" cy="1266845"/>
          </a:xfrm>
        </p:grpSpPr>
        <p:sp>
          <p:nvSpPr>
            <p:cNvPr id="13" name="Freeform: Shape 403">
              <a:extLst>
                <a:ext uri="{FF2B5EF4-FFF2-40B4-BE49-F238E27FC236}">
                  <a16:creationId xmlns:a16="http://schemas.microsoft.com/office/drawing/2014/main" id="{3D231CFF-2ABC-7761-4B6D-77C78C988D3E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4" name="Freeform: Shape 404">
              <a:extLst>
                <a:ext uri="{FF2B5EF4-FFF2-40B4-BE49-F238E27FC236}">
                  <a16:creationId xmlns:a16="http://schemas.microsoft.com/office/drawing/2014/main" id="{D8685F85-C0B2-4C33-C148-5CAC44DEE6E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5" name="Freeform: Shape 405">
              <a:extLst>
                <a:ext uri="{FF2B5EF4-FFF2-40B4-BE49-F238E27FC236}">
                  <a16:creationId xmlns:a16="http://schemas.microsoft.com/office/drawing/2014/main" id="{415E6964-4E4A-3633-327B-A3C41712E4B6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6" name="Freeform: Shape 406">
              <a:extLst>
                <a:ext uri="{FF2B5EF4-FFF2-40B4-BE49-F238E27FC236}">
                  <a16:creationId xmlns:a16="http://schemas.microsoft.com/office/drawing/2014/main" id="{5EC6F406-6704-9632-1E2C-2419E6FAF243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77"/>
              </a:endParaRPr>
            </a:p>
          </p:txBody>
        </p:sp>
        <p:sp>
          <p:nvSpPr>
            <p:cNvPr id="17" name="Freeform: Shape 407">
              <a:extLst>
                <a:ext uri="{FF2B5EF4-FFF2-40B4-BE49-F238E27FC236}">
                  <a16:creationId xmlns:a16="http://schemas.microsoft.com/office/drawing/2014/main" id="{BE938787-07A2-D7D4-F906-67A3C6557B78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accent4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E946DA6-8D68-18EF-8CA9-6123961E3614}"/>
              </a:ext>
            </a:extLst>
          </p:cNvPr>
          <p:cNvSpPr/>
          <p:nvPr/>
        </p:nvSpPr>
        <p:spPr>
          <a:xfrm>
            <a:off x="5917002" y="132413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029EA-D24C-B7ED-98E9-4D6061337729}"/>
              </a:ext>
            </a:extLst>
          </p:cNvPr>
          <p:cNvSpPr/>
          <p:nvPr/>
        </p:nvSpPr>
        <p:spPr>
          <a:xfrm>
            <a:off x="6540945" y="34526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C8448-6E37-3AFA-1CA5-F6C4CFA52B45}"/>
              </a:ext>
            </a:extLst>
          </p:cNvPr>
          <p:cNvSpPr/>
          <p:nvPr/>
        </p:nvSpPr>
        <p:spPr>
          <a:xfrm>
            <a:off x="6172462" y="1863446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7CE5A-ADAD-A767-95F3-E75A59660DE1}"/>
              </a:ext>
            </a:extLst>
          </p:cNvPr>
          <p:cNvSpPr/>
          <p:nvPr/>
        </p:nvSpPr>
        <p:spPr>
          <a:xfrm>
            <a:off x="2464154" y="345465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FAD955-ACE2-D310-4373-612F8BE95AED}"/>
              </a:ext>
            </a:extLst>
          </p:cNvPr>
          <p:cNvSpPr/>
          <p:nvPr/>
        </p:nvSpPr>
        <p:spPr>
          <a:xfrm>
            <a:off x="2711444" y="3925661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CEA6C-63D2-4024-6E74-1A6593DAF4E4}"/>
              </a:ext>
            </a:extLst>
          </p:cNvPr>
          <p:cNvSpPr/>
          <p:nvPr/>
        </p:nvSpPr>
        <p:spPr>
          <a:xfrm>
            <a:off x="5579930" y="2625692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078AA-F114-AD6F-311E-5235769A2868}"/>
              </a:ext>
            </a:extLst>
          </p:cNvPr>
          <p:cNvSpPr/>
          <p:nvPr/>
        </p:nvSpPr>
        <p:spPr>
          <a:xfrm>
            <a:off x="4731484" y="2597317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84878-41BE-9C30-4755-B9F7C9EFF073}"/>
              </a:ext>
            </a:extLst>
          </p:cNvPr>
          <p:cNvSpPr/>
          <p:nvPr/>
        </p:nvSpPr>
        <p:spPr>
          <a:xfrm>
            <a:off x="6788235" y="3454455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92D00-22FF-615B-AD83-7DDFB3F1BE3F}"/>
              </a:ext>
            </a:extLst>
          </p:cNvPr>
          <p:cNvSpPr/>
          <p:nvPr/>
        </p:nvSpPr>
        <p:spPr>
          <a:xfrm>
            <a:off x="4452316" y="197282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F78EFF-C7DF-59A8-D7CE-CD5D1CA63917}"/>
              </a:ext>
            </a:extLst>
          </p:cNvPr>
          <p:cNvSpPr/>
          <p:nvPr/>
        </p:nvSpPr>
        <p:spPr>
          <a:xfrm>
            <a:off x="2711444" y="3449090"/>
            <a:ext cx="200594" cy="2187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Gill Sans MT" panose="020B0502020104020203" pitchFamily="34" charset="77"/>
              </a:rPr>
              <a:t>5</a:t>
            </a:r>
          </a:p>
        </p:txBody>
      </p: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" name="Graphic 4">
            <a:extLst>
              <a:ext uri="{FF2B5EF4-FFF2-40B4-BE49-F238E27FC236}">
                <a16:creationId xmlns:a16="http://schemas.microsoft.com/office/drawing/2014/main" id="{A1797310-7695-B1E8-F6B9-609055A44D2D}"/>
              </a:ext>
            </a:extLst>
          </p:cNvPr>
          <p:cNvGrpSpPr/>
          <p:nvPr/>
        </p:nvGrpSpPr>
        <p:grpSpPr>
          <a:xfrm>
            <a:off x="6555834" y="1921519"/>
            <a:ext cx="437299" cy="428715"/>
            <a:chOff x="6813867" y="1750668"/>
            <a:chExt cx="720584" cy="720584"/>
          </a:xfrm>
        </p:grpSpPr>
        <p:sp>
          <p:nvSpPr>
            <p:cNvPr id="6" name="Freeform: Shape 463">
              <a:extLst>
                <a:ext uri="{FF2B5EF4-FFF2-40B4-BE49-F238E27FC236}">
                  <a16:creationId xmlns:a16="http://schemas.microsoft.com/office/drawing/2014/main" id="{BCA0BEDD-C2D0-72A0-1556-CE40A9DB4332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7" name="Freeform: Shape 464">
              <a:extLst>
                <a:ext uri="{FF2B5EF4-FFF2-40B4-BE49-F238E27FC236}">
                  <a16:creationId xmlns:a16="http://schemas.microsoft.com/office/drawing/2014/main" id="{B67BFCEE-B42C-2F58-9FED-0310F258A9F8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Freeform: Shape 465">
              <a:extLst>
                <a:ext uri="{FF2B5EF4-FFF2-40B4-BE49-F238E27FC236}">
                  <a16:creationId xmlns:a16="http://schemas.microsoft.com/office/drawing/2014/main" id="{67F30C86-1386-4F5A-121A-45DBEFD30C53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9" name="Freeform: Shape 466">
              <a:extLst>
                <a:ext uri="{FF2B5EF4-FFF2-40B4-BE49-F238E27FC236}">
                  <a16:creationId xmlns:a16="http://schemas.microsoft.com/office/drawing/2014/main" id="{206ABA5B-89FD-8222-8552-BD6AA084E831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67">
              <a:extLst>
                <a:ext uri="{FF2B5EF4-FFF2-40B4-BE49-F238E27FC236}">
                  <a16:creationId xmlns:a16="http://schemas.microsoft.com/office/drawing/2014/main" id="{808FB2BD-CD0E-FA24-7B3F-6A7FD2BBCA28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8" name="Freeform: Shape 468">
              <a:extLst>
                <a:ext uri="{FF2B5EF4-FFF2-40B4-BE49-F238E27FC236}">
                  <a16:creationId xmlns:a16="http://schemas.microsoft.com/office/drawing/2014/main" id="{EAAE2B4E-1008-976F-9D8A-3E28AAA6876E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29" name="Freeform: Shape 469">
              <a:extLst>
                <a:ext uri="{FF2B5EF4-FFF2-40B4-BE49-F238E27FC236}">
                  <a16:creationId xmlns:a16="http://schemas.microsoft.com/office/drawing/2014/main" id="{EB7780A6-3403-4487-6DF0-59E758EB1657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" name="Freeform: Shape 470">
              <a:extLst>
                <a:ext uri="{FF2B5EF4-FFF2-40B4-BE49-F238E27FC236}">
                  <a16:creationId xmlns:a16="http://schemas.microsoft.com/office/drawing/2014/main" id="{B37902A4-94D9-3529-7AC7-6E08F4AF00AC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1" name="Freeform: Shape 471">
              <a:extLst>
                <a:ext uri="{FF2B5EF4-FFF2-40B4-BE49-F238E27FC236}">
                  <a16:creationId xmlns:a16="http://schemas.microsoft.com/office/drawing/2014/main" id="{F10C86EF-E990-74F1-7887-286C9D3BE4B9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2" name="Freeform: Shape 472">
              <a:extLst>
                <a:ext uri="{FF2B5EF4-FFF2-40B4-BE49-F238E27FC236}">
                  <a16:creationId xmlns:a16="http://schemas.microsoft.com/office/drawing/2014/main" id="{6F9BB02C-FD01-862D-A36D-B1FE12A14E01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3" name="Freeform: Shape 473">
              <a:extLst>
                <a:ext uri="{FF2B5EF4-FFF2-40B4-BE49-F238E27FC236}">
                  <a16:creationId xmlns:a16="http://schemas.microsoft.com/office/drawing/2014/main" id="{8717FFE7-A433-1459-A8C4-100A22F00200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B26DF2-8C16-42C8-7BE2-64B820A7C183}"/>
              </a:ext>
            </a:extLst>
          </p:cNvPr>
          <p:cNvSpPr txBox="1"/>
          <p:nvPr/>
        </p:nvSpPr>
        <p:spPr>
          <a:xfrm>
            <a:off x="2912038" y="3018572"/>
            <a:ext cx="4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2400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E2262-355A-E23F-7D53-3F2D987E020E}"/>
              </a:ext>
            </a:extLst>
          </p:cNvPr>
          <p:cNvSpPr txBox="1"/>
          <p:nvPr/>
        </p:nvSpPr>
        <p:spPr>
          <a:xfrm>
            <a:off x="7035795" y="3029055"/>
            <a:ext cx="47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Further info: Talk at </a:t>
            </a:r>
            <a:r>
              <a:rPr lang="en-US" dirty="0" err="1"/>
              <a:t>LangDev</a:t>
            </a:r>
            <a:r>
              <a:rPr lang="en-US" dirty="0"/>
              <a:t> ‘23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https://lionweb.io/#documentation</a:t>
            </a:r>
            <a:r>
              <a:rPr lang="nl-NL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Usage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Talks at Conferences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Presented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universities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Essen, Aachen</a:t>
            </a:r>
          </a:p>
          <a:p>
            <a:pPr marL="9144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Presented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Strumenta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NL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meetup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VERSEN, MODELS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r>
              <a:rPr lang="en-US" dirty="0"/>
              <a:t>Federico</a:t>
            </a:r>
          </a:p>
          <a:p>
            <a:r>
              <a:rPr lang="en-US" dirty="0"/>
              <a:t>Mike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457</Words>
  <Application>Microsoft Office PowerPoint</Application>
  <PresentationFormat>On-screen Show (16:9)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Gill Sans MT</vt:lpstr>
      <vt:lpstr>Wingdings</vt:lpstr>
      <vt:lpstr>Arial</vt:lpstr>
      <vt:lpstr>Calibri</vt:lpstr>
      <vt:lpstr>Simple Light</vt:lpstr>
      <vt:lpstr>LionWeb: Status Update</vt:lpstr>
      <vt:lpstr>Overview Recap</vt:lpstr>
      <vt:lpstr>Mission</vt:lpstr>
      <vt:lpstr>Reference Architecture: Parts</vt:lpstr>
      <vt:lpstr>Reference Architecture: Protocols</vt:lpstr>
      <vt:lpstr>Further info: Talk at LangDev ‘23</vt:lpstr>
      <vt:lpstr>Outside Usage</vt:lpstr>
      <vt:lpstr>Talks at Conferences</vt:lpstr>
      <vt:lpstr>Real-world Usage</vt:lpstr>
      <vt:lpstr>(Freon)</vt:lpstr>
      <vt:lpstr>Other talks about LionWeb @ LangDev 24</vt:lpstr>
      <vt:lpstr>Usable Artifacts</vt:lpstr>
      <vt:lpstr>Repository</vt:lpstr>
      <vt:lpstr>C#</vt:lpstr>
      <vt:lpstr>Java</vt:lpstr>
      <vt:lpstr>Kotlin</vt:lpstr>
      <vt:lpstr>Typescript</vt:lpstr>
      <vt:lpstr>MPS</vt:lpstr>
      <vt:lpstr>Modelix</vt:lpstr>
      <vt:lpstr>Spec Work</vt:lpstr>
      <vt:lpstr>Working model</vt:lpstr>
      <vt:lpstr>Finished</vt:lpstr>
      <vt:lpstr>In Progress</vt:lpstr>
      <vt:lpstr>Bulk Semantics</vt:lpstr>
      <vt:lpstr>Basic Commands</vt:lpstr>
      <vt:lpstr>Intricacies of store</vt:lpstr>
      <vt:lpstr>PowerPoint Presentation</vt:lpstr>
      <vt:lpstr>Backup</vt:lpstr>
      <vt:lpstr>Example issue: Multiple Inheritance</vt:lpstr>
      <vt:lpstr>Example Issue: Derived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dc:creator>Niko</dc:creator>
  <cp:lastModifiedBy>Niko</cp:lastModifiedBy>
  <cp:revision>35</cp:revision>
  <dcterms:modified xsi:type="dcterms:W3CDTF">2024-10-07T08:55:05Z</dcterms:modified>
</cp:coreProperties>
</file>