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66" r:id="rId2"/>
    <p:sldId id="280" r:id="rId3"/>
    <p:sldId id="270" r:id="rId4"/>
    <p:sldId id="272" r:id="rId5"/>
    <p:sldId id="282" r:id="rId6"/>
    <p:sldId id="288" r:id="rId7"/>
    <p:sldId id="279" r:id="rId8"/>
    <p:sldId id="281" r:id="rId9"/>
    <p:sldId id="299" r:id="rId10"/>
    <p:sldId id="295" r:id="rId11"/>
    <p:sldId id="296" r:id="rId12"/>
    <p:sldId id="277" r:id="rId13"/>
    <p:sldId id="285" r:id="rId14"/>
    <p:sldId id="297" r:id="rId15"/>
    <p:sldId id="298" r:id="rId16"/>
    <p:sldId id="292" r:id="rId17"/>
    <p:sldId id="290" r:id="rId18"/>
    <p:sldId id="263" r:id="rId19"/>
    <p:sldId id="287" r:id="rId20"/>
    <p:sldId id="265" r:id="rId21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Gill Sans MT" panose="020B05020201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EFB"/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4558" autoAdjust="0"/>
  </p:normalViewPr>
  <p:slideViewPr>
    <p:cSldViewPr snapToGrid="0">
      <p:cViewPr varScale="1">
        <p:scale>
          <a:sx n="210" d="100"/>
          <a:sy n="210" d="100"/>
        </p:scale>
        <p:origin x="952" y="108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5474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519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228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158361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4"/>
              </a:rPr>
              <a:t>https://lionweb.io</a:t>
            </a:r>
            <a:endParaRPr sz="1200" b="1" dirty="0">
              <a:latin typeface="Gill Sans MT" panose="020B050202010402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5"/>
              </a:rPr>
              <a:t>info@lionweb.io</a:t>
            </a:r>
            <a:endParaRPr sz="1200" b="1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_shortlin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29145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094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L="59690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zltq8eqv-QJmtsZA8_oscCrO8HOp3FA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7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oelter.de/data/pub/APlatformForSystemsAndBusinessModeling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>
                <a:solidFill>
                  <a:schemeClr val="lt1"/>
                </a:solidFill>
              </a:rPr>
              <a:t>The </a:t>
            </a:r>
            <a:r>
              <a:rPr lang="en-US" sz="5400" b="1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Strumenta</a:t>
            </a:r>
            <a:r>
              <a:rPr lang="en-US" dirty="0"/>
              <a:t> Community Panel, January 2024</a:t>
            </a:r>
          </a:p>
          <a:p>
            <a:r>
              <a:rPr lang="en-US" dirty="0"/>
              <a:t>Niko </a:t>
            </a:r>
            <a:r>
              <a:rPr lang="en-US" dirty="0" err="1"/>
              <a:t>Stotz</a:t>
            </a:r>
            <a:r>
              <a:rPr lang="en-US" dirty="0"/>
              <a:t> &amp; Jos Warmer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8296" y="3024816"/>
            <a:ext cx="2522541" cy="866148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 model, modify, store it 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44E7-7780-8636-B26C-07C0391E42AC}"/>
              </a:ext>
            </a:extLst>
          </p:cNvPr>
          <p:cNvGrpSpPr/>
          <p:nvPr/>
        </p:nvGrpSpPr>
        <p:grpSpPr>
          <a:xfrm>
            <a:off x="3664391" y="1468423"/>
            <a:ext cx="2231682" cy="1266845"/>
            <a:chOff x="4323153" y="1468423"/>
            <a:chExt cx="2231682" cy="1266845"/>
          </a:xfrm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120195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4356629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3591267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4556500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4819746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317629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307879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4600375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4488251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3966635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3615642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4459002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5851320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4775872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4731997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3671552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284350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44B4F-F6F8-8409-823F-1819772ED2DF}"/>
              </a:ext>
            </a:extLst>
          </p:cNvPr>
          <p:cNvGrpSpPr/>
          <p:nvPr/>
        </p:nvGrpSpPr>
        <p:grpSpPr>
          <a:xfrm>
            <a:off x="3666356" y="1468019"/>
            <a:ext cx="2231682" cy="1266845"/>
            <a:chOff x="4323153" y="1468423"/>
            <a:chExt cx="2231682" cy="1266845"/>
          </a:xfrm>
        </p:grpSpPr>
        <p:sp>
          <p:nvSpPr>
            <p:cNvPr id="13" name="Freeform: Shape 403">
              <a:extLst>
                <a:ext uri="{FF2B5EF4-FFF2-40B4-BE49-F238E27FC236}">
                  <a16:creationId xmlns:a16="http://schemas.microsoft.com/office/drawing/2014/main" id="{3D231CFF-2ABC-7761-4B6D-77C78C988D3E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4" name="Freeform: Shape 404">
              <a:extLst>
                <a:ext uri="{FF2B5EF4-FFF2-40B4-BE49-F238E27FC236}">
                  <a16:creationId xmlns:a16="http://schemas.microsoft.com/office/drawing/2014/main" id="{D8685F85-C0B2-4C33-C148-5CAC44DEE6E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5" name="Freeform: Shape 405">
              <a:extLst>
                <a:ext uri="{FF2B5EF4-FFF2-40B4-BE49-F238E27FC236}">
                  <a16:creationId xmlns:a16="http://schemas.microsoft.com/office/drawing/2014/main" id="{415E6964-4E4A-3633-327B-A3C41712E4B6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6" name="Freeform: Shape 406">
              <a:extLst>
                <a:ext uri="{FF2B5EF4-FFF2-40B4-BE49-F238E27FC236}">
                  <a16:creationId xmlns:a16="http://schemas.microsoft.com/office/drawing/2014/main" id="{5EC6F406-6704-9632-1E2C-2419E6FAF243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7" name="Freeform: Shape 407">
              <a:extLst>
                <a:ext uri="{FF2B5EF4-FFF2-40B4-BE49-F238E27FC236}">
                  <a16:creationId xmlns:a16="http://schemas.microsoft.com/office/drawing/2014/main" id="{BE938787-07A2-D7D4-F906-67A3C6557B78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CEA6C-63D2-4024-6E74-1A6593DAF4E4}"/>
              </a:ext>
            </a:extLst>
          </p:cNvPr>
          <p:cNvSpPr/>
          <p:nvPr/>
        </p:nvSpPr>
        <p:spPr>
          <a:xfrm>
            <a:off x="4921168" y="262569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32D896-9A75-89D3-60BF-B47FFB99E806}"/>
              </a:ext>
            </a:extLst>
          </p:cNvPr>
          <p:cNvGrpSpPr/>
          <p:nvPr/>
        </p:nvGrpSpPr>
        <p:grpSpPr>
          <a:xfrm>
            <a:off x="4072722" y="1324132"/>
            <a:ext cx="1386112" cy="1491933"/>
            <a:chOff x="4731484" y="1324132"/>
            <a:chExt cx="1386112" cy="14919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946DA6-8D68-18EF-8CA9-6123961E3614}"/>
                </a:ext>
              </a:extLst>
            </p:cNvPr>
            <p:cNvSpPr/>
            <p:nvPr/>
          </p:nvSpPr>
          <p:spPr>
            <a:xfrm>
              <a:off x="5917002" y="132413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F078AA-F114-AD6F-311E-5235769A2868}"/>
                </a:ext>
              </a:extLst>
            </p:cNvPr>
            <p:cNvSpPr/>
            <p:nvPr/>
          </p:nvSpPr>
          <p:spPr>
            <a:xfrm>
              <a:off x="4731484" y="259731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4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9D0BD87-F5FD-CC8F-269D-BD980667B66A}"/>
              </a:ext>
            </a:extLst>
          </p:cNvPr>
          <p:cNvGrpSpPr/>
          <p:nvPr/>
        </p:nvGrpSpPr>
        <p:grpSpPr>
          <a:xfrm>
            <a:off x="5675722" y="3024817"/>
            <a:ext cx="2734301" cy="1474994"/>
            <a:chOff x="6334484" y="3024817"/>
            <a:chExt cx="2734301" cy="1474994"/>
          </a:xfrm>
        </p:grpSpPr>
        <p:sp>
          <p:nvSpPr>
            <p:cNvPr id="537" name="Text Placeholder 2">
              <a:extLst>
                <a:ext uri="{FF2B5EF4-FFF2-40B4-BE49-F238E27FC236}">
                  <a16:creationId xmlns:a16="http://schemas.microsoft.com/office/drawing/2014/main" id="{0EE495D3-1221-D685-DB73-4684DC65371B}"/>
                </a:ext>
              </a:extLst>
            </p:cNvPr>
            <p:cNvSpPr txBox="1">
              <a:spLocks/>
            </p:cNvSpPr>
            <p:nvPr/>
          </p:nvSpPr>
          <p:spPr>
            <a:xfrm>
              <a:off x="6334484" y="3024817"/>
              <a:ext cx="2734301" cy="1474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49225" indent="0">
                <a:buClr>
                  <a:srgbClr val="1F2328"/>
                </a:buClr>
                <a:buSzPts val="1250"/>
                <a:buFont typeface="Arial"/>
                <a:buNone/>
              </a:pPr>
              <a:r>
                <a:rPr lang="en-US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Delta</a:t>
              </a:r>
            </a:p>
            <a:p>
              <a:pPr marL="606425" lvl="1" indent="0">
                <a:buClr>
                  <a:srgbClr val="1F2328"/>
                </a:buClr>
                <a:buSzPts val="1250"/>
                <a:buNone/>
              </a:pPr>
              <a:r>
                <a:rPr lang="en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Initialise with model,</a:t>
              </a:r>
              <a:br>
                <a:rPr lang="en" dirty="0">
                  <a:solidFill>
                    <a:srgbClr val="1F2328"/>
                  </a:solidFill>
                  <a:latin typeface="Gill Sans MT" panose="020B0502020104020203" pitchFamily="34" charset="77"/>
                </a:rPr>
              </a:br>
              <a:r>
                <a:rPr lang="en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get notified of changes, write back changes continuously</a:t>
              </a:r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A029EA-D24C-B7ED-98E9-4D6061337729}"/>
                </a:ext>
              </a:extLst>
            </p:cNvPr>
            <p:cNvSpPr/>
            <p:nvPr/>
          </p:nvSpPr>
          <p:spPr>
            <a:xfrm>
              <a:off x="6540945" y="3452655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984878-41BE-9C30-4755-B9F7C9EFF073}"/>
                </a:ext>
              </a:extLst>
            </p:cNvPr>
            <p:cNvSpPr/>
            <p:nvPr/>
          </p:nvSpPr>
          <p:spPr>
            <a:xfrm>
              <a:off x="6788235" y="3454455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177D66-1F26-4415-CF80-29F743230623}"/>
              </a:ext>
            </a:extLst>
          </p:cNvPr>
          <p:cNvGrpSpPr/>
          <p:nvPr/>
        </p:nvGrpSpPr>
        <p:grpSpPr>
          <a:xfrm>
            <a:off x="1805392" y="3449090"/>
            <a:ext cx="447884" cy="224309"/>
            <a:chOff x="2464154" y="3449090"/>
            <a:chExt cx="447884" cy="22430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37CE5A-ADAD-A767-95F3-E75A59660DE1}"/>
                </a:ext>
              </a:extLst>
            </p:cNvPr>
            <p:cNvSpPr/>
            <p:nvPr/>
          </p:nvSpPr>
          <p:spPr>
            <a:xfrm>
              <a:off x="2464154" y="3454651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F78EFF-C7DF-59A8-D7CE-CD5D1CA63917}"/>
                </a:ext>
              </a:extLst>
            </p:cNvPr>
            <p:cNvSpPr/>
            <p:nvPr/>
          </p:nvSpPr>
          <p:spPr>
            <a:xfrm>
              <a:off x="2711444" y="3449090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5</a:t>
              </a: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5724764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3349593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325021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169221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6406531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6840091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327F97-DE2A-91CF-C344-FFC54D009028}"/>
              </a:ext>
            </a:extLst>
          </p:cNvPr>
          <p:cNvGrpSpPr/>
          <p:nvPr/>
        </p:nvGrpSpPr>
        <p:grpSpPr>
          <a:xfrm>
            <a:off x="3793554" y="1863446"/>
            <a:ext cx="1920740" cy="328122"/>
            <a:chOff x="4452316" y="1863446"/>
            <a:chExt cx="1920740" cy="32812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A92D00-22FF-615B-AD83-7DDFB3F1BE3F}"/>
                </a:ext>
              </a:extLst>
            </p:cNvPr>
            <p:cNvSpPr/>
            <p:nvPr/>
          </p:nvSpPr>
          <p:spPr>
            <a:xfrm>
              <a:off x="4452316" y="1972820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0C8448-6E37-3AFA-1CA5-F6C4CFA52B45}"/>
                </a:ext>
              </a:extLst>
            </p:cNvPr>
            <p:cNvSpPr/>
            <p:nvPr/>
          </p:nvSpPr>
          <p:spPr>
            <a:xfrm>
              <a:off x="6172462" y="186344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2</a:t>
              </a:r>
            </a:p>
          </p:txBody>
        </p:sp>
      </p:grpSp>
      <p:grpSp>
        <p:nvGrpSpPr>
          <p:cNvPr id="5" name="Graphic 4">
            <a:extLst>
              <a:ext uri="{FF2B5EF4-FFF2-40B4-BE49-F238E27FC236}">
                <a16:creationId xmlns:a16="http://schemas.microsoft.com/office/drawing/2014/main" id="{A1797310-7695-B1E8-F6B9-609055A44D2D}"/>
              </a:ext>
            </a:extLst>
          </p:cNvPr>
          <p:cNvGrpSpPr/>
          <p:nvPr/>
        </p:nvGrpSpPr>
        <p:grpSpPr>
          <a:xfrm>
            <a:off x="5897072" y="1921519"/>
            <a:ext cx="437299" cy="428715"/>
            <a:chOff x="6813867" y="1750668"/>
            <a:chExt cx="720584" cy="720584"/>
          </a:xfrm>
        </p:grpSpPr>
        <p:sp>
          <p:nvSpPr>
            <p:cNvPr id="6" name="Freeform: Shape 463">
              <a:extLst>
                <a:ext uri="{FF2B5EF4-FFF2-40B4-BE49-F238E27FC236}">
                  <a16:creationId xmlns:a16="http://schemas.microsoft.com/office/drawing/2014/main" id="{BCA0BEDD-C2D0-72A0-1556-CE40A9DB4332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7" name="Freeform: Shape 464">
              <a:extLst>
                <a:ext uri="{FF2B5EF4-FFF2-40B4-BE49-F238E27FC236}">
                  <a16:creationId xmlns:a16="http://schemas.microsoft.com/office/drawing/2014/main" id="{B67BFCEE-B42C-2F58-9FED-0310F258A9F8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8" name="Freeform: Shape 465">
              <a:extLst>
                <a:ext uri="{FF2B5EF4-FFF2-40B4-BE49-F238E27FC236}">
                  <a16:creationId xmlns:a16="http://schemas.microsoft.com/office/drawing/2014/main" id="{67F30C86-1386-4F5A-121A-45DBEFD30C53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9" name="Freeform: Shape 466">
              <a:extLst>
                <a:ext uri="{FF2B5EF4-FFF2-40B4-BE49-F238E27FC236}">
                  <a16:creationId xmlns:a16="http://schemas.microsoft.com/office/drawing/2014/main" id="{206ABA5B-89FD-8222-8552-BD6AA084E831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0" name="Freeform: Shape 467">
              <a:extLst>
                <a:ext uri="{FF2B5EF4-FFF2-40B4-BE49-F238E27FC236}">
                  <a16:creationId xmlns:a16="http://schemas.microsoft.com/office/drawing/2014/main" id="{808FB2BD-CD0E-FA24-7B3F-6A7FD2BBCA28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8" name="Freeform: Shape 468">
              <a:extLst>
                <a:ext uri="{FF2B5EF4-FFF2-40B4-BE49-F238E27FC236}">
                  <a16:creationId xmlns:a16="http://schemas.microsoft.com/office/drawing/2014/main" id="{EAAE2B4E-1008-976F-9D8A-3E28AAA6876E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9" name="Freeform: Shape 469">
              <a:extLst>
                <a:ext uri="{FF2B5EF4-FFF2-40B4-BE49-F238E27FC236}">
                  <a16:creationId xmlns:a16="http://schemas.microsoft.com/office/drawing/2014/main" id="{EB7780A6-3403-4487-6DF0-59E758EB1657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" name="Freeform: Shape 470">
              <a:extLst>
                <a:ext uri="{FF2B5EF4-FFF2-40B4-BE49-F238E27FC236}">
                  <a16:creationId xmlns:a16="http://schemas.microsoft.com/office/drawing/2014/main" id="{B37902A4-94D9-3529-7AC7-6E08F4AF00AC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1" name="Freeform: Shape 471">
              <a:extLst>
                <a:ext uri="{FF2B5EF4-FFF2-40B4-BE49-F238E27FC236}">
                  <a16:creationId xmlns:a16="http://schemas.microsoft.com/office/drawing/2014/main" id="{F10C86EF-E990-74F1-7887-286C9D3BE4B9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2" name="Freeform: Shape 472">
              <a:extLst>
                <a:ext uri="{FF2B5EF4-FFF2-40B4-BE49-F238E27FC236}">
                  <a16:creationId xmlns:a16="http://schemas.microsoft.com/office/drawing/2014/main" id="{6F9BB02C-FD01-862D-A36D-B1FE12A14E01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3" name="Freeform: Shape 473">
              <a:extLst>
                <a:ext uri="{FF2B5EF4-FFF2-40B4-BE49-F238E27FC236}">
                  <a16:creationId xmlns:a16="http://schemas.microsoft.com/office/drawing/2014/main" id="{8717FFE7-A433-1459-A8C4-100A22F00200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603D89-39C8-14B5-E6E4-C03C8B524BE6}"/>
              </a:ext>
            </a:extLst>
          </p:cNvPr>
          <p:cNvGrpSpPr/>
          <p:nvPr/>
        </p:nvGrpSpPr>
        <p:grpSpPr>
          <a:xfrm>
            <a:off x="1578295" y="3831255"/>
            <a:ext cx="2522541" cy="655512"/>
            <a:chOff x="2237057" y="3831255"/>
            <a:chExt cx="2522541" cy="65551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FAD955-ACE2-D310-4373-612F8BE95AED}"/>
                </a:ext>
              </a:extLst>
            </p:cNvPr>
            <p:cNvSpPr/>
            <p:nvPr/>
          </p:nvSpPr>
          <p:spPr>
            <a:xfrm>
              <a:off x="2711444" y="3925661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3</a:t>
              </a:r>
            </a:p>
          </p:txBody>
        </p:sp>
        <p:sp>
          <p:nvSpPr>
            <p:cNvPr id="35" name="Text Placeholder 2">
              <a:extLst>
                <a:ext uri="{FF2B5EF4-FFF2-40B4-BE49-F238E27FC236}">
                  <a16:creationId xmlns:a16="http://schemas.microsoft.com/office/drawing/2014/main" id="{7673F2C1-01FB-9B37-8C6B-67E2BF94384F}"/>
                </a:ext>
              </a:extLst>
            </p:cNvPr>
            <p:cNvSpPr txBox="1">
              <a:spLocks/>
            </p:cNvSpPr>
            <p:nvPr/>
          </p:nvSpPr>
          <p:spPr>
            <a:xfrm>
              <a:off x="2237057" y="3831255"/>
              <a:ext cx="2522541" cy="655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 dirty="0">
                  <a:solidFill>
                    <a:schemeClr val="tx1"/>
                  </a:solidFill>
                  <a:latin typeface="Gill Sans MT" panose="020B0502020104020203" pitchFamily="34" charset="77"/>
                  <a:ea typeface="Gill Sans MT" panose="020B0502020104020203" pitchFamily="34" charset="77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Wingdings" panose="05000000000000000000" pitchFamily="2" charset="2"/>
                <a:buChar char=""/>
                <a:defRPr sz="18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27063" lvl="1" indent="0">
                <a:buClr>
                  <a:srgbClr val="1F2328"/>
                </a:buClr>
                <a:buSzPts val="1250"/>
                <a:buFont typeface="Wingdings" panose="05000000000000000000" pitchFamily="2" charset="2"/>
                <a:buNone/>
              </a:pPr>
              <a:r>
                <a:rPr lang="en-US" sz="1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Load, derive something else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36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 build="p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1B0BB7A-B5E2-A715-6185-880CA6601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0831" y="-159026"/>
            <a:ext cx="6312919" cy="52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Meta Model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689" y="1604838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8517-E4C1-22FD-0B9D-556ADA87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Metamodel: PROPS Language</a:t>
            </a:r>
            <a:endParaRPr lang="en-N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CEBA3A2-9340-8002-ECA0-23D77290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6412" y="995362"/>
            <a:ext cx="55911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2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5037-DEC6-5B11-2874-4553EF86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file: example1.props</a:t>
            </a:r>
            <a:endParaRPr lang="en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765D9A-E412-A67C-B6D7-CAA9F12DA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10360" y="2349789"/>
            <a:ext cx="588334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integerProp = 1</a:t>
            </a:r>
            <a:b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LIonWeb_integrates = true</a:t>
            </a:r>
            <a:b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NL" altLang="en-NL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myString = "Hello, StarLasu, MPS, and Freon!"</a:t>
            </a:r>
            <a:endParaRPr kumimoji="0" lang="en-NL" altLang="en-N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3153308" y="205428"/>
            <a:ext cx="2863027" cy="54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Using MPS to create PROPS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3938243" y="1138155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LionWeb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012493" y="2334797"/>
            <a:ext cx="1276281" cy="488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012494" y="3208833"/>
            <a:ext cx="1273964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MPS PROPS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010177" y="4138029"/>
            <a:ext cx="1276281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049708" y="4138029"/>
            <a:ext cx="1271748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5050191" y="2335472"/>
            <a:ext cx="1276283" cy="48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050191" y="3208833"/>
            <a:ext cx="1271748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4782511" y="1429650"/>
            <a:ext cx="709552" cy="11020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5492615" y="3013114"/>
            <a:ext cx="389169" cy="2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764000" y="1512554"/>
            <a:ext cx="708877" cy="9356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457156" y="3015355"/>
            <a:ext cx="385798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412280" y="3900833"/>
            <a:ext cx="473234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5400000">
            <a:off x="5447317" y="3899281"/>
            <a:ext cx="477014" cy="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 rot="5400000">
            <a:off x="1445861" y="3015848"/>
            <a:ext cx="385122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92633" y="944546"/>
            <a:ext cx="385798" cy="14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020091" y="2335472"/>
            <a:ext cx="1237510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rot="5400000">
            <a:off x="2757768" y="506998"/>
            <a:ext cx="709552" cy="29473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967906" y="4138029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PROPS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1019243" y="3208833"/>
            <a:ext cx="1237510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endParaRPr lang="en-NL" sz="1200" dirty="0">
              <a:latin typeface="Gill Sans MT" panose="020B0502020104020203" pitchFamily="34" charset="77"/>
            </a:endParaRPr>
          </a:p>
          <a:p>
            <a:pPr algn="ctr"/>
            <a:r>
              <a:rPr lang="en-NL" sz="1200" dirty="0">
                <a:latin typeface="Gill Sans MT" panose="020B0502020104020203" pitchFamily="34" charset="77"/>
              </a:rPr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6200000" flipH="1">
            <a:off x="1401805" y="3900988"/>
            <a:ext cx="473234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6546338" y="213501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Language Engineer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7079410" y="2335472"/>
            <a:ext cx="1308843" cy="4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5805261" y="406901"/>
            <a:ext cx="709552" cy="314759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7084030" y="3208833"/>
            <a:ext cx="1308843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Ecore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084029" y="4138029"/>
            <a:ext cx="1308844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Ecore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</p:cNvCxnSpPr>
          <p:nvPr/>
        </p:nvCxnSpPr>
        <p:spPr>
          <a:xfrm rot="5400000">
            <a:off x="7483663" y="3899522"/>
            <a:ext cx="4770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8D4FB1-D141-7686-42AF-2E9478DECC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3767" y="3008768"/>
            <a:ext cx="40013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3159B6E-E6DF-97A5-7481-DEA907FB9AD3}"/>
              </a:ext>
            </a:extLst>
          </p:cNvPr>
          <p:cNvSpPr/>
          <p:nvPr/>
        </p:nvSpPr>
        <p:spPr>
          <a:xfrm>
            <a:off x="2752792" y="2128423"/>
            <a:ext cx="1819208" cy="2755727"/>
          </a:xfrm>
          <a:prstGeom prst="rect">
            <a:avLst/>
          </a:prstGeom>
          <a:solidFill>
            <a:schemeClr val="lt1">
              <a:alpha val="67000"/>
            </a:schemeClr>
          </a:solidFill>
          <a:ln w="12700">
            <a:solidFill>
              <a:srgbClr val="B3CEF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9933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962403" y="236108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C2341C-1BF4-A979-9DCC-2B73A6F3217C}"/>
              </a:ext>
            </a:extLst>
          </p:cNvPr>
          <p:cNvGrpSpPr/>
          <p:nvPr/>
        </p:nvGrpSpPr>
        <p:grpSpPr>
          <a:xfrm>
            <a:off x="2098779" y="172430"/>
            <a:ext cx="2486799" cy="1096191"/>
            <a:chOff x="2098779" y="172430"/>
            <a:chExt cx="2486799" cy="109619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66D6B29-A506-16DB-74B6-332165A54504}"/>
                </a:ext>
              </a:extLst>
            </p:cNvPr>
            <p:cNvSpPr/>
            <p:nvPr/>
          </p:nvSpPr>
          <p:spPr>
            <a:xfrm>
              <a:off x="3243698" y="784428"/>
              <a:ext cx="1341880" cy="48419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latin typeface="Gill Sans MT" panose="020B0502020104020203" pitchFamily="34" charset="77"/>
                </a:rPr>
                <a:t>Kotlin PROP</a:t>
              </a:r>
              <a:r>
                <a:rPr lang="en-US" sz="1200" dirty="0">
                  <a:latin typeface="Gill Sans MT" panose="020B0502020104020203" pitchFamily="34" charset="77"/>
                </a:rPr>
                <a:t>S</a:t>
              </a:r>
              <a:r>
                <a:rPr lang="en-NL" sz="1200" dirty="0">
                  <a:latin typeface="Gill Sans MT" panose="020B0502020104020203" pitchFamily="34" charset="77"/>
                </a:rPr>
                <a:t> Application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237BA4B-887B-A021-9C0B-B7ACD7F963D6}"/>
                </a:ext>
              </a:extLst>
            </p:cNvPr>
            <p:cNvGrpSpPr/>
            <p:nvPr/>
          </p:nvGrpSpPr>
          <p:grpSpPr>
            <a:xfrm>
              <a:off x="2098779" y="172430"/>
              <a:ext cx="1815859" cy="611998"/>
              <a:chOff x="2098779" y="172430"/>
              <a:chExt cx="1815859" cy="611998"/>
            </a:xfrm>
          </p:grpSpPr>
          <p:cxnSp>
            <p:nvCxnSpPr>
              <p:cNvPr id="131" name="Elbow Connector 130">
                <a:extLst>
                  <a:ext uri="{FF2B5EF4-FFF2-40B4-BE49-F238E27FC236}">
                    <a16:creationId xmlns:a16="http://schemas.microsoft.com/office/drawing/2014/main" id="{DDEB3E11-D4DF-BC82-3CE4-1BBDCA904C84}"/>
                  </a:ext>
                </a:extLst>
              </p:cNvPr>
              <p:cNvCxnSpPr>
                <a:cxnSpLocks/>
                <a:stCxn id="122" idx="3"/>
                <a:endCxn id="76" idx="0"/>
              </p:cNvCxnSpPr>
              <p:nvPr/>
            </p:nvCxnSpPr>
            <p:spPr>
              <a:xfrm>
                <a:off x="2098779" y="443351"/>
                <a:ext cx="1815859" cy="341077"/>
              </a:xfrm>
              <a:prstGeom prst="bentConnector2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8E1B192-D89C-0811-DFD2-95B568B81871}"/>
                  </a:ext>
                </a:extLst>
              </p:cNvPr>
              <p:cNvSpPr txBox="1"/>
              <p:nvPr/>
            </p:nvSpPr>
            <p:spPr>
              <a:xfrm flipH="1">
                <a:off x="2689994" y="172430"/>
                <a:ext cx="269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1200" dirty="0">
                    <a:solidFill>
                      <a:srgbClr val="00B050"/>
                    </a:solidFill>
                    <a:latin typeface="Gill Sans MT" panose="020B0502020104020203" pitchFamily="34" charset="77"/>
                  </a:rPr>
                  <a:t>1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26476-EAB8-10B0-2F2C-6398EAE0F5CD}"/>
              </a:ext>
            </a:extLst>
          </p:cNvPr>
          <p:cNvGrpSpPr/>
          <p:nvPr/>
        </p:nvGrpSpPr>
        <p:grpSpPr>
          <a:xfrm>
            <a:off x="3272453" y="1268622"/>
            <a:ext cx="1283251" cy="1351027"/>
            <a:chOff x="3272453" y="1268622"/>
            <a:chExt cx="1283251" cy="1351027"/>
          </a:xfrm>
        </p:grpSpPr>
        <p:sp>
          <p:nvSpPr>
            <p:cNvPr id="63" name="Document 62">
              <a:extLst>
                <a:ext uri="{FF2B5EF4-FFF2-40B4-BE49-F238E27FC236}">
                  <a16:creationId xmlns:a16="http://schemas.microsoft.com/office/drawing/2014/main" id="{DC9CA475-AFF8-88D3-1124-D6B5EC06A91E}"/>
                </a:ext>
              </a:extLst>
            </p:cNvPr>
            <p:cNvSpPr/>
            <p:nvPr/>
          </p:nvSpPr>
          <p:spPr>
            <a:xfrm>
              <a:off x="3272453" y="2016355"/>
              <a:ext cx="1283251" cy="603294"/>
            </a:xfrm>
            <a:prstGeom prst="flowChartDocument">
              <a:avLst/>
            </a:prstGeom>
            <a:solidFill>
              <a:schemeClr val="accent4">
                <a:lumMod val="75000"/>
                <a:alpha val="47000"/>
              </a:schemeClr>
            </a:solidFill>
            <a:ln w="6350">
              <a:solidFill>
                <a:srgbClr val="00B050">
                  <a:alpha val="25098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Gill Sans MT" panose="020B0502020104020203" pitchFamily="34" charset="77"/>
                </a:rPr>
                <a:t>PROPS LionWeb</a:t>
              </a:r>
            </a:p>
            <a:p>
              <a:pPr algn="ctr"/>
              <a:r>
                <a:rPr lang="en-US" sz="1200" dirty="0" err="1">
                  <a:latin typeface="Gill Sans MT" panose="020B0502020104020203" pitchFamily="34" charset="77"/>
                </a:rPr>
                <a:t>Instance.json</a:t>
              </a:r>
              <a:endParaRPr lang="en-NL" sz="1200" dirty="0">
                <a:latin typeface="Gill Sans MT" panose="020B0502020104020203" pitchFamily="34" charset="77"/>
              </a:endParaRPr>
            </a:p>
          </p:txBody>
        </p:sp>
        <p:cxnSp>
          <p:nvCxnSpPr>
            <p:cNvPr id="134" name="Elbow Connector 133">
              <a:extLst>
                <a:ext uri="{FF2B5EF4-FFF2-40B4-BE49-F238E27FC236}">
                  <a16:creationId xmlns:a16="http://schemas.microsoft.com/office/drawing/2014/main" id="{5BD6784E-F6EA-8572-4FB0-406B6EFB568C}"/>
                </a:ext>
              </a:extLst>
            </p:cNvPr>
            <p:cNvCxnSpPr>
              <a:cxnSpLocks/>
              <a:stCxn id="76" idx="2"/>
              <a:endCxn id="63" idx="0"/>
            </p:cNvCxnSpPr>
            <p:nvPr/>
          </p:nvCxnSpPr>
          <p:spPr>
            <a:xfrm rot="5400000">
              <a:off x="3540492" y="1642209"/>
              <a:ext cx="747734" cy="55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4348DCD-4240-31F9-EDD5-D5707A00AFD0}"/>
                </a:ext>
              </a:extLst>
            </p:cNvPr>
            <p:cNvSpPr txBox="1"/>
            <p:nvPr/>
          </p:nvSpPr>
          <p:spPr>
            <a:xfrm>
              <a:off x="3968398" y="133604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>
                  <a:solidFill>
                    <a:srgbClr val="00B050"/>
                  </a:solidFill>
                  <a:latin typeface="Gill Sans MT" panose="020B0502020104020203" pitchFamily="34" charset="77"/>
                </a:rPr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6487247-4AA0-3ABD-44CE-A98AF56DD58D}"/>
              </a:ext>
            </a:extLst>
          </p:cNvPr>
          <p:cNvGrpSpPr/>
          <p:nvPr/>
        </p:nvGrpSpPr>
        <p:grpSpPr>
          <a:xfrm>
            <a:off x="3225984" y="2579765"/>
            <a:ext cx="1377309" cy="1271813"/>
            <a:chOff x="3225984" y="2579765"/>
            <a:chExt cx="1377309" cy="127181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9581BF-AB62-A99A-4DB0-E10BFCA17192}"/>
                </a:ext>
              </a:extLst>
            </p:cNvPr>
            <p:cNvSpPr/>
            <p:nvPr/>
          </p:nvSpPr>
          <p:spPr>
            <a:xfrm>
              <a:off x="3225984" y="3298541"/>
              <a:ext cx="1377309" cy="55303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latin typeface="Gill Sans MT" panose="020B0502020104020203" pitchFamily="34" charset="77"/>
                </a:rPr>
                <a:t>MPS with PROP</a:t>
              </a:r>
              <a:r>
                <a:rPr lang="en-US" sz="1200" dirty="0">
                  <a:latin typeface="Gill Sans MT" panose="020B0502020104020203" pitchFamily="34" charset="77"/>
                </a:rPr>
                <a:t>S</a:t>
              </a:r>
              <a:r>
                <a:rPr lang="en-NL" sz="1200" dirty="0">
                  <a:latin typeface="Gill Sans MT" panose="020B0502020104020203" pitchFamily="34" charset="77"/>
                </a:rPr>
                <a:t> language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376FF7-DD9C-7246-599D-664C223569DD}"/>
                </a:ext>
              </a:extLst>
            </p:cNvPr>
            <p:cNvGrpSpPr/>
            <p:nvPr/>
          </p:nvGrpSpPr>
          <p:grpSpPr>
            <a:xfrm>
              <a:off x="3914079" y="2579765"/>
              <a:ext cx="270185" cy="718776"/>
              <a:chOff x="3914079" y="2579765"/>
              <a:chExt cx="270185" cy="718776"/>
            </a:xfrm>
          </p:grpSpPr>
          <p:cxnSp>
            <p:nvCxnSpPr>
              <p:cNvPr id="139" name="Elbow Connector 138">
                <a:extLst>
                  <a:ext uri="{FF2B5EF4-FFF2-40B4-BE49-F238E27FC236}">
                    <a16:creationId xmlns:a16="http://schemas.microsoft.com/office/drawing/2014/main" id="{C636A2B0-010E-03D2-3190-5315A2723676}"/>
                  </a:ext>
                </a:extLst>
              </p:cNvPr>
              <p:cNvCxnSpPr>
                <a:cxnSpLocks/>
                <a:stCxn id="63" idx="2"/>
                <a:endCxn id="12" idx="0"/>
              </p:cNvCxnSpPr>
              <p:nvPr/>
            </p:nvCxnSpPr>
            <p:spPr>
              <a:xfrm rot="16200000" flipH="1">
                <a:off x="3554971" y="2938873"/>
                <a:ext cx="718776" cy="56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001F0F94-53DB-B7FB-C828-010EB959A620}"/>
                  </a:ext>
                </a:extLst>
              </p:cNvPr>
              <p:cNvSpPr txBox="1"/>
              <p:nvPr/>
            </p:nvSpPr>
            <p:spPr>
              <a:xfrm>
                <a:off x="3914638" y="267148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1200" dirty="0">
                    <a:solidFill>
                      <a:srgbClr val="00B050"/>
                    </a:solidFill>
                    <a:latin typeface="Gill Sans MT" panose="020B0502020104020203" pitchFamily="34" charset="77"/>
                  </a:rPr>
                  <a:t>3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AC32A2-ECCD-8115-B779-E2EA2A3DF23F}"/>
              </a:ext>
            </a:extLst>
          </p:cNvPr>
          <p:cNvGrpSpPr/>
          <p:nvPr/>
        </p:nvGrpSpPr>
        <p:grpSpPr>
          <a:xfrm>
            <a:off x="721470" y="3851577"/>
            <a:ext cx="3193170" cy="712646"/>
            <a:chOff x="721470" y="3851577"/>
            <a:chExt cx="3193170" cy="7126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76EE8F-5948-2872-F91C-86DBDFBF8B5A}"/>
                </a:ext>
              </a:extLst>
            </p:cNvPr>
            <p:cNvSpPr/>
            <p:nvPr/>
          </p:nvSpPr>
          <p:spPr>
            <a:xfrm>
              <a:off x="721470" y="4062578"/>
              <a:ext cx="1377309" cy="48419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latin typeface="Gill Sans MT" panose="020B0502020104020203" pitchFamily="34" charset="77"/>
                </a:rPr>
                <a:t>Freon PROP</a:t>
              </a:r>
              <a:r>
                <a:rPr lang="en-US" sz="1200" dirty="0">
                  <a:latin typeface="Gill Sans MT" panose="020B0502020104020203" pitchFamily="34" charset="77"/>
                </a:rPr>
                <a:t>S</a:t>
              </a:r>
              <a:r>
                <a:rPr lang="en-NL" sz="1200" dirty="0">
                  <a:latin typeface="Gill Sans MT" panose="020B0502020104020203" pitchFamily="34" charset="77"/>
                </a:rPr>
                <a:t> Web Editor</a:t>
              </a:r>
            </a:p>
          </p:txBody>
        </p:sp>
        <p:cxnSp>
          <p:nvCxnSpPr>
            <p:cNvPr id="192" name="Elbow Connector 191">
              <a:extLst>
                <a:ext uri="{FF2B5EF4-FFF2-40B4-BE49-F238E27FC236}">
                  <a16:creationId xmlns:a16="http://schemas.microsoft.com/office/drawing/2014/main" id="{7D0F3C59-1A8B-A488-A506-E8A1CDA1FE87}"/>
                </a:ext>
              </a:extLst>
            </p:cNvPr>
            <p:cNvCxnSpPr>
              <a:cxnSpLocks/>
              <a:stCxn id="12" idx="2"/>
              <a:endCxn id="15" idx="3"/>
            </p:cNvCxnSpPr>
            <p:nvPr/>
          </p:nvCxnSpPr>
          <p:spPr>
            <a:xfrm rot="5400000">
              <a:off x="2780161" y="3170196"/>
              <a:ext cx="453097" cy="1815860"/>
            </a:xfrm>
            <a:prstGeom prst="bentConnector2">
              <a:avLst/>
            </a:prstGeom>
            <a:ln w="25400"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E51E784-9393-36FB-52AC-5AD57B07A695}"/>
                </a:ext>
              </a:extLst>
            </p:cNvPr>
            <p:cNvSpPr txBox="1"/>
            <p:nvPr/>
          </p:nvSpPr>
          <p:spPr>
            <a:xfrm>
              <a:off x="2737083" y="4287224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Gill Sans MT" panose="020B0502020104020203" pitchFamily="34" charset="77"/>
                </a:rPr>
                <a:t>4</a:t>
              </a:r>
              <a:endParaRPr lang="en-NL" sz="1200" dirty="0">
                <a:solidFill>
                  <a:srgbClr val="00B050"/>
                </a:solidFill>
                <a:latin typeface="Gill Sans MT" panose="020B0502020104020203" pitchFamily="34" charset="7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6FC613-BEC3-579E-6449-AC1ED4F7C361}"/>
              </a:ext>
            </a:extLst>
          </p:cNvPr>
          <p:cNvGrpSpPr/>
          <p:nvPr/>
        </p:nvGrpSpPr>
        <p:grpSpPr>
          <a:xfrm>
            <a:off x="6797930" y="3203029"/>
            <a:ext cx="1951611" cy="744858"/>
            <a:chOff x="6797930" y="3203029"/>
            <a:chExt cx="1951611" cy="744858"/>
          </a:xfrm>
        </p:grpSpPr>
        <p:sp>
          <p:nvSpPr>
            <p:cNvPr id="202" name="Document 201">
              <a:extLst>
                <a:ext uri="{FF2B5EF4-FFF2-40B4-BE49-F238E27FC236}">
                  <a16:creationId xmlns:a16="http://schemas.microsoft.com/office/drawing/2014/main" id="{18D60361-027C-FD57-8A98-0BBACC57140A}"/>
                </a:ext>
              </a:extLst>
            </p:cNvPr>
            <p:cNvSpPr/>
            <p:nvPr/>
          </p:nvSpPr>
          <p:spPr>
            <a:xfrm>
              <a:off x="7535442" y="3203029"/>
              <a:ext cx="1214099" cy="744858"/>
            </a:xfrm>
            <a:prstGeom prst="flowChartDocument">
              <a:avLst/>
            </a:prstGeom>
            <a:solidFill>
              <a:srgbClr val="B2E99A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Gill Sans MT" panose="020B0502020104020203" pitchFamily="34" charset="77"/>
                </a:rPr>
                <a:t>HTML Page</a:t>
              </a:r>
            </a:p>
            <a:p>
              <a:pPr algn="ctr"/>
              <a:r>
                <a:rPr lang="en-US" sz="1200" dirty="0">
                  <a:latin typeface="Gill Sans MT" panose="020B0502020104020203" pitchFamily="34" charset="77"/>
                </a:rPr>
                <a:t>with PROPS instance</a:t>
              </a:r>
              <a:endParaRPr lang="en-NL" sz="1200" dirty="0">
                <a:latin typeface="Gill Sans MT" panose="020B0502020104020203" pitchFamily="34" charset="77"/>
              </a:endParaRPr>
            </a:p>
          </p:txBody>
        </p:sp>
        <p:cxnSp>
          <p:nvCxnSpPr>
            <p:cNvPr id="203" name="Elbow Connector 202">
              <a:extLst>
                <a:ext uri="{FF2B5EF4-FFF2-40B4-BE49-F238E27FC236}">
                  <a16:creationId xmlns:a16="http://schemas.microsoft.com/office/drawing/2014/main" id="{E7E941E0-E267-79CE-F46A-0FFF5684BA07}"/>
                </a:ext>
              </a:extLst>
            </p:cNvPr>
            <p:cNvCxnSpPr>
              <a:cxnSpLocks/>
              <a:stCxn id="94" idx="3"/>
              <a:endCxn id="202" idx="1"/>
            </p:cNvCxnSpPr>
            <p:nvPr/>
          </p:nvCxnSpPr>
          <p:spPr>
            <a:xfrm>
              <a:off x="6797930" y="3575059"/>
              <a:ext cx="737512" cy="39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5106274-C860-D199-7659-920F03FEE811}"/>
                </a:ext>
              </a:extLst>
            </p:cNvPr>
            <p:cNvSpPr txBox="1"/>
            <p:nvPr/>
          </p:nvSpPr>
          <p:spPr>
            <a:xfrm>
              <a:off x="6946096" y="3340631"/>
              <a:ext cx="3518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Gill Sans MT" panose="020B0502020104020203" pitchFamily="34" charset="77"/>
                </a:rPr>
                <a:t>6</a:t>
              </a:r>
              <a:endParaRPr lang="en-NL" sz="1200" dirty="0">
                <a:solidFill>
                  <a:srgbClr val="00B050"/>
                </a:solidFill>
                <a:latin typeface="Gill Sans MT" panose="020B0502020104020203" pitchFamily="34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B355EF-CB7A-4B04-CA78-8B8D9FDBFDD1}"/>
              </a:ext>
            </a:extLst>
          </p:cNvPr>
          <p:cNvGrpSpPr/>
          <p:nvPr/>
        </p:nvGrpSpPr>
        <p:grpSpPr>
          <a:xfrm>
            <a:off x="2620886" y="1026526"/>
            <a:ext cx="622812" cy="2548535"/>
            <a:chOff x="2620886" y="1026526"/>
            <a:chExt cx="622812" cy="2548535"/>
          </a:xfrm>
        </p:grpSpPr>
        <p:cxnSp>
          <p:nvCxnSpPr>
            <p:cNvPr id="207" name="Elbow Connector 206">
              <a:extLst>
                <a:ext uri="{FF2B5EF4-FFF2-40B4-BE49-F238E27FC236}">
                  <a16:creationId xmlns:a16="http://schemas.microsoft.com/office/drawing/2014/main" id="{2F8754A3-4FDA-6F5A-941A-3E7DA2C2559F}"/>
                </a:ext>
              </a:extLst>
            </p:cNvPr>
            <p:cNvCxnSpPr>
              <a:cxnSpLocks/>
              <a:stCxn id="12" idx="1"/>
              <a:endCxn id="76" idx="1"/>
            </p:cNvCxnSpPr>
            <p:nvPr/>
          </p:nvCxnSpPr>
          <p:spPr>
            <a:xfrm rot="10800000" flipH="1">
              <a:off x="3225984" y="1026526"/>
              <a:ext cx="17714" cy="2548535"/>
            </a:xfrm>
            <a:prstGeom prst="bentConnector3">
              <a:avLst>
                <a:gd name="adj1" fmla="val -1290505"/>
              </a:avLst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E0DD6F6-45C4-642B-E774-382A14E86D9A}"/>
                </a:ext>
              </a:extLst>
            </p:cNvPr>
            <p:cNvSpPr txBox="1"/>
            <p:nvPr/>
          </p:nvSpPr>
          <p:spPr>
            <a:xfrm>
              <a:off x="2620886" y="1854617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200" dirty="0">
                  <a:solidFill>
                    <a:srgbClr val="00B050"/>
                  </a:solidFill>
                  <a:latin typeface="Gill Sans MT" panose="020B0502020104020203" pitchFamily="34" charset="77"/>
                </a:rPr>
                <a:t>7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3D72EE-0075-4F74-CD8F-1F2D8842F549}"/>
              </a:ext>
            </a:extLst>
          </p:cNvPr>
          <p:cNvGrpSpPr/>
          <p:nvPr/>
        </p:nvGrpSpPr>
        <p:grpSpPr>
          <a:xfrm>
            <a:off x="4603293" y="3298540"/>
            <a:ext cx="2194637" cy="553037"/>
            <a:chOff x="4603293" y="3298540"/>
            <a:chExt cx="2194637" cy="553037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94E8FDB-D027-5F1D-7BD2-42FFFAC5C4DA}"/>
                </a:ext>
              </a:extLst>
            </p:cNvPr>
            <p:cNvSpPr txBox="1"/>
            <p:nvPr/>
          </p:nvSpPr>
          <p:spPr>
            <a:xfrm>
              <a:off x="4913507" y="334063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Gill Sans MT" panose="020B0502020104020203" pitchFamily="34" charset="77"/>
                </a:rPr>
                <a:t>5</a:t>
              </a:r>
              <a:endParaRPr lang="en-NL" sz="1200" dirty="0">
                <a:solidFill>
                  <a:srgbClr val="00B05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6117E77-8C08-1B36-60F3-F51560150462}"/>
                </a:ext>
              </a:extLst>
            </p:cNvPr>
            <p:cNvSpPr/>
            <p:nvPr/>
          </p:nvSpPr>
          <p:spPr>
            <a:xfrm>
              <a:off x="5420621" y="3298540"/>
              <a:ext cx="1377309" cy="55303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latin typeface="Gill Sans MT" panose="020B0502020104020203" pitchFamily="34" charset="77"/>
                </a:rPr>
                <a:t>E</a:t>
              </a:r>
              <a:r>
                <a:rPr lang="en-US" sz="1200" dirty="0">
                  <a:latin typeface="Gill Sans MT" panose="020B0502020104020203" pitchFamily="34" charset="77"/>
                </a:rPr>
                <a:t>MF</a:t>
              </a:r>
              <a:r>
                <a:rPr lang="en-NL" sz="1200" dirty="0">
                  <a:latin typeface="Gill Sans MT" panose="020B0502020104020203" pitchFamily="34" charset="77"/>
                </a:rPr>
                <a:t> PROP</a:t>
              </a:r>
              <a:r>
                <a:rPr lang="en-US" sz="1200" dirty="0">
                  <a:latin typeface="Gill Sans MT" panose="020B0502020104020203" pitchFamily="34" charset="77"/>
                </a:rPr>
                <a:t>S</a:t>
              </a:r>
              <a:r>
                <a:rPr lang="en-NL" sz="1200" dirty="0">
                  <a:latin typeface="Gill Sans MT" panose="020B0502020104020203" pitchFamily="34" charset="77"/>
                </a:rPr>
                <a:t> </a:t>
              </a:r>
              <a:r>
                <a:rPr lang="en-US" sz="1200" dirty="0">
                  <a:latin typeface="Gill Sans MT" panose="020B0502020104020203" pitchFamily="34" charset="77"/>
                </a:rPr>
                <a:t>instance</a:t>
              </a:r>
              <a:endParaRPr lang="en-NL" sz="1200" dirty="0">
                <a:latin typeface="Gill Sans MT" panose="020B0502020104020203" pitchFamily="34" charset="77"/>
              </a:endParaRPr>
            </a:p>
          </p:txBody>
        </p:sp>
        <p:cxnSp>
          <p:nvCxnSpPr>
            <p:cNvPr id="97" name="Elbow Connector 96">
              <a:extLst>
                <a:ext uri="{FF2B5EF4-FFF2-40B4-BE49-F238E27FC236}">
                  <a16:creationId xmlns:a16="http://schemas.microsoft.com/office/drawing/2014/main" id="{5C9DDB5B-5115-70F1-80C5-0B1DA86233AD}"/>
                </a:ext>
              </a:extLst>
            </p:cNvPr>
            <p:cNvCxnSpPr>
              <a:cxnSpLocks/>
              <a:stCxn id="12" idx="3"/>
              <a:endCxn id="94" idx="1"/>
            </p:cNvCxnSpPr>
            <p:nvPr/>
          </p:nvCxnSpPr>
          <p:spPr>
            <a:xfrm flipV="1">
              <a:off x="4603293" y="3575059"/>
              <a:ext cx="817328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AEAE48-7B17-7CCB-930A-E7FB63828317}"/>
              </a:ext>
            </a:extLst>
          </p:cNvPr>
          <p:cNvSpPr txBox="1"/>
          <p:nvPr/>
        </p:nvSpPr>
        <p:spPr>
          <a:xfrm>
            <a:off x="7256750" y="228526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End User Flow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44F584-1B52-7623-7F61-6A52BFE46A8A}"/>
              </a:ext>
            </a:extLst>
          </p:cNvPr>
          <p:cNvGrpSpPr/>
          <p:nvPr/>
        </p:nvGrpSpPr>
        <p:grpSpPr>
          <a:xfrm>
            <a:off x="4585578" y="695911"/>
            <a:ext cx="2091884" cy="567915"/>
            <a:chOff x="4585578" y="695911"/>
            <a:chExt cx="2091884" cy="567915"/>
          </a:xfrm>
        </p:grpSpPr>
        <p:sp>
          <p:nvSpPr>
            <p:cNvPr id="210" name="Document 209">
              <a:extLst>
                <a:ext uri="{FF2B5EF4-FFF2-40B4-BE49-F238E27FC236}">
                  <a16:creationId xmlns:a16="http://schemas.microsoft.com/office/drawing/2014/main" id="{464ED835-6945-6484-1349-7F66F85F0299}"/>
                </a:ext>
              </a:extLst>
            </p:cNvPr>
            <p:cNvSpPr/>
            <p:nvPr/>
          </p:nvSpPr>
          <p:spPr>
            <a:xfrm>
              <a:off x="5541086" y="790594"/>
              <a:ext cx="1136376" cy="473232"/>
            </a:xfrm>
            <a:prstGeom prst="flowChartDocument">
              <a:avLst/>
            </a:prstGeom>
            <a:solidFill>
              <a:srgbClr val="B2E99A"/>
            </a:solidFill>
            <a:ln w="6350">
              <a:solidFill>
                <a:srgbClr val="8AB376">
                  <a:alpha val="5098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Gill Sans MT" panose="020B0502020104020203" pitchFamily="34" charset="77"/>
                </a:rPr>
                <a:t>Changed</a:t>
              </a:r>
            </a:p>
            <a:p>
              <a:pPr algn="ctr"/>
              <a:r>
                <a:rPr lang="en-US" sz="1200" dirty="0">
                  <a:latin typeface="Gill Sans MT" panose="020B0502020104020203" pitchFamily="34" charset="77"/>
                </a:rPr>
                <a:t>Properties file</a:t>
              </a:r>
              <a:endParaRPr lang="en-NL" sz="1200" dirty="0">
                <a:latin typeface="Gill Sans MT" panose="020B0502020104020203" pitchFamily="34" charset="77"/>
              </a:endParaRPr>
            </a:p>
          </p:txBody>
        </p:sp>
        <p:cxnSp>
          <p:nvCxnSpPr>
            <p:cNvPr id="211" name="Elbow Connector 210">
              <a:extLst>
                <a:ext uri="{FF2B5EF4-FFF2-40B4-BE49-F238E27FC236}">
                  <a16:creationId xmlns:a16="http://schemas.microsoft.com/office/drawing/2014/main" id="{A1EF968F-39FB-BCC1-D866-338B55B92DC9}"/>
                </a:ext>
              </a:extLst>
            </p:cNvPr>
            <p:cNvCxnSpPr>
              <a:cxnSpLocks/>
              <a:stCxn id="76" idx="3"/>
              <a:endCxn id="210" idx="1"/>
            </p:cNvCxnSpPr>
            <p:nvPr/>
          </p:nvCxnSpPr>
          <p:spPr>
            <a:xfrm>
              <a:off x="4585578" y="1026525"/>
              <a:ext cx="955508" cy="68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BD852B-8DA9-CCCB-BE0A-535D0C5B62B7}"/>
                </a:ext>
              </a:extLst>
            </p:cNvPr>
            <p:cNvSpPr txBox="1"/>
            <p:nvPr/>
          </p:nvSpPr>
          <p:spPr>
            <a:xfrm>
              <a:off x="4978318" y="695911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200" dirty="0">
                  <a:solidFill>
                    <a:srgbClr val="00B050"/>
                  </a:solidFill>
                  <a:latin typeface="Gill Sans MT" panose="020B0502020104020203" pitchFamily="34" charset="77"/>
                </a:rPr>
                <a:t>8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032620E-E943-42B6-0C4E-A852D40E3E2B}"/>
              </a:ext>
            </a:extLst>
          </p:cNvPr>
          <p:cNvSpPr txBox="1"/>
          <p:nvPr/>
        </p:nvSpPr>
        <p:spPr>
          <a:xfrm>
            <a:off x="2318084" y="-3657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2008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544B8-DEEB-947C-0319-2738E51A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/>
          <a:lstStyle/>
          <a:p>
            <a:pPr lvl="0"/>
            <a:r>
              <a:rPr lang="en-GB" dirty="0">
                <a:latin typeface="Gill Sans MT" panose="020B0502020104020203" pitchFamily="34" charset="77"/>
              </a:rPr>
              <a:t>Generate LionWeb metamodel from Kotlin classes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Parse properties file and store as LionWeb instance model</a:t>
            </a:r>
            <a:endParaRPr lang="en-GB" dirty="0">
              <a:latin typeface="Gill Sans MT" panose="020B0502020104020203" pitchFamily="34" charset="77"/>
              <a:sym typeface="Roboto Mono"/>
            </a:endParaRP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metamodel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Convert to MPS languages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properties instance 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Show instance model in Freon web editor, served from MPS via LionWeb protocol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Change some values in Freon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Store changes back 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Export example instance from MPS to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endParaRPr lang="en-GB" dirty="0">
              <a:latin typeface="Gill Sans MT" panose="020B0502020104020203" pitchFamily="34" charset="77"/>
            </a:endParaRPr>
          </a:p>
          <a:p>
            <a:pPr lvl="0"/>
            <a:r>
              <a:rPr lang="en-GB" dirty="0" err="1">
                <a:latin typeface="Gill Sans MT" panose="020B0502020104020203" pitchFamily="34" charset="77"/>
              </a:rPr>
              <a:t>Unparse</a:t>
            </a:r>
            <a:r>
              <a:rPr lang="en-GB" dirty="0">
                <a:latin typeface="Gill Sans MT" panose="020B0502020104020203" pitchFamily="34" charset="77"/>
              </a:rPr>
              <a:t> example instance</a:t>
            </a:r>
          </a:p>
          <a:p>
            <a:endParaRPr lang="en-NL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50416"/>
              </p:ext>
            </p:extLst>
          </p:nvPr>
        </p:nvGraphicFramePr>
        <p:xfrm>
          <a:off x="229504" y="299824"/>
          <a:ext cx="4017581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62965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154616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Printing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latin typeface="Gill Sans MT" panose="020B0502020104020203" pitchFamily="34" charset="77"/>
                <a:hlinkClick r:id="rId13"/>
              </a:rPr>
              <a:t>https://join.slack.com/t/lionweb/shared_invite/zt-1zltq8eqv-QJmtsZA8_oscCrO8HOp3FA</a:t>
            </a:r>
            <a:r>
              <a:rPr lang="en-GB" sz="1400" u="sng" dirty="0"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4" y="4159419"/>
            <a:ext cx="414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or </a:t>
            </a:r>
            <a:r>
              <a:rPr lang="en" sz="1400" b="1" i="1" dirty="0">
                <a:latin typeface="Gill Sans MT" panose="020B0502020104020203" pitchFamily="34" charset="77"/>
              </a:rPr>
              <a:t>implement</a:t>
            </a:r>
            <a:r>
              <a:rPr lang="en" sz="1400" dirty="0">
                <a:latin typeface="Gill Sans MT" panose="020B0502020104020203" pitchFamily="34" charset="77"/>
              </a:rPr>
              <a:t>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LionWeb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303575" y="72094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Finalize Bulk Protocols and document them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Start Work on delta protocols / collaboration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Refine meta-metamodel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Improve reference implementations and examples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Support integration with more tools</a:t>
            </a:r>
            <a:endParaRPr sz="1250" dirty="0">
              <a:solidFill>
                <a:srgbClr val="1F232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/>
              <a:t>Near Term Focus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1" y="24953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Adopt language engineering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Reduce technology/vendor lock-in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Mix and match components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5106390" cy="1176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/>
              <a:t>Why – Rationale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mature LWBs desktop-based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Everything needs to be web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Huge re-engineering effort</a:t>
            </a:r>
          </a:p>
          <a:p>
            <a:pPr>
              <a:lnSpc>
                <a:spcPct val="160000"/>
              </a:lnSpc>
            </a:pPr>
            <a:r>
              <a:rPr lang="en-US" dirty="0"/>
              <a:t>Language Engineering landscape is fragmented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Strong tool lock-in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Many interesting tools/component that you would like to use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	… but …  you cannot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Everybody has to keep reinventing the wheel</a:t>
            </a:r>
          </a:p>
          <a:p>
            <a:endParaRPr lang="en-US" dirty="0"/>
          </a:p>
          <a:p>
            <a:r>
              <a:rPr lang="en-US" dirty="0"/>
              <a:t>Our community is too small to afford this, w</a:t>
            </a:r>
            <a:r>
              <a:rPr lang="en-US" dirty="0">
                <a:sym typeface="Wingdings" panose="05000000000000000000" pitchFamily="2" charset="2"/>
              </a:rPr>
              <a:t>e can only grow if we can benefit from each others work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LionWeb: Language                               on the Web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0990-0C7C-C648-ADE9-7CAED3EDBFEB}"/>
              </a:ext>
            </a:extLst>
          </p:cNvPr>
          <p:cNvSpPr txBox="1"/>
          <p:nvPr/>
        </p:nvSpPr>
        <p:spPr>
          <a:xfrm>
            <a:off x="4515044" y="4043718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latin typeface="Gill Sans MT" panose="020B0502020104020203" pitchFamily="34" charset="77"/>
              </a:rPr>
              <a:t>Interfaces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Interoperability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Integration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425EB1-3154-E123-A1A7-A2F3E5229519}"/>
              </a:ext>
            </a:extLst>
          </p:cNvPr>
          <p:cNvSpPr/>
          <p:nvPr/>
        </p:nvSpPr>
        <p:spPr>
          <a:xfrm>
            <a:off x="4386085" y="4124199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64B54F3-EB09-97B2-C7AB-348BD248BF24}"/>
              </a:ext>
            </a:extLst>
          </p:cNvPr>
          <p:cNvSpPr/>
          <p:nvPr/>
        </p:nvSpPr>
        <p:spPr>
          <a:xfrm rot="10800000">
            <a:off x="5937675" y="4121987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</p:spPr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Innovate on top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&amp; Running code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Yoyo approach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Markus </a:t>
            </a:r>
            <a:r>
              <a:rPr lang="en-US" dirty="0" err="1">
                <a:latin typeface="Gill Sans MT" panose="020B0502020104020203" pitchFamily="34" charset="77"/>
                <a:sym typeface="Wingdings" panose="05000000000000000000" pitchFamily="2" charset="2"/>
              </a:rPr>
              <a:t>Voelter’s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  <a:hlinkClick r:id="rId3"/>
              </a:rPr>
              <a:t>Whitepaper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	“</a:t>
            </a:r>
            <a:r>
              <a:rPr lang="en-US" i="1" dirty="0">
                <a:latin typeface="Gill Sans MT" panose="020B0502020104020203" pitchFamily="34" charset="77"/>
                <a:sym typeface="Wingdings" panose="05000000000000000000" pitchFamily="2" charset="2"/>
              </a:rPr>
              <a:t>A Platform for Systems and Business Modeling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”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Apache 2.0 license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FD417D5-0D0C-81E3-FA29-7E0D2DA93FFA}"/>
              </a:ext>
            </a:extLst>
          </p:cNvPr>
          <p:cNvSpPr/>
          <p:nvPr/>
        </p:nvSpPr>
        <p:spPr>
          <a:xfrm>
            <a:off x="5778164" y="1367944"/>
            <a:ext cx="612668" cy="15416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D52472-7D12-2341-A6FE-530AC5BC4236}"/>
              </a:ext>
            </a:extLst>
          </p:cNvPr>
          <p:cNvGrpSpPr/>
          <p:nvPr/>
        </p:nvGrpSpPr>
        <p:grpSpPr>
          <a:xfrm>
            <a:off x="5916349" y="1595882"/>
            <a:ext cx="320948" cy="296726"/>
            <a:chOff x="5916349" y="1595882"/>
            <a:chExt cx="320948" cy="2967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052034-4E70-5A64-6F6C-85B4F1C0AA9A}"/>
                </a:ext>
              </a:extLst>
            </p:cNvPr>
            <p:cNvSpPr/>
            <p:nvPr/>
          </p:nvSpPr>
          <p:spPr>
            <a:xfrm>
              <a:off x="5916349" y="1595882"/>
              <a:ext cx="320948" cy="29672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E4634E-EA2E-57DB-D9CA-2333F83A0C30}"/>
                </a:ext>
              </a:extLst>
            </p:cNvPr>
            <p:cNvSpPr/>
            <p:nvPr/>
          </p:nvSpPr>
          <p:spPr>
            <a:xfrm>
              <a:off x="5992549" y="1666331"/>
              <a:ext cx="168548" cy="1558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E127183-0C3F-FAA1-84CD-3042884EF0F1}"/>
              </a:ext>
            </a:extLst>
          </p:cNvPr>
          <p:cNvSpPr txBox="1"/>
          <p:nvPr/>
        </p:nvSpPr>
        <p:spPr>
          <a:xfrm>
            <a:off x="5778164" y="136794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Spec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40C15-12C7-9A60-6B11-CABBA8DD6593}"/>
              </a:ext>
            </a:extLst>
          </p:cNvPr>
          <p:cNvSpPr txBox="1"/>
          <p:nvPr/>
        </p:nvSpPr>
        <p:spPr>
          <a:xfrm>
            <a:off x="5778164" y="260185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4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3.33333E-6 0.170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354" y="29000"/>
            <a:ext cx="675160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working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0154" y="937058"/>
            <a:ext cx="5997946" cy="1779660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Gill Sans MT" panose="020B0502020104020203" pitchFamily="34" charset="77"/>
              </a:rPr>
              <a:t>Interoperability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meta-metamodel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serialization format</a:t>
            </a:r>
          </a:p>
          <a:p>
            <a:r>
              <a:rPr lang="en-US" dirty="0">
                <a:latin typeface="Gill Sans MT" panose="020B0502020104020203" pitchFamily="34" charset="77"/>
              </a:rPr>
              <a:t>Protocols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Bulk protocol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Delta protocol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8F56-CA9C-527C-69AF-6C321F0ADBFF}"/>
              </a:ext>
            </a:extLst>
          </p:cNvPr>
          <p:cNvSpPr txBox="1"/>
          <p:nvPr/>
        </p:nvSpPr>
        <p:spPr>
          <a:xfrm>
            <a:off x="4998221" y="143443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2023.1 Release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77498A-F716-0762-3D75-AC4429735AA0}"/>
              </a:ext>
            </a:extLst>
          </p:cNvPr>
          <p:cNvSpPr/>
          <p:nvPr/>
        </p:nvSpPr>
        <p:spPr>
          <a:xfrm>
            <a:off x="4746560" y="1355874"/>
            <a:ext cx="149761" cy="464892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DFEF-21B4-8303-92D9-EC8FC406C7AE}"/>
              </a:ext>
            </a:extLst>
          </p:cNvPr>
          <p:cNvSpPr txBox="1"/>
          <p:nvPr/>
        </p:nvSpPr>
        <p:spPr>
          <a:xfrm>
            <a:off x="4998221" y="2243999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Next release(s)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430253A-C6C8-2775-EFE5-D38D3E3F0DB6}"/>
              </a:ext>
            </a:extLst>
          </p:cNvPr>
          <p:cNvSpPr/>
          <p:nvPr/>
        </p:nvSpPr>
        <p:spPr>
          <a:xfrm>
            <a:off x="4740873" y="2165442"/>
            <a:ext cx="155448" cy="464892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D80643D-3D5F-15F1-D70A-2384782B7D10}"/>
              </a:ext>
            </a:extLst>
          </p:cNvPr>
          <p:cNvSpPr txBox="1">
            <a:spLocks/>
          </p:cNvSpPr>
          <p:nvPr/>
        </p:nvSpPr>
        <p:spPr>
          <a:xfrm>
            <a:off x="1996154" y="3057619"/>
            <a:ext cx="2394803" cy="192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Programming APIs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Kotlin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TypeScript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JavaScript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marL="11430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6E864B4-0BD3-07C5-8C37-719E9230E791}"/>
              </a:ext>
            </a:extLst>
          </p:cNvPr>
          <p:cNvSpPr txBox="1">
            <a:spLocks/>
          </p:cNvSpPr>
          <p:nvPr/>
        </p:nvSpPr>
        <p:spPr>
          <a:xfrm>
            <a:off x="4275544" y="3057619"/>
            <a:ext cx="2394803" cy="17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Tool integrations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MPS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Starlasu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Freon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Ecore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275670-5DD6-5DB8-D4F9-24B9E6B3B6BF}"/>
              </a:ext>
            </a:extLst>
          </p:cNvPr>
          <p:cNvSpPr txBox="1">
            <a:spLocks/>
          </p:cNvSpPr>
          <p:nvPr/>
        </p:nvSpPr>
        <p:spPr>
          <a:xfrm>
            <a:off x="6458491" y="3057619"/>
            <a:ext cx="2394803" cy="145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Repository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Reference implementation of protocols</a:t>
            </a:r>
          </a:p>
        </p:txBody>
      </p:sp>
    </p:spTree>
    <p:extLst>
      <p:ext uri="{BB962C8B-B14F-4D97-AF65-F5344CB8AC3E}">
        <p14:creationId xmlns:p14="http://schemas.microsoft.com/office/powerpoint/2010/main" val="16762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not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180959" y="1330751"/>
            <a:ext cx="6390354" cy="2052911"/>
            <a:chOff x="2770239" y="1571221"/>
            <a:chExt cx="6390354" cy="20529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281" y="1571221"/>
              <a:ext cx="788312" cy="7883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3" y="1645400"/>
              <a:ext cx="1032228" cy="7883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33" y="1605454"/>
              <a:ext cx="821156" cy="7883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930" y="2978202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0239" y="1724602"/>
              <a:ext cx="1329069" cy="6913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5306" y="2634297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1026" y="1645400"/>
              <a:ext cx="748366" cy="74836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E739DD4-A4BF-800F-9EB0-3A03E75F2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7243" y="1290684"/>
            <a:ext cx="1093570" cy="1093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D38AE-942F-B673-48B7-D61C0BA30C51}"/>
              </a:ext>
            </a:extLst>
          </p:cNvPr>
          <p:cNvSpPr txBox="1"/>
          <p:nvPr/>
        </p:nvSpPr>
        <p:spPr>
          <a:xfrm>
            <a:off x="7316677" y="303208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Bauhaus 93"/>
              </a:rPr>
              <a:t>Etc. etc.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CAD4F-BB75-DB94-D435-6E4C7605A0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1894" y="890256"/>
            <a:ext cx="3694952" cy="3694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04ABEA1-D910-E297-7717-EB2C9DC98D3D}"/>
              </a:ext>
            </a:extLst>
          </p:cNvPr>
          <p:cNvGrpSpPr/>
          <p:nvPr/>
        </p:nvGrpSpPr>
        <p:grpSpPr>
          <a:xfrm>
            <a:off x="3549917" y="1513740"/>
            <a:ext cx="1165104" cy="1246925"/>
            <a:chOff x="3549917" y="1513740"/>
            <a:chExt cx="1165104" cy="1246925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3549917" y="1618433"/>
              <a:ext cx="1165104" cy="1142232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4374456" y="1513740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A</a:t>
              </a: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3986222" y="2509757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4249468" y="2280355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3747351" y="2309030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3737601" y="1979264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4030097" y="1735524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4161719" y="2003160"/>
              <a:ext cx="282745" cy="157714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788" y="2999732"/>
            <a:ext cx="1920199" cy="1480402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b="1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   Models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Original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Derived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80891C-DB37-4ED8-7E60-C5F1FF325B63}"/>
              </a:ext>
            </a:extLst>
          </p:cNvPr>
          <p:cNvGrpSpPr/>
          <p:nvPr/>
        </p:nvGrpSpPr>
        <p:grpSpPr>
          <a:xfrm>
            <a:off x="3020989" y="908721"/>
            <a:ext cx="1467350" cy="1295166"/>
            <a:chOff x="3020989" y="908721"/>
            <a:chExt cx="1467350" cy="1295166"/>
          </a:xfrm>
        </p:grpSpPr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CBACAC70-7EE9-065A-3A70-24A61256309F}"/>
                </a:ext>
              </a:extLst>
            </p:cNvPr>
            <p:cNvSpPr/>
            <p:nvPr/>
          </p:nvSpPr>
          <p:spPr>
            <a:xfrm>
              <a:off x="3020989" y="908721"/>
              <a:ext cx="896984" cy="583063"/>
            </a:xfrm>
            <a:custGeom>
              <a:avLst/>
              <a:gdLst>
                <a:gd name="connsiteX0" fmla="*/ 0 w 1478055"/>
                <a:gd name="connsiteY0" fmla="*/ 163339 h 980012"/>
                <a:gd name="connsiteX1" fmla="*/ 163341 w 1478055"/>
                <a:gd name="connsiteY1" fmla="*/ 0 h 980012"/>
                <a:gd name="connsiteX2" fmla="*/ 1314714 w 1478055"/>
                <a:gd name="connsiteY2" fmla="*/ 0 h 980012"/>
                <a:gd name="connsiteX3" fmla="*/ 1478056 w 1478055"/>
                <a:gd name="connsiteY3" fmla="*/ 163339 h 980012"/>
                <a:gd name="connsiteX4" fmla="*/ 1478056 w 1478055"/>
                <a:gd name="connsiteY4" fmla="*/ 816671 h 980012"/>
                <a:gd name="connsiteX5" fmla="*/ 1314714 w 1478055"/>
                <a:gd name="connsiteY5" fmla="*/ 980012 h 980012"/>
                <a:gd name="connsiteX6" fmla="*/ 163341 w 1478055"/>
                <a:gd name="connsiteY6" fmla="*/ 980012 h 980012"/>
                <a:gd name="connsiteX7" fmla="*/ 0 w 1478055"/>
                <a:gd name="connsiteY7" fmla="*/ 816671 h 98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055" h="980012">
                  <a:moveTo>
                    <a:pt x="0" y="163339"/>
                  </a:moveTo>
                  <a:cubicBezTo>
                    <a:pt x="0" y="73129"/>
                    <a:pt x="73132" y="0"/>
                    <a:pt x="163341" y="0"/>
                  </a:cubicBezTo>
                  <a:lnTo>
                    <a:pt x="1314714" y="0"/>
                  </a:lnTo>
                  <a:cubicBezTo>
                    <a:pt x="1404924" y="0"/>
                    <a:pt x="1478056" y="73129"/>
                    <a:pt x="1478056" y="163339"/>
                  </a:cubicBezTo>
                  <a:lnTo>
                    <a:pt x="1478056" y="816671"/>
                  </a:lnTo>
                  <a:cubicBezTo>
                    <a:pt x="1478056" y="906881"/>
                    <a:pt x="1404924" y="980012"/>
                    <a:pt x="1314714" y="980012"/>
                  </a:cubicBezTo>
                  <a:lnTo>
                    <a:pt x="163341" y="980012"/>
                  </a:lnTo>
                  <a:cubicBezTo>
                    <a:pt x="73132" y="980012"/>
                    <a:pt x="0" y="906881"/>
                    <a:pt x="0" y="816671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D0D0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696E744A-C837-2D0E-69D2-E1FA029DB7B7}"/>
                </a:ext>
              </a:extLst>
            </p:cNvPr>
            <p:cNvSpPr/>
            <p:nvPr/>
          </p:nvSpPr>
          <p:spPr>
            <a:xfrm>
              <a:off x="3786351" y="2027056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5888F5A6-A82E-5502-A36D-E4E465647DD4}"/>
                </a:ext>
              </a:extLst>
            </p:cNvPr>
            <p:cNvSpPr/>
            <p:nvPr/>
          </p:nvSpPr>
          <p:spPr>
            <a:xfrm>
              <a:off x="3917973" y="1200253"/>
              <a:ext cx="96108" cy="787388"/>
            </a:xfrm>
            <a:custGeom>
              <a:avLst/>
              <a:gdLst>
                <a:gd name="connsiteX0" fmla="*/ 0 w 158368"/>
                <a:gd name="connsiteY0" fmla="*/ 0 h 1323443"/>
                <a:gd name="connsiteX1" fmla="*/ 158369 w 158368"/>
                <a:gd name="connsiteY1" fmla="*/ 1323444 h 132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8" h="1323443">
                  <a:moveTo>
                    <a:pt x="0" y="0"/>
                  </a:moveTo>
                  <a:lnTo>
                    <a:pt x="158369" y="1323444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AF5CDD26-0302-152C-C1A8-AE0A73014858}"/>
                </a:ext>
              </a:extLst>
            </p:cNvPr>
            <p:cNvSpPr/>
            <p:nvPr/>
          </p:nvSpPr>
          <p:spPr>
            <a:xfrm>
              <a:off x="3396357" y="1491784"/>
              <a:ext cx="346011" cy="485874"/>
            </a:xfrm>
            <a:custGeom>
              <a:avLst/>
              <a:gdLst>
                <a:gd name="connsiteX0" fmla="*/ 0 w 570159"/>
                <a:gd name="connsiteY0" fmla="*/ 0 h 816657"/>
                <a:gd name="connsiteX1" fmla="*/ 570160 w 570159"/>
                <a:gd name="connsiteY1" fmla="*/ 816658 h 81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159" h="816657">
                  <a:moveTo>
                    <a:pt x="0" y="0"/>
                  </a:moveTo>
                  <a:lnTo>
                    <a:pt x="570160" y="816658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BE01EBBD-F9D3-92D8-78F5-BA91409D6C3B}"/>
                </a:ext>
              </a:extLst>
            </p:cNvPr>
            <p:cNvSpPr/>
            <p:nvPr/>
          </p:nvSpPr>
          <p:spPr>
            <a:xfrm>
              <a:off x="3045364" y="1458329"/>
              <a:ext cx="705727" cy="674429"/>
            </a:xfrm>
            <a:custGeom>
              <a:avLst/>
              <a:gdLst>
                <a:gd name="connsiteX0" fmla="*/ 0 w 1162900"/>
                <a:gd name="connsiteY0" fmla="*/ 0 h 1133580"/>
                <a:gd name="connsiteX1" fmla="*/ 1162900 w 1162900"/>
                <a:gd name="connsiteY1" fmla="*/ 1133580 h 113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2900" h="1133580">
                  <a:moveTo>
                    <a:pt x="0" y="0"/>
                  </a:moveTo>
                  <a:lnTo>
                    <a:pt x="1162900" y="1133580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0ECABAC3-213E-8F29-4684-5BA00ED34123}"/>
                </a:ext>
              </a:extLst>
            </p:cNvPr>
            <p:cNvSpPr/>
            <p:nvPr/>
          </p:nvSpPr>
          <p:spPr>
            <a:xfrm>
              <a:off x="3888724" y="1467888"/>
              <a:ext cx="116325" cy="666552"/>
            </a:xfrm>
            <a:custGeom>
              <a:avLst/>
              <a:gdLst>
                <a:gd name="connsiteX0" fmla="*/ 0 w 191681"/>
                <a:gd name="connsiteY0" fmla="*/ 0 h 1120341"/>
                <a:gd name="connsiteX1" fmla="*/ 191681 w 191681"/>
                <a:gd name="connsiteY1" fmla="*/ 1120342 h 112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681" h="1120341">
                  <a:moveTo>
                    <a:pt x="0" y="0"/>
                  </a:moveTo>
                  <a:lnTo>
                    <a:pt x="191681" y="1120342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5953F488-DD54-F8C2-EA2D-4F5E11D16C38}"/>
                </a:ext>
              </a:extLst>
            </p:cNvPr>
            <p:cNvSpPr/>
            <p:nvPr/>
          </p:nvSpPr>
          <p:spPr>
            <a:xfrm>
              <a:off x="4205594" y="2050952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grpSp>
          <p:nvGrpSpPr>
            <p:cNvPr id="442" name="Graphic 4">
              <a:extLst>
                <a:ext uri="{FF2B5EF4-FFF2-40B4-BE49-F238E27FC236}">
                  <a16:creationId xmlns:a16="http://schemas.microsoft.com/office/drawing/2014/main" id="{00AE4B8E-E221-3E15-9414-06BB0712561B}"/>
                </a:ext>
              </a:extLst>
            </p:cNvPr>
            <p:cNvGrpSpPr/>
            <p:nvPr/>
          </p:nvGrpSpPr>
          <p:grpSpPr>
            <a:xfrm>
              <a:off x="3101274" y="949344"/>
              <a:ext cx="740719" cy="501817"/>
              <a:chOff x="3430573" y="986353"/>
              <a:chExt cx="1220560" cy="843455"/>
            </a:xfrm>
          </p:grpSpPr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ECB2FE92-9175-1E81-4A83-D440E7D0D455}"/>
                  </a:ext>
                </a:extLst>
              </p:cNvPr>
              <p:cNvSpPr/>
              <p:nvPr/>
            </p:nvSpPr>
            <p:spPr>
              <a:xfrm>
                <a:off x="3430573" y="986353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85B0E187-D764-87C0-05C5-EF7CC0BC6EE1}"/>
                  </a:ext>
                </a:extLst>
              </p:cNvPr>
              <p:cNvSpPr/>
              <p:nvPr/>
            </p:nvSpPr>
            <p:spPr>
              <a:xfrm>
                <a:off x="3688574" y="1214328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23A03783-B2FA-0266-44F2-46FA6B29D1B1}"/>
                  </a:ext>
                </a:extLst>
              </p:cNvPr>
              <p:cNvSpPr/>
              <p:nvPr/>
            </p:nvSpPr>
            <p:spPr>
              <a:xfrm>
                <a:off x="3688574" y="1431984"/>
                <a:ext cx="255181" cy="174501"/>
              </a:xfrm>
              <a:custGeom>
                <a:avLst/>
                <a:gdLst>
                  <a:gd name="connsiteX0" fmla="*/ -186 w 255181"/>
                  <a:gd name="connsiteY0" fmla="*/ -27 h 174501"/>
                  <a:gd name="connsiteX1" fmla="*/ 254995 w 255181"/>
                  <a:gd name="connsiteY1" fmla="*/ -27 h 174501"/>
                  <a:gd name="connsiteX2" fmla="*/ 254995 w 255181"/>
                  <a:gd name="connsiteY2" fmla="*/ 174474 h 174501"/>
                  <a:gd name="connsiteX3" fmla="*/ -186 w 255181"/>
                  <a:gd name="connsiteY3" fmla="*/ 174474 h 17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501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4"/>
                    </a:lnTo>
                    <a:lnTo>
                      <a:pt x="-186" y="174474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41432A79-16CC-FE25-CDF8-BDBD3F8457FD}"/>
                  </a:ext>
                </a:extLst>
              </p:cNvPr>
              <p:cNvSpPr/>
              <p:nvPr/>
            </p:nvSpPr>
            <p:spPr>
              <a:xfrm>
                <a:off x="3547725" y="1301579"/>
                <a:ext cx="150576" cy="8032"/>
              </a:xfrm>
              <a:custGeom>
                <a:avLst/>
                <a:gdLst>
                  <a:gd name="connsiteX0" fmla="*/ 150391 w 150576"/>
                  <a:gd name="connsiteY0" fmla="*/ -27 h 8032"/>
                  <a:gd name="connsiteX1" fmla="*/ -186 w 150576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576" h="8032">
                    <a:moveTo>
                      <a:pt x="150391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139C7E8F-A292-3894-A34F-536F39D79182}"/>
                  </a:ext>
                </a:extLst>
              </p:cNvPr>
              <p:cNvSpPr/>
              <p:nvPr/>
            </p:nvSpPr>
            <p:spPr>
              <a:xfrm>
                <a:off x="3946567" y="1655309"/>
                <a:ext cx="255181" cy="174498"/>
              </a:xfrm>
              <a:custGeom>
                <a:avLst/>
                <a:gdLst>
                  <a:gd name="connsiteX0" fmla="*/ -186 w 255181"/>
                  <a:gd name="connsiteY0" fmla="*/ -27 h 174498"/>
                  <a:gd name="connsiteX1" fmla="*/ 254995 w 255181"/>
                  <a:gd name="connsiteY1" fmla="*/ -27 h 174498"/>
                  <a:gd name="connsiteX2" fmla="*/ 254995 w 255181"/>
                  <a:gd name="connsiteY2" fmla="*/ 174472 h 174498"/>
                  <a:gd name="connsiteX3" fmla="*/ -186 w 255181"/>
                  <a:gd name="connsiteY3" fmla="*/ 174472 h 174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8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2"/>
                    </a:lnTo>
                    <a:lnTo>
                      <a:pt x="-186" y="174472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41EF2350-9892-4206-87DA-0F0E5812CC0C}"/>
                  </a:ext>
                </a:extLst>
              </p:cNvPr>
              <p:cNvSpPr/>
              <p:nvPr/>
            </p:nvSpPr>
            <p:spPr>
              <a:xfrm>
                <a:off x="3816161" y="1593625"/>
                <a:ext cx="140134" cy="148930"/>
              </a:xfrm>
              <a:custGeom>
                <a:avLst/>
                <a:gdLst>
                  <a:gd name="connsiteX0" fmla="*/ 139948 w 140134"/>
                  <a:gd name="connsiteY0" fmla="*/ 148903 h 148930"/>
                  <a:gd name="connsiteX1" fmla="*/ -186 w 140134"/>
                  <a:gd name="connsiteY1" fmla="*/ 148903 h 148930"/>
                  <a:gd name="connsiteX2" fmla="*/ -186 w 140134"/>
                  <a:gd name="connsiteY2" fmla="*/ -27 h 14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148930">
                    <a:moveTo>
                      <a:pt x="139948" y="148903"/>
                    </a:moveTo>
                    <a:lnTo>
                      <a:pt x="-186" y="148903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E9151868-868E-E799-F88C-219CA479C9CD}"/>
                  </a:ext>
                </a:extLst>
              </p:cNvPr>
              <p:cNvSpPr/>
              <p:nvPr/>
            </p:nvSpPr>
            <p:spPr>
              <a:xfrm>
                <a:off x="3558168" y="1152644"/>
                <a:ext cx="140134" cy="366588"/>
              </a:xfrm>
              <a:custGeom>
                <a:avLst/>
                <a:gdLst>
                  <a:gd name="connsiteX0" fmla="*/ 139948 w 140134"/>
                  <a:gd name="connsiteY0" fmla="*/ 366561 h 366588"/>
                  <a:gd name="connsiteX1" fmla="*/ -186 w 140134"/>
                  <a:gd name="connsiteY1" fmla="*/ 366561 h 366588"/>
                  <a:gd name="connsiteX2" fmla="*/ -186 w 140134"/>
                  <a:gd name="connsiteY2" fmla="*/ -27 h 36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366588">
                    <a:moveTo>
                      <a:pt x="139948" y="366561"/>
                    </a:moveTo>
                    <a:lnTo>
                      <a:pt x="-186" y="366561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F45ACFE0-3A1F-C3BE-93F0-70B204429ABF}"/>
                  </a:ext>
                </a:extLst>
              </p:cNvPr>
              <p:cNvSpPr/>
              <p:nvPr/>
            </p:nvSpPr>
            <p:spPr>
              <a:xfrm>
                <a:off x="4137951" y="986353"/>
                <a:ext cx="255189" cy="174499"/>
              </a:xfrm>
              <a:custGeom>
                <a:avLst/>
                <a:gdLst>
                  <a:gd name="connsiteX0" fmla="*/ -186 w 255189"/>
                  <a:gd name="connsiteY0" fmla="*/ -27 h 174499"/>
                  <a:gd name="connsiteX1" fmla="*/ 255004 w 255189"/>
                  <a:gd name="connsiteY1" fmla="*/ -27 h 174499"/>
                  <a:gd name="connsiteX2" fmla="*/ 255004 w 255189"/>
                  <a:gd name="connsiteY2" fmla="*/ 174473 h 174499"/>
                  <a:gd name="connsiteX3" fmla="*/ -186 w 255189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9" h="174499">
                    <a:moveTo>
                      <a:pt x="-186" y="-27"/>
                    </a:moveTo>
                    <a:lnTo>
                      <a:pt x="255004" y="-27"/>
                    </a:lnTo>
                    <a:lnTo>
                      <a:pt x="255004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28961301-4863-D57F-5A26-6E2326076CC5}"/>
                  </a:ext>
                </a:extLst>
              </p:cNvPr>
              <p:cNvSpPr/>
              <p:nvPr/>
            </p:nvSpPr>
            <p:spPr>
              <a:xfrm>
                <a:off x="4395953" y="1209677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2D234D40-69C5-609B-6AB9-EC9459213CD7}"/>
                  </a:ext>
                </a:extLst>
              </p:cNvPr>
              <p:cNvSpPr/>
              <p:nvPr/>
            </p:nvSpPr>
            <p:spPr>
              <a:xfrm>
                <a:off x="4265546" y="1147993"/>
                <a:ext cx="140134" cy="148934"/>
              </a:xfrm>
              <a:custGeom>
                <a:avLst/>
                <a:gdLst>
                  <a:gd name="connsiteX0" fmla="*/ 139948 w 140134"/>
                  <a:gd name="connsiteY0" fmla="*/ 148907 h 148934"/>
                  <a:gd name="connsiteX1" fmla="*/ -186 w 140134"/>
                  <a:gd name="connsiteY1" fmla="*/ 148907 h 148934"/>
                  <a:gd name="connsiteX2" fmla="*/ -186 w 140134"/>
                  <a:gd name="connsiteY2" fmla="*/ -27 h 14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148934">
                    <a:moveTo>
                      <a:pt x="139948" y="148907"/>
                    </a:moveTo>
                    <a:lnTo>
                      <a:pt x="-186" y="148907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6936C20-60F4-8B24-7C8A-00AE936B1374}"/>
                  </a:ext>
                </a:extLst>
              </p:cNvPr>
              <p:cNvSpPr/>
              <p:nvPr/>
            </p:nvSpPr>
            <p:spPr>
              <a:xfrm>
                <a:off x="4190262" y="1368657"/>
                <a:ext cx="333285" cy="373897"/>
              </a:xfrm>
              <a:custGeom>
                <a:avLst/>
                <a:gdLst>
                  <a:gd name="connsiteX0" fmla="*/ 333100 w 333285"/>
                  <a:gd name="connsiteY0" fmla="*/ -27 h 373897"/>
                  <a:gd name="connsiteX1" fmla="*/ 333100 w 333285"/>
                  <a:gd name="connsiteY1" fmla="*/ 373870 h 373897"/>
                  <a:gd name="connsiteX2" fmla="*/ -186 w 333285"/>
                  <a:gd name="connsiteY2" fmla="*/ 373870 h 37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285" h="373897">
                    <a:moveTo>
                      <a:pt x="333100" y="-27"/>
                    </a:moveTo>
                    <a:lnTo>
                      <a:pt x="333100" y="373870"/>
                    </a:lnTo>
                    <a:lnTo>
                      <a:pt x="-186" y="373870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EBA89C79-36F2-7F16-1403-4BF3159CEB5F}"/>
                  </a:ext>
                </a:extLst>
              </p:cNvPr>
              <p:cNvSpPr/>
              <p:nvPr/>
            </p:nvSpPr>
            <p:spPr>
              <a:xfrm>
                <a:off x="3932968" y="1345772"/>
                <a:ext cx="472712" cy="8032"/>
              </a:xfrm>
              <a:custGeom>
                <a:avLst/>
                <a:gdLst>
                  <a:gd name="connsiteX0" fmla="*/ 472527 w 472712"/>
                  <a:gd name="connsiteY0" fmla="*/ -27 h 8032"/>
                  <a:gd name="connsiteX1" fmla="*/ -186 w 472712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712" h="8032">
                    <a:moveTo>
                      <a:pt x="472527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8C12C-0EC8-1CB2-B61C-B08AEAD48B6E}"/>
                </a:ext>
              </a:extLst>
            </p:cNvPr>
            <p:cNvSpPr/>
            <p:nvPr/>
          </p:nvSpPr>
          <p:spPr>
            <a:xfrm>
              <a:off x="3960088" y="94327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2E6C94-5E98-04B9-6348-8BAD44A9AE1A}"/>
              </a:ext>
            </a:extLst>
          </p:cNvPr>
          <p:cNvGrpSpPr/>
          <p:nvPr/>
        </p:nvGrpSpPr>
        <p:grpSpPr>
          <a:xfrm>
            <a:off x="1046872" y="3718677"/>
            <a:ext cx="200594" cy="466486"/>
            <a:chOff x="1184056" y="3772822"/>
            <a:chExt cx="200594" cy="4664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1184056" y="4020560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1184056" y="377282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4497403" y="1374227"/>
            <a:ext cx="2019441" cy="1796745"/>
            <a:chOff x="4497403" y="1374227"/>
            <a:chExt cx="2019441" cy="1796745"/>
          </a:xfrm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4497403" y="265627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4687525" y="227393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4629026" y="163830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22" y="2218177"/>
              <a:ext cx="253022" cy="303686"/>
              <a:chOff x="8651708" y="3062651"/>
              <a:chExt cx="416931" cy="510435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368573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7" y="2846236"/>
              <a:ext cx="253003" cy="303686"/>
              <a:chOff x="7735956" y="4139061"/>
              <a:chExt cx="416899" cy="510435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368557" cy="465458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2328463" y="1774976"/>
            <a:ext cx="1360611" cy="1223103"/>
            <a:chOff x="2328463" y="1774976"/>
            <a:chExt cx="1360611" cy="1223103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3278675" y="257025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3103178" y="205409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6CEB27-0411-CBC8-CDC8-23AEDCB707D7}"/>
              </a:ext>
            </a:extLst>
          </p:cNvPr>
          <p:cNvGrpSpPr/>
          <p:nvPr/>
        </p:nvGrpSpPr>
        <p:grpSpPr>
          <a:xfrm>
            <a:off x="6543545" y="832664"/>
            <a:ext cx="2240859" cy="1287080"/>
            <a:chOff x="6543545" y="2510292"/>
            <a:chExt cx="2240859" cy="1287080"/>
          </a:xfrm>
        </p:grpSpPr>
        <p:sp>
          <p:nvSpPr>
            <p:cNvPr id="537" name="Text Placeholder 2">
              <a:extLst>
                <a:ext uri="{FF2B5EF4-FFF2-40B4-BE49-F238E27FC236}">
                  <a16:creationId xmlns:a16="http://schemas.microsoft.com/office/drawing/2014/main" id="{0EE495D3-1221-D685-DB73-4684DC65371B}"/>
                </a:ext>
              </a:extLst>
            </p:cNvPr>
            <p:cNvSpPr txBox="1">
              <a:spLocks/>
            </p:cNvSpPr>
            <p:nvPr/>
          </p:nvSpPr>
          <p:spPr>
            <a:xfrm>
              <a:off x="6543545" y="2510292"/>
              <a:ext cx="2240859" cy="1287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49225" indent="0">
                <a:buClr>
                  <a:srgbClr val="1F2328"/>
                </a:buClr>
                <a:buSzPts val="1250"/>
                <a:buFont typeface="Arial"/>
                <a:buNone/>
              </a:pPr>
              <a:r>
                <a:rPr lang="en-US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Clients</a:t>
              </a:r>
            </a:p>
            <a:p>
              <a:pPr marL="149225" indent="0">
                <a:buClr>
                  <a:srgbClr val="1F2328"/>
                </a:buClr>
                <a:buSzPts val="1250"/>
                <a:buFont typeface="Arial"/>
                <a:buNone/>
              </a:pPr>
              <a:r>
                <a:rPr lang="en-US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Editors</a:t>
              </a:r>
            </a:p>
            <a:p>
              <a:pPr marL="606425" lvl="1" indent="0">
                <a:lnSpc>
                  <a:spcPct val="125000"/>
                </a:lnSpc>
                <a:buClr>
                  <a:srgbClr val="1F2328"/>
                </a:buClr>
                <a:buSzPts val="1250"/>
                <a:buFont typeface="Arial"/>
                <a:buNone/>
              </a:pPr>
              <a:r>
                <a:rPr lang="en-US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Visual</a:t>
              </a:r>
            </a:p>
            <a:p>
              <a:pPr marL="606425" lvl="1" indent="0">
                <a:lnSpc>
                  <a:spcPct val="125000"/>
                </a:lnSpc>
                <a:buClr>
                  <a:srgbClr val="1F2328"/>
                </a:buClr>
                <a:buSzPts val="1250"/>
                <a:buFont typeface="Arial"/>
                <a:buNone/>
              </a:pPr>
              <a:r>
                <a:rPr lang="en-US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Projectional</a:t>
              </a:r>
            </a:p>
            <a:p>
              <a:pPr marL="149225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endParaRPr lang="en-US" sz="1800" dirty="0">
                <a:latin typeface="Gill Sans MT" panose="020B0502020104020203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66469-45A0-917A-1BD0-07183522A524}"/>
                </a:ext>
              </a:extLst>
            </p:cNvPr>
            <p:cNvSpPr/>
            <p:nvPr/>
          </p:nvSpPr>
          <p:spPr>
            <a:xfrm>
              <a:off x="7038103" y="3261289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E3728D-3A5F-2910-97E3-79B46699E851}"/>
                </a:ext>
              </a:extLst>
            </p:cNvPr>
            <p:cNvSpPr/>
            <p:nvPr/>
          </p:nvSpPr>
          <p:spPr>
            <a:xfrm>
              <a:off x="7038103" y="355031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2B23E-348D-435C-A05C-54538C42878D}"/>
              </a:ext>
            </a:extLst>
          </p:cNvPr>
          <p:cNvGrpSpPr/>
          <p:nvPr/>
        </p:nvGrpSpPr>
        <p:grpSpPr>
          <a:xfrm>
            <a:off x="3073364" y="1638303"/>
            <a:ext cx="2261496" cy="2663882"/>
            <a:chOff x="4302404" y="1485903"/>
            <a:chExt cx="2261496" cy="26638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302404" y="3635147"/>
              <a:ext cx="1301092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62769" y="3707771"/>
              <a:ext cx="262628" cy="359643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C0C10-6739-7E57-2BBE-EAD95399151B}"/>
                </a:ext>
              </a:extLst>
            </p:cNvPr>
            <p:cNvGrpSpPr/>
            <p:nvPr/>
          </p:nvGrpSpPr>
          <p:grpSpPr>
            <a:xfrm>
              <a:off x="4332218" y="1485903"/>
              <a:ext cx="2231682" cy="1266845"/>
              <a:chOff x="4323153" y="1468423"/>
              <a:chExt cx="2231682" cy="1266845"/>
            </a:xfrm>
          </p:grpSpPr>
          <p:sp>
            <p:nvSpPr>
              <p:cNvPr id="9" name="Freeform: Shape 403">
                <a:extLst>
                  <a:ext uri="{FF2B5EF4-FFF2-40B4-BE49-F238E27FC236}">
                    <a16:creationId xmlns:a16="http://schemas.microsoft.com/office/drawing/2014/main" id="{CD858DE8-6AC8-7BED-5822-B3BBCB2310AD}"/>
                  </a:ext>
                </a:extLst>
              </p:cNvPr>
              <p:cNvSpPr/>
              <p:nvPr/>
            </p:nvSpPr>
            <p:spPr>
              <a:xfrm>
                <a:off x="5717378" y="2486396"/>
                <a:ext cx="262290" cy="248872"/>
              </a:xfrm>
              <a:custGeom>
                <a:avLst/>
                <a:gdLst>
                  <a:gd name="connsiteX0" fmla="*/ 432203 w 432202"/>
                  <a:gd name="connsiteY0" fmla="*/ 418306 h 418305"/>
                  <a:gd name="connsiteX1" fmla="*/ 0 w 432202"/>
                  <a:gd name="connsiteY1" fmla="*/ 0 h 4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202" h="418305">
                    <a:moveTo>
                      <a:pt x="432203" y="418306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" name="Freeform: Shape 404">
                <a:extLst>
                  <a:ext uri="{FF2B5EF4-FFF2-40B4-BE49-F238E27FC236}">
                    <a16:creationId xmlns:a16="http://schemas.microsoft.com/office/drawing/2014/main" id="{5C6DCC6B-DA01-59C3-2B47-869549E8158C}"/>
                  </a:ext>
                </a:extLst>
              </p:cNvPr>
              <p:cNvSpPr/>
              <p:nvPr/>
            </p:nvSpPr>
            <p:spPr>
              <a:xfrm>
                <a:off x="5907500" y="2104058"/>
                <a:ext cx="647335" cy="62712"/>
              </a:xfrm>
              <a:custGeom>
                <a:avLst/>
                <a:gdLst>
                  <a:gd name="connsiteX0" fmla="*/ 1066682 w 1066682"/>
                  <a:gd name="connsiteY0" fmla="*/ 105408 h 105407"/>
                  <a:gd name="connsiteX1" fmla="*/ 0 w 1066682"/>
                  <a:gd name="connsiteY1" fmla="*/ 0 h 10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682" h="105407">
                    <a:moveTo>
                      <a:pt x="1066682" y="105408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" name="Freeform: Shape 405">
                <a:extLst>
                  <a:ext uri="{FF2B5EF4-FFF2-40B4-BE49-F238E27FC236}">
                    <a16:creationId xmlns:a16="http://schemas.microsoft.com/office/drawing/2014/main" id="{18A9B3F7-999B-9E36-9915-9AF5D7264ED2}"/>
                  </a:ext>
                </a:extLst>
              </p:cNvPr>
              <p:cNvSpPr/>
              <p:nvPr/>
            </p:nvSpPr>
            <p:spPr>
              <a:xfrm>
                <a:off x="5849001" y="1468423"/>
                <a:ext cx="537191" cy="275651"/>
              </a:xfrm>
              <a:custGeom>
                <a:avLst/>
                <a:gdLst>
                  <a:gd name="connsiteX0" fmla="*/ 885187 w 885186"/>
                  <a:gd name="connsiteY0" fmla="*/ 0 h 463314"/>
                  <a:gd name="connsiteX1" fmla="*/ 0 w 885186"/>
                  <a:gd name="connsiteY1" fmla="*/ 463314 h 46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186" h="463314">
                    <a:moveTo>
                      <a:pt x="885187" y="0"/>
                    </a:moveTo>
                    <a:lnTo>
                      <a:pt x="0" y="463314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2" name="Freeform: Shape 406">
                <a:extLst>
                  <a:ext uri="{FF2B5EF4-FFF2-40B4-BE49-F238E27FC236}">
                    <a16:creationId xmlns:a16="http://schemas.microsoft.com/office/drawing/2014/main" id="{E82F6A25-50D5-B448-A45A-1293798E91DF}"/>
                  </a:ext>
                </a:extLst>
              </p:cNvPr>
              <p:cNvSpPr/>
              <p:nvPr/>
            </p:nvSpPr>
            <p:spPr>
              <a:xfrm>
                <a:off x="4498650" y="2400370"/>
                <a:ext cx="410399" cy="306725"/>
              </a:xfrm>
              <a:custGeom>
                <a:avLst/>
                <a:gdLst>
                  <a:gd name="connsiteX0" fmla="*/ 0 w 676258"/>
                  <a:gd name="connsiteY0" fmla="*/ 515544 h 515544"/>
                  <a:gd name="connsiteX1" fmla="*/ 676259 w 676258"/>
                  <a:gd name="connsiteY1" fmla="*/ 0 h 51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258" h="515544">
                    <a:moveTo>
                      <a:pt x="0" y="515544"/>
                    </a:moveTo>
                    <a:lnTo>
                      <a:pt x="676259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3" name="Freeform: Shape 407">
                <a:extLst>
                  <a:ext uri="{FF2B5EF4-FFF2-40B4-BE49-F238E27FC236}">
                    <a16:creationId xmlns:a16="http://schemas.microsoft.com/office/drawing/2014/main" id="{72D6FBA3-6961-E9AB-6E86-AC0A5BBF0BB7}"/>
                  </a:ext>
                </a:extLst>
              </p:cNvPr>
              <p:cNvSpPr/>
              <p:nvPr/>
            </p:nvSpPr>
            <p:spPr>
              <a:xfrm>
                <a:off x="4323153" y="1884214"/>
                <a:ext cx="482626" cy="67310"/>
              </a:xfrm>
              <a:custGeom>
                <a:avLst/>
                <a:gdLst>
                  <a:gd name="connsiteX0" fmla="*/ 0 w 795274"/>
                  <a:gd name="connsiteY0" fmla="*/ 0 h 113135"/>
                  <a:gd name="connsiteX1" fmla="*/ 795274 w 795274"/>
                  <a:gd name="connsiteY1" fmla="*/ 113136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274" h="113135">
                    <a:moveTo>
                      <a:pt x="0" y="0"/>
                    </a:moveTo>
                    <a:lnTo>
                      <a:pt x="795274" y="113136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434073" y="-12452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F02171-4D80-419D-453A-A77B43F630BE}"/>
              </a:ext>
            </a:extLst>
          </p:cNvPr>
          <p:cNvGrpSpPr/>
          <p:nvPr/>
        </p:nvGrpSpPr>
        <p:grpSpPr>
          <a:xfrm>
            <a:off x="6543545" y="2033429"/>
            <a:ext cx="2293564" cy="1258775"/>
            <a:chOff x="6543545" y="3711057"/>
            <a:chExt cx="2293564" cy="12587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AB2E63-9D5F-EF63-2F04-CC32A7B73454}"/>
                </a:ext>
              </a:extLst>
            </p:cNvPr>
            <p:cNvSpPr/>
            <p:nvPr/>
          </p:nvSpPr>
          <p:spPr>
            <a:xfrm>
              <a:off x="7038103" y="412169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27675D-9287-2E85-DEA7-BDD7CC587D50}"/>
                </a:ext>
              </a:extLst>
            </p:cNvPr>
            <p:cNvSpPr/>
            <p:nvPr/>
          </p:nvSpPr>
          <p:spPr>
            <a:xfrm>
              <a:off x="7038103" y="4408940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192CD0-694D-222D-12C9-73BB12E9CEBA}"/>
                </a:ext>
              </a:extLst>
            </p:cNvPr>
            <p:cNvSpPr/>
            <p:nvPr/>
          </p:nvSpPr>
          <p:spPr>
            <a:xfrm>
              <a:off x="7038103" y="4696183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atin typeface="Gill Sans MT" panose="020B0502020104020203" pitchFamily="34" charset="77"/>
                </a:rPr>
                <a:t>E</a:t>
              </a: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CA0F7D0-CF06-54DE-6485-BFF6F5B8B7E7}"/>
                </a:ext>
              </a:extLst>
            </p:cNvPr>
            <p:cNvSpPr txBox="1">
              <a:spLocks/>
            </p:cNvSpPr>
            <p:nvPr/>
          </p:nvSpPr>
          <p:spPr>
            <a:xfrm>
              <a:off x="6543545" y="3711057"/>
              <a:ext cx="2293564" cy="1258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49225" indent="0">
                <a:buClr>
                  <a:srgbClr val="1F2328"/>
                </a:buClr>
                <a:buSzPts val="1250"/>
                <a:buFont typeface="Arial"/>
                <a:buNone/>
              </a:pPr>
              <a:r>
                <a:rPr lang="en-US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Processors</a:t>
              </a:r>
              <a:endParaRPr lang="en-US" sz="2200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606425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Model checker</a:t>
              </a:r>
            </a:p>
            <a:p>
              <a:pPr marL="606425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Importer</a:t>
              </a:r>
            </a:p>
            <a:p>
              <a:pPr marL="606425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Generator </a:t>
              </a:r>
              <a:endParaRPr lang="en-US" sz="1800" dirty="0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8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9228</TotalTime>
  <Words>645</Words>
  <Application>Microsoft Office PowerPoint</Application>
  <PresentationFormat>On-screen Show (16:9)</PresentationFormat>
  <Paragraphs>211</Paragraphs>
  <Slides>20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Consolas</vt:lpstr>
      <vt:lpstr>Bauhaus 93</vt:lpstr>
      <vt:lpstr>Wingdings</vt:lpstr>
      <vt:lpstr>Gill Sans MT</vt:lpstr>
      <vt:lpstr>Calibri</vt:lpstr>
      <vt:lpstr>Simple Light</vt:lpstr>
      <vt:lpstr>The LionWeb Initiative</vt:lpstr>
      <vt:lpstr>LionWeb Project Overview</vt:lpstr>
      <vt:lpstr>Mission</vt:lpstr>
      <vt:lpstr>Why – Rationale</vt:lpstr>
      <vt:lpstr>How – Principles</vt:lpstr>
      <vt:lpstr>What are we working on</vt:lpstr>
      <vt:lpstr>What not – Out of Scope</vt:lpstr>
      <vt:lpstr>Technical Overview</vt:lpstr>
      <vt:lpstr>Reference Architecture: Parts</vt:lpstr>
      <vt:lpstr>Reference Architecture: Protocols</vt:lpstr>
      <vt:lpstr>Meta-Metamodel</vt:lpstr>
      <vt:lpstr>Built-in Meta Model Standard Library</vt:lpstr>
      <vt:lpstr>Showtime</vt:lpstr>
      <vt:lpstr>Example Metamodel: PROPS Language</vt:lpstr>
      <vt:lpstr>Example file: example1.props</vt:lpstr>
      <vt:lpstr>PowerPoint Presentation</vt:lpstr>
      <vt:lpstr>PowerPoint Presentation</vt:lpstr>
      <vt:lpstr>Demo Contents</vt:lpstr>
      <vt:lpstr>PowerPoint Presentation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Niko</cp:lastModifiedBy>
  <cp:revision>42</cp:revision>
  <dcterms:modified xsi:type="dcterms:W3CDTF">2024-01-28T21:40:38Z</dcterms:modified>
</cp:coreProperties>
</file>