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66" r:id="rId2"/>
    <p:sldId id="280" r:id="rId3"/>
    <p:sldId id="270" r:id="rId4"/>
    <p:sldId id="272" r:id="rId5"/>
    <p:sldId id="282" r:id="rId6"/>
    <p:sldId id="288" r:id="rId7"/>
    <p:sldId id="279" r:id="rId8"/>
    <p:sldId id="281" r:id="rId9"/>
    <p:sldId id="271" r:id="rId10"/>
    <p:sldId id="273" r:id="rId11"/>
    <p:sldId id="293" r:id="rId12"/>
    <p:sldId id="277" r:id="rId13"/>
    <p:sldId id="285" r:id="rId14"/>
    <p:sldId id="292" r:id="rId15"/>
    <p:sldId id="290" r:id="rId16"/>
    <p:sldId id="263" r:id="rId17"/>
    <p:sldId id="287" r:id="rId18"/>
    <p:sldId id="265" r:id="rId19"/>
  </p:sldIdLst>
  <p:sldSz cx="9144000" cy="5143500" type="screen16x9"/>
  <p:notesSz cx="6858000" cy="9144000"/>
  <p:embeddedFontLst>
    <p:embeddedFont>
      <p:font typeface="Bauhaus 93" panose="04030905020B02020C02" pitchFamily="82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Gill Sans MT" panose="020B0502020104020203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CEFB"/>
    <a:srgbClr val="0078B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27" autoAdjust="0"/>
    <p:restoredTop sz="94560" autoAdjust="0"/>
  </p:normalViewPr>
  <p:slideViewPr>
    <p:cSldViewPr snapToGrid="0">
      <p:cViewPr varScale="1">
        <p:scale>
          <a:sx n="203" d="100"/>
          <a:sy n="203" d="100"/>
        </p:scale>
        <p:origin x="132" y="220"/>
      </p:cViewPr>
      <p:guideLst>
        <p:guide orient="horz" pos="159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7519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2228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2a08254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2a08254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a7c15603a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a7c15603a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lionweb.io" TargetMode="External"/><Relationship Id="rId4" Type="http://schemas.openxmlformats.org/officeDocument/2006/relationships/hyperlink" Target="http://lionweb.io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tx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 i="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3"/>
                </a:solidFill>
                <a:latin typeface="Gill Sans MT" panose="020B0502020104020203" pitchFamily="34" charset="7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tx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 i="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15770" y="943674"/>
            <a:ext cx="6516530" cy="3791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14300" lvl="0" indent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"/>
              <a:defRPr>
                <a:solidFill>
                  <a:schemeClr val="tx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0232" y="4735634"/>
            <a:ext cx="550926" cy="3211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01" y="225868"/>
            <a:ext cx="1310783" cy="179499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2315770" y="612506"/>
            <a:ext cx="676219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110;p14">
            <a:extLst>
              <a:ext uri="{FF2B5EF4-FFF2-40B4-BE49-F238E27FC236}">
                <a16:creationId xmlns:a16="http://schemas.microsoft.com/office/drawing/2014/main" id="{9C9A4FEE-00FD-A72A-13A8-6345480BE6A9}"/>
              </a:ext>
            </a:extLst>
          </p:cNvPr>
          <p:cNvSpPr txBox="1"/>
          <p:nvPr userDrawn="1"/>
        </p:nvSpPr>
        <p:spPr>
          <a:xfrm>
            <a:off x="143589" y="4122475"/>
            <a:ext cx="2463694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hlink"/>
                </a:solidFill>
                <a:latin typeface="Gill Sans MT" panose="020B0502020104020203" pitchFamily="34" charset="77"/>
                <a:hlinkClick r:id="rId4"/>
              </a:rPr>
              <a:t>http://lionweb.io</a:t>
            </a:r>
            <a:endParaRPr sz="1800" b="1" dirty="0">
              <a:latin typeface="Gill Sans MT" panose="020B0502020104020203" pitchFamily="34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hlink"/>
                </a:solidFill>
                <a:latin typeface="Gill Sans MT" panose="020B0502020104020203" pitchFamily="34" charset="77"/>
                <a:hlinkClick r:id="rId5"/>
              </a:rPr>
              <a:t>info@lionweb.io</a:t>
            </a:r>
            <a:endParaRPr sz="1800" b="1" dirty="0">
              <a:latin typeface="Gill Sans MT" panose="020B0502020104020203" pitchFamily="34" charset="77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dirty="0">
                <a:solidFill>
                  <a:schemeClr val="tx1"/>
                </a:solidFill>
              </a:defRPr>
            </a:lvl1pPr>
            <a:lvl2pPr marL="914400" indent="-317500">
              <a:buFont typeface="Wingdings" panose="05000000000000000000" pitchFamily="2" charset="2"/>
              <a:buChar char=""/>
              <a:defRPr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805679"/>
            <a:ext cx="548700" cy="251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528" y="221173"/>
            <a:ext cx="762550" cy="10442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1587120" y="612506"/>
            <a:ext cx="749084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27533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lang="en-US" dirty="0">
              <a:latin typeface="Gill Sans MT" panose="020B0502020104020203" pitchFamily="34" charset="77"/>
            </a:endParaRPr>
          </a:p>
          <a:p>
            <a:pPr lvl="1"/>
            <a:endParaRPr lang="en-US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143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chemeClr val="tx1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L="596900" marR="0" lvl="1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trumenta.com/" TargetMode="External"/><Relationship Id="rId13" Type="http://schemas.openxmlformats.org/officeDocument/2006/relationships/hyperlink" Target="https://join.slack.com/t/lionweb/shared_invite/zt-1uvaly9eb-z529c694OIN5oBh9FH1vhQ" TargetMode="External"/><Relationship Id="rId3" Type="http://schemas.openxmlformats.org/officeDocument/2006/relationships/hyperlink" Target="http://itemis.de/" TargetMode="External"/><Relationship Id="rId7" Type="http://schemas.openxmlformats.org/officeDocument/2006/relationships/hyperlink" Target="https://www.f1re.io/" TargetMode="External"/><Relationship Id="rId12" Type="http://schemas.openxmlformats.org/officeDocument/2006/relationships/hyperlink" Target="mailto:info@lionweb.io" TargetMode="External"/><Relationship Id="rId2" Type="http://schemas.openxmlformats.org/officeDocument/2006/relationships/hyperlink" Target="https://www.dslconsultancy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jetbrains.com/" TargetMode="External"/><Relationship Id="rId11" Type="http://schemas.openxmlformats.org/officeDocument/2006/relationships/image" Target="../media/image25.svg"/><Relationship Id="rId5" Type="http://schemas.openxmlformats.org/officeDocument/2006/relationships/hyperlink" Target="https://cpp.canon/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s://specificlanguages.com/" TargetMode="External"/><Relationship Id="rId9" Type="http://schemas.openxmlformats.org/officeDocument/2006/relationships/hyperlink" Target="http://voelter.de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oelter.de/data/pub/APlatformForSystemsAndBusinessModeling.pdf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1871559"/>
            <a:ext cx="8520600" cy="2052600"/>
          </a:xfrm>
        </p:spPr>
        <p:txBody>
          <a:bodyPr/>
          <a:lstStyle/>
          <a:p>
            <a:r>
              <a:rPr lang="en-US" sz="5400" b="1">
                <a:solidFill>
                  <a:schemeClr val="lt1"/>
                </a:solidFill>
              </a:rPr>
              <a:t>The </a:t>
            </a:r>
            <a:r>
              <a:rPr lang="en-US" sz="5400" b="1">
                <a:solidFill>
                  <a:schemeClr val="lt1"/>
                </a:solidFill>
                <a:latin typeface="Gill Sans MT" panose="020B0502020104020203" pitchFamily="34" charset="77"/>
              </a:rPr>
              <a:t>LionWeb</a:t>
            </a:r>
            <a:r>
              <a:rPr lang="en-US" sz="5400" b="1">
                <a:solidFill>
                  <a:schemeClr val="lt1"/>
                </a:solidFill>
              </a:rPr>
              <a:t> Initiative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3961109"/>
            <a:ext cx="8520600" cy="79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 </a:t>
            </a:r>
            <a:r>
              <a:rPr lang="en-US" dirty="0" err="1"/>
              <a:t>LangDev</a:t>
            </a:r>
            <a:r>
              <a:rPr lang="en-US" dirty="0"/>
              <a:t> 2023</a:t>
            </a:r>
          </a:p>
          <a:p>
            <a:r>
              <a:rPr lang="en-US" dirty="0"/>
              <a:t>Jos Warmer, Niko </a:t>
            </a:r>
            <a:r>
              <a:rPr lang="en-US" dirty="0" err="1"/>
              <a:t>Stotz</a:t>
            </a:r>
            <a:endParaRPr lang="en-US" dirty="0"/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3158647" y="187587"/>
            <a:ext cx="2826698" cy="2838171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 Architecture: Protocols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E3556C4-B646-ADF1-54FD-841522CDEA52}"/>
              </a:ext>
            </a:extLst>
          </p:cNvPr>
          <p:cNvSpPr txBox="1"/>
          <p:nvPr/>
        </p:nvSpPr>
        <p:spPr>
          <a:xfrm>
            <a:off x="6064177" y="1710873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67AE00A-D5B6-554A-4630-9B4554A444BE}"/>
              </a:ext>
            </a:extLst>
          </p:cNvPr>
          <p:cNvSpPr txBox="1"/>
          <p:nvPr/>
        </p:nvSpPr>
        <p:spPr>
          <a:xfrm>
            <a:off x="6060270" y="2200491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2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4124" y="3016814"/>
            <a:ext cx="2571656" cy="1494225"/>
          </a:xfrm>
        </p:spPr>
        <p:txBody>
          <a:bodyPr wrap="square">
            <a:no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Bulk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Load model, modify, store it back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Load, derive something else</a:t>
            </a:r>
          </a:p>
        </p:txBody>
      </p: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40579" y="3018572"/>
            <a:ext cx="2734301" cy="149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Delta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  <a:t>Initialise with model,</a:t>
            </a:r>
            <a:b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</a:br>
            <a: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  <a:t>get notified of changes, write back changes continuously</a:t>
            </a: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25E9F-B44F-0E1B-C905-B7218A2ED4E7}"/>
              </a:ext>
            </a:extLst>
          </p:cNvPr>
          <p:cNvSpPr txBox="1"/>
          <p:nvPr/>
        </p:nvSpPr>
        <p:spPr>
          <a:xfrm>
            <a:off x="5566853" y="2630735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E083B-92C6-8F91-CB7B-96FC0BD66A34}"/>
              </a:ext>
            </a:extLst>
          </p:cNvPr>
          <p:cNvSpPr txBox="1"/>
          <p:nvPr/>
        </p:nvSpPr>
        <p:spPr>
          <a:xfrm>
            <a:off x="4693749" y="2630735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17C8C-6033-4898-36A0-96948C444774}"/>
              </a:ext>
            </a:extLst>
          </p:cNvPr>
          <p:cNvSpPr txBox="1"/>
          <p:nvPr/>
        </p:nvSpPr>
        <p:spPr>
          <a:xfrm>
            <a:off x="4479348" y="2001140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88CCE-5D56-D4EA-662A-26C029402D4A}"/>
              </a:ext>
            </a:extLst>
          </p:cNvPr>
          <p:cNvSpPr txBox="1"/>
          <p:nvPr/>
        </p:nvSpPr>
        <p:spPr>
          <a:xfrm>
            <a:off x="657839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05E93-51E6-2ADE-B3DD-8C9E020B570D}"/>
              </a:ext>
            </a:extLst>
          </p:cNvPr>
          <p:cNvSpPr txBox="1"/>
          <p:nvPr/>
        </p:nvSpPr>
        <p:spPr>
          <a:xfrm>
            <a:off x="681267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4B276-4809-6B5B-467D-47BA0355C72E}"/>
              </a:ext>
            </a:extLst>
          </p:cNvPr>
          <p:cNvSpPr txBox="1"/>
          <p:nvPr/>
        </p:nvSpPr>
        <p:spPr>
          <a:xfrm>
            <a:off x="246603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073AB-9DF3-F0F6-7D4F-0602E6D45BF1}"/>
              </a:ext>
            </a:extLst>
          </p:cNvPr>
          <p:cNvSpPr txBox="1"/>
          <p:nvPr/>
        </p:nvSpPr>
        <p:spPr>
          <a:xfrm>
            <a:off x="2700317" y="3957396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9E5720-2052-3982-2EEE-BC1A169664B7}"/>
              </a:ext>
            </a:extLst>
          </p:cNvPr>
          <p:cNvSpPr txBox="1"/>
          <p:nvPr/>
        </p:nvSpPr>
        <p:spPr>
          <a:xfrm>
            <a:off x="270031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5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F6683B-649A-A58E-9EF6-5BF3BFC926C3}"/>
              </a:ext>
            </a:extLst>
          </p:cNvPr>
          <p:cNvGrpSpPr/>
          <p:nvPr/>
        </p:nvGrpSpPr>
        <p:grpSpPr>
          <a:xfrm>
            <a:off x="4332218" y="1485903"/>
            <a:ext cx="2231682" cy="1266845"/>
            <a:chOff x="4323153" y="1468423"/>
            <a:chExt cx="2231682" cy="126684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23E1B95-B556-9BC0-DCFF-4127D3F54AC0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8E72B68-6EA6-CFEC-E952-64998CE85ABE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0781229-F554-CA0C-6E0E-440D1304579E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632A280-52C2-A659-9A8F-E282C1303508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57E0C09-4415-F0BA-4F61-1F16A4F011C4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4977AE-C050-5732-2559-B49EDAA03099}"/>
              </a:ext>
            </a:extLst>
          </p:cNvPr>
          <p:cNvGrpSpPr/>
          <p:nvPr/>
        </p:nvGrpSpPr>
        <p:grpSpPr>
          <a:xfrm>
            <a:off x="4332218" y="1485903"/>
            <a:ext cx="2231682" cy="1266845"/>
            <a:chOff x="4323153" y="1468423"/>
            <a:chExt cx="2231682" cy="1266845"/>
          </a:xfrm>
        </p:grpSpPr>
        <p:sp>
          <p:nvSpPr>
            <p:cNvPr id="31" name="Freeform: Shape 403">
              <a:extLst>
                <a:ext uri="{FF2B5EF4-FFF2-40B4-BE49-F238E27FC236}">
                  <a16:creationId xmlns:a16="http://schemas.microsoft.com/office/drawing/2014/main" id="{BEBE5DCF-3934-6758-AC34-86DD243BF64C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2" name="Freeform: Shape 404">
              <a:extLst>
                <a:ext uri="{FF2B5EF4-FFF2-40B4-BE49-F238E27FC236}">
                  <a16:creationId xmlns:a16="http://schemas.microsoft.com/office/drawing/2014/main" id="{6371B11A-75F4-3573-B09D-1D92ECD9980E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3" name="Freeform: Shape 405">
              <a:extLst>
                <a:ext uri="{FF2B5EF4-FFF2-40B4-BE49-F238E27FC236}">
                  <a16:creationId xmlns:a16="http://schemas.microsoft.com/office/drawing/2014/main" id="{38ADFF5C-7F2A-B7A8-DCFC-BF044D446626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4" name="Freeform: Shape 406">
              <a:extLst>
                <a:ext uri="{FF2B5EF4-FFF2-40B4-BE49-F238E27FC236}">
                  <a16:creationId xmlns:a16="http://schemas.microsoft.com/office/drawing/2014/main" id="{871FB2CE-647F-74AC-5123-A5F15637E59B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5" name="Freeform: Shape 407">
              <a:extLst>
                <a:ext uri="{FF2B5EF4-FFF2-40B4-BE49-F238E27FC236}">
                  <a16:creationId xmlns:a16="http://schemas.microsoft.com/office/drawing/2014/main" id="{B68AC9C5-F67D-86F3-6D2B-4033B022B679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95087CD-57EC-3174-DAB5-CB7A71105DDA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6B4F933-3C98-FAFB-923A-1969BF6CFAED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BCA8746-C2F8-6B67-9BD8-64BC47011370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9BCE3B6-B023-CD28-0562-193D2FDED245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0993188-738A-3A0A-37C7-3729059F1E0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2C99484-C7D4-F847-BE54-B28A9B167707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50C309-12CA-FD7A-DC15-89FD078D822C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EBEC187-953C-2A29-563C-01891A3AD734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D448567-0CAA-E918-21A8-2D96B007499B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6A39D5A-D44B-3421-F4D8-7CBBEBF8A50A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2B39423-E5F9-B57B-B87D-2B2C2096BA5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1B0EBD4-E768-33DE-70A5-67ABB31EC27A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BFA2717-4F7A-56AA-F30C-3A772F355EF4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80582E9-7FBE-1EFB-E16A-418CBCDFC1EC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686AEAD-8A92-122E-65CF-EA6ECD9A1B44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B874D8C-AFEF-EDCC-D41E-D991D0197082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CECB55-147C-B987-7685-A4976E7E0A0D}"/>
              </a:ext>
            </a:extLst>
          </p:cNvPr>
          <p:cNvGrpSpPr/>
          <p:nvPr/>
        </p:nvGrpSpPr>
        <p:grpSpPr>
          <a:xfrm>
            <a:off x="5662530" y="1450887"/>
            <a:ext cx="192812" cy="183839"/>
            <a:chOff x="5662530" y="1450887"/>
            <a:chExt cx="192812" cy="183839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33F2066-C38D-45C4-029B-BF3A2F0F69BA}"/>
                </a:ext>
              </a:extLst>
            </p:cNvPr>
            <p:cNvSpPr/>
            <p:nvPr/>
          </p:nvSpPr>
          <p:spPr>
            <a:xfrm>
              <a:off x="5666313" y="1453116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F2B1D8C-D3BD-D388-99FF-B5417EEE4029}"/>
                </a:ext>
              </a:extLst>
            </p:cNvPr>
            <p:cNvSpPr txBox="1"/>
            <p:nvPr/>
          </p:nvSpPr>
          <p:spPr>
            <a:xfrm>
              <a:off x="5662530" y="1450887"/>
              <a:ext cx="192812" cy="18383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85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A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261402B-2EF4-0C72-1C08-6BC509FA110B}"/>
              </a:ext>
            </a:extLst>
          </p:cNvPr>
          <p:cNvGrpSpPr/>
          <p:nvPr/>
        </p:nvGrpSpPr>
        <p:grpSpPr>
          <a:xfrm>
            <a:off x="5188450" y="825619"/>
            <a:ext cx="193801" cy="181610"/>
            <a:chOff x="5188450" y="825619"/>
            <a:chExt cx="193801" cy="18161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8459FC6-3765-E961-8054-FDA3E640ECAC}"/>
                </a:ext>
              </a:extLst>
            </p:cNvPr>
            <p:cNvSpPr/>
            <p:nvPr/>
          </p:nvSpPr>
          <p:spPr>
            <a:xfrm>
              <a:off x="5188450" y="82561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5E41B38-BBA8-08B6-A3EF-F3300A372AE9}"/>
                </a:ext>
              </a:extLst>
            </p:cNvPr>
            <p:cNvSpPr txBox="1"/>
            <p:nvPr/>
          </p:nvSpPr>
          <p:spPr>
            <a:xfrm>
              <a:off x="5194304" y="825619"/>
              <a:ext cx="187947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B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B8842F2-E8F7-61DB-68F5-788A84D97816}"/>
              </a:ext>
            </a:extLst>
          </p:cNvPr>
          <p:cNvGrpSpPr/>
          <p:nvPr/>
        </p:nvGrpSpPr>
        <p:grpSpPr>
          <a:xfrm>
            <a:off x="6879029" y="1242830"/>
            <a:ext cx="186975" cy="181610"/>
            <a:chOff x="6879029" y="1242830"/>
            <a:chExt cx="186975" cy="181610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CBF4982-E3B9-C0A3-B20D-3CF9AAAEBB3B}"/>
                </a:ext>
              </a:extLst>
            </p:cNvPr>
            <p:cNvSpPr/>
            <p:nvPr/>
          </p:nvSpPr>
          <p:spPr>
            <a:xfrm>
              <a:off x="6879893" y="1242830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C977218-304F-6364-17C5-4A014FBBA0F8}"/>
                </a:ext>
              </a:extLst>
            </p:cNvPr>
            <p:cNvSpPr txBox="1"/>
            <p:nvPr/>
          </p:nvSpPr>
          <p:spPr>
            <a:xfrm>
              <a:off x="6879029" y="1246849"/>
              <a:ext cx="186975" cy="177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C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89FB76-A3DA-6A8E-F601-3D4DDE46BD02}"/>
              </a:ext>
            </a:extLst>
          </p:cNvPr>
          <p:cNvGrpSpPr/>
          <p:nvPr/>
        </p:nvGrpSpPr>
        <p:grpSpPr>
          <a:xfrm>
            <a:off x="7041057" y="1859349"/>
            <a:ext cx="198648" cy="181610"/>
            <a:chOff x="7041057" y="1859349"/>
            <a:chExt cx="198648" cy="181610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6613148-F2B1-EDFA-05AA-CEDF5B03E9DF}"/>
                </a:ext>
              </a:extLst>
            </p:cNvPr>
            <p:cNvSpPr/>
            <p:nvPr/>
          </p:nvSpPr>
          <p:spPr>
            <a:xfrm>
              <a:off x="7047758" y="185934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A9B5698-6FFC-32BE-9879-0782C4A584D6}"/>
                </a:ext>
              </a:extLst>
            </p:cNvPr>
            <p:cNvSpPr txBox="1"/>
            <p:nvPr/>
          </p:nvSpPr>
          <p:spPr>
            <a:xfrm>
              <a:off x="7041057" y="1867021"/>
              <a:ext cx="198648" cy="1739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D</a:t>
              </a: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A5CFCF0-EE10-4F5E-8351-5DE72732F969}"/>
              </a:ext>
            </a:extLst>
          </p:cNvPr>
          <p:cNvGrpSpPr/>
          <p:nvPr/>
        </p:nvGrpSpPr>
        <p:grpSpPr>
          <a:xfrm>
            <a:off x="6476214" y="2509322"/>
            <a:ext cx="190121" cy="181610"/>
            <a:chOff x="6476214" y="2509322"/>
            <a:chExt cx="190121" cy="181610"/>
          </a:xfrm>
        </p:grpSpPr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3A9286DC-B182-34BF-BF1C-4BFE00DB1774}"/>
                </a:ext>
              </a:extLst>
            </p:cNvPr>
            <p:cNvSpPr/>
            <p:nvPr/>
          </p:nvSpPr>
          <p:spPr>
            <a:xfrm>
              <a:off x="6476214" y="2509322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D4C47129-DD2C-0583-E821-A4F33C3CE9F4}"/>
                </a:ext>
              </a:extLst>
            </p:cNvPr>
            <p:cNvSpPr txBox="1"/>
            <p:nvPr/>
          </p:nvSpPr>
          <p:spPr>
            <a:xfrm>
              <a:off x="6481192" y="2516156"/>
              <a:ext cx="180165" cy="16994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E</a:t>
              </a:r>
            </a:p>
          </p:txBody>
        </p:sp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E188E657-212A-DB13-E07F-AAED48855952}"/>
              </a:ext>
            </a:extLst>
          </p:cNvPr>
          <p:cNvGrpSpPr/>
          <p:nvPr/>
        </p:nvGrpSpPr>
        <p:grpSpPr>
          <a:xfrm>
            <a:off x="3723794" y="2444310"/>
            <a:ext cx="190121" cy="181610"/>
            <a:chOff x="3760100" y="2442413"/>
            <a:chExt cx="190121" cy="181610"/>
          </a:xfrm>
        </p:grpSpPr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B1F1F6AC-E853-0879-D527-E29911427A02}"/>
                </a:ext>
              </a:extLst>
            </p:cNvPr>
            <p:cNvSpPr/>
            <p:nvPr/>
          </p:nvSpPr>
          <p:spPr>
            <a:xfrm>
              <a:off x="3760100" y="2442413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A364953E-17F3-DAA1-D3F2-46723B7F7C9D}"/>
                </a:ext>
              </a:extLst>
            </p:cNvPr>
            <p:cNvSpPr txBox="1"/>
            <p:nvPr/>
          </p:nvSpPr>
          <p:spPr>
            <a:xfrm>
              <a:off x="3767024" y="2449900"/>
              <a:ext cx="176273" cy="1733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F</a:t>
              </a:r>
            </a:p>
          </p:txBody>
        </p: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AF41F91A-7A97-8531-EB27-69FC7E6BB756}"/>
              </a:ext>
            </a:extLst>
          </p:cNvPr>
          <p:cNvGrpSpPr/>
          <p:nvPr/>
        </p:nvGrpSpPr>
        <p:grpSpPr>
          <a:xfrm>
            <a:off x="3560608" y="1663401"/>
            <a:ext cx="200594" cy="181610"/>
            <a:chOff x="3560608" y="1663401"/>
            <a:chExt cx="200594" cy="181610"/>
          </a:xfrm>
        </p:grpSpPr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82AC2749-EA8A-0FBE-1AAE-1E2B27947E92}"/>
                </a:ext>
              </a:extLst>
            </p:cNvPr>
            <p:cNvSpPr/>
            <p:nvPr/>
          </p:nvSpPr>
          <p:spPr>
            <a:xfrm>
              <a:off x="3568282" y="1663401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C5BDD001-C42D-FB3F-B5E5-B87FE8F7D52D}"/>
                </a:ext>
              </a:extLst>
            </p:cNvPr>
            <p:cNvSpPr txBox="1"/>
            <p:nvPr/>
          </p:nvSpPr>
          <p:spPr>
            <a:xfrm>
              <a:off x="3560608" y="1663401"/>
              <a:ext cx="200594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G</a:t>
              </a:r>
            </a:p>
          </p:txBody>
        </p:sp>
      </p:grpSp>
      <p:grpSp>
        <p:nvGrpSpPr>
          <p:cNvPr id="549" name="Graphic 4">
            <a:extLst>
              <a:ext uri="{FF2B5EF4-FFF2-40B4-BE49-F238E27FC236}">
                <a16:creationId xmlns:a16="http://schemas.microsoft.com/office/drawing/2014/main" id="{8D918D72-C519-9AB0-D5DD-5AC72A2E4A46}"/>
              </a:ext>
            </a:extLst>
          </p:cNvPr>
          <p:cNvGrpSpPr/>
          <p:nvPr/>
        </p:nvGrpSpPr>
        <p:grpSpPr>
          <a:xfrm>
            <a:off x="5651260" y="2194740"/>
            <a:ext cx="253003" cy="303686"/>
            <a:chOff x="5607235" y="3335770"/>
            <a:chExt cx="416899" cy="510435"/>
          </a:xfrm>
        </p:grpSpPr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5AAF63FF-F04E-6BCB-0E8E-1BE21BDF7A9A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0FE22A59-7865-FF16-3BEB-E4C3325B858E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ADD969D1-B85D-1187-555A-18F35033493E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30A350A3-5802-7374-D51A-E4C71B82000B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19937F1D-D726-9DAA-54A3-0D120A6501A6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6EF96BFA-59F5-B938-FE2F-918A1AF0A533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A656FB92-F35C-4979-483E-ED0F37B53E57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57" name="Graphic 4">
            <a:extLst>
              <a:ext uri="{FF2B5EF4-FFF2-40B4-BE49-F238E27FC236}">
                <a16:creationId xmlns:a16="http://schemas.microsoft.com/office/drawing/2014/main" id="{6DA544C2-E2CC-10C8-7437-85D349F981B8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3B0EDBB1-1041-04BC-3601-9DFA67D8E03E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AABB3B54-52DE-2B74-8C84-E5151365C8D8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AE19126-2EDF-D726-1973-281FE8587E4D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A54B439E-EA33-1468-9969-764C5031F8AA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0264F662-7E0B-4BF8-F508-9B4358A627AF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9D15AFB9-B6AE-3231-24C3-32E6F1A84E7A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2972FA3-F038-625A-ADB1-8D49CD31061E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3315AA47-36A5-BBF4-BE03-185CE9A42F63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B486DF2D-31D4-123C-718E-42D98902B3E4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082AB7FE-9C24-B3DC-8918-45ED1B9D5879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FECC3E03-F8F1-A790-0837-02BD19515616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2AD34CAB-67F6-E451-08FA-60ADA9571A2A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70" name="Graphic 4">
            <a:extLst>
              <a:ext uri="{FF2B5EF4-FFF2-40B4-BE49-F238E27FC236}">
                <a16:creationId xmlns:a16="http://schemas.microsoft.com/office/drawing/2014/main" id="{3C6FCD50-CB37-2917-13D4-43B63AFA57E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DC551B90-E691-D1CD-8FDD-620888CA93F2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84F01140-06A2-E07A-30D3-89F377074967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AB2D660E-7A25-96C7-E29B-B22EDCAE125E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CA26131A-B542-EF89-A600-8A4FEEC0BEA3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E5CBAC0E-D774-5335-176D-6BD77B8E5E2F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00CF8F39-D57F-70E3-E430-EB942C3C7213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FB6C7407-FA92-2D1C-D4A5-62EF434FC3DC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963BAC81-E213-7798-B7E7-47EEEA8CFF8A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5C85C598-3B92-7349-D660-FC9BB3B79A3B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503A6DBB-459C-5F18-A173-9092E63556D3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89" name="Graphic 4">
            <a:extLst>
              <a:ext uri="{FF2B5EF4-FFF2-40B4-BE49-F238E27FC236}">
                <a16:creationId xmlns:a16="http://schemas.microsoft.com/office/drawing/2014/main" id="{95BE5AE2-A157-9121-CC23-92B47AD4B191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14B7C2CA-B77B-D25D-2358-9CB95FF4E2B7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83ABBEEC-1F28-97BC-0C96-095F7F492D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93C1CE3F-7CFD-2616-2C19-58668C771660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23D7CAE6-ED14-162E-5C62-79ACA2F3E8C7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2A5E5ED4-817A-17A6-0560-2E74120125EF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48F27250-1FE7-FB80-157E-AF24191A1D71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53E74405-C4C9-9DAA-3AAC-AC009F24E10E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618DCFEB-E4C9-52FB-082E-CCA230D8D460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A17F0EEC-42FC-E391-B7BA-DEEAB230E97B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F24CC5D0-D3F0-C7B2-1ED0-FF21CEBF6615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00" name="Graphic 4">
            <a:extLst>
              <a:ext uri="{FF2B5EF4-FFF2-40B4-BE49-F238E27FC236}">
                <a16:creationId xmlns:a16="http://schemas.microsoft.com/office/drawing/2014/main" id="{48ABB74C-3FA3-1899-3B42-798D9B03A7EB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80320859-2C7F-3147-1498-2201D17B20B1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E4309E22-06FB-6803-EC89-023364F08276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161B1182-3E11-3C9B-378C-E88AD83E56A1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9B0388B0-5285-5623-E6F1-9F1930A153CE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55F43289-550F-CC95-BE5B-503073AC00C0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75B19597-67F7-4543-A2A2-4EDA0C9E8798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184D09CE-B51A-E209-4866-52A11BF5C87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CF8FBA7D-749F-1A6A-E14D-7B5C40D50E1B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F35DA744-4D58-367C-4566-617853E76B12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969DCC91-E447-D7D4-5D93-03DA61B3EA07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BAFD91FF-9C10-9C9C-1480-79B0015E96CF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33" name="Graphic 4">
            <a:extLst>
              <a:ext uri="{FF2B5EF4-FFF2-40B4-BE49-F238E27FC236}">
                <a16:creationId xmlns:a16="http://schemas.microsoft.com/office/drawing/2014/main" id="{50E3EC8C-5F25-8885-63ED-51CFECB5E2CD}"/>
              </a:ext>
            </a:extLst>
          </p:cNvPr>
          <p:cNvGrpSpPr/>
          <p:nvPr/>
        </p:nvGrpSpPr>
        <p:grpSpPr>
          <a:xfrm>
            <a:off x="6554148" y="1954222"/>
            <a:ext cx="437299" cy="428715"/>
            <a:chOff x="7095019" y="2931506"/>
            <a:chExt cx="720584" cy="720584"/>
          </a:xfrm>
        </p:grpSpPr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55D39877-7A4D-0D41-D54A-E7651FD33993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60F749A8-430C-15D9-F528-6D6BCB7E5C5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73A05B57-EF1B-48EC-A763-423108A2A0DD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406F6F86-C2F6-68DD-B8EE-CA152E639614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5D69A70D-6B9A-2D43-6CB6-2DA8D2DC62BD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BA9D93F6-3AFD-DC76-4695-FFBED6CA4A64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B781155D-9C1A-24B8-DE25-D183E04EA038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776D2EB6-0B86-BFDA-103F-9CA0CE6B85C9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C91C207A-EE1F-C5DD-2AC2-F3E37DDF1665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F3FEECD-E5FE-A9F4-8C42-44BA64F98188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9E8CB894-0E00-A679-DB8E-29C38EA81BD7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82" name="Graphic 4">
            <a:extLst>
              <a:ext uri="{FF2B5EF4-FFF2-40B4-BE49-F238E27FC236}">
                <a16:creationId xmlns:a16="http://schemas.microsoft.com/office/drawing/2014/main" id="{5AB936C1-4170-E7F3-6884-9D13E726349F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81075D22-39D8-0432-02D0-E0B13E4D993C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0F7FDEFC-CC36-EDA8-77EE-8B6BB14DEB5F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7B13DC5A-0ACD-5C71-BCBA-D9B017D70E32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EC0F59D0-63FF-AD1A-6595-035C76C94B9D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D14682E2-F7A1-A4B0-E7E3-E0E0A291F2A1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D47CA5F0-A5C9-D87D-03CD-91EC5B57B7FD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EA218D8-17C8-C104-E233-CD4997890311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8E8929D3-B569-0B12-C452-7210563F1C29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90BBF260-0B37-CE5C-E01E-771B0DB60A8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E89EEA22-0EDC-6642-F4F1-B3785CB0E583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6F11B5AD-104F-F7F0-012E-1E731ECB205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94" name="Graphic 4">
            <a:extLst>
              <a:ext uri="{FF2B5EF4-FFF2-40B4-BE49-F238E27FC236}">
                <a16:creationId xmlns:a16="http://schemas.microsoft.com/office/drawing/2014/main" id="{6EB8C1CE-1596-730E-7B7A-D23644B5FEF6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8E88C219-8B6D-5C27-DC62-C261CBFC51E2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A0184FBE-BB76-FDB8-4FE1-22963F04A372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05441B71-4595-EC6E-D8EF-B9E689D6B9CB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8AD83961-55B5-176B-8FBC-D703EB09C64B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12599ED9-3332-A79E-DFF3-5455CA6685AB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72BD177-E77A-159D-7AB9-1590BF626D94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EF7CEE4A-46A3-CBE2-B4D9-4AC7E23EBAAF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602" name="Graphic 4">
            <a:extLst>
              <a:ext uri="{FF2B5EF4-FFF2-40B4-BE49-F238E27FC236}">
                <a16:creationId xmlns:a16="http://schemas.microsoft.com/office/drawing/2014/main" id="{8EDD091B-5D0D-819E-C319-1B70E170A924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747C95DE-3DF4-170F-DB6C-BDD948715171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53811FB0-1EC2-ED54-C9C6-F1B92D3F1F5F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84DFFE98-D4F6-0BF0-D0B7-EC50E8A18DED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A1BE149A-18E6-C082-D352-21D403019315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F24533E0-4E90-FDED-5927-6D0AAED4001C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B3B70E32-5705-9AA0-D774-41682FA227E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A774DBDA-C347-5760-D66E-0902A43E879C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7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0987-DE25-014F-8A1B-9BCCA7C8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Meta-Metamodel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80D2D1-71FA-C9E4-C942-FB835C586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522" y="858716"/>
            <a:ext cx="8787706" cy="329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5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1F7B-51B4-ED08-6DEE-9CB2E054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Meta Model Standard Library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029E56-CAFC-6B25-08DC-8489957C4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689" y="1604838"/>
            <a:ext cx="55911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7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8B79-BA75-78DC-A792-DA9A01CB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Showtime</a:t>
            </a:r>
          </a:p>
        </p:txBody>
      </p:sp>
    </p:spTree>
    <p:extLst>
      <p:ext uri="{BB962C8B-B14F-4D97-AF65-F5344CB8AC3E}">
        <p14:creationId xmlns:p14="http://schemas.microsoft.com/office/powerpoint/2010/main" val="361336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9C44A1-4C17-B95D-E909-911B0F70EC1C}"/>
              </a:ext>
            </a:extLst>
          </p:cNvPr>
          <p:cNvSpPr/>
          <p:nvPr/>
        </p:nvSpPr>
        <p:spPr>
          <a:xfrm>
            <a:off x="3153308" y="205428"/>
            <a:ext cx="2863027" cy="546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Using MPS to create PROP language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sp>
        <p:nvSpPr>
          <p:cNvPr id="6" name="Document 5">
            <a:extLst>
              <a:ext uri="{FF2B5EF4-FFF2-40B4-BE49-F238E27FC236}">
                <a16:creationId xmlns:a16="http://schemas.microsoft.com/office/drawing/2014/main" id="{6217ABAA-F2EA-3353-4223-D8EF045AD64B}"/>
              </a:ext>
            </a:extLst>
          </p:cNvPr>
          <p:cNvSpPr/>
          <p:nvPr/>
        </p:nvSpPr>
        <p:spPr>
          <a:xfrm>
            <a:off x="3938243" y="1138155"/>
            <a:ext cx="1295998" cy="522294"/>
          </a:xfrm>
          <a:prstGeom prst="flowChartDocument">
            <a:avLst/>
          </a:prstGeom>
          <a:solidFill>
            <a:schemeClr val="accent4">
              <a:lumMod val="75000"/>
              <a:alpha val="4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LionWeb PROP metamodel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6F708-A056-D35C-712E-745C7EC3BB09}"/>
              </a:ext>
            </a:extLst>
          </p:cNvPr>
          <p:cNvSpPr/>
          <p:nvPr/>
        </p:nvSpPr>
        <p:spPr>
          <a:xfrm>
            <a:off x="3012493" y="2334797"/>
            <a:ext cx="1276281" cy="488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Converter </a:t>
            </a:r>
          </a:p>
        </p:txBody>
      </p:sp>
      <p:sp>
        <p:nvSpPr>
          <p:cNvPr id="11" name="Document 10">
            <a:extLst>
              <a:ext uri="{FF2B5EF4-FFF2-40B4-BE49-F238E27FC236}">
                <a16:creationId xmlns:a16="http://schemas.microsoft.com/office/drawing/2014/main" id="{FB0FCD26-6A86-5E54-0A9A-0E8AF886F783}"/>
              </a:ext>
            </a:extLst>
          </p:cNvPr>
          <p:cNvSpPr/>
          <p:nvPr/>
        </p:nvSpPr>
        <p:spPr>
          <a:xfrm>
            <a:off x="3012494" y="3208833"/>
            <a:ext cx="1273964" cy="48824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MPS PROP Language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9581BF-AB62-A99A-4DB0-E10BFCA17192}"/>
              </a:ext>
            </a:extLst>
          </p:cNvPr>
          <p:cNvSpPr/>
          <p:nvPr/>
        </p:nvSpPr>
        <p:spPr>
          <a:xfrm>
            <a:off x="3010177" y="4138029"/>
            <a:ext cx="1276281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with PROP language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6EE8F-5948-2872-F91C-86DBDFBF8B5A}"/>
              </a:ext>
            </a:extLst>
          </p:cNvPr>
          <p:cNvSpPr/>
          <p:nvPr/>
        </p:nvSpPr>
        <p:spPr>
          <a:xfrm>
            <a:off x="5049708" y="4138029"/>
            <a:ext cx="1271748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 Web Editor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1D91F8-BC85-06C9-70E3-D5C3CAAA92E5}"/>
              </a:ext>
            </a:extLst>
          </p:cNvPr>
          <p:cNvSpPr/>
          <p:nvPr/>
        </p:nvSpPr>
        <p:spPr>
          <a:xfrm>
            <a:off x="5050191" y="2335472"/>
            <a:ext cx="1276283" cy="484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Converter</a:t>
            </a:r>
          </a:p>
        </p:txBody>
      </p:sp>
      <p:sp>
        <p:nvSpPr>
          <p:cNvPr id="17" name="Document 16">
            <a:extLst>
              <a:ext uri="{FF2B5EF4-FFF2-40B4-BE49-F238E27FC236}">
                <a16:creationId xmlns:a16="http://schemas.microsoft.com/office/drawing/2014/main" id="{B82677F6-B1A9-0DD7-6246-F9253ADCA636}"/>
              </a:ext>
            </a:extLst>
          </p:cNvPr>
          <p:cNvSpPr/>
          <p:nvPr/>
        </p:nvSpPr>
        <p:spPr>
          <a:xfrm>
            <a:off x="5050191" y="3208833"/>
            <a:ext cx="1271748" cy="48419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 language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CCB45B1-12CF-BCF0-4C00-05E55ABA6CB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rot="16200000" flipH="1">
            <a:off x="4782511" y="1429650"/>
            <a:ext cx="709552" cy="110209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DAF5F8F-56A5-0400-8EB6-D37AE9CA956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5492615" y="3013114"/>
            <a:ext cx="389169" cy="22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4ACB538-CB1E-E573-08BC-A5135851F24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3764000" y="1512554"/>
            <a:ext cx="708877" cy="93560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0D642D1-D9B2-F072-36EA-81D4D075D8E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3457156" y="3015355"/>
            <a:ext cx="385798" cy="1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9F48C25-F3B3-CE61-11BE-FE48DBAFC04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412280" y="3900833"/>
            <a:ext cx="473234" cy="1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6B3D4E2-0D68-6E3A-5794-54536088B4DC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rot="5400000">
            <a:off x="5447317" y="3899281"/>
            <a:ext cx="477014" cy="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6A5A56E-895B-8EF2-7B7A-938BBC1AE51A}"/>
              </a:ext>
            </a:extLst>
          </p:cNvPr>
          <p:cNvCxnSpPr>
            <a:cxnSpLocks/>
            <a:stCxn id="64" idx="2"/>
            <a:endCxn id="77" idx="0"/>
          </p:cNvCxnSpPr>
          <p:nvPr/>
        </p:nvCxnSpPr>
        <p:spPr>
          <a:xfrm rot="5400000">
            <a:off x="1445861" y="3015848"/>
            <a:ext cx="385122" cy="8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588712D-EBC6-4706-879C-60461F98625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4392633" y="944546"/>
            <a:ext cx="385798" cy="142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705475E-CCFD-AE6C-1ECD-6FC35B7C0755}"/>
              </a:ext>
            </a:extLst>
          </p:cNvPr>
          <p:cNvSpPr/>
          <p:nvPr/>
        </p:nvSpPr>
        <p:spPr>
          <a:xfrm>
            <a:off x="1020091" y="2335472"/>
            <a:ext cx="1237510" cy="4882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Converter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FF0EDB14-00DF-EF8D-5349-4873297EC50B}"/>
              </a:ext>
            </a:extLst>
          </p:cNvPr>
          <p:cNvCxnSpPr>
            <a:cxnSpLocks/>
            <a:stCxn id="6" idx="2"/>
            <a:endCxn id="64" idx="0"/>
          </p:cNvCxnSpPr>
          <p:nvPr/>
        </p:nvCxnSpPr>
        <p:spPr>
          <a:xfrm rot="5400000">
            <a:off x="2757768" y="506998"/>
            <a:ext cx="709552" cy="294739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D6B29-A506-16DB-74B6-332165A54504}"/>
              </a:ext>
            </a:extLst>
          </p:cNvPr>
          <p:cNvSpPr/>
          <p:nvPr/>
        </p:nvSpPr>
        <p:spPr>
          <a:xfrm>
            <a:off x="967906" y="4138029"/>
            <a:ext cx="1341880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 Application</a:t>
            </a:r>
          </a:p>
        </p:txBody>
      </p:sp>
      <p:sp>
        <p:nvSpPr>
          <p:cNvPr id="77" name="Document 76">
            <a:extLst>
              <a:ext uri="{FF2B5EF4-FFF2-40B4-BE49-F238E27FC236}">
                <a16:creationId xmlns:a16="http://schemas.microsoft.com/office/drawing/2014/main" id="{A3CD0AEC-CB34-8A15-8447-BC53088EA0AE}"/>
              </a:ext>
            </a:extLst>
          </p:cNvPr>
          <p:cNvSpPr/>
          <p:nvPr/>
        </p:nvSpPr>
        <p:spPr>
          <a:xfrm>
            <a:off x="1019243" y="3208833"/>
            <a:ext cx="1237510" cy="48824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</a:t>
            </a:r>
          </a:p>
          <a:p>
            <a:pPr algn="ctr"/>
            <a:r>
              <a:rPr lang="en-NL" sz="1200" dirty="0">
                <a:latin typeface="Gill Sans MT" panose="020B0502020104020203" pitchFamily="34" charset="77"/>
              </a:rPr>
              <a:t>classes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D89FB09C-3DBA-BD58-D9EC-6D5498E02EA6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>
          <a:xfrm rot="16200000" flipH="1">
            <a:off x="1401805" y="3900988"/>
            <a:ext cx="473234" cy="8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8270848E-3003-81CB-EDFD-8BE37DC07659}"/>
              </a:ext>
            </a:extLst>
          </p:cNvPr>
          <p:cNvSpPr txBox="1"/>
          <p:nvPr/>
        </p:nvSpPr>
        <p:spPr>
          <a:xfrm>
            <a:off x="6546338" y="213501"/>
            <a:ext cx="22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latin typeface="Gill Sans MT" panose="020B0502020104020203" pitchFamily="34" charset="77"/>
              </a:rPr>
              <a:t>Language Engineer Flow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73C12B-80B8-F837-7584-51F0C7D32F1B}"/>
              </a:ext>
            </a:extLst>
          </p:cNvPr>
          <p:cNvSpPr/>
          <p:nvPr/>
        </p:nvSpPr>
        <p:spPr>
          <a:xfrm>
            <a:off x="7079410" y="2335472"/>
            <a:ext cx="1308843" cy="4732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Ecore Converter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3A7F403-8899-CAE9-05EF-DDEB53E533C1}"/>
              </a:ext>
            </a:extLst>
          </p:cNvPr>
          <p:cNvCxnSpPr>
            <a:cxnSpLocks/>
            <a:stCxn id="6" idx="2"/>
            <a:endCxn id="46" idx="0"/>
          </p:cNvCxnSpPr>
          <p:nvPr/>
        </p:nvCxnSpPr>
        <p:spPr>
          <a:xfrm rot="16200000" flipH="1">
            <a:off x="5805261" y="406901"/>
            <a:ext cx="709552" cy="314759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ocument 51">
            <a:extLst>
              <a:ext uri="{FF2B5EF4-FFF2-40B4-BE49-F238E27FC236}">
                <a16:creationId xmlns:a16="http://schemas.microsoft.com/office/drawing/2014/main" id="{979515C3-8F71-0A2E-793A-0AE0E1136EBF}"/>
              </a:ext>
            </a:extLst>
          </p:cNvPr>
          <p:cNvSpPr/>
          <p:nvPr/>
        </p:nvSpPr>
        <p:spPr>
          <a:xfrm>
            <a:off x="7084030" y="3208833"/>
            <a:ext cx="1308843" cy="48419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Ecore PROP language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6117E77-8C08-1B36-60F3-F51560150462}"/>
              </a:ext>
            </a:extLst>
          </p:cNvPr>
          <p:cNvSpPr/>
          <p:nvPr/>
        </p:nvSpPr>
        <p:spPr>
          <a:xfrm>
            <a:off x="7084029" y="4138029"/>
            <a:ext cx="1308844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Ecore PROP language + Xtend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A6790ECB-F987-27DB-F55E-C2D37B81A365}"/>
              </a:ext>
            </a:extLst>
          </p:cNvPr>
          <p:cNvCxnSpPr>
            <a:cxnSpLocks/>
          </p:cNvCxnSpPr>
          <p:nvPr/>
        </p:nvCxnSpPr>
        <p:spPr>
          <a:xfrm rot="5400000">
            <a:off x="7483663" y="3899522"/>
            <a:ext cx="47701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FEE445-9012-FBC2-6E22-C27DC10A66BE}"/>
              </a:ext>
            </a:extLst>
          </p:cNvPr>
          <p:cNvCxnSpPr/>
          <p:nvPr/>
        </p:nvCxnSpPr>
        <p:spPr>
          <a:xfrm>
            <a:off x="2516909" y="1317508"/>
            <a:ext cx="0" cy="3338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8D4FB1-D141-7686-42AF-2E9478DECC5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3767" y="3008768"/>
            <a:ext cx="40013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3159B6E-E6DF-97A5-7481-DEA907FB9AD3}"/>
              </a:ext>
            </a:extLst>
          </p:cNvPr>
          <p:cNvSpPr/>
          <p:nvPr/>
        </p:nvSpPr>
        <p:spPr>
          <a:xfrm>
            <a:off x="2743200" y="2069925"/>
            <a:ext cx="1819208" cy="2755727"/>
          </a:xfrm>
          <a:prstGeom prst="rect">
            <a:avLst/>
          </a:prstGeom>
          <a:solidFill>
            <a:schemeClr val="lt1">
              <a:alpha val="67000"/>
            </a:schemeClr>
          </a:solidFill>
          <a:ln w="12700">
            <a:solidFill>
              <a:srgbClr val="B3CEF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933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9581BF-AB62-A99A-4DB0-E10BFCA17192}"/>
              </a:ext>
            </a:extLst>
          </p:cNvPr>
          <p:cNvSpPr/>
          <p:nvPr/>
        </p:nvSpPr>
        <p:spPr>
          <a:xfrm>
            <a:off x="3225984" y="3298541"/>
            <a:ext cx="1377309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with PROP language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6EE8F-5948-2872-F91C-86DBDFBF8B5A}"/>
              </a:ext>
            </a:extLst>
          </p:cNvPr>
          <p:cNvSpPr/>
          <p:nvPr/>
        </p:nvSpPr>
        <p:spPr>
          <a:xfrm>
            <a:off x="721470" y="4062578"/>
            <a:ext cx="1377309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 Web Editor</a:t>
            </a:r>
          </a:p>
        </p:txBody>
      </p:sp>
      <p:sp>
        <p:nvSpPr>
          <p:cNvPr id="63" name="Document 62">
            <a:extLst>
              <a:ext uri="{FF2B5EF4-FFF2-40B4-BE49-F238E27FC236}">
                <a16:creationId xmlns:a16="http://schemas.microsoft.com/office/drawing/2014/main" id="{DC9CA475-AFF8-88D3-1124-D6B5EC06A91E}"/>
              </a:ext>
            </a:extLst>
          </p:cNvPr>
          <p:cNvSpPr/>
          <p:nvPr/>
        </p:nvSpPr>
        <p:spPr>
          <a:xfrm>
            <a:off x="3272453" y="2016355"/>
            <a:ext cx="1283251" cy="603294"/>
          </a:xfrm>
          <a:prstGeom prst="flowChartDocument">
            <a:avLst/>
          </a:prstGeom>
          <a:solidFill>
            <a:schemeClr val="accent4">
              <a:lumMod val="75000"/>
              <a:alpha val="47000"/>
            </a:schemeClr>
          </a:solidFill>
          <a:ln w="6350">
            <a:solidFill>
              <a:srgbClr val="00B050">
                <a:alpha val="25098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 LionWeb</a:t>
            </a:r>
          </a:p>
          <a:p>
            <a:pPr algn="ctr"/>
            <a:r>
              <a:rPr lang="en-US" sz="1200" dirty="0" err="1">
                <a:latin typeface="Gill Sans MT" panose="020B0502020104020203" pitchFamily="34" charset="77"/>
              </a:rPr>
              <a:t>Instance.json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D6B29-A506-16DB-74B6-332165A54504}"/>
              </a:ext>
            </a:extLst>
          </p:cNvPr>
          <p:cNvSpPr/>
          <p:nvPr/>
        </p:nvSpPr>
        <p:spPr>
          <a:xfrm>
            <a:off x="3243698" y="784428"/>
            <a:ext cx="1341880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 Application</a:t>
            </a:r>
          </a:p>
        </p:txBody>
      </p:sp>
      <p:sp>
        <p:nvSpPr>
          <p:cNvPr id="122" name="Document 121">
            <a:extLst>
              <a:ext uri="{FF2B5EF4-FFF2-40B4-BE49-F238E27FC236}">
                <a16:creationId xmlns:a16="http://schemas.microsoft.com/office/drawing/2014/main" id="{7DD82DAF-4E15-9136-1BA3-43EE401F5EAC}"/>
              </a:ext>
            </a:extLst>
          </p:cNvPr>
          <p:cNvSpPr/>
          <p:nvPr/>
        </p:nvSpPr>
        <p:spPr>
          <a:xfrm>
            <a:off x="962403" y="236108"/>
            <a:ext cx="1136376" cy="414485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8AB376">
                <a:alpha val="509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Properties file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DDEB3E11-D4DF-BC82-3CE4-1BBDCA904C84}"/>
              </a:ext>
            </a:extLst>
          </p:cNvPr>
          <p:cNvCxnSpPr>
            <a:cxnSpLocks/>
            <a:stCxn id="122" idx="3"/>
            <a:endCxn id="76" idx="0"/>
          </p:cNvCxnSpPr>
          <p:nvPr/>
        </p:nvCxnSpPr>
        <p:spPr>
          <a:xfrm>
            <a:off x="2098779" y="443351"/>
            <a:ext cx="1815859" cy="34107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5BD6784E-F6EA-8572-4FB0-406B6EFB568C}"/>
              </a:ext>
            </a:extLst>
          </p:cNvPr>
          <p:cNvCxnSpPr>
            <a:cxnSpLocks/>
            <a:stCxn id="76" idx="2"/>
            <a:endCxn id="63" idx="0"/>
          </p:cNvCxnSpPr>
          <p:nvPr/>
        </p:nvCxnSpPr>
        <p:spPr>
          <a:xfrm rot="5400000">
            <a:off x="3540492" y="1642209"/>
            <a:ext cx="747734" cy="55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C636A2B0-010E-03D2-3190-5315A2723676}"/>
              </a:ext>
            </a:extLst>
          </p:cNvPr>
          <p:cNvCxnSpPr>
            <a:cxnSpLocks/>
            <a:stCxn id="63" idx="2"/>
            <a:endCxn id="12" idx="0"/>
          </p:cNvCxnSpPr>
          <p:nvPr/>
        </p:nvCxnSpPr>
        <p:spPr>
          <a:xfrm rot="16200000" flipH="1">
            <a:off x="3554971" y="2938873"/>
            <a:ext cx="718776" cy="56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7D0F3C59-1A8B-A488-A506-E8A1CDA1FE87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2780161" y="3170196"/>
            <a:ext cx="453097" cy="1815860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Document 201">
            <a:extLst>
              <a:ext uri="{FF2B5EF4-FFF2-40B4-BE49-F238E27FC236}">
                <a16:creationId xmlns:a16="http://schemas.microsoft.com/office/drawing/2014/main" id="{18D60361-027C-FD57-8A98-0BBACC57140A}"/>
              </a:ext>
            </a:extLst>
          </p:cNvPr>
          <p:cNvSpPr/>
          <p:nvPr/>
        </p:nvSpPr>
        <p:spPr>
          <a:xfrm>
            <a:off x="7535442" y="3203029"/>
            <a:ext cx="1214099" cy="744858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HTML Page</a:t>
            </a:r>
          </a:p>
          <a:p>
            <a:pPr algn="ctr"/>
            <a:r>
              <a:rPr lang="en-US" sz="1200" dirty="0">
                <a:latin typeface="Gill Sans MT" panose="020B0502020104020203" pitchFamily="34" charset="77"/>
              </a:rPr>
              <a:t>with PROP instance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E7E941E0-E267-79CE-F46A-0FFF5684BA07}"/>
              </a:ext>
            </a:extLst>
          </p:cNvPr>
          <p:cNvCxnSpPr>
            <a:cxnSpLocks/>
            <a:stCxn id="94" idx="3"/>
            <a:endCxn id="202" idx="1"/>
          </p:cNvCxnSpPr>
          <p:nvPr/>
        </p:nvCxnSpPr>
        <p:spPr>
          <a:xfrm>
            <a:off x="6797930" y="3575059"/>
            <a:ext cx="737512" cy="399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2F8754A3-4FDA-6F5A-941A-3E7DA2C2559F}"/>
              </a:ext>
            </a:extLst>
          </p:cNvPr>
          <p:cNvCxnSpPr>
            <a:cxnSpLocks/>
            <a:stCxn id="12" idx="1"/>
            <a:endCxn id="76" idx="1"/>
          </p:cNvCxnSpPr>
          <p:nvPr/>
        </p:nvCxnSpPr>
        <p:spPr>
          <a:xfrm rot="10800000" flipH="1">
            <a:off x="3225984" y="1026526"/>
            <a:ext cx="17714" cy="2548535"/>
          </a:xfrm>
          <a:prstGeom prst="bentConnector3">
            <a:avLst>
              <a:gd name="adj1" fmla="val -1290505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Document 209">
            <a:extLst>
              <a:ext uri="{FF2B5EF4-FFF2-40B4-BE49-F238E27FC236}">
                <a16:creationId xmlns:a16="http://schemas.microsoft.com/office/drawing/2014/main" id="{464ED835-6945-6484-1349-7F66F85F0299}"/>
              </a:ext>
            </a:extLst>
          </p:cNvPr>
          <p:cNvSpPr/>
          <p:nvPr/>
        </p:nvSpPr>
        <p:spPr>
          <a:xfrm>
            <a:off x="5541086" y="790594"/>
            <a:ext cx="1136376" cy="473232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8AB376">
                <a:alpha val="509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Changed</a:t>
            </a:r>
          </a:p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Properties file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A1EF968F-39FB-BCC1-D866-338B55B92DC9}"/>
              </a:ext>
            </a:extLst>
          </p:cNvPr>
          <p:cNvCxnSpPr>
            <a:cxnSpLocks/>
            <a:stCxn id="76" idx="3"/>
            <a:endCxn id="210" idx="1"/>
          </p:cNvCxnSpPr>
          <p:nvPr/>
        </p:nvCxnSpPr>
        <p:spPr>
          <a:xfrm>
            <a:off x="4585578" y="1026525"/>
            <a:ext cx="955508" cy="68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18E1B192-D89C-0811-DFD2-95B568B81871}"/>
              </a:ext>
            </a:extLst>
          </p:cNvPr>
          <p:cNvSpPr txBox="1"/>
          <p:nvPr/>
        </p:nvSpPr>
        <p:spPr>
          <a:xfrm flipH="1">
            <a:off x="2689994" y="172430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4348DCD-4240-31F9-EDD5-D5707A00AFD0}"/>
              </a:ext>
            </a:extLst>
          </p:cNvPr>
          <p:cNvSpPr txBox="1"/>
          <p:nvPr/>
        </p:nvSpPr>
        <p:spPr>
          <a:xfrm>
            <a:off x="3968398" y="13360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01F0F94-53DB-B7FB-C828-010EB959A620}"/>
              </a:ext>
            </a:extLst>
          </p:cNvPr>
          <p:cNvSpPr txBox="1"/>
          <p:nvPr/>
        </p:nvSpPr>
        <p:spPr>
          <a:xfrm>
            <a:off x="3914638" y="2671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E51E784-9393-36FB-52AC-5AD57B07A695}"/>
              </a:ext>
            </a:extLst>
          </p:cNvPr>
          <p:cNvSpPr txBox="1"/>
          <p:nvPr/>
        </p:nvSpPr>
        <p:spPr>
          <a:xfrm>
            <a:off x="2737083" y="4287224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4</a:t>
            </a:r>
            <a:endParaRPr lang="en-NL" sz="1200" dirty="0">
              <a:solidFill>
                <a:srgbClr val="00B050"/>
              </a:solidFill>
              <a:latin typeface="Gill Sans MT" panose="020B0502020104020203" pitchFamily="34" charset="7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5106274-C860-D199-7659-920F03FEE811}"/>
              </a:ext>
            </a:extLst>
          </p:cNvPr>
          <p:cNvSpPr txBox="1"/>
          <p:nvPr/>
        </p:nvSpPr>
        <p:spPr>
          <a:xfrm>
            <a:off x="6946096" y="3340631"/>
            <a:ext cx="351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6</a:t>
            </a:r>
            <a:endParaRPr lang="en-NL" sz="1200" dirty="0">
              <a:solidFill>
                <a:srgbClr val="00B050"/>
              </a:solidFill>
              <a:latin typeface="Gill Sans MT" panose="020B0502020104020203" pitchFamily="34" charset="7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94E8FDB-D027-5F1D-7BD2-42FFFAC5C4DA}"/>
              </a:ext>
            </a:extLst>
          </p:cNvPr>
          <p:cNvSpPr txBox="1"/>
          <p:nvPr/>
        </p:nvSpPr>
        <p:spPr>
          <a:xfrm>
            <a:off x="4913507" y="33406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5</a:t>
            </a:r>
            <a:endParaRPr lang="en-NL" sz="1200" dirty="0">
              <a:solidFill>
                <a:srgbClr val="00B050"/>
              </a:solidFill>
              <a:latin typeface="Gill Sans MT" panose="020B0502020104020203" pitchFamily="34" charset="77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E0DD6F6-45C4-642B-E774-382A14E86D9A}"/>
              </a:ext>
            </a:extLst>
          </p:cNvPr>
          <p:cNvSpPr txBox="1"/>
          <p:nvPr/>
        </p:nvSpPr>
        <p:spPr>
          <a:xfrm>
            <a:off x="2620886" y="1854617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7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6117E77-8C08-1B36-60F3-F51560150462}"/>
              </a:ext>
            </a:extLst>
          </p:cNvPr>
          <p:cNvSpPr/>
          <p:nvPr/>
        </p:nvSpPr>
        <p:spPr>
          <a:xfrm>
            <a:off x="5420621" y="3298540"/>
            <a:ext cx="1377309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E</a:t>
            </a:r>
            <a:r>
              <a:rPr lang="en-US" sz="1200" dirty="0">
                <a:latin typeface="Gill Sans MT" panose="020B0502020104020203" pitchFamily="34" charset="77"/>
              </a:rPr>
              <a:t>MF</a:t>
            </a:r>
            <a:r>
              <a:rPr lang="en-NL" sz="1200" dirty="0">
                <a:latin typeface="Gill Sans MT" panose="020B0502020104020203" pitchFamily="34" charset="77"/>
              </a:rPr>
              <a:t> PROP </a:t>
            </a:r>
            <a:r>
              <a:rPr lang="en-US" sz="1200" dirty="0">
                <a:latin typeface="Gill Sans MT" panose="020B0502020104020203" pitchFamily="34" charset="77"/>
              </a:rPr>
              <a:t>instance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5C9DDB5B-5115-70F1-80C5-0B1DA86233AD}"/>
              </a:ext>
            </a:extLst>
          </p:cNvPr>
          <p:cNvCxnSpPr>
            <a:cxnSpLocks/>
            <a:stCxn id="12" idx="3"/>
            <a:endCxn id="94" idx="1"/>
          </p:cNvCxnSpPr>
          <p:nvPr/>
        </p:nvCxnSpPr>
        <p:spPr>
          <a:xfrm flipV="1">
            <a:off x="4603293" y="3575059"/>
            <a:ext cx="81732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AEAE48-7B17-7CCB-930A-E7FB63828317}"/>
              </a:ext>
            </a:extLst>
          </p:cNvPr>
          <p:cNvSpPr txBox="1"/>
          <p:nvPr/>
        </p:nvSpPr>
        <p:spPr>
          <a:xfrm>
            <a:off x="7256750" y="228526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latin typeface="Gill Sans MT" panose="020B0502020104020203" pitchFamily="34" charset="77"/>
              </a:rPr>
              <a:t>End User Flow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BD852B-8DA9-CCCB-BE0A-535D0C5B62B7}"/>
              </a:ext>
            </a:extLst>
          </p:cNvPr>
          <p:cNvSpPr txBox="1"/>
          <p:nvPr/>
        </p:nvSpPr>
        <p:spPr>
          <a:xfrm>
            <a:off x="4978318" y="695911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20080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5861-DBAC-BCC3-0B23-A737BEDD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Demo 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544B8-DEEB-947C-0319-2738E51A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</p:spPr>
        <p:txBody>
          <a:bodyPr/>
          <a:lstStyle/>
          <a:p>
            <a:pPr lvl="0"/>
            <a:r>
              <a:rPr lang="en-GB" dirty="0">
                <a:latin typeface="Gill Sans MT" panose="020B0502020104020203" pitchFamily="34" charset="77"/>
              </a:rPr>
              <a:t>Generate LionWeb metamodel from Kotlin classes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Parse properties file and store as LionWeb instance model</a:t>
            </a:r>
            <a:endParaRPr lang="en-GB" dirty="0">
              <a:latin typeface="Gill Sans MT" panose="020B0502020104020203" pitchFamily="34" charset="77"/>
              <a:sym typeface="Roboto Mono"/>
            </a:endParaRP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Import metamodel into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Convert to MPS languages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Import properties instance model into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Show instance model in Freon web editor, served from MPS via LionWeb protocol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Change some values in Freon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Store changes back 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Export example instance from MPS to </a:t>
            </a:r>
            <a:r>
              <a:rPr lang="en-GB" dirty="0" err="1">
                <a:latin typeface="Gill Sans MT" panose="020B0502020104020203" pitchFamily="34" charset="77"/>
              </a:rPr>
              <a:t>LIonWeb</a:t>
            </a:r>
            <a:endParaRPr lang="en-GB" dirty="0">
              <a:latin typeface="Gill Sans MT" panose="020B0502020104020203" pitchFamily="34" charset="77"/>
            </a:endParaRPr>
          </a:p>
          <a:p>
            <a:pPr lvl="0"/>
            <a:r>
              <a:rPr lang="en-GB" dirty="0" err="1">
                <a:latin typeface="Gill Sans MT" panose="020B0502020104020203" pitchFamily="34" charset="77"/>
              </a:rPr>
              <a:t>Unparse</a:t>
            </a:r>
            <a:r>
              <a:rPr lang="en-GB" dirty="0">
                <a:latin typeface="Gill Sans MT" panose="020B0502020104020203" pitchFamily="34" charset="77"/>
              </a:rPr>
              <a:t> example instance</a:t>
            </a:r>
          </a:p>
          <a:p>
            <a:endParaRPr lang="en-NL" dirty="0">
              <a:latin typeface="Gill Sans MT" panose="020B0502020104020203" pitchFamily="34" charset="7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DF5896-790E-F0A1-6589-F126054F3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350416"/>
              </p:ext>
            </p:extLst>
          </p:nvPr>
        </p:nvGraphicFramePr>
        <p:xfrm>
          <a:off x="229504" y="299824"/>
          <a:ext cx="4017581" cy="29616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62965">
                  <a:extLst>
                    <a:ext uri="{9D8B030D-6E8A-4147-A177-3AD203B41FA5}">
                      <a16:colId xmlns:a16="http://schemas.microsoft.com/office/drawing/2014/main" val="1652515754"/>
                    </a:ext>
                  </a:extLst>
                </a:gridCol>
                <a:gridCol w="2154616">
                  <a:extLst>
                    <a:ext uri="{9D8B030D-6E8A-4147-A177-3AD203B41FA5}">
                      <a16:colId xmlns:a16="http://schemas.microsoft.com/office/drawing/2014/main" val="1008339923"/>
                    </a:ext>
                  </a:extLst>
                </a:gridCol>
              </a:tblGrid>
              <a:tr h="266148">
                <a:tc gridSpan="2"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NL" b="1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LionWeb Team</a:t>
                      </a: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1324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Meinte Boersma</a:t>
                      </a:r>
                      <a:endParaRPr lang="en-NL" b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</a:rPr>
                        <a:t>Freelancer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7766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Norman Koester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7260111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Sergej Koscejev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</a:rPr>
                        <a:t>Freelancer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3041428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Sascha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Lisson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7135438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Eugen Schindler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5"/>
                        </a:rPr>
                        <a:t>Canon Production 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Printing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603265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Alex </a:t>
                      </a:r>
                      <a:r>
                        <a:rPr lang="en-US" sz="1400" b="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Shatalin</a:t>
                      </a:r>
                      <a:endParaRPr lang="en-NL" b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6"/>
                        </a:rPr>
                        <a:t>Jetbrains (MPS)</a:t>
                      </a:r>
                      <a:endParaRPr lang="en-US" sz="1400" b="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566962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Niko </a:t>
                      </a:r>
                      <a:r>
                        <a:rPr lang="en-US" sz="140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Stotz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7"/>
                        </a:rPr>
                        <a:t>F1RE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986941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Federico </a:t>
                      </a:r>
                      <a:r>
                        <a:rPr lang="en-US" sz="140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Tomassetti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8"/>
                        </a:rPr>
                        <a:t>Strumenta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 (</a:t>
                      </a:r>
                      <a:r>
                        <a:rPr lang="en-US" sz="1400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Starlasu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)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8693175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Markus Voelter</a:t>
                      </a:r>
                      <a:endParaRPr lang="en-NL" sz="1400" b="0" i="0" u="none" strike="noStrike" cap="none" dirty="0">
                        <a:solidFill>
                          <a:schemeClr val="tx1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Freelancer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582602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Jos Warmer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Freelancer </a:t>
                      </a:r>
                      <a:r>
                        <a:rPr lang="en-US" sz="1400" dirty="0">
                          <a:solidFill>
                            <a:schemeClr val="accent5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(Freon)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011219"/>
                  </a:ext>
                </a:extLst>
              </a:tr>
            </a:tbl>
          </a:graphicData>
        </a:graphic>
      </p:graphicFrame>
      <p:pic>
        <p:nvPicPr>
          <p:cNvPr id="14" name="Graphic 13">
            <a:extLst>
              <a:ext uri="{FF2B5EF4-FFF2-40B4-BE49-F238E27FC236}">
                <a16:creationId xmlns:a16="http://schemas.microsoft.com/office/drawing/2014/main" id="{EABA3922-9059-2A35-A208-D9960805AD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1430" y="506493"/>
            <a:ext cx="4108659" cy="41305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A4FFEA-200A-482E-DED6-12492E34F736}"/>
              </a:ext>
            </a:extLst>
          </p:cNvPr>
          <p:cNvSpPr txBox="1"/>
          <p:nvPr/>
        </p:nvSpPr>
        <p:spPr>
          <a:xfrm>
            <a:off x="425510" y="3711710"/>
            <a:ext cx="1568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chemeClr val="hlink"/>
                </a:solidFill>
                <a:latin typeface="Gill Sans MT" panose="020B0502020104020203" pitchFamily="34" charset="77"/>
                <a:hlinkClick r:id="rId12"/>
              </a:rPr>
              <a:t>info@lionweb.io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86068-496A-90B9-7D10-A4B20FFF0EAB}"/>
              </a:ext>
            </a:extLst>
          </p:cNvPr>
          <p:cNvSpPr txBox="1"/>
          <p:nvPr/>
        </p:nvSpPr>
        <p:spPr>
          <a:xfrm>
            <a:off x="425510" y="439422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 dirty="0">
                <a:solidFill>
                  <a:schemeClr val="hlink"/>
                </a:solidFill>
                <a:latin typeface="Gill Sans MT" panose="020B0502020104020203" pitchFamily="34" charset="77"/>
                <a:hlinkClick r:id="rId13"/>
              </a:rPr>
              <a:t>https://join.slack.com/t/lionweb/shared_invite/zt-1uvaly9eb-z529c694OIN5oBh9FH1vhQ</a:t>
            </a:r>
            <a:endParaRPr lang="en-GB" sz="1400" u="sng" dirty="0">
              <a:latin typeface="Gill Sans MT" panose="020B0502020104020203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2B917-4B36-025B-5F63-97A88FBC2D34}"/>
              </a:ext>
            </a:extLst>
          </p:cNvPr>
          <p:cNvSpPr txBox="1"/>
          <p:nvPr/>
        </p:nvSpPr>
        <p:spPr>
          <a:xfrm>
            <a:off x="229504" y="4159419"/>
            <a:ext cx="4147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Gill Sans MT" panose="020B0502020104020203" pitchFamily="34" charset="77"/>
              </a:rPr>
              <a:t>W</a:t>
            </a:r>
            <a:r>
              <a:rPr lang="en" sz="1400" dirty="0">
                <a:latin typeface="Gill Sans MT" panose="020B0502020104020203" pitchFamily="34" charset="77"/>
              </a:rPr>
              <a:t>ant to follow us or use or </a:t>
            </a:r>
            <a:r>
              <a:rPr lang="en" sz="1400" b="1" i="1" dirty="0">
                <a:latin typeface="Gill Sans MT" panose="020B0502020104020203" pitchFamily="34" charset="77"/>
              </a:rPr>
              <a:t>implement</a:t>
            </a:r>
            <a:r>
              <a:rPr lang="en" sz="1400" dirty="0">
                <a:latin typeface="Gill Sans MT" panose="020B0502020104020203" pitchFamily="34" charset="77"/>
              </a:rPr>
              <a:t> LionWeb: 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D6B15-A696-B3A8-E83E-D1350A301947}"/>
              </a:ext>
            </a:extLst>
          </p:cNvPr>
          <p:cNvSpPr txBox="1"/>
          <p:nvPr/>
        </p:nvSpPr>
        <p:spPr>
          <a:xfrm>
            <a:off x="229505" y="3489547"/>
            <a:ext cx="2647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Gill Sans MT" panose="020B0502020104020203" pitchFamily="34" charset="77"/>
              </a:rPr>
              <a:t>W</a:t>
            </a:r>
            <a:r>
              <a:rPr lang="en" sz="1400" dirty="0">
                <a:latin typeface="Gill Sans MT" panose="020B0502020104020203" pitchFamily="34" charset="77"/>
              </a:rPr>
              <a:t>ant to join and work with us: </a:t>
            </a:r>
            <a:endParaRPr lang="en-NL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3526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2303575" y="720945"/>
            <a:ext cx="6565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Finalize Bulk Protocols and document them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Start Work on delta protocols / collaboration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Refine meta-metamodel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Improve reference implementations and examples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Support integration with more tools</a:t>
            </a:r>
            <a:endParaRPr sz="1250" dirty="0">
              <a:solidFill>
                <a:srgbClr val="1F2328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23366B-B33E-99DC-30CA-1E5BB327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Near Term Focus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5771" y="2495386"/>
            <a:ext cx="5159625" cy="2336725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Adopt language engineering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Reduce vendor lock-in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Mix and match components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Foster innovation and incremental improvements</a:t>
            </a:r>
          </a:p>
        </p:txBody>
      </p:sp>
      <p:sp>
        <p:nvSpPr>
          <p:cNvPr id="4" name="Google Shape;111;p14">
            <a:extLst>
              <a:ext uri="{FF2B5EF4-FFF2-40B4-BE49-F238E27FC236}">
                <a16:creationId xmlns:a16="http://schemas.microsoft.com/office/drawing/2014/main" id="{8F948693-258C-FB6B-D622-43A12C08BF8E}"/>
              </a:ext>
            </a:extLst>
          </p:cNvPr>
          <p:cNvSpPr txBox="1"/>
          <p:nvPr/>
        </p:nvSpPr>
        <p:spPr>
          <a:xfrm>
            <a:off x="2410691" y="943675"/>
            <a:ext cx="5106390" cy="11760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lnSpc>
                <a:spcPct val="115000"/>
              </a:lnSpc>
              <a:buSzTx/>
              <a:buNone/>
              <a:tabLst/>
              <a:defRPr kumimoji="0" sz="1350" kern="0" spc="0" normalizeH="0" baseline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</a:defRPr>
            </a:lvl1pPr>
            <a:lvl2pPr marL="9144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r>
              <a:rPr lang="en" sz="1800" b="1" dirty="0">
                <a:solidFill>
                  <a:schemeClr val="tx1"/>
                </a:solidFill>
                <a:latin typeface="Gill Sans MT" panose="020B0502020104020203" pitchFamily="34" charset="77"/>
              </a:rPr>
              <a:t>To create an ecosystem of interoperable components for building language-oriented modeling tools on the web.</a:t>
            </a:r>
            <a:endParaRPr sz="1800" b="1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3E43-6DEC-6821-4C72-EF217899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</p:spPr>
        <p:txBody>
          <a:bodyPr>
            <a:normAutofit fontScale="90000"/>
          </a:bodyPr>
          <a:lstStyle/>
          <a:p>
            <a:r>
              <a:rPr lang="en-US"/>
              <a:t>Why – Rationale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5FD5-0205-C2E8-2EAF-E512048C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7440" y="943674"/>
            <a:ext cx="6454860" cy="37919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mature LWBs desktop-based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Everything needs to be web</a:t>
            </a:r>
          </a:p>
          <a:p>
            <a:pPr lvl="1"/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Huge re-engineering effort</a:t>
            </a:r>
          </a:p>
          <a:p>
            <a:pPr>
              <a:lnSpc>
                <a:spcPct val="160000"/>
              </a:lnSpc>
            </a:pPr>
            <a:r>
              <a:rPr lang="en-US" dirty="0"/>
              <a:t>Language Engineering landscape is fragmented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Strong tool lock-in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Many interesting tools/component that you would like to use</a:t>
            </a:r>
          </a:p>
          <a:p>
            <a:pPr marL="596900" lvl="1" indent="0">
              <a:buNone/>
            </a:pPr>
            <a:r>
              <a:rPr lang="en-US" dirty="0">
                <a:latin typeface="Gill Sans MT" panose="020B0502020104020203" pitchFamily="34" charset="77"/>
              </a:rPr>
              <a:t>	… but …  you cannot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Everybody has to keep reinventing the wheel</a:t>
            </a:r>
          </a:p>
          <a:p>
            <a:endParaRPr lang="en-US" dirty="0"/>
          </a:p>
          <a:p>
            <a:r>
              <a:rPr lang="en-US" dirty="0"/>
              <a:t>Our community is too small to afford this, w</a:t>
            </a:r>
            <a:r>
              <a:rPr lang="en-US" dirty="0">
                <a:sym typeface="Wingdings" panose="05000000000000000000" pitchFamily="2" charset="2"/>
              </a:rPr>
              <a:t>e can only grow if we can benefit from each others work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LionWeb: Language                               on the Web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C0990-0C7C-C648-ADE9-7CAED3EDBFEB}"/>
              </a:ext>
            </a:extLst>
          </p:cNvPr>
          <p:cNvSpPr txBox="1"/>
          <p:nvPr/>
        </p:nvSpPr>
        <p:spPr>
          <a:xfrm>
            <a:off x="4515044" y="4043718"/>
            <a:ext cx="1467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latin typeface="Gill Sans MT" panose="020B0502020104020203" pitchFamily="34" charset="77"/>
              </a:rPr>
              <a:t>Interfaces</a:t>
            </a:r>
          </a:p>
          <a:p>
            <a:r>
              <a:rPr lang="en-NL" sz="1600" dirty="0">
                <a:latin typeface="Gill Sans MT" panose="020B0502020104020203" pitchFamily="34" charset="77"/>
              </a:rPr>
              <a:t>Interoperability</a:t>
            </a:r>
          </a:p>
          <a:p>
            <a:r>
              <a:rPr lang="en-NL" sz="1600" dirty="0">
                <a:latin typeface="Gill Sans MT" panose="020B0502020104020203" pitchFamily="34" charset="77"/>
              </a:rPr>
              <a:t>Integration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3425EB1-3154-E123-A1A7-A2F3E5229519}"/>
              </a:ext>
            </a:extLst>
          </p:cNvPr>
          <p:cNvSpPr/>
          <p:nvPr/>
        </p:nvSpPr>
        <p:spPr>
          <a:xfrm>
            <a:off x="4386085" y="4124199"/>
            <a:ext cx="155448" cy="674457"/>
          </a:xfrm>
          <a:prstGeom prst="leftBrace">
            <a:avLst>
              <a:gd name="adj1" fmla="val 89469"/>
              <a:gd name="adj2" fmla="val 5000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64B54F3-EB09-97B2-C7AB-348BD248BF24}"/>
              </a:ext>
            </a:extLst>
          </p:cNvPr>
          <p:cNvSpPr/>
          <p:nvPr/>
        </p:nvSpPr>
        <p:spPr>
          <a:xfrm rot="10800000">
            <a:off x="5937675" y="4121987"/>
            <a:ext cx="155448" cy="674457"/>
          </a:xfrm>
          <a:prstGeom prst="leftBrace">
            <a:avLst>
              <a:gd name="adj1" fmla="val 89469"/>
              <a:gd name="adj2" fmla="val 5000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037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A7DD-6D32-6EBE-D766-FF0F5D3F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–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45C35-1DA6-6C45-80C9-84DF558A9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5770" y="943674"/>
            <a:ext cx="6516530" cy="3791959"/>
          </a:xfrm>
        </p:spPr>
        <p:txBody>
          <a:bodyPr/>
          <a:lstStyle/>
          <a:p>
            <a:r>
              <a:rPr lang="en-US" dirty="0" err="1"/>
              <a:t>LionWeb</a:t>
            </a:r>
            <a:r>
              <a:rPr lang="en-US" dirty="0"/>
              <a:t> as boring, reliable base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Innovate on top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Rough consensus &amp; Running code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Yoyo approach</a:t>
            </a:r>
          </a:p>
          <a:p>
            <a:endParaRPr lang="en-US" dirty="0"/>
          </a:p>
          <a:p>
            <a:r>
              <a:rPr lang="en-US" dirty="0"/>
              <a:t>Everything is a model</a:t>
            </a:r>
          </a:p>
          <a:p>
            <a:pPr lvl="1"/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Markus </a:t>
            </a:r>
            <a:r>
              <a:rPr lang="en-US" dirty="0" err="1">
                <a:latin typeface="Gill Sans MT" panose="020B0502020104020203" pitchFamily="34" charset="77"/>
                <a:sym typeface="Wingdings" panose="05000000000000000000" pitchFamily="2" charset="2"/>
              </a:rPr>
              <a:t>Voelter’s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 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  <a:hlinkClick r:id="rId2"/>
              </a:rPr>
              <a:t>Whitepaper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 </a:t>
            </a:r>
          </a:p>
          <a:p>
            <a:pPr marL="596900" lvl="1" indent="0">
              <a:buNone/>
            </a:pP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	“</a:t>
            </a:r>
            <a:r>
              <a:rPr lang="en-US" i="1" dirty="0">
                <a:latin typeface="Gill Sans MT" panose="020B0502020104020203" pitchFamily="34" charset="77"/>
                <a:sym typeface="Wingdings" panose="05000000000000000000" pitchFamily="2" charset="2"/>
              </a:rPr>
              <a:t>A Platform for Systems and Business Modeling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”</a:t>
            </a:r>
          </a:p>
          <a:p>
            <a:endParaRPr lang="en-US" dirty="0"/>
          </a:p>
          <a:p>
            <a:r>
              <a:rPr lang="en-US" dirty="0"/>
              <a:t>Business-friendly Open Source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Apache 2.0 license</a:t>
            </a:r>
          </a:p>
        </p:txBody>
      </p:sp>
    </p:spTree>
    <p:extLst>
      <p:ext uri="{BB962C8B-B14F-4D97-AF65-F5344CB8AC3E}">
        <p14:creationId xmlns:p14="http://schemas.microsoft.com/office/powerpoint/2010/main" val="185125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F3DB-749D-E592-9058-FDC54804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354" y="29000"/>
            <a:ext cx="6751606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we working 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5A3A-8A3C-1E6E-C0D1-0CD3C8918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6354" y="937059"/>
            <a:ext cx="5997946" cy="1366386"/>
          </a:xfrm>
        </p:spPr>
        <p:txBody>
          <a:bodyPr>
            <a:noAutofit/>
          </a:bodyPr>
          <a:lstStyle/>
          <a:p>
            <a:pPr lvl="0"/>
            <a:r>
              <a:rPr lang="en-US" dirty="0">
                <a:latin typeface="Gill Sans MT" panose="020B0502020104020203" pitchFamily="34" charset="77"/>
              </a:rPr>
              <a:t>Interoperability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meta-metamodel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serialization format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protocols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68F56-CA9C-527C-69AF-6C321F0ADBFF}"/>
              </a:ext>
            </a:extLst>
          </p:cNvPr>
          <p:cNvSpPr txBox="1"/>
          <p:nvPr/>
        </p:nvSpPr>
        <p:spPr>
          <a:xfrm>
            <a:off x="5074421" y="1434431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4">
                    <a:lumMod val="75000"/>
                  </a:schemeClr>
                </a:solidFill>
                <a:latin typeface="Gill Sans MT" panose="020B0502020104020203" pitchFamily="34" charset="77"/>
              </a:rPr>
              <a:t>2023.1 Release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277498A-F716-0762-3D75-AC4429735AA0}"/>
              </a:ext>
            </a:extLst>
          </p:cNvPr>
          <p:cNvSpPr/>
          <p:nvPr/>
        </p:nvSpPr>
        <p:spPr>
          <a:xfrm>
            <a:off x="4822760" y="1355874"/>
            <a:ext cx="149761" cy="464892"/>
          </a:xfrm>
          <a:prstGeom prst="rightBrace">
            <a:avLst>
              <a:gd name="adj1" fmla="val 25208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6DFEF-21B4-8303-92D9-EC8FC406C7AE}"/>
              </a:ext>
            </a:extLst>
          </p:cNvPr>
          <p:cNvSpPr txBox="1"/>
          <p:nvPr/>
        </p:nvSpPr>
        <p:spPr>
          <a:xfrm>
            <a:off x="5074421" y="1834364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4">
                    <a:lumMod val="75000"/>
                  </a:schemeClr>
                </a:solidFill>
                <a:latin typeface="Gill Sans MT" panose="020B0502020104020203" pitchFamily="34" charset="77"/>
              </a:rPr>
              <a:t>Next release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430253A-C6C8-2775-EFE5-D38D3E3F0DB6}"/>
              </a:ext>
            </a:extLst>
          </p:cNvPr>
          <p:cNvSpPr/>
          <p:nvPr/>
        </p:nvSpPr>
        <p:spPr>
          <a:xfrm>
            <a:off x="4817073" y="1884953"/>
            <a:ext cx="155448" cy="229485"/>
          </a:xfrm>
          <a:prstGeom prst="rightBrace">
            <a:avLst>
              <a:gd name="adj1" fmla="val 25208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86882-7DBA-AA01-DF24-3C9F25B6206B}"/>
              </a:ext>
            </a:extLst>
          </p:cNvPr>
          <p:cNvSpPr txBox="1">
            <a:spLocks/>
          </p:cNvSpPr>
          <p:nvPr/>
        </p:nvSpPr>
        <p:spPr>
          <a:xfrm>
            <a:off x="2326354" y="3057619"/>
            <a:ext cx="2807209" cy="1924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ingdings" panose="05000000000000000000" pitchFamily="2" charset="2"/>
              <a:buChar char="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Gill Sans MT" panose="020B0502020104020203" pitchFamily="34" charset="77"/>
              </a:rPr>
              <a:t>Programming APIs 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Java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Kotlin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TypeScript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JavaScript</a:t>
            </a:r>
          </a:p>
          <a:p>
            <a:pPr lvl="1"/>
            <a:endParaRPr lang="en-US" dirty="0">
              <a:latin typeface="Gill Sans MT" panose="020B0502020104020203" pitchFamily="34" charset="77"/>
            </a:endParaRPr>
          </a:p>
          <a:p>
            <a:pPr marL="11430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4FF7C51-F39A-A908-A5E6-7732CBA07636}"/>
              </a:ext>
            </a:extLst>
          </p:cNvPr>
          <p:cNvSpPr txBox="1">
            <a:spLocks/>
          </p:cNvSpPr>
          <p:nvPr/>
        </p:nvSpPr>
        <p:spPr>
          <a:xfrm>
            <a:off x="5133563" y="3057619"/>
            <a:ext cx="2807209" cy="17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ingdings" panose="05000000000000000000" pitchFamily="2" charset="2"/>
              <a:buChar char="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Gill Sans MT" panose="020B0502020104020203" pitchFamily="34" charset="77"/>
              </a:rPr>
              <a:t>Tool integrations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MPS</a:t>
            </a:r>
          </a:p>
          <a:p>
            <a:pPr lvl="1"/>
            <a:r>
              <a:rPr lang="en-US" dirty="0" err="1">
                <a:latin typeface="Gill Sans MT" panose="020B0502020104020203" pitchFamily="34" charset="77"/>
              </a:rPr>
              <a:t>Starlasu</a:t>
            </a:r>
            <a:endParaRPr lang="en-US" dirty="0">
              <a:latin typeface="Gill Sans MT" panose="020B0502020104020203" pitchFamily="34" charset="77"/>
            </a:endParaRP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Freon</a:t>
            </a:r>
          </a:p>
          <a:p>
            <a:pPr lvl="1"/>
            <a:r>
              <a:rPr lang="en-US" dirty="0" err="1">
                <a:latin typeface="Gill Sans MT" panose="020B0502020104020203" pitchFamily="34" charset="77"/>
              </a:rPr>
              <a:t>Ecore</a:t>
            </a:r>
            <a:endParaRPr lang="en-US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7621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B47D-EFAF-C544-78A2-FD996635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not – Out of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DB45-965F-B84A-8A79-742E22574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Yet another Language Workbench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Plug-and-play component system</a:t>
            </a:r>
          </a:p>
          <a:p>
            <a:endParaRPr lang="en-US" dirty="0"/>
          </a:p>
          <a:p>
            <a:r>
              <a:rPr lang="en-US" dirty="0"/>
              <a:t>Deployment scheme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5D8E581-09A0-4004-4DFB-5D87B0A8E793}"/>
              </a:ext>
            </a:extLst>
          </p:cNvPr>
          <p:cNvGrpSpPr/>
          <p:nvPr/>
        </p:nvGrpSpPr>
        <p:grpSpPr>
          <a:xfrm>
            <a:off x="2180959" y="1330751"/>
            <a:ext cx="6390354" cy="2052911"/>
            <a:chOff x="2770239" y="1571221"/>
            <a:chExt cx="6390354" cy="2052911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D5073033-B1DF-41EA-8848-9990CAFF0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72281" y="1571221"/>
              <a:ext cx="788312" cy="78831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5965DE8-D5E1-E322-134E-3A8D51DC8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8883" y="1645400"/>
              <a:ext cx="1032228" cy="78831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F247C19-7BAB-2BBD-B977-F330AF911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4633" y="1605454"/>
              <a:ext cx="821156" cy="78831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18B07B-1C21-78C8-DEF4-1210D0200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3930" y="2978202"/>
              <a:ext cx="1367997" cy="645930"/>
            </a:xfrm>
            <a:prstGeom prst="rect">
              <a:avLst/>
            </a:prstGeom>
          </p:spPr>
        </p:pic>
        <p:grpSp>
          <p:nvGrpSpPr>
            <p:cNvPr id="20" name="Graphic 18">
              <a:extLst>
                <a:ext uri="{FF2B5EF4-FFF2-40B4-BE49-F238E27FC236}">
                  <a16:creationId xmlns:a16="http://schemas.microsoft.com/office/drawing/2014/main" id="{7A913A8A-A325-72DE-7465-54A34AD8FF2D}"/>
                </a:ext>
              </a:extLst>
            </p:cNvPr>
            <p:cNvGrpSpPr/>
            <p:nvPr/>
          </p:nvGrpSpPr>
          <p:grpSpPr>
            <a:xfrm>
              <a:off x="2785731" y="2662030"/>
              <a:ext cx="1367997" cy="304179"/>
              <a:chOff x="5062536" y="-1290038"/>
              <a:chExt cx="1380066" cy="304180"/>
            </a:xfrm>
            <a:solidFill>
              <a:srgbClr val="0078B0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B6501F2-FC8A-7C49-91C1-1616995ADB8F}"/>
                  </a:ext>
                </a:extLst>
              </p:cNvPr>
              <p:cNvSpPr/>
              <p:nvPr/>
            </p:nvSpPr>
            <p:spPr>
              <a:xfrm>
                <a:off x="5401203" y="-1213838"/>
                <a:ext cx="1041399" cy="152400"/>
              </a:xfrm>
              <a:custGeom>
                <a:avLst/>
                <a:gdLst>
                  <a:gd name="connsiteX0" fmla="*/ 74766 w 1041399"/>
                  <a:gd name="connsiteY0" fmla="*/ 144181 h 152400"/>
                  <a:gd name="connsiteX1" fmla="*/ 74766 w 1041399"/>
                  <a:gd name="connsiteY1" fmla="*/ 125033 h 152400"/>
                  <a:gd name="connsiteX2" fmla="*/ 20446 w 1041399"/>
                  <a:gd name="connsiteY2" fmla="*/ 125033 h 152400"/>
                  <a:gd name="connsiteX3" fmla="*/ 20446 w 1041399"/>
                  <a:gd name="connsiteY3" fmla="*/ 79916 h 152400"/>
                  <a:gd name="connsiteX4" fmla="*/ 73186 w 1041399"/>
                  <a:gd name="connsiteY4" fmla="*/ 79916 h 152400"/>
                  <a:gd name="connsiteX5" fmla="*/ 73186 w 1041399"/>
                  <a:gd name="connsiteY5" fmla="*/ 60768 h 152400"/>
                  <a:gd name="connsiteX6" fmla="*/ 20446 w 1041399"/>
                  <a:gd name="connsiteY6" fmla="*/ 60768 h 152400"/>
                  <a:gd name="connsiteX7" fmla="*/ 20446 w 1041399"/>
                  <a:gd name="connsiteY7" fmla="*/ 28329 h 152400"/>
                  <a:gd name="connsiteX8" fmla="*/ 74766 w 1041399"/>
                  <a:gd name="connsiteY8" fmla="*/ 28329 h 152400"/>
                  <a:gd name="connsiteX9" fmla="*/ 74766 w 1041399"/>
                  <a:gd name="connsiteY9" fmla="*/ 9181 h 152400"/>
                  <a:gd name="connsiteX10" fmla="*/ 0 w 1041399"/>
                  <a:gd name="connsiteY10" fmla="*/ 9181 h 152400"/>
                  <a:gd name="connsiteX11" fmla="*/ 0 w 1041399"/>
                  <a:gd name="connsiteY11" fmla="*/ 144181 h 152400"/>
                  <a:gd name="connsiteX12" fmla="*/ 74766 w 1041399"/>
                  <a:gd name="connsiteY12" fmla="*/ 144181 h 152400"/>
                  <a:gd name="connsiteX13" fmla="*/ 156095 w 1041399"/>
                  <a:gd name="connsiteY13" fmla="*/ 146629 h 152400"/>
                  <a:gd name="connsiteX14" fmla="*/ 187247 w 1041399"/>
                  <a:gd name="connsiteY14" fmla="*/ 134388 h 152400"/>
                  <a:gd name="connsiteX15" fmla="*/ 199708 w 1041399"/>
                  <a:gd name="connsiteY15" fmla="*/ 103611 h 152400"/>
                  <a:gd name="connsiteX16" fmla="*/ 192074 w 1041399"/>
                  <a:gd name="connsiteY16" fmla="*/ 80135 h 152400"/>
                  <a:gd name="connsiteX17" fmla="*/ 167942 w 1041399"/>
                  <a:gd name="connsiteY17" fmla="*/ 63915 h 152400"/>
                  <a:gd name="connsiteX18" fmla="*/ 167942 w 1041399"/>
                  <a:gd name="connsiteY18" fmla="*/ 63915 h 152400"/>
                  <a:gd name="connsiteX19" fmla="*/ 154428 w 1041399"/>
                  <a:gd name="connsiteY19" fmla="*/ 58407 h 152400"/>
                  <a:gd name="connsiteX20" fmla="*/ 139685 w 1041399"/>
                  <a:gd name="connsiteY20" fmla="*/ 42494 h 152400"/>
                  <a:gd name="connsiteX21" fmla="*/ 145301 w 1041399"/>
                  <a:gd name="connsiteY21" fmla="*/ 30602 h 152400"/>
                  <a:gd name="connsiteX22" fmla="*/ 159430 w 1041399"/>
                  <a:gd name="connsiteY22" fmla="*/ 25793 h 152400"/>
                  <a:gd name="connsiteX23" fmla="*/ 170750 w 1041399"/>
                  <a:gd name="connsiteY23" fmla="*/ 28591 h 152400"/>
                  <a:gd name="connsiteX24" fmla="*/ 179613 w 1041399"/>
                  <a:gd name="connsiteY24" fmla="*/ 39084 h 152400"/>
                  <a:gd name="connsiteX25" fmla="*/ 179613 w 1041399"/>
                  <a:gd name="connsiteY25" fmla="*/ 39084 h 152400"/>
                  <a:gd name="connsiteX26" fmla="*/ 196198 w 1041399"/>
                  <a:gd name="connsiteY26" fmla="*/ 29291 h 152400"/>
                  <a:gd name="connsiteX27" fmla="*/ 159605 w 1041399"/>
                  <a:gd name="connsiteY27" fmla="*/ 6558 h 152400"/>
                  <a:gd name="connsiteX28" fmla="*/ 130559 w 1041399"/>
                  <a:gd name="connsiteY28" fmla="*/ 16875 h 152400"/>
                  <a:gd name="connsiteX29" fmla="*/ 118888 w 1041399"/>
                  <a:gd name="connsiteY29" fmla="*/ 42319 h 152400"/>
                  <a:gd name="connsiteX30" fmla="*/ 146705 w 1041399"/>
                  <a:gd name="connsiteY30" fmla="*/ 76593 h 152400"/>
                  <a:gd name="connsiteX31" fmla="*/ 146705 w 1041399"/>
                  <a:gd name="connsiteY31" fmla="*/ 76593 h 152400"/>
                  <a:gd name="connsiteX32" fmla="*/ 159781 w 1041399"/>
                  <a:gd name="connsiteY32" fmla="*/ 82014 h 152400"/>
                  <a:gd name="connsiteX33" fmla="*/ 168556 w 1041399"/>
                  <a:gd name="connsiteY33" fmla="*/ 86605 h 152400"/>
                  <a:gd name="connsiteX34" fmla="*/ 174567 w 1041399"/>
                  <a:gd name="connsiteY34" fmla="*/ 91764 h 152400"/>
                  <a:gd name="connsiteX35" fmla="*/ 177989 w 1041399"/>
                  <a:gd name="connsiteY35" fmla="*/ 97797 h 152400"/>
                  <a:gd name="connsiteX36" fmla="*/ 179086 w 1041399"/>
                  <a:gd name="connsiteY36" fmla="*/ 105010 h 152400"/>
                  <a:gd name="connsiteX37" fmla="*/ 172768 w 1041399"/>
                  <a:gd name="connsiteY37" fmla="*/ 121186 h 152400"/>
                  <a:gd name="connsiteX38" fmla="*/ 156885 w 1041399"/>
                  <a:gd name="connsiteY38" fmla="*/ 127568 h 152400"/>
                  <a:gd name="connsiteX39" fmla="*/ 138457 w 1041399"/>
                  <a:gd name="connsiteY39" fmla="*/ 118825 h 152400"/>
                  <a:gd name="connsiteX40" fmla="*/ 133543 w 1041399"/>
                  <a:gd name="connsiteY40" fmla="*/ 102387 h 152400"/>
                  <a:gd name="connsiteX41" fmla="*/ 133543 w 1041399"/>
                  <a:gd name="connsiteY41" fmla="*/ 102387 h 152400"/>
                  <a:gd name="connsiteX42" fmla="*/ 112833 w 1041399"/>
                  <a:gd name="connsiteY42" fmla="*/ 106934 h 152400"/>
                  <a:gd name="connsiteX43" fmla="*/ 126961 w 1041399"/>
                  <a:gd name="connsiteY43" fmla="*/ 136224 h 152400"/>
                  <a:gd name="connsiteX44" fmla="*/ 156095 w 1041399"/>
                  <a:gd name="connsiteY44" fmla="*/ 146629 h 152400"/>
                  <a:gd name="connsiteX45" fmla="*/ 278844 w 1041399"/>
                  <a:gd name="connsiteY45" fmla="*/ 146629 h 152400"/>
                  <a:gd name="connsiteX46" fmla="*/ 309996 w 1041399"/>
                  <a:gd name="connsiteY46" fmla="*/ 134388 h 152400"/>
                  <a:gd name="connsiteX47" fmla="*/ 322457 w 1041399"/>
                  <a:gd name="connsiteY47" fmla="*/ 103611 h 152400"/>
                  <a:gd name="connsiteX48" fmla="*/ 314823 w 1041399"/>
                  <a:gd name="connsiteY48" fmla="*/ 80135 h 152400"/>
                  <a:gd name="connsiteX49" fmla="*/ 290691 w 1041399"/>
                  <a:gd name="connsiteY49" fmla="*/ 63915 h 152400"/>
                  <a:gd name="connsiteX50" fmla="*/ 290691 w 1041399"/>
                  <a:gd name="connsiteY50" fmla="*/ 63915 h 152400"/>
                  <a:gd name="connsiteX51" fmla="*/ 277177 w 1041399"/>
                  <a:gd name="connsiteY51" fmla="*/ 58407 h 152400"/>
                  <a:gd name="connsiteX52" fmla="*/ 262434 w 1041399"/>
                  <a:gd name="connsiteY52" fmla="*/ 42494 h 152400"/>
                  <a:gd name="connsiteX53" fmla="*/ 268050 w 1041399"/>
                  <a:gd name="connsiteY53" fmla="*/ 30602 h 152400"/>
                  <a:gd name="connsiteX54" fmla="*/ 282179 w 1041399"/>
                  <a:gd name="connsiteY54" fmla="*/ 25793 h 152400"/>
                  <a:gd name="connsiteX55" fmla="*/ 293499 w 1041399"/>
                  <a:gd name="connsiteY55" fmla="*/ 28591 h 152400"/>
                  <a:gd name="connsiteX56" fmla="*/ 302362 w 1041399"/>
                  <a:gd name="connsiteY56" fmla="*/ 39084 h 152400"/>
                  <a:gd name="connsiteX57" fmla="*/ 302362 w 1041399"/>
                  <a:gd name="connsiteY57" fmla="*/ 39084 h 152400"/>
                  <a:gd name="connsiteX58" fmla="*/ 318947 w 1041399"/>
                  <a:gd name="connsiteY58" fmla="*/ 29291 h 152400"/>
                  <a:gd name="connsiteX59" fmla="*/ 282354 w 1041399"/>
                  <a:gd name="connsiteY59" fmla="*/ 6558 h 152400"/>
                  <a:gd name="connsiteX60" fmla="*/ 253308 w 1041399"/>
                  <a:gd name="connsiteY60" fmla="*/ 16875 h 152400"/>
                  <a:gd name="connsiteX61" fmla="*/ 241637 w 1041399"/>
                  <a:gd name="connsiteY61" fmla="*/ 42319 h 152400"/>
                  <a:gd name="connsiteX62" fmla="*/ 269454 w 1041399"/>
                  <a:gd name="connsiteY62" fmla="*/ 76593 h 152400"/>
                  <a:gd name="connsiteX63" fmla="*/ 269454 w 1041399"/>
                  <a:gd name="connsiteY63" fmla="*/ 76593 h 152400"/>
                  <a:gd name="connsiteX64" fmla="*/ 282530 w 1041399"/>
                  <a:gd name="connsiteY64" fmla="*/ 82014 h 152400"/>
                  <a:gd name="connsiteX65" fmla="*/ 291305 w 1041399"/>
                  <a:gd name="connsiteY65" fmla="*/ 86605 h 152400"/>
                  <a:gd name="connsiteX66" fmla="*/ 297316 w 1041399"/>
                  <a:gd name="connsiteY66" fmla="*/ 91764 h 152400"/>
                  <a:gd name="connsiteX67" fmla="*/ 300738 w 1041399"/>
                  <a:gd name="connsiteY67" fmla="*/ 97797 h 152400"/>
                  <a:gd name="connsiteX68" fmla="*/ 301835 w 1041399"/>
                  <a:gd name="connsiteY68" fmla="*/ 105010 h 152400"/>
                  <a:gd name="connsiteX69" fmla="*/ 295517 w 1041399"/>
                  <a:gd name="connsiteY69" fmla="*/ 121186 h 152400"/>
                  <a:gd name="connsiteX70" fmla="*/ 279634 w 1041399"/>
                  <a:gd name="connsiteY70" fmla="*/ 127568 h 152400"/>
                  <a:gd name="connsiteX71" fmla="*/ 261206 w 1041399"/>
                  <a:gd name="connsiteY71" fmla="*/ 118825 h 152400"/>
                  <a:gd name="connsiteX72" fmla="*/ 256291 w 1041399"/>
                  <a:gd name="connsiteY72" fmla="*/ 102387 h 152400"/>
                  <a:gd name="connsiteX73" fmla="*/ 256291 w 1041399"/>
                  <a:gd name="connsiteY73" fmla="*/ 102387 h 152400"/>
                  <a:gd name="connsiteX74" fmla="*/ 235582 w 1041399"/>
                  <a:gd name="connsiteY74" fmla="*/ 106934 h 152400"/>
                  <a:gd name="connsiteX75" fmla="*/ 249710 w 1041399"/>
                  <a:gd name="connsiteY75" fmla="*/ 136224 h 152400"/>
                  <a:gd name="connsiteX76" fmla="*/ 278844 w 1041399"/>
                  <a:gd name="connsiteY76" fmla="*/ 146629 h 152400"/>
                  <a:gd name="connsiteX77" fmla="*/ 439853 w 1041399"/>
                  <a:gd name="connsiteY77" fmla="*/ 144181 h 152400"/>
                  <a:gd name="connsiteX78" fmla="*/ 439853 w 1041399"/>
                  <a:gd name="connsiteY78" fmla="*/ 125033 h 152400"/>
                  <a:gd name="connsiteX79" fmla="*/ 385534 w 1041399"/>
                  <a:gd name="connsiteY79" fmla="*/ 125033 h 152400"/>
                  <a:gd name="connsiteX80" fmla="*/ 385534 w 1041399"/>
                  <a:gd name="connsiteY80" fmla="*/ 79916 h 152400"/>
                  <a:gd name="connsiteX81" fmla="*/ 438274 w 1041399"/>
                  <a:gd name="connsiteY81" fmla="*/ 79916 h 152400"/>
                  <a:gd name="connsiteX82" fmla="*/ 438274 w 1041399"/>
                  <a:gd name="connsiteY82" fmla="*/ 60768 h 152400"/>
                  <a:gd name="connsiteX83" fmla="*/ 385534 w 1041399"/>
                  <a:gd name="connsiteY83" fmla="*/ 60768 h 152400"/>
                  <a:gd name="connsiteX84" fmla="*/ 385534 w 1041399"/>
                  <a:gd name="connsiteY84" fmla="*/ 28329 h 152400"/>
                  <a:gd name="connsiteX85" fmla="*/ 439853 w 1041399"/>
                  <a:gd name="connsiteY85" fmla="*/ 28329 h 152400"/>
                  <a:gd name="connsiteX86" fmla="*/ 439853 w 1041399"/>
                  <a:gd name="connsiteY86" fmla="*/ 9181 h 152400"/>
                  <a:gd name="connsiteX87" fmla="*/ 365088 w 1041399"/>
                  <a:gd name="connsiteY87" fmla="*/ 9181 h 152400"/>
                  <a:gd name="connsiteX88" fmla="*/ 365088 w 1041399"/>
                  <a:gd name="connsiteY88" fmla="*/ 144181 h 152400"/>
                  <a:gd name="connsiteX89" fmla="*/ 439853 w 1041399"/>
                  <a:gd name="connsiteY89" fmla="*/ 144181 h 152400"/>
                  <a:gd name="connsiteX90" fmla="*/ 603934 w 1041399"/>
                  <a:gd name="connsiteY90" fmla="*/ 152400 h 152400"/>
                  <a:gd name="connsiteX91" fmla="*/ 603934 w 1041399"/>
                  <a:gd name="connsiteY91" fmla="*/ 9181 h 152400"/>
                  <a:gd name="connsiteX92" fmla="*/ 583487 w 1041399"/>
                  <a:gd name="connsiteY92" fmla="*/ 9181 h 152400"/>
                  <a:gd name="connsiteX93" fmla="*/ 583487 w 1041399"/>
                  <a:gd name="connsiteY93" fmla="*/ 102999 h 152400"/>
                  <a:gd name="connsiteX94" fmla="*/ 484677 w 1041399"/>
                  <a:gd name="connsiteY94" fmla="*/ 0 h 152400"/>
                  <a:gd name="connsiteX95" fmla="*/ 484677 w 1041399"/>
                  <a:gd name="connsiteY95" fmla="*/ 144181 h 152400"/>
                  <a:gd name="connsiteX96" fmla="*/ 505124 w 1041399"/>
                  <a:gd name="connsiteY96" fmla="*/ 144181 h 152400"/>
                  <a:gd name="connsiteX97" fmla="*/ 505124 w 1041399"/>
                  <a:gd name="connsiteY97" fmla="*/ 49663 h 152400"/>
                  <a:gd name="connsiteX98" fmla="*/ 603934 w 1041399"/>
                  <a:gd name="connsiteY98" fmla="*/ 152400 h 152400"/>
                  <a:gd name="connsiteX99" fmla="*/ 691757 w 1041399"/>
                  <a:gd name="connsiteY99" fmla="*/ 144181 h 152400"/>
                  <a:gd name="connsiteX100" fmla="*/ 691757 w 1041399"/>
                  <a:gd name="connsiteY100" fmla="*/ 28329 h 152400"/>
                  <a:gd name="connsiteX101" fmla="*/ 722822 w 1041399"/>
                  <a:gd name="connsiteY101" fmla="*/ 28329 h 152400"/>
                  <a:gd name="connsiteX102" fmla="*/ 722822 w 1041399"/>
                  <a:gd name="connsiteY102" fmla="*/ 9181 h 152400"/>
                  <a:gd name="connsiteX103" fmla="*/ 640158 w 1041399"/>
                  <a:gd name="connsiteY103" fmla="*/ 9181 h 152400"/>
                  <a:gd name="connsiteX104" fmla="*/ 640158 w 1041399"/>
                  <a:gd name="connsiteY104" fmla="*/ 28329 h 152400"/>
                  <a:gd name="connsiteX105" fmla="*/ 671311 w 1041399"/>
                  <a:gd name="connsiteY105" fmla="*/ 28329 h 152400"/>
                  <a:gd name="connsiteX106" fmla="*/ 671311 w 1041399"/>
                  <a:gd name="connsiteY106" fmla="*/ 144181 h 152400"/>
                  <a:gd name="connsiteX107" fmla="*/ 691757 w 1041399"/>
                  <a:gd name="connsiteY107" fmla="*/ 144181 h 152400"/>
                  <a:gd name="connsiteX108" fmla="*/ 779492 w 1041399"/>
                  <a:gd name="connsiteY108" fmla="*/ 144181 h 152400"/>
                  <a:gd name="connsiteX109" fmla="*/ 779492 w 1041399"/>
                  <a:gd name="connsiteY109" fmla="*/ 9181 h 152400"/>
                  <a:gd name="connsiteX110" fmla="*/ 759046 w 1041399"/>
                  <a:gd name="connsiteY110" fmla="*/ 9181 h 152400"/>
                  <a:gd name="connsiteX111" fmla="*/ 759046 w 1041399"/>
                  <a:gd name="connsiteY111" fmla="*/ 144181 h 152400"/>
                  <a:gd name="connsiteX112" fmla="*/ 779492 w 1041399"/>
                  <a:gd name="connsiteY112" fmla="*/ 144181 h 152400"/>
                  <a:gd name="connsiteX113" fmla="*/ 836514 w 1041399"/>
                  <a:gd name="connsiteY113" fmla="*/ 144181 h 152400"/>
                  <a:gd name="connsiteX114" fmla="*/ 851608 w 1041399"/>
                  <a:gd name="connsiteY114" fmla="*/ 111393 h 152400"/>
                  <a:gd name="connsiteX115" fmla="*/ 909613 w 1041399"/>
                  <a:gd name="connsiteY115" fmla="*/ 111393 h 152400"/>
                  <a:gd name="connsiteX116" fmla="*/ 923829 w 1041399"/>
                  <a:gd name="connsiteY116" fmla="*/ 144181 h 152400"/>
                  <a:gd name="connsiteX117" fmla="*/ 946206 w 1041399"/>
                  <a:gd name="connsiteY117" fmla="*/ 144181 h 152400"/>
                  <a:gd name="connsiteX118" fmla="*/ 881532 w 1041399"/>
                  <a:gd name="connsiteY118" fmla="*/ 699 h 152400"/>
                  <a:gd name="connsiteX119" fmla="*/ 814488 w 1041399"/>
                  <a:gd name="connsiteY119" fmla="*/ 144181 h 152400"/>
                  <a:gd name="connsiteX120" fmla="*/ 836514 w 1041399"/>
                  <a:gd name="connsiteY120" fmla="*/ 144181 h 152400"/>
                  <a:gd name="connsiteX121" fmla="*/ 901276 w 1041399"/>
                  <a:gd name="connsiteY121" fmla="*/ 92244 h 152400"/>
                  <a:gd name="connsiteX122" fmla="*/ 860120 w 1041399"/>
                  <a:gd name="connsiteY122" fmla="*/ 92244 h 152400"/>
                  <a:gd name="connsiteX123" fmla="*/ 881181 w 1041399"/>
                  <a:gd name="connsiteY123" fmla="*/ 46341 h 152400"/>
                  <a:gd name="connsiteX124" fmla="*/ 901276 w 1041399"/>
                  <a:gd name="connsiteY124" fmla="*/ 92244 h 152400"/>
                  <a:gd name="connsiteX125" fmla="*/ 1041400 w 1041399"/>
                  <a:gd name="connsiteY125" fmla="*/ 144181 h 152400"/>
                  <a:gd name="connsiteX126" fmla="*/ 1041400 w 1041399"/>
                  <a:gd name="connsiteY126" fmla="*/ 125033 h 152400"/>
                  <a:gd name="connsiteX127" fmla="*/ 1001560 w 1041399"/>
                  <a:gd name="connsiteY127" fmla="*/ 125033 h 152400"/>
                  <a:gd name="connsiteX128" fmla="*/ 1001560 w 1041399"/>
                  <a:gd name="connsiteY128" fmla="*/ 9181 h 152400"/>
                  <a:gd name="connsiteX129" fmla="*/ 981114 w 1041399"/>
                  <a:gd name="connsiteY129" fmla="*/ 9181 h 152400"/>
                  <a:gd name="connsiteX130" fmla="*/ 981114 w 1041399"/>
                  <a:gd name="connsiteY130" fmla="*/ 144181 h 152400"/>
                  <a:gd name="connsiteX131" fmla="*/ 1041400 w 1041399"/>
                  <a:gd name="connsiteY131" fmla="*/ 1441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</a:cxnLst>
                <a:rect l="l" t="t" r="r" b="b"/>
                <a:pathLst>
                  <a:path w="1041399" h="152400">
                    <a:moveTo>
                      <a:pt x="74766" y="144181"/>
                    </a:moveTo>
                    <a:lnTo>
                      <a:pt x="74766" y="125033"/>
                    </a:lnTo>
                    <a:lnTo>
                      <a:pt x="20446" y="125033"/>
                    </a:lnTo>
                    <a:lnTo>
                      <a:pt x="20446" y="79916"/>
                    </a:lnTo>
                    <a:lnTo>
                      <a:pt x="73186" y="79916"/>
                    </a:lnTo>
                    <a:lnTo>
                      <a:pt x="73186" y="60768"/>
                    </a:lnTo>
                    <a:lnTo>
                      <a:pt x="20446" y="60768"/>
                    </a:lnTo>
                    <a:lnTo>
                      <a:pt x="20446" y="28329"/>
                    </a:lnTo>
                    <a:lnTo>
                      <a:pt x="74766" y="28329"/>
                    </a:lnTo>
                    <a:lnTo>
                      <a:pt x="74766" y="9181"/>
                    </a:lnTo>
                    <a:lnTo>
                      <a:pt x="0" y="9181"/>
                    </a:lnTo>
                    <a:lnTo>
                      <a:pt x="0" y="144181"/>
                    </a:lnTo>
                    <a:lnTo>
                      <a:pt x="74766" y="144181"/>
                    </a:lnTo>
                    <a:close/>
                    <a:moveTo>
                      <a:pt x="156095" y="146629"/>
                    </a:moveTo>
                    <a:cubicBezTo>
                      <a:pt x="168497" y="146629"/>
                      <a:pt x="178882" y="142549"/>
                      <a:pt x="187247" y="134388"/>
                    </a:cubicBezTo>
                    <a:cubicBezTo>
                      <a:pt x="195555" y="126286"/>
                      <a:pt x="199708" y="116027"/>
                      <a:pt x="199708" y="103611"/>
                    </a:cubicBezTo>
                    <a:cubicBezTo>
                      <a:pt x="199708" y="94343"/>
                      <a:pt x="197163" y="86517"/>
                      <a:pt x="192074" y="80135"/>
                    </a:cubicBezTo>
                    <a:cubicBezTo>
                      <a:pt x="186984" y="73752"/>
                      <a:pt x="178940" y="68345"/>
                      <a:pt x="167942" y="63915"/>
                    </a:cubicBezTo>
                    <a:lnTo>
                      <a:pt x="167942" y="63915"/>
                    </a:lnTo>
                    <a:lnTo>
                      <a:pt x="154428" y="58407"/>
                    </a:lnTo>
                    <a:cubicBezTo>
                      <a:pt x="144599" y="54385"/>
                      <a:pt x="139685" y="49080"/>
                      <a:pt x="139685" y="42494"/>
                    </a:cubicBezTo>
                    <a:cubicBezTo>
                      <a:pt x="139685" y="37714"/>
                      <a:pt x="141557" y="33750"/>
                      <a:pt x="145301" y="30602"/>
                    </a:cubicBezTo>
                    <a:cubicBezTo>
                      <a:pt x="149046" y="27396"/>
                      <a:pt x="153755" y="25793"/>
                      <a:pt x="159430" y="25793"/>
                    </a:cubicBezTo>
                    <a:cubicBezTo>
                      <a:pt x="164051" y="25793"/>
                      <a:pt x="167825" y="26726"/>
                      <a:pt x="170750" y="28591"/>
                    </a:cubicBezTo>
                    <a:cubicBezTo>
                      <a:pt x="173558" y="30224"/>
                      <a:pt x="176512" y="33721"/>
                      <a:pt x="179613" y="39084"/>
                    </a:cubicBezTo>
                    <a:lnTo>
                      <a:pt x="179613" y="39084"/>
                    </a:lnTo>
                    <a:lnTo>
                      <a:pt x="196198" y="29291"/>
                    </a:lnTo>
                    <a:cubicBezTo>
                      <a:pt x="187423" y="14135"/>
                      <a:pt x="175225" y="6558"/>
                      <a:pt x="159605" y="6558"/>
                    </a:cubicBezTo>
                    <a:cubicBezTo>
                      <a:pt x="148022" y="6558"/>
                      <a:pt x="138340" y="9997"/>
                      <a:pt x="130559" y="16875"/>
                    </a:cubicBezTo>
                    <a:cubicBezTo>
                      <a:pt x="122778" y="23695"/>
                      <a:pt x="118888" y="32176"/>
                      <a:pt x="118888" y="42319"/>
                    </a:cubicBezTo>
                    <a:cubicBezTo>
                      <a:pt x="118888" y="57358"/>
                      <a:pt x="128160" y="68783"/>
                      <a:pt x="146705" y="76593"/>
                    </a:cubicBezTo>
                    <a:lnTo>
                      <a:pt x="146705" y="76593"/>
                    </a:lnTo>
                    <a:lnTo>
                      <a:pt x="159781" y="82014"/>
                    </a:lnTo>
                    <a:cubicBezTo>
                      <a:pt x="163174" y="83472"/>
                      <a:pt x="166099" y="85002"/>
                      <a:pt x="168556" y="86605"/>
                    </a:cubicBezTo>
                    <a:cubicBezTo>
                      <a:pt x="171013" y="88208"/>
                      <a:pt x="173017" y="89927"/>
                      <a:pt x="174567" y="91764"/>
                    </a:cubicBezTo>
                    <a:cubicBezTo>
                      <a:pt x="176117" y="93600"/>
                      <a:pt x="177258" y="95611"/>
                      <a:pt x="177989" y="97797"/>
                    </a:cubicBezTo>
                    <a:cubicBezTo>
                      <a:pt x="178721" y="99982"/>
                      <a:pt x="179086" y="102387"/>
                      <a:pt x="179086" y="105010"/>
                    </a:cubicBezTo>
                    <a:cubicBezTo>
                      <a:pt x="179086" y="111539"/>
                      <a:pt x="176980" y="116930"/>
                      <a:pt x="172768" y="121186"/>
                    </a:cubicBezTo>
                    <a:cubicBezTo>
                      <a:pt x="168556" y="125441"/>
                      <a:pt x="163262" y="127568"/>
                      <a:pt x="156885" y="127568"/>
                    </a:cubicBezTo>
                    <a:cubicBezTo>
                      <a:pt x="148812" y="127568"/>
                      <a:pt x="142669" y="124654"/>
                      <a:pt x="138457" y="118825"/>
                    </a:cubicBezTo>
                    <a:cubicBezTo>
                      <a:pt x="136117" y="115794"/>
                      <a:pt x="134479" y="110314"/>
                      <a:pt x="133543" y="102387"/>
                    </a:cubicBezTo>
                    <a:lnTo>
                      <a:pt x="133543" y="102387"/>
                    </a:lnTo>
                    <a:lnTo>
                      <a:pt x="112833" y="106934"/>
                    </a:lnTo>
                    <a:cubicBezTo>
                      <a:pt x="114705" y="119524"/>
                      <a:pt x="119414" y="129288"/>
                      <a:pt x="126961" y="136224"/>
                    </a:cubicBezTo>
                    <a:cubicBezTo>
                      <a:pt x="134625" y="143161"/>
                      <a:pt x="144336" y="146629"/>
                      <a:pt x="156095" y="146629"/>
                    </a:cubicBezTo>
                    <a:close/>
                    <a:moveTo>
                      <a:pt x="278844" y="146629"/>
                    </a:moveTo>
                    <a:cubicBezTo>
                      <a:pt x="291246" y="146629"/>
                      <a:pt x="301630" y="142549"/>
                      <a:pt x="309996" y="134388"/>
                    </a:cubicBezTo>
                    <a:cubicBezTo>
                      <a:pt x="318304" y="126286"/>
                      <a:pt x="322457" y="116027"/>
                      <a:pt x="322457" y="103611"/>
                    </a:cubicBezTo>
                    <a:cubicBezTo>
                      <a:pt x="322457" y="94343"/>
                      <a:pt x="319912" y="86517"/>
                      <a:pt x="314823" y="80135"/>
                    </a:cubicBezTo>
                    <a:cubicBezTo>
                      <a:pt x="309733" y="73752"/>
                      <a:pt x="301689" y="68345"/>
                      <a:pt x="290691" y="63915"/>
                    </a:cubicBezTo>
                    <a:lnTo>
                      <a:pt x="290691" y="63915"/>
                    </a:lnTo>
                    <a:lnTo>
                      <a:pt x="277177" y="58407"/>
                    </a:lnTo>
                    <a:cubicBezTo>
                      <a:pt x="267348" y="54385"/>
                      <a:pt x="262434" y="49080"/>
                      <a:pt x="262434" y="42494"/>
                    </a:cubicBezTo>
                    <a:cubicBezTo>
                      <a:pt x="262434" y="37714"/>
                      <a:pt x="264306" y="33750"/>
                      <a:pt x="268050" y="30602"/>
                    </a:cubicBezTo>
                    <a:cubicBezTo>
                      <a:pt x="271794" y="27396"/>
                      <a:pt x="276504" y="25793"/>
                      <a:pt x="282179" y="25793"/>
                    </a:cubicBezTo>
                    <a:cubicBezTo>
                      <a:pt x="286800" y="25793"/>
                      <a:pt x="290574" y="26726"/>
                      <a:pt x="293499" y="28591"/>
                    </a:cubicBezTo>
                    <a:cubicBezTo>
                      <a:pt x="296307" y="30224"/>
                      <a:pt x="299261" y="33721"/>
                      <a:pt x="302362" y="39084"/>
                    </a:cubicBezTo>
                    <a:lnTo>
                      <a:pt x="302362" y="39084"/>
                    </a:lnTo>
                    <a:lnTo>
                      <a:pt x="318947" y="29291"/>
                    </a:lnTo>
                    <a:cubicBezTo>
                      <a:pt x="310172" y="14135"/>
                      <a:pt x="297974" y="6558"/>
                      <a:pt x="282354" y="6558"/>
                    </a:cubicBezTo>
                    <a:cubicBezTo>
                      <a:pt x="270771" y="6558"/>
                      <a:pt x="261089" y="9997"/>
                      <a:pt x="253308" y="16875"/>
                    </a:cubicBezTo>
                    <a:cubicBezTo>
                      <a:pt x="245527" y="23695"/>
                      <a:pt x="241637" y="32176"/>
                      <a:pt x="241637" y="42319"/>
                    </a:cubicBezTo>
                    <a:cubicBezTo>
                      <a:pt x="241637" y="57358"/>
                      <a:pt x="250909" y="68783"/>
                      <a:pt x="269454" y="76593"/>
                    </a:cubicBezTo>
                    <a:lnTo>
                      <a:pt x="269454" y="76593"/>
                    </a:lnTo>
                    <a:lnTo>
                      <a:pt x="282530" y="82014"/>
                    </a:lnTo>
                    <a:cubicBezTo>
                      <a:pt x="285923" y="83472"/>
                      <a:pt x="288848" y="85002"/>
                      <a:pt x="291305" y="86605"/>
                    </a:cubicBezTo>
                    <a:cubicBezTo>
                      <a:pt x="293762" y="88208"/>
                      <a:pt x="295766" y="89927"/>
                      <a:pt x="297316" y="91764"/>
                    </a:cubicBezTo>
                    <a:cubicBezTo>
                      <a:pt x="298866" y="93600"/>
                      <a:pt x="300007" y="95611"/>
                      <a:pt x="300738" y="97797"/>
                    </a:cubicBezTo>
                    <a:cubicBezTo>
                      <a:pt x="301470" y="99982"/>
                      <a:pt x="301835" y="102387"/>
                      <a:pt x="301835" y="105010"/>
                    </a:cubicBezTo>
                    <a:cubicBezTo>
                      <a:pt x="301835" y="111539"/>
                      <a:pt x="299729" y="116930"/>
                      <a:pt x="295517" y="121186"/>
                    </a:cubicBezTo>
                    <a:cubicBezTo>
                      <a:pt x="291305" y="125441"/>
                      <a:pt x="286010" y="127568"/>
                      <a:pt x="279634" y="127568"/>
                    </a:cubicBezTo>
                    <a:cubicBezTo>
                      <a:pt x="271560" y="127568"/>
                      <a:pt x="265418" y="124654"/>
                      <a:pt x="261206" y="118825"/>
                    </a:cubicBezTo>
                    <a:cubicBezTo>
                      <a:pt x="258865" y="115794"/>
                      <a:pt x="257227" y="110314"/>
                      <a:pt x="256291" y="102387"/>
                    </a:cubicBezTo>
                    <a:lnTo>
                      <a:pt x="256291" y="102387"/>
                    </a:lnTo>
                    <a:lnTo>
                      <a:pt x="235582" y="106934"/>
                    </a:lnTo>
                    <a:cubicBezTo>
                      <a:pt x="237454" y="119524"/>
                      <a:pt x="242163" y="129288"/>
                      <a:pt x="249710" y="136224"/>
                    </a:cubicBezTo>
                    <a:cubicBezTo>
                      <a:pt x="257374" y="143161"/>
                      <a:pt x="267085" y="146629"/>
                      <a:pt x="278844" y="146629"/>
                    </a:cubicBezTo>
                    <a:close/>
                    <a:moveTo>
                      <a:pt x="439853" y="144181"/>
                    </a:moveTo>
                    <a:lnTo>
                      <a:pt x="439853" y="125033"/>
                    </a:lnTo>
                    <a:lnTo>
                      <a:pt x="385534" y="125033"/>
                    </a:lnTo>
                    <a:lnTo>
                      <a:pt x="385534" y="79916"/>
                    </a:lnTo>
                    <a:lnTo>
                      <a:pt x="438274" y="79916"/>
                    </a:lnTo>
                    <a:lnTo>
                      <a:pt x="438274" y="60768"/>
                    </a:lnTo>
                    <a:lnTo>
                      <a:pt x="385534" y="60768"/>
                    </a:lnTo>
                    <a:lnTo>
                      <a:pt x="385534" y="28329"/>
                    </a:lnTo>
                    <a:lnTo>
                      <a:pt x="439853" y="28329"/>
                    </a:lnTo>
                    <a:lnTo>
                      <a:pt x="439853" y="9181"/>
                    </a:lnTo>
                    <a:lnTo>
                      <a:pt x="365088" y="9181"/>
                    </a:lnTo>
                    <a:lnTo>
                      <a:pt x="365088" y="144181"/>
                    </a:lnTo>
                    <a:lnTo>
                      <a:pt x="439853" y="144181"/>
                    </a:lnTo>
                    <a:close/>
                    <a:moveTo>
                      <a:pt x="603934" y="152400"/>
                    </a:moveTo>
                    <a:lnTo>
                      <a:pt x="603934" y="9181"/>
                    </a:lnTo>
                    <a:lnTo>
                      <a:pt x="583487" y="9181"/>
                    </a:lnTo>
                    <a:lnTo>
                      <a:pt x="583487" y="102999"/>
                    </a:lnTo>
                    <a:lnTo>
                      <a:pt x="484677" y="0"/>
                    </a:lnTo>
                    <a:lnTo>
                      <a:pt x="484677" y="144181"/>
                    </a:lnTo>
                    <a:lnTo>
                      <a:pt x="505124" y="144181"/>
                    </a:lnTo>
                    <a:lnTo>
                      <a:pt x="505124" y="49663"/>
                    </a:lnTo>
                    <a:lnTo>
                      <a:pt x="603934" y="152400"/>
                    </a:lnTo>
                    <a:close/>
                    <a:moveTo>
                      <a:pt x="691757" y="144181"/>
                    </a:moveTo>
                    <a:lnTo>
                      <a:pt x="691757" y="28329"/>
                    </a:lnTo>
                    <a:lnTo>
                      <a:pt x="722822" y="28329"/>
                    </a:lnTo>
                    <a:lnTo>
                      <a:pt x="722822" y="9181"/>
                    </a:lnTo>
                    <a:lnTo>
                      <a:pt x="640158" y="9181"/>
                    </a:lnTo>
                    <a:lnTo>
                      <a:pt x="640158" y="28329"/>
                    </a:lnTo>
                    <a:lnTo>
                      <a:pt x="671311" y="28329"/>
                    </a:lnTo>
                    <a:lnTo>
                      <a:pt x="671311" y="144181"/>
                    </a:lnTo>
                    <a:lnTo>
                      <a:pt x="691757" y="144181"/>
                    </a:lnTo>
                    <a:close/>
                    <a:moveTo>
                      <a:pt x="779492" y="144181"/>
                    </a:moveTo>
                    <a:lnTo>
                      <a:pt x="779492" y="9181"/>
                    </a:lnTo>
                    <a:lnTo>
                      <a:pt x="759046" y="9181"/>
                    </a:lnTo>
                    <a:lnTo>
                      <a:pt x="759046" y="144181"/>
                    </a:lnTo>
                    <a:lnTo>
                      <a:pt x="779492" y="144181"/>
                    </a:lnTo>
                    <a:close/>
                    <a:moveTo>
                      <a:pt x="836514" y="144181"/>
                    </a:moveTo>
                    <a:lnTo>
                      <a:pt x="851608" y="111393"/>
                    </a:lnTo>
                    <a:lnTo>
                      <a:pt x="909613" y="111393"/>
                    </a:lnTo>
                    <a:lnTo>
                      <a:pt x="923829" y="144181"/>
                    </a:lnTo>
                    <a:lnTo>
                      <a:pt x="946206" y="144181"/>
                    </a:lnTo>
                    <a:lnTo>
                      <a:pt x="881532" y="699"/>
                    </a:lnTo>
                    <a:lnTo>
                      <a:pt x="814488" y="144181"/>
                    </a:lnTo>
                    <a:lnTo>
                      <a:pt x="836514" y="144181"/>
                    </a:lnTo>
                    <a:close/>
                    <a:moveTo>
                      <a:pt x="901276" y="92244"/>
                    </a:moveTo>
                    <a:lnTo>
                      <a:pt x="860120" y="92244"/>
                    </a:lnTo>
                    <a:lnTo>
                      <a:pt x="881181" y="46341"/>
                    </a:lnTo>
                    <a:lnTo>
                      <a:pt x="901276" y="92244"/>
                    </a:lnTo>
                    <a:close/>
                    <a:moveTo>
                      <a:pt x="1041400" y="144181"/>
                    </a:moveTo>
                    <a:lnTo>
                      <a:pt x="1041400" y="125033"/>
                    </a:lnTo>
                    <a:lnTo>
                      <a:pt x="1001560" y="125033"/>
                    </a:lnTo>
                    <a:lnTo>
                      <a:pt x="1001560" y="9181"/>
                    </a:lnTo>
                    <a:lnTo>
                      <a:pt x="981114" y="9181"/>
                    </a:lnTo>
                    <a:lnTo>
                      <a:pt x="981114" y="144181"/>
                    </a:lnTo>
                    <a:lnTo>
                      <a:pt x="1041400" y="1441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" name="Graphic 18">
                <a:extLst>
                  <a:ext uri="{FF2B5EF4-FFF2-40B4-BE49-F238E27FC236}">
                    <a16:creationId xmlns:a16="http://schemas.microsoft.com/office/drawing/2014/main" id="{5CD265D8-80C5-DB31-0510-71409EDB267A}"/>
                  </a:ext>
                </a:extLst>
              </p:cNvPr>
              <p:cNvGrpSpPr/>
              <p:nvPr/>
            </p:nvGrpSpPr>
            <p:grpSpPr>
              <a:xfrm>
                <a:off x="5062536" y="-1290038"/>
                <a:ext cx="202476" cy="304180"/>
                <a:chOff x="5062536" y="-1290038"/>
                <a:chExt cx="202476" cy="304180"/>
              </a:xfrm>
              <a:grpFill/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800DE934-12D5-75F5-39A3-39D8FFCFBCB1}"/>
                    </a:ext>
                  </a:extLst>
                </p:cNvPr>
                <p:cNvSpPr/>
                <p:nvPr/>
              </p:nvSpPr>
              <p:spPr>
                <a:xfrm>
                  <a:off x="5112573" y="-1290038"/>
                  <a:ext cx="152439" cy="304180"/>
                </a:xfrm>
                <a:custGeom>
                  <a:avLst/>
                  <a:gdLst>
                    <a:gd name="connsiteX0" fmla="*/ 135985 w 152439"/>
                    <a:gd name="connsiteY0" fmla="*/ 147255 h 304180"/>
                    <a:gd name="connsiteX1" fmla="*/ 126777 w 152439"/>
                    <a:gd name="connsiteY1" fmla="*/ 131275 h 304180"/>
                    <a:gd name="connsiteX2" fmla="*/ 113638 w 152439"/>
                    <a:gd name="connsiteY2" fmla="*/ 108454 h 304180"/>
                    <a:gd name="connsiteX3" fmla="*/ 98358 w 152439"/>
                    <a:gd name="connsiteY3" fmla="*/ 81912 h 304180"/>
                    <a:gd name="connsiteX4" fmla="*/ 82720 w 152439"/>
                    <a:gd name="connsiteY4" fmla="*/ 54771 h 304180"/>
                    <a:gd name="connsiteX5" fmla="*/ 68547 w 152439"/>
                    <a:gd name="connsiteY5" fmla="*/ 30149 h 304180"/>
                    <a:gd name="connsiteX6" fmla="*/ 57612 w 152439"/>
                    <a:gd name="connsiteY6" fmla="*/ 11164 h 304180"/>
                    <a:gd name="connsiteX7" fmla="*/ 51723 w 152439"/>
                    <a:gd name="connsiteY7" fmla="*/ 941 h 304180"/>
                    <a:gd name="connsiteX8" fmla="*/ 51182 w 152439"/>
                    <a:gd name="connsiteY8" fmla="*/ 0 h 304180"/>
                    <a:gd name="connsiteX9" fmla="*/ 45587 w 152439"/>
                    <a:gd name="connsiteY9" fmla="*/ 9713 h 304180"/>
                    <a:gd name="connsiteX10" fmla="*/ 32361 w 152439"/>
                    <a:gd name="connsiteY10" fmla="*/ 32685 h 304180"/>
                    <a:gd name="connsiteX11" fmla="*/ 16810 w 152439"/>
                    <a:gd name="connsiteY11" fmla="*/ 59680 h 304180"/>
                    <a:gd name="connsiteX12" fmla="*/ 4276 w 152439"/>
                    <a:gd name="connsiteY12" fmla="*/ 81450 h 304180"/>
                    <a:gd name="connsiteX13" fmla="*/ 798 w 152439"/>
                    <a:gd name="connsiteY13" fmla="*/ 87491 h 304180"/>
                    <a:gd name="connsiteX14" fmla="*/ 34 w 152439"/>
                    <a:gd name="connsiteY14" fmla="*/ 89088 h 304180"/>
                    <a:gd name="connsiteX15" fmla="*/ 5231 w 152439"/>
                    <a:gd name="connsiteY15" fmla="*/ 98111 h 304180"/>
                    <a:gd name="connsiteX16" fmla="*/ 16627 w 152439"/>
                    <a:gd name="connsiteY16" fmla="*/ 117907 h 304180"/>
                    <a:gd name="connsiteX17" fmla="*/ 31493 w 152439"/>
                    <a:gd name="connsiteY17" fmla="*/ 143722 h 304180"/>
                    <a:gd name="connsiteX18" fmla="*/ 47091 w 152439"/>
                    <a:gd name="connsiteY18" fmla="*/ 170805 h 304180"/>
                    <a:gd name="connsiteX19" fmla="*/ 60684 w 152439"/>
                    <a:gd name="connsiteY19" fmla="*/ 194411 h 304180"/>
                    <a:gd name="connsiteX20" fmla="*/ 69541 w 152439"/>
                    <a:gd name="connsiteY20" fmla="*/ 209789 h 304180"/>
                    <a:gd name="connsiteX21" fmla="*/ 76465 w 152439"/>
                    <a:gd name="connsiteY21" fmla="*/ 222186 h 304180"/>
                    <a:gd name="connsiteX22" fmla="*/ 81025 w 152439"/>
                    <a:gd name="connsiteY22" fmla="*/ 248900 h 304180"/>
                    <a:gd name="connsiteX23" fmla="*/ 75017 w 152439"/>
                    <a:gd name="connsiteY23" fmla="*/ 269192 h 304180"/>
                    <a:gd name="connsiteX24" fmla="*/ 43876 w 152439"/>
                    <a:gd name="connsiteY24" fmla="*/ 295292 h 304180"/>
                    <a:gd name="connsiteX25" fmla="*/ 2342 w 152439"/>
                    <a:gd name="connsiteY25" fmla="*/ 291641 h 304180"/>
                    <a:gd name="connsiteX26" fmla="*/ 55694 w 152439"/>
                    <a:gd name="connsiteY26" fmla="*/ 304083 h 304180"/>
                    <a:gd name="connsiteX27" fmla="*/ 103619 w 152439"/>
                    <a:gd name="connsiteY27" fmla="*/ 289556 h 304180"/>
                    <a:gd name="connsiteX28" fmla="*/ 134950 w 152439"/>
                    <a:gd name="connsiteY28" fmla="*/ 259829 h 304180"/>
                    <a:gd name="connsiteX29" fmla="*/ 151177 w 152439"/>
                    <a:gd name="connsiteY29" fmla="*/ 218994 h 304180"/>
                    <a:gd name="connsiteX30" fmla="*/ 146123 w 152439"/>
                    <a:gd name="connsiteY30" fmla="*/ 167642 h 304180"/>
                    <a:gd name="connsiteX31" fmla="*/ 139454 w 152439"/>
                    <a:gd name="connsiteY31" fmla="*/ 153276 h 304180"/>
                    <a:gd name="connsiteX32" fmla="*/ 135985 w 152439"/>
                    <a:gd name="connsiteY32" fmla="*/ 147255 h 304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52439" h="304180">
                      <a:moveTo>
                        <a:pt x="135985" y="147255"/>
                      </a:moveTo>
                      <a:cubicBezTo>
                        <a:pt x="132913" y="141929"/>
                        <a:pt x="129849" y="136601"/>
                        <a:pt x="126777" y="131275"/>
                      </a:cubicBezTo>
                      <a:cubicBezTo>
                        <a:pt x="122400" y="123668"/>
                        <a:pt x="118023" y="116061"/>
                        <a:pt x="113638" y="108454"/>
                      </a:cubicBezTo>
                      <a:cubicBezTo>
                        <a:pt x="108545" y="99606"/>
                        <a:pt x="103451" y="90760"/>
                        <a:pt x="98358" y="81912"/>
                      </a:cubicBezTo>
                      <a:cubicBezTo>
                        <a:pt x="93146" y="72865"/>
                        <a:pt x="87933" y="63817"/>
                        <a:pt x="82720" y="54771"/>
                      </a:cubicBezTo>
                      <a:cubicBezTo>
                        <a:pt x="77993" y="46564"/>
                        <a:pt x="73274" y="38355"/>
                        <a:pt x="68547" y="30149"/>
                      </a:cubicBezTo>
                      <a:cubicBezTo>
                        <a:pt x="64894" y="23821"/>
                        <a:pt x="61257" y="17491"/>
                        <a:pt x="57612" y="11164"/>
                      </a:cubicBezTo>
                      <a:cubicBezTo>
                        <a:pt x="55646" y="7757"/>
                        <a:pt x="53689" y="4348"/>
                        <a:pt x="51723" y="941"/>
                      </a:cubicBezTo>
                      <a:cubicBezTo>
                        <a:pt x="51540" y="628"/>
                        <a:pt x="51357" y="314"/>
                        <a:pt x="51182" y="0"/>
                      </a:cubicBezTo>
                      <a:cubicBezTo>
                        <a:pt x="49320" y="3238"/>
                        <a:pt x="47449" y="6475"/>
                        <a:pt x="45587" y="9713"/>
                      </a:cubicBezTo>
                      <a:cubicBezTo>
                        <a:pt x="41178" y="17370"/>
                        <a:pt x="36770" y="25028"/>
                        <a:pt x="32361" y="32685"/>
                      </a:cubicBezTo>
                      <a:cubicBezTo>
                        <a:pt x="27180" y="41684"/>
                        <a:pt x="21991" y="50682"/>
                        <a:pt x="16810" y="59680"/>
                      </a:cubicBezTo>
                      <a:cubicBezTo>
                        <a:pt x="12632" y="66936"/>
                        <a:pt x="8454" y="74192"/>
                        <a:pt x="4276" y="81450"/>
                      </a:cubicBezTo>
                      <a:cubicBezTo>
                        <a:pt x="3114" y="83465"/>
                        <a:pt x="1952" y="85478"/>
                        <a:pt x="798" y="87491"/>
                      </a:cubicBezTo>
                      <a:cubicBezTo>
                        <a:pt x="615" y="87805"/>
                        <a:pt x="-173" y="88725"/>
                        <a:pt x="34" y="89088"/>
                      </a:cubicBezTo>
                      <a:cubicBezTo>
                        <a:pt x="1761" y="92096"/>
                        <a:pt x="3496" y="95105"/>
                        <a:pt x="5231" y="98111"/>
                      </a:cubicBezTo>
                      <a:cubicBezTo>
                        <a:pt x="9027" y="104711"/>
                        <a:pt x="12831" y="111309"/>
                        <a:pt x="16627" y="117907"/>
                      </a:cubicBezTo>
                      <a:cubicBezTo>
                        <a:pt x="21585" y="126512"/>
                        <a:pt x="26535" y="135116"/>
                        <a:pt x="31493" y="143722"/>
                      </a:cubicBezTo>
                      <a:cubicBezTo>
                        <a:pt x="36698" y="152748"/>
                        <a:pt x="41895" y="161777"/>
                        <a:pt x="47091" y="170805"/>
                      </a:cubicBezTo>
                      <a:cubicBezTo>
                        <a:pt x="51628" y="178673"/>
                        <a:pt x="56156" y="186543"/>
                        <a:pt x="60684" y="194411"/>
                      </a:cubicBezTo>
                      <a:cubicBezTo>
                        <a:pt x="63636" y="199537"/>
                        <a:pt x="66589" y="204662"/>
                        <a:pt x="69541" y="209789"/>
                      </a:cubicBezTo>
                      <a:cubicBezTo>
                        <a:pt x="71905" y="213888"/>
                        <a:pt x="74364" y="217946"/>
                        <a:pt x="76465" y="222186"/>
                      </a:cubicBezTo>
                      <a:cubicBezTo>
                        <a:pt x="80500" y="230331"/>
                        <a:pt x="81829" y="239897"/>
                        <a:pt x="81025" y="248900"/>
                      </a:cubicBezTo>
                      <a:cubicBezTo>
                        <a:pt x="80397" y="255981"/>
                        <a:pt x="78343" y="262914"/>
                        <a:pt x="75017" y="269192"/>
                      </a:cubicBezTo>
                      <a:cubicBezTo>
                        <a:pt x="68483" y="281521"/>
                        <a:pt x="57166" y="291031"/>
                        <a:pt x="43876" y="295292"/>
                      </a:cubicBezTo>
                      <a:cubicBezTo>
                        <a:pt x="30220" y="299669"/>
                        <a:pt x="15028" y="298342"/>
                        <a:pt x="2342" y="291641"/>
                      </a:cubicBezTo>
                      <a:cubicBezTo>
                        <a:pt x="18585" y="300600"/>
                        <a:pt x="37167" y="304896"/>
                        <a:pt x="55694" y="304083"/>
                      </a:cubicBezTo>
                      <a:cubicBezTo>
                        <a:pt x="72574" y="303341"/>
                        <a:pt x="89166" y="298324"/>
                        <a:pt x="103619" y="289556"/>
                      </a:cubicBezTo>
                      <a:cubicBezTo>
                        <a:pt x="116033" y="282031"/>
                        <a:pt x="126777" y="271827"/>
                        <a:pt x="134950" y="259829"/>
                      </a:cubicBezTo>
                      <a:cubicBezTo>
                        <a:pt x="143266" y="247611"/>
                        <a:pt x="148845" y="233591"/>
                        <a:pt x="151177" y="218994"/>
                      </a:cubicBezTo>
                      <a:cubicBezTo>
                        <a:pt x="153915" y="201805"/>
                        <a:pt x="152188" y="183959"/>
                        <a:pt x="146123" y="167642"/>
                      </a:cubicBezTo>
                      <a:cubicBezTo>
                        <a:pt x="144277" y="162688"/>
                        <a:pt x="142049" y="157879"/>
                        <a:pt x="139454" y="153276"/>
                      </a:cubicBezTo>
                      <a:cubicBezTo>
                        <a:pt x="138293" y="151270"/>
                        <a:pt x="137139" y="149262"/>
                        <a:pt x="135985" y="14725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6943D01E-5CB2-620A-72F9-0971AE8856E5}"/>
                    </a:ext>
                  </a:extLst>
                </p:cNvPr>
                <p:cNvSpPr/>
                <p:nvPr/>
              </p:nvSpPr>
              <p:spPr>
                <a:xfrm>
                  <a:off x="5062536" y="-1165761"/>
                  <a:ext cx="131285" cy="173550"/>
                </a:xfrm>
                <a:custGeom>
                  <a:avLst/>
                  <a:gdLst>
                    <a:gd name="connsiteX0" fmla="*/ 88183 w 131285"/>
                    <a:gd name="connsiteY0" fmla="*/ 98553 h 173550"/>
                    <a:gd name="connsiteX1" fmla="*/ 130762 w 131285"/>
                    <a:gd name="connsiteY1" fmla="*/ 112118 h 173550"/>
                    <a:gd name="connsiteX2" fmla="*/ 131062 w 131285"/>
                    <a:gd name="connsiteY2" fmla="*/ 124623 h 173550"/>
                    <a:gd name="connsiteX3" fmla="*/ 125054 w 131285"/>
                    <a:gd name="connsiteY3" fmla="*/ 144915 h 173550"/>
                    <a:gd name="connsiteX4" fmla="*/ 93913 w 131285"/>
                    <a:gd name="connsiteY4" fmla="*/ 171015 h 173550"/>
                    <a:gd name="connsiteX5" fmla="*/ 52928 w 131285"/>
                    <a:gd name="connsiteY5" fmla="*/ 167637 h 173550"/>
                    <a:gd name="connsiteX6" fmla="*/ 43132 w 131285"/>
                    <a:gd name="connsiteY6" fmla="*/ 161566 h 173550"/>
                    <a:gd name="connsiteX7" fmla="*/ 11983 w 131285"/>
                    <a:gd name="connsiteY7" fmla="*/ 126459 h 173550"/>
                    <a:gd name="connsiteX8" fmla="*/ 157 w 131285"/>
                    <a:gd name="connsiteY8" fmla="*/ 72937 h 173550"/>
                    <a:gd name="connsiteX9" fmla="*/ 13296 w 131285"/>
                    <a:gd name="connsiteY9" fmla="*/ 28465 h 173550"/>
                    <a:gd name="connsiteX10" fmla="*/ 25552 w 131285"/>
                    <a:gd name="connsiteY10" fmla="*/ 7186 h 173550"/>
                    <a:gd name="connsiteX11" fmla="*/ 25552 w 131285"/>
                    <a:gd name="connsiteY11" fmla="*/ 7186 h 173550"/>
                    <a:gd name="connsiteX12" fmla="*/ 29702 w 131285"/>
                    <a:gd name="connsiteY12" fmla="*/ 0 h 173550"/>
                    <a:gd name="connsiteX13" fmla="*/ 88183 w 131285"/>
                    <a:gd name="connsiteY13" fmla="*/ 98553 h 17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1285" h="173550">
                      <a:moveTo>
                        <a:pt x="88183" y="98553"/>
                      </a:moveTo>
                      <a:cubicBezTo>
                        <a:pt x="100832" y="118193"/>
                        <a:pt x="118755" y="118308"/>
                        <a:pt x="130762" y="112118"/>
                      </a:cubicBezTo>
                      <a:cubicBezTo>
                        <a:pt x="131352" y="116273"/>
                        <a:pt x="131430" y="120507"/>
                        <a:pt x="131062" y="124623"/>
                      </a:cubicBezTo>
                      <a:cubicBezTo>
                        <a:pt x="130433" y="131705"/>
                        <a:pt x="128380" y="138638"/>
                        <a:pt x="125054" y="144915"/>
                      </a:cubicBezTo>
                      <a:cubicBezTo>
                        <a:pt x="118520" y="157244"/>
                        <a:pt x="107203" y="166754"/>
                        <a:pt x="93913" y="171015"/>
                      </a:cubicBezTo>
                      <a:cubicBezTo>
                        <a:pt x="80448" y="175332"/>
                        <a:pt x="65502" y="174091"/>
                        <a:pt x="52928" y="167637"/>
                      </a:cubicBezTo>
                      <a:cubicBezTo>
                        <a:pt x="49546" y="165804"/>
                        <a:pt x="46275" y="163777"/>
                        <a:pt x="43132" y="161566"/>
                      </a:cubicBezTo>
                      <a:cubicBezTo>
                        <a:pt x="30200" y="152484"/>
                        <a:pt x="19448" y="140378"/>
                        <a:pt x="11983" y="126459"/>
                      </a:cubicBezTo>
                      <a:cubicBezTo>
                        <a:pt x="3205" y="110110"/>
                        <a:pt x="-877" y="91454"/>
                        <a:pt x="157" y="72937"/>
                      </a:cubicBezTo>
                      <a:cubicBezTo>
                        <a:pt x="1025" y="57364"/>
                        <a:pt x="5513" y="41988"/>
                        <a:pt x="13296" y="28465"/>
                      </a:cubicBezTo>
                      <a:cubicBezTo>
                        <a:pt x="17387" y="21372"/>
                        <a:pt x="21469" y="14279"/>
                        <a:pt x="25552" y="7186"/>
                      </a:cubicBezTo>
                      <a:lnTo>
                        <a:pt x="25552" y="7186"/>
                      </a:lnTo>
                      <a:lnTo>
                        <a:pt x="29702" y="0"/>
                      </a:lnTo>
                      <a:cubicBezTo>
                        <a:pt x="55855" y="45772"/>
                        <a:pt x="75348" y="78623"/>
                        <a:pt x="88183" y="985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2515D2-B8A4-5D0F-4F32-CAACCCAB0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9726" y="3147947"/>
              <a:ext cx="1367997" cy="405839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5B432AFE-FDE5-D509-030D-42EECB14F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70239" y="1724602"/>
              <a:ext cx="1329069" cy="69133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9C745AF1-18C6-9246-A0AF-8759DEDB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15306" y="2634297"/>
              <a:ext cx="1367997" cy="29873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98B11C7-75F3-08AD-6E86-9F03E491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69726" y="2689756"/>
              <a:ext cx="1367997" cy="24872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E8390E4-73C7-EFF4-E5E0-E54D1A85A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5731" y="3117442"/>
              <a:ext cx="1367997" cy="436344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9748F6B4-FB51-84B4-DEC9-75A4A8046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11026" y="1645400"/>
              <a:ext cx="748366" cy="748366"/>
            </a:xfrm>
            <a:prstGeom prst="rect">
              <a:avLst/>
            </a:prstGeom>
          </p:spPr>
        </p:pic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CE739DD4-A4BF-800F-9EB0-3A03E75F2B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17243" y="1290684"/>
            <a:ext cx="1093570" cy="10935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AD38AE-942F-B673-48B7-D61C0BA30C51}"/>
              </a:ext>
            </a:extLst>
          </p:cNvPr>
          <p:cNvSpPr txBox="1"/>
          <p:nvPr/>
        </p:nvSpPr>
        <p:spPr>
          <a:xfrm>
            <a:off x="7316677" y="3032080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latin typeface="Bauhaus 93"/>
              </a:rPr>
              <a:t>Etc. etc. etc.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8CAD4F-BB75-DB94-D435-6E4C7605A0C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51894" y="890256"/>
            <a:ext cx="3694952" cy="3694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21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7276-EAE8-C877-A9CE-6211AE7E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</p:spTree>
    <p:extLst>
      <p:ext uri="{BB962C8B-B14F-4D97-AF65-F5344CB8AC3E}">
        <p14:creationId xmlns:p14="http://schemas.microsoft.com/office/powerpoint/2010/main" val="337237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0FC51F-EB79-2E7E-7FD9-1BB0DB22D350}"/>
              </a:ext>
            </a:extLst>
          </p:cNvPr>
          <p:cNvGrpSpPr/>
          <p:nvPr/>
        </p:nvGrpSpPr>
        <p:grpSpPr>
          <a:xfrm>
            <a:off x="4332218" y="1485903"/>
            <a:ext cx="2231682" cy="1266845"/>
            <a:chOff x="4323153" y="1468423"/>
            <a:chExt cx="2231682" cy="1266845"/>
          </a:xfrm>
        </p:grpSpPr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8A6097B-E5B3-A982-0A66-C2E870981CB1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18A237D0-9433-1699-B7C8-DD4F5557A92A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0931D8CC-E6AD-DF10-8A26-59628C5959D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D8ADD412-4360-65A4-D264-4C5D299725A7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2915E348-99E5-B89D-6C69-8D5F0FD7A4C7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8E1A4B-2E91-20D4-BED9-41AB651DFD53}"/>
              </a:ext>
            </a:extLst>
          </p:cNvPr>
          <p:cNvGrpSpPr/>
          <p:nvPr/>
        </p:nvGrpSpPr>
        <p:grpSpPr>
          <a:xfrm>
            <a:off x="4744573" y="3703034"/>
            <a:ext cx="1224121" cy="514638"/>
            <a:chOff x="4302404" y="3635147"/>
            <a:chExt cx="1224121" cy="51463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3BC67D-E42E-6893-BBF8-22715540B46E}"/>
                </a:ext>
              </a:extLst>
            </p:cNvPr>
            <p:cNvSpPr txBox="1"/>
            <p:nvPr/>
          </p:nvSpPr>
          <p:spPr>
            <a:xfrm>
              <a:off x="4302404" y="3635147"/>
              <a:ext cx="1224121" cy="5146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noAutofit/>
            </a:bodyPr>
            <a:lstStyle/>
            <a:p>
              <a:pPr algn="r"/>
              <a:r>
                <a:rPr lang="en-NL" b="1" dirty="0">
                  <a:solidFill>
                    <a:schemeClr val="accent4">
                      <a:lumMod val="75000"/>
                    </a:schemeClr>
                  </a:solidFill>
                  <a:latin typeface="Gill Sans MT" panose="020B0502020104020203" pitchFamily="34" charset="77"/>
                </a:rPr>
                <a:t>JSON &amp;</a:t>
              </a:r>
            </a:p>
            <a:p>
              <a:pPr algn="r"/>
              <a:r>
                <a:rPr lang="en-NL" b="1" dirty="0">
                  <a:solidFill>
                    <a:schemeClr val="accent4">
                      <a:lumMod val="75000"/>
                    </a:schemeClr>
                  </a:solidFill>
                  <a:latin typeface="Gill Sans MT" panose="020B0502020104020203" pitchFamily="34" charset="77"/>
                </a:rPr>
                <a:t>protocols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DE1FB2D-395F-4207-BBBB-C83DB37BC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2769" y="3707771"/>
              <a:ext cx="209231" cy="28652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C0C10-6739-7E57-2BBE-EAD95399151B}"/>
              </a:ext>
            </a:extLst>
          </p:cNvPr>
          <p:cNvGrpSpPr/>
          <p:nvPr/>
        </p:nvGrpSpPr>
        <p:grpSpPr>
          <a:xfrm>
            <a:off x="4332218" y="1485903"/>
            <a:ext cx="2231682" cy="1266845"/>
            <a:chOff x="4323153" y="1468423"/>
            <a:chExt cx="2231682" cy="1266845"/>
          </a:xfrm>
        </p:grpSpPr>
        <p:sp>
          <p:nvSpPr>
            <p:cNvPr id="9" name="Freeform: Shape 403">
              <a:extLst>
                <a:ext uri="{FF2B5EF4-FFF2-40B4-BE49-F238E27FC236}">
                  <a16:creationId xmlns:a16="http://schemas.microsoft.com/office/drawing/2014/main" id="{CD858DE8-6AC8-7BED-5822-B3BBCB2310AD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0" name="Freeform: Shape 404">
              <a:extLst>
                <a:ext uri="{FF2B5EF4-FFF2-40B4-BE49-F238E27FC236}">
                  <a16:creationId xmlns:a16="http://schemas.microsoft.com/office/drawing/2014/main" id="{5C6DCC6B-DA01-59C3-2B47-869549E8158C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1" name="Freeform: Shape 405">
              <a:extLst>
                <a:ext uri="{FF2B5EF4-FFF2-40B4-BE49-F238E27FC236}">
                  <a16:creationId xmlns:a16="http://schemas.microsoft.com/office/drawing/2014/main" id="{18A9B3F7-999B-9E36-9915-9AF5D7264ED2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2" name="Freeform: Shape 406">
              <a:extLst>
                <a:ext uri="{FF2B5EF4-FFF2-40B4-BE49-F238E27FC236}">
                  <a16:creationId xmlns:a16="http://schemas.microsoft.com/office/drawing/2014/main" id="{E82F6A25-50D5-B448-A45A-1293798E91DF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3" name="Freeform: Shape 407">
              <a:extLst>
                <a:ext uri="{FF2B5EF4-FFF2-40B4-BE49-F238E27FC236}">
                  <a16:creationId xmlns:a16="http://schemas.microsoft.com/office/drawing/2014/main" id="{72D6FBA3-6961-E9AB-6E86-AC0A5BBF0BB7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Architecture: Parts</a:t>
            </a:r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A795377B-FF64-68B7-6957-2FA7118E2095}"/>
              </a:ext>
            </a:extLst>
          </p:cNvPr>
          <p:cNvGrpSpPr/>
          <p:nvPr/>
        </p:nvGrpSpPr>
        <p:grpSpPr>
          <a:xfrm>
            <a:off x="5662530" y="1450887"/>
            <a:ext cx="192812" cy="183839"/>
            <a:chOff x="5662530" y="1450887"/>
            <a:chExt cx="192812" cy="183839"/>
          </a:xfrm>
        </p:grpSpPr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0CF8B518-42E4-75F3-50FF-10A72729A853}"/>
                </a:ext>
              </a:extLst>
            </p:cNvPr>
            <p:cNvSpPr/>
            <p:nvPr/>
          </p:nvSpPr>
          <p:spPr>
            <a:xfrm>
              <a:off x="5666313" y="1453116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2CAE75F7-CFD2-6585-0CC0-2C4BAB90F09A}"/>
                </a:ext>
              </a:extLst>
            </p:cNvPr>
            <p:cNvSpPr txBox="1"/>
            <p:nvPr/>
          </p:nvSpPr>
          <p:spPr>
            <a:xfrm>
              <a:off x="5662530" y="1450887"/>
              <a:ext cx="192812" cy="18383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85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A</a:t>
              </a: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E9AC7F62-BE48-74FB-C1DA-D8609E6A6ABA}"/>
              </a:ext>
            </a:extLst>
          </p:cNvPr>
          <p:cNvGrpSpPr/>
          <p:nvPr/>
        </p:nvGrpSpPr>
        <p:grpSpPr>
          <a:xfrm>
            <a:off x="5188450" y="825619"/>
            <a:ext cx="193801" cy="181610"/>
            <a:chOff x="5188450" y="825619"/>
            <a:chExt cx="193801" cy="181610"/>
          </a:xfrm>
        </p:grpSpPr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8EF262FA-D1E5-F2E2-C33D-C15CC3FE2575}"/>
                </a:ext>
              </a:extLst>
            </p:cNvPr>
            <p:cNvSpPr/>
            <p:nvPr/>
          </p:nvSpPr>
          <p:spPr>
            <a:xfrm>
              <a:off x="5188450" y="82561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9F7BA70A-0220-CA5A-7F03-B8E6753B7A94}"/>
                </a:ext>
              </a:extLst>
            </p:cNvPr>
            <p:cNvSpPr txBox="1"/>
            <p:nvPr/>
          </p:nvSpPr>
          <p:spPr>
            <a:xfrm>
              <a:off x="5194304" y="825619"/>
              <a:ext cx="187947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B</a:t>
              </a:r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EFE6072E-4851-3897-AD39-02680FB608D1}"/>
              </a:ext>
            </a:extLst>
          </p:cNvPr>
          <p:cNvGrpSpPr/>
          <p:nvPr/>
        </p:nvGrpSpPr>
        <p:grpSpPr>
          <a:xfrm>
            <a:off x="6879029" y="1242830"/>
            <a:ext cx="186975" cy="181610"/>
            <a:chOff x="6879029" y="1242830"/>
            <a:chExt cx="186975" cy="181610"/>
          </a:xfrm>
        </p:grpSpPr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F921C5D6-EE34-7346-0066-F14686AFF7A1}"/>
                </a:ext>
              </a:extLst>
            </p:cNvPr>
            <p:cNvSpPr/>
            <p:nvPr/>
          </p:nvSpPr>
          <p:spPr>
            <a:xfrm>
              <a:off x="6879893" y="1242830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0BDE6DA1-EE1B-1DB2-578B-FB97CA652D40}"/>
                </a:ext>
              </a:extLst>
            </p:cNvPr>
            <p:cNvSpPr txBox="1"/>
            <p:nvPr/>
          </p:nvSpPr>
          <p:spPr>
            <a:xfrm>
              <a:off x="6879029" y="1246849"/>
              <a:ext cx="186975" cy="177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C</a:t>
              </a:r>
            </a:p>
          </p:txBody>
        </p:sp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0A456847-6098-A6C1-A4B0-A801171AB072}"/>
              </a:ext>
            </a:extLst>
          </p:cNvPr>
          <p:cNvGrpSpPr/>
          <p:nvPr/>
        </p:nvGrpSpPr>
        <p:grpSpPr>
          <a:xfrm>
            <a:off x="7041057" y="1859349"/>
            <a:ext cx="198648" cy="181610"/>
            <a:chOff x="7041057" y="1859349"/>
            <a:chExt cx="198648" cy="181610"/>
          </a:xfrm>
        </p:grpSpPr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57ED16D3-9A8F-EB6F-F068-AB57F06F8A95}"/>
                </a:ext>
              </a:extLst>
            </p:cNvPr>
            <p:cNvSpPr/>
            <p:nvPr/>
          </p:nvSpPr>
          <p:spPr>
            <a:xfrm>
              <a:off x="7047758" y="185934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E5AA8C4F-FC98-C10F-EAE3-38DE8CF38056}"/>
                </a:ext>
              </a:extLst>
            </p:cNvPr>
            <p:cNvSpPr txBox="1"/>
            <p:nvPr/>
          </p:nvSpPr>
          <p:spPr>
            <a:xfrm>
              <a:off x="7041057" y="1867021"/>
              <a:ext cx="198648" cy="1739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D</a:t>
              </a:r>
            </a:p>
          </p:txBody>
        </p:sp>
      </p:grp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9D41A73F-2660-834C-7523-E07E73C2B863}"/>
              </a:ext>
            </a:extLst>
          </p:cNvPr>
          <p:cNvGrpSpPr/>
          <p:nvPr/>
        </p:nvGrpSpPr>
        <p:grpSpPr>
          <a:xfrm>
            <a:off x="6476214" y="2509322"/>
            <a:ext cx="190121" cy="181610"/>
            <a:chOff x="6476214" y="2509322"/>
            <a:chExt cx="190121" cy="181610"/>
          </a:xfrm>
        </p:grpSpPr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04E63D55-E396-4E30-AECF-2494AD6FFD21}"/>
                </a:ext>
              </a:extLst>
            </p:cNvPr>
            <p:cNvSpPr/>
            <p:nvPr/>
          </p:nvSpPr>
          <p:spPr>
            <a:xfrm>
              <a:off x="6476214" y="2509322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1F883972-B019-8B7B-DC81-068CB9B5F236}"/>
                </a:ext>
              </a:extLst>
            </p:cNvPr>
            <p:cNvSpPr txBox="1"/>
            <p:nvPr/>
          </p:nvSpPr>
          <p:spPr>
            <a:xfrm>
              <a:off x="6481192" y="2516156"/>
              <a:ext cx="180165" cy="16994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E</a:t>
              </a:r>
            </a:p>
          </p:txBody>
        </p: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5D68918E-72C3-8748-8FEF-FF108E43116C}"/>
              </a:ext>
            </a:extLst>
          </p:cNvPr>
          <p:cNvGrpSpPr/>
          <p:nvPr/>
        </p:nvGrpSpPr>
        <p:grpSpPr>
          <a:xfrm>
            <a:off x="3723794" y="2444310"/>
            <a:ext cx="190121" cy="181610"/>
            <a:chOff x="3760100" y="2442413"/>
            <a:chExt cx="190121" cy="181610"/>
          </a:xfrm>
        </p:grpSpPr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992791FF-DFBC-EC6E-C2AB-53ADD6192C7E}"/>
                </a:ext>
              </a:extLst>
            </p:cNvPr>
            <p:cNvSpPr/>
            <p:nvPr/>
          </p:nvSpPr>
          <p:spPr>
            <a:xfrm>
              <a:off x="3760100" y="2442413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D16A4E34-8272-FF99-EDAF-E621D4F78EBE}"/>
                </a:ext>
              </a:extLst>
            </p:cNvPr>
            <p:cNvSpPr txBox="1"/>
            <p:nvPr/>
          </p:nvSpPr>
          <p:spPr>
            <a:xfrm>
              <a:off x="3767024" y="2449900"/>
              <a:ext cx="176273" cy="1733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F</a:t>
              </a:r>
            </a:p>
          </p:txBody>
        </p: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44CB0551-787B-5589-5A7F-D6A7ED381164}"/>
              </a:ext>
            </a:extLst>
          </p:cNvPr>
          <p:cNvGrpSpPr/>
          <p:nvPr/>
        </p:nvGrpSpPr>
        <p:grpSpPr>
          <a:xfrm>
            <a:off x="3560608" y="1663401"/>
            <a:ext cx="200594" cy="181610"/>
            <a:chOff x="3560608" y="1663401"/>
            <a:chExt cx="200594" cy="181610"/>
          </a:xfrm>
        </p:grpSpPr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6BB0C08C-6A25-5469-FC60-68BCE32222DC}"/>
                </a:ext>
              </a:extLst>
            </p:cNvPr>
            <p:cNvSpPr/>
            <p:nvPr/>
          </p:nvSpPr>
          <p:spPr>
            <a:xfrm>
              <a:off x="3568282" y="1663401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F7E76F51-4C4F-5D83-8DA2-E45DB53F0D5D}"/>
                </a:ext>
              </a:extLst>
            </p:cNvPr>
            <p:cNvSpPr txBox="1"/>
            <p:nvPr/>
          </p:nvSpPr>
          <p:spPr>
            <a:xfrm>
              <a:off x="3560608" y="1663401"/>
              <a:ext cx="200594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G</a:t>
              </a:r>
            </a:p>
          </p:txBody>
        </p:sp>
      </p:grpSp>
      <p:grpSp>
        <p:nvGrpSpPr>
          <p:cNvPr id="441" name="Graphic 4">
            <a:extLst>
              <a:ext uri="{FF2B5EF4-FFF2-40B4-BE49-F238E27FC236}">
                <a16:creationId xmlns:a16="http://schemas.microsoft.com/office/drawing/2014/main" id="{E7070A55-2055-1A57-0ADE-304A8781D32E}"/>
              </a:ext>
            </a:extLst>
          </p:cNvPr>
          <p:cNvGrpSpPr/>
          <p:nvPr/>
        </p:nvGrpSpPr>
        <p:grpSpPr>
          <a:xfrm>
            <a:off x="5651260" y="2194740"/>
            <a:ext cx="253003" cy="303686"/>
            <a:chOff x="5607235" y="3335770"/>
            <a:chExt cx="416899" cy="510435"/>
          </a:xfrm>
        </p:grpSpPr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7B8BA3E-D6AA-3061-B2E1-8E67DC843923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536CFF19-312F-9346-D7B9-8716C566054F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027E109-56B2-5FED-C597-7B17E0BFD1C7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77E9811-10D5-9A28-EF8F-B8994E5AA8C5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7E93042-3DAF-9744-7E9E-9380C58D5246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4E4435E4-35A0-EF49-96F0-A07621AA84E1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F8A0B6DE-DFCA-39FE-B7DF-610D15ADE3BA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6" name="Graphic 4">
            <a:extLst>
              <a:ext uri="{FF2B5EF4-FFF2-40B4-BE49-F238E27FC236}">
                <a16:creationId xmlns:a16="http://schemas.microsoft.com/office/drawing/2014/main" id="{DDBEC61F-C861-E656-B72D-850B5BBB81BE}"/>
              </a:ext>
            </a:extLst>
          </p:cNvPr>
          <p:cNvGrpSpPr/>
          <p:nvPr/>
        </p:nvGrpSpPr>
        <p:grpSpPr>
          <a:xfrm>
            <a:off x="6554148" y="1954222"/>
            <a:ext cx="437299" cy="428715"/>
            <a:chOff x="7095019" y="2931506"/>
            <a:chExt cx="720584" cy="720584"/>
          </a:xfrm>
        </p:grpSpPr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2E7673B-854C-0B39-E45B-50DF727753D1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F55368D-369C-7867-5AA7-B5CDC343A78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7D2EDE-D2B4-0C28-C9BC-0206149366C2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2820AD1-1CCC-EBBC-BC79-5BD3E6B9DA79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D30DC12-E305-E617-DA02-61DAEA3025D9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753CC81-753B-3028-3C0A-F204E70D8448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AAE69042-2767-8EE8-4A09-95AC92356CA5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53E8B45-D0F7-5C04-E226-7C9A88E66D77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A204DB2-F1B8-B8B9-C2FE-9A806C286BA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27C42044-F604-701F-E0EA-BE6FBA5B5F86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7F8EBAA-C4BC-C088-2C41-5C0E43DB986D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40580" y="3018572"/>
            <a:ext cx="2130712" cy="188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Clients</a:t>
            </a:r>
          </a:p>
          <a:p>
            <a:pPr marL="606425" lvl="1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     Editor</a:t>
            </a:r>
            <a:endParaRPr lang="en-US" sz="1800" dirty="0">
              <a:solidFill>
                <a:srgbClr val="1F2328"/>
              </a:solidFill>
              <a:latin typeface="Gill Sans MT" panose="020B0502020104020203" pitchFamily="34" charset="77"/>
            </a:endParaRPr>
          </a:p>
          <a:p>
            <a:pPr marL="149225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Processors</a:t>
            </a:r>
            <a:endParaRPr lang="en-US" sz="2200" dirty="0">
              <a:solidFill>
                <a:srgbClr val="1F2328"/>
              </a:solidFill>
              <a:latin typeface="Gill Sans MT" panose="020B0502020104020203" pitchFamily="34" charset="77"/>
            </a:endParaRP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Model checker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Importer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Generator</a:t>
            </a:r>
            <a:endParaRPr lang="en-US" sz="1800" dirty="0">
              <a:latin typeface="Gill Sans MT" panose="020B0502020104020203" pitchFamily="34" charset="77"/>
            </a:endParaRPr>
          </a:p>
        </p:txBody>
      </p: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333AE378-7063-31BD-7155-8FC9923893BC}"/>
              </a:ext>
            </a:extLst>
          </p:cNvPr>
          <p:cNvGrpSpPr/>
          <p:nvPr/>
        </p:nvGrpSpPr>
        <p:grpSpPr>
          <a:xfrm>
            <a:off x="6954750" y="3472080"/>
            <a:ext cx="200594" cy="181610"/>
            <a:chOff x="3560608" y="1663401"/>
            <a:chExt cx="200594" cy="181610"/>
          </a:xfrm>
        </p:grpSpPr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8067C61F-1BDE-20E6-F245-CD652C427C07}"/>
                </a:ext>
              </a:extLst>
            </p:cNvPr>
            <p:cNvSpPr/>
            <p:nvPr/>
          </p:nvSpPr>
          <p:spPr>
            <a:xfrm>
              <a:off x="3568282" y="1663401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EA153812-4D04-CBD7-1014-DA042287A9EC}"/>
                </a:ext>
              </a:extLst>
            </p:cNvPr>
            <p:cNvSpPr txBox="1"/>
            <p:nvPr/>
          </p:nvSpPr>
          <p:spPr>
            <a:xfrm>
              <a:off x="3560608" y="1663401"/>
              <a:ext cx="200594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G</a:t>
              </a:r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7025AE5F-ED10-4DDA-024F-2D71200D060C}"/>
              </a:ext>
            </a:extLst>
          </p:cNvPr>
          <p:cNvGrpSpPr/>
          <p:nvPr/>
        </p:nvGrpSpPr>
        <p:grpSpPr>
          <a:xfrm>
            <a:off x="6726574" y="3472080"/>
            <a:ext cx="190121" cy="181610"/>
            <a:chOff x="3760100" y="2442413"/>
            <a:chExt cx="190121" cy="181610"/>
          </a:xfrm>
        </p:grpSpPr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12F23FDB-E5A3-0D6D-63A0-C2CD6D3E3424}"/>
                </a:ext>
              </a:extLst>
            </p:cNvPr>
            <p:cNvSpPr/>
            <p:nvPr/>
          </p:nvSpPr>
          <p:spPr>
            <a:xfrm>
              <a:off x="3760100" y="2442413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DC34A4DB-A28B-D5A6-40B4-06C594FBB1DA}"/>
                </a:ext>
              </a:extLst>
            </p:cNvPr>
            <p:cNvSpPr txBox="1"/>
            <p:nvPr/>
          </p:nvSpPr>
          <p:spPr>
            <a:xfrm>
              <a:off x="3767024" y="2449900"/>
              <a:ext cx="176273" cy="1733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F</a:t>
              </a:r>
            </a:p>
          </p:txBody>
        </p:sp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74471543-DC3D-7D6B-5365-038BAFEE7852}"/>
              </a:ext>
            </a:extLst>
          </p:cNvPr>
          <p:cNvGrpSpPr/>
          <p:nvPr/>
        </p:nvGrpSpPr>
        <p:grpSpPr>
          <a:xfrm>
            <a:off x="6726574" y="4025068"/>
            <a:ext cx="186975" cy="181610"/>
            <a:chOff x="6879029" y="1242830"/>
            <a:chExt cx="186975" cy="181610"/>
          </a:xfrm>
        </p:grpSpPr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CB677540-AD4F-5A79-AA70-417BFE904563}"/>
                </a:ext>
              </a:extLst>
            </p:cNvPr>
            <p:cNvSpPr/>
            <p:nvPr/>
          </p:nvSpPr>
          <p:spPr>
            <a:xfrm>
              <a:off x="6879893" y="1242830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E8B9323C-5F67-2228-991B-7796F6F8D590}"/>
                </a:ext>
              </a:extLst>
            </p:cNvPr>
            <p:cNvSpPr txBox="1"/>
            <p:nvPr/>
          </p:nvSpPr>
          <p:spPr>
            <a:xfrm>
              <a:off x="6879029" y="1246849"/>
              <a:ext cx="186975" cy="177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C</a:t>
              </a:r>
            </a:p>
          </p:txBody>
        </p:sp>
      </p:grp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D4C702D8-FEE9-6226-D8D5-0DFC9895EC7D}"/>
              </a:ext>
            </a:extLst>
          </p:cNvPr>
          <p:cNvGrpSpPr/>
          <p:nvPr/>
        </p:nvGrpSpPr>
        <p:grpSpPr>
          <a:xfrm>
            <a:off x="6726574" y="4287834"/>
            <a:ext cx="198648" cy="181610"/>
            <a:chOff x="7041057" y="1859349"/>
            <a:chExt cx="198648" cy="181610"/>
          </a:xfrm>
        </p:grpSpPr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BC078056-E0B0-A110-1F0C-35D605CDA10C}"/>
                </a:ext>
              </a:extLst>
            </p:cNvPr>
            <p:cNvSpPr/>
            <p:nvPr/>
          </p:nvSpPr>
          <p:spPr>
            <a:xfrm>
              <a:off x="7047758" y="185934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F172CA08-58FA-EE50-3BE3-D10E242314D9}"/>
                </a:ext>
              </a:extLst>
            </p:cNvPr>
            <p:cNvSpPr txBox="1"/>
            <p:nvPr/>
          </p:nvSpPr>
          <p:spPr>
            <a:xfrm>
              <a:off x="7041057" y="1867021"/>
              <a:ext cx="198648" cy="1739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D</a:t>
              </a:r>
            </a:p>
          </p:txBody>
        </p:sp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7A3BC230-48CD-0699-5A4B-FC9A18B88E33}"/>
              </a:ext>
            </a:extLst>
          </p:cNvPr>
          <p:cNvGrpSpPr/>
          <p:nvPr/>
        </p:nvGrpSpPr>
        <p:grpSpPr>
          <a:xfrm>
            <a:off x="6726574" y="4533524"/>
            <a:ext cx="190121" cy="181610"/>
            <a:chOff x="6476214" y="2509322"/>
            <a:chExt cx="190121" cy="181610"/>
          </a:xfrm>
        </p:grpSpPr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7520AA6C-2C81-D35A-9DBF-CEA4B69FF0B9}"/>
                </a:ext>
              </a:extLst>
            </p:cNvPr>
            <p:cNvSpPr/>
            <p:nvPr/>
          </p:nvSpPr>
          <p:spPr>
            <a:xfrm>
              <a:off x="6476214" y="2509322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16D8F45D-E1DA-A372-C693-27E61A39ABA1}"/>
                </a:ext>
              </a:extLst>
            </p:cNvPr>
            <p:cNvSpPr txBox="1"/>
            <p:nvPr/>
          </p:nvSpPr>
          <p:spPr>
            <a:xfrm>
              <a:off x="6481192" y="2516156"/>
              <a:ext cx="180165" cy="16994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28ABBA-C3F3-6B32-997E-24D2B811FDBD}"/>
              </a:ext>
            </a:extLst>
          </p:cNvPr>
          <p:cNvGrpSpPr/>
          <p:nvPr/>
        </p:nvGrpSpPr>
        <p:grpSpPr>
          <a:xfrm>
            <a:off x="2234124" y="3018572"/>
            <a:ext cx="1611892" cy="1234184"/>
            <a:chOff x="2234124" y="3018572"/>
            <a:chExt cx="1611892" cy="123418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3215DC-097D-0AEA-0DDF-6457FC75F3A2}"/>
                </a:ext>
              </a:extLst>
            </p:cNvPr>
            <p:cNvSpPr txBox="1"/>
            <p:nvPr/>
          </p:nvSpPr>
          <p:spPr>
            <a:xfrm>
              <a:off x="2234124" y="3018572"/>
              <a:ext cx="1611892" cy="1234184"/>
            </a:xfrm>
            <a:prstGeom prst="rect">
              <a:avLst/>
            </a:prstGeom>
            <a:noFill/>
          </p:spPr>
          <p:txBody>
            <a:bodyPr wrap="square" tIns="90000" rtlCol="0">
              <a:noAutofit/>
            </a:bodyPr>
            <a:lstStyle/>
            <a:p>
              <a:pPr marL="149225" marR="0" lvl="0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2328"/>
                </a:buClr>
                <a:buSzPts val="1250"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F2328"/>
                  </a:solidFill>
                  <a:effectLst/>
                  <a:uLnTx/>
                  <a:uFillTx/>
                  <a:latin typeface="Gill Sans MT" panose="020B0502020104020203" pitchFamily="34" charset="77"/>
                  <a:cs typeface="Arial"/>
                  <a:sym typeface="Arial"/>
                </a:rPr>
                <a:t>Repository</a:t>
              </a:r>
            </a:p>
            <a:p>
              <a:pPr marL="149225" marR="0" lvl="0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2328"/>
                </a:buClr>
                <a:buSzPts val="1250"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F2328"/>
                  </a:solidFill>
                  <a:effectLst/>
                  <a:uLnTx/>
                  <a:uFillTx/>
                  <a:latin typeface="Gill Sans MT" panose="020B0502020104020203" pitchFamily="34" charset="77"/>
                  <a:cs typeface="Arial"/>
                  <a:sym typeface="Arial"/>
                </a:rPr>
                <a:t>Model</a:t>
              </a:r>
            </a:p>
            <a:p>
              <a:pPr marL="606425" marR="0" lvl="1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2328"/>
                </a:buClr>
                <a:buSzPts val="125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1F2328"/>
                  </a:solidFill>
                  <a:effectLst/>
                  <a:uLnTx/>
                  <a:uFillTx/>
                  <a:latin typeface="Gill Sans MT" panose="020B0502020104020203" pitchFamily="34" charset="77"/>
                  <a:cs typeface="Arial"/>
                  <a:sym typeface="Arial"/>
                </a:rPr>
                <a:t>Original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Gill Sans MT" panose="020B0502020104020203" pitchFamily="34" charset="77"/>
                <a:cs typeface="Arial"/>
                <a:sym typeface="Arial"/>
              </a:endParaRPr>
            </a:p>
            <a:p>
              <a:pPr marL="606425" marR="0" lvl="1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2328"/>
                </a:buClr>
                <a:buSzPts val="125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1F2328"/>
                  </a:solidFill>
                  <a:effectLst/>
                  <a:uLnTx/>
                  <a:uFillTx/>
                  <a:latin typeface="Gill Sans MT" panose="020B0502020104020203" pitchFamily="34" charset="77"/>
                  <a:cs typeface="Arial"/>
                  <a:sym typeface="Arial"/>
                </a:rPr>
                <a:t>Derived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Gill Sans MT" panose="020B0502020104020203" pitchFamily="34" charset="77"/>
                <a:cs typeface="Arial"/>
                <a:sym typeface="Arial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BFE65B4-52BA-2194-0170-1FFC789F5F50}"/>
                </a:ext>
              </a:extLst>
            </p:cNvPr>
            <p:cNvGrpSpPr/>
            <p:nvPr/>
          </p:nvGrpSpPr>
          <p:grpSpPr>
            <a:xfrm>
              <a:off x="2605760" y="3680433"/>
              <a:ext cx="258258" cy="527993"/>
              <a:chOff x="2141816" y="3712597"/>
              <a:chExt cx="258258" cy="527993"/>
            </a:xfrm>
          </p:grpSpPr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F4FD2571-E3D3-C511-AE87-96BF15541EA9}"/>
                  </a:ext>
                </a:extLst>
              </p:cNvPr>
              <p:cNvSpPr/>
              <p:nvPr/>
            </p:nvSpPr>
            <p:spPr>
              <a:xfrm>
                <a:off x="2146041" y="3755571"/>
                <a:ext cx="249261" cy="240028"/>
              </a:xfrm>
              <a:custGeom>
                <a:avLst/>
                <a:gdLst>
                  <a:gd name="connsiteX0" fmla="*/ 0 w 305250"/>
                  <a:gd name="connsiteY0" fmla="*/ 0 h 305250"/>
                  <a:gd name="connsiteX1" fmla="*/ 305251 w 305250"/>
                  <a:gd name="connsiteY1" fmla="*/ 0 h 305250"/>
                  <a:gd name="connsiteX2" fmla="*/ 305251 w 305250"/>
                  <a:gd name="connsiteY2" fmla="*/ 305251 h 305250"/>
                  <a:gd name="connsiteX3" fmla="*/ 0 w 305250"/>
                  <a:gd name="connsiteY3" fmla="*/ 305251 h 30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5250" h="305250">
                    <a:moveTo>
                      <a:pt x="0" y="0"/>
                    </a:moveTo>
                    <a:lnTo>
                      <a:pt x="305251" y="0"/>
                    </a:lnTo>
                    <a:lnTo>
                      <a:pt x="305251" y="305251"/>
                    </a:lnTo>
                    <a:lnTo>
                      <a:pt x="0" y="305251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F7CF4FB3-B5E7-B0F7-F2E5-04E0295CCB35}"/>
                  </a:ext>
                </a:extLst>
              </p:cNvPr>
              <p:cNvSpPr txBox="1"/>
              <p:nvPr/>
            </p:nvSpPr>
            <p:spPr>
              <a:xfrm>
                <a:off x="2141816" y="3712597"/>
                <a:ext cx="257709" cy="28782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 anchorCtr="1">
                <a:normAutofit/>
              </a:bodyPr>
              <a:lstStyle/>
              <a:p>
                <a:pPr algn="ctr"/>
                <a:r>
                  <a:rPr lang="en-US" sz="1800" spc="0" baseline="0" dirty="0">
                    <a:ln/>
                    <a:solidFill>
                      <a:srgbClr val="FFFFFF"/>
                    </a:solidFill>
                    <a:latin typeface="Gill Sans MT" panose="020B0502020104020203" pitchFamily="34" charset="77"/>
                    <a:cs typeface="Calibri"/>
                    <a:sym typeface="Calibri"/>
                    <a:rtl val="0"/>
                  </a:rPr>
                  <a:t>A</a:t>
                </a:r>
              </a:p>
            </p:txBody>
          </p:sp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C95DD070-E9D8-88B5-AB17-5BE2AD8F5184}"/>
                  </a:ext>
                </a:extLst>
              </p:cNvPr>
              <p:cNvGrpSpPr/>
              <p:nvPr/>
            </p:nvGrpSpPr>
            <p:grpSpPr>
              <a:xfrm>
                <a:off x="2206273" y="4058980"/>
                <a:ext cx="193801" cy="181610"/>
                <a:chOff x="5188450" y="825619"/>
                <a:chExt cx="193801" cy="181610"/>
              </a:xfrm>
            </p:grpSpPr>
            <p:sp>
              <p:nvSpPr>
                <p:cNvPr id="548" name="Freeform: Shape 547">
                  <a:extLst>
                    <a:ext uri="{FF2B5EF4-FFF2-40B4-BE49-F238E27FC236}">
                      <a16:creationId xmlns:a16="http://schemas.microsoft.com/office/drawing/2014/main" id="{D4A51CE6-FB4D-7701-94BF-3A5FADDBC561}"/>
                    </a:ext>
                  </a:extLst>
                </p:cNvPr>
                <p:cNvSpPr/>
                <p:nvPr/>
              </p:nvSpPr>
              <p:spPr>
                <a:xfrm>
                  <a:off x="5188450" y="825619"/>
                  <a:ext cx="185246" cy="181610"/>
                </a:xfrm>
                <a:custGeom>
                  <a:avLst/>
                  <a:gdLst>
                    <a:gd name="connsiteX0" fmla="*/ 0 w 305250"/>
                    <a:gd name="connsiteY0" fmla="*/ 0 h 305250"/>
                    <a:gd name="connsiteX1" fmla="*/ 305251 w 305250"/>
                    <a:gd name="connsiteY1" fmla="*/ 0 h 305250"/>
                    <a:gd name="connsiteX2" fmla="*/ 305251 w 305250"/>
                    <a:gd name="connsiteY2" fmla="*/ 305251 h 305250"/>
                    <a:gd name="connsiteX3" fmla="*/ 0 w 305250"/>
                    <a:gd name="connsiteY3" fmla="*/ 305251 h 30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5250" h="305250">
                      <a:moveTo>
                        <a:pt x="0" y="0"/>
                      </a:moveTo>
                      <a:lnTo>
                        <a:pt x="305251" y="0"/>
                      </a:lnTo>
                      <a:lnTo>
                        <a:pt x="305251" y="305251"/>
                      </a:lnTo>
                      <a:lnTo>
                        <a:pt x="0" y="3052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49" name="TextBox 548">
                  <a:extLst>
                    <a:ext uri="{FF2B5EF4-FFF2-40B4-BE49-F238E27FC236}">
                      <a16:creationId xmlns:a16="http://schemas.microsoft.com/office/drawing/2014/main" id="{438D2374-9AB9-C0BA-A723-906C0EBB3280}"/>
                    </a:ext>
                  </a:extLst>
                </p:cNvPr>
                <p:cNvSpPr txBox="1"/>
                <p:nvPr/>
              </p:nvSpPr>
              <p:spPr>
                <a:xfrm>
                  <a:off x="5194304" y="825619"/>
                  <a:ext cx="187947" cy="1816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b" anchorCtr="1">
                  <a:normAutofit fontScale="77500" lnSpcReduction="20000"/>
                </a:bodyPr>
                <a:lstStyle/>
                <a:p>
                  <a:pPr algn="ctr"/>
                  <a:r>
                    <a:rPr lang="en-US" sz="1800" spc="0" baseline="0" dirty="0">
                      <a:ln/>
                      <a:solidFill>
                        <a:srgbClr val="FFFFFF"/>
                      </a:solidFill>
                      <a:latin typeface="Gill Sans MT" panose="020B0502020104020203" pitchFamily="34" charset="77"/>
                      <a:cs typeface="Calibri"/>
                      <a:sym typeface="Calibri"/>
                      <a:rtl val="0"/>
                    </a:rPr>
                    <a:t>B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219373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5031</TotalTime>
  <Words>574</Words>
  <Application>Microsoft Office PowerPoint</Application>
  <PresentationFormat>On-screen Show (16:9)</PresentationFormat>
  <Paragraphs>204</Paragraphs>
  <Slides>18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 MT</vt:lpstr>
      <vt:lpstr>Bauhaus 93</vt:lpstr>
      <vt:lpstr>Wingdings</vt:lpstr>
      <vt:lpstr>Simple Light</vt:lpstr>
      <vt:lpstr>The LionWeb Initiative</vt:lpstr>
      <vt:lpstr>Project Overview</vt:lpstr>
      <vt:lpstr>Mission</vt:lpstr>
      <vt:lpstr>Why – Rationale</vt:lpstr>
      <vt:lpstr>How – Principles</vt:lpstr>
      <vt:lpstr>What are we working on</vt:lpstr>
      <vt:lpstr>What not – Out of Scope</vt:lpstr>
      <vt:lpstr>Technical Overview</vt:lpstr>
      <vt:lpstr>Reference Architecture: Parts</vt:lpstr>
      <vt:lpstr>Reference Architecture: Protocols</vt:lpstr>
      <vt:lpstr>Meta-Metamodel</vt:lpstr>
      <vt:lpstr>Built-in Meta Model Standard Library</vt:lpstr>
      <vt:lpstr>Showtime</vt:lpstr>
      <vt:lpstr>PowerPoint Presentation</vt:lpstr>
      <vt:lpstr>PowerPoint Presentation</vt:lpstr>
      <vt:lpstr>Demo Contents</vt:lpstr>
      <vt:lpstr>PowerPoint Presentation</vt:lpstr>
      <vt:lpstr>Near Term 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LionWeb Initiative</dc:title>
  <cp:lastModifiedBy>Niko</cp:lastModifiedBy>
  <cp:revision>27</cp:revision>
  <dcterms:modified xsi:type="dcterms:W3CDTF">2023-11-11T23:15:54Z</dcterms:modified>
</cp:coreProperties>
</file>