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04" r:id="rId12"/>
    <p:sldId id="305" r:id="rId13"/>
    <p:sldId id="326" r:id="rId14"/>
    <p:sldId id="306" r:id="rId15"/>
    <p:sldId id="307" r:id="rId16"/>
    <p:sldId id="308" r:id="rId17"/>
    <p:sldId id="309" r:id="rId18"/>
    <p:sldId id="310" r:id="rId19"/>
    <p:sldId id="311" r:id="rId20"/>
    <p:sldId id="329" r:id="rId21"/>
    <p:sldId id="314" r:id="rId22"/>
    <p:sldId id="317" r:id="rId23"/>
    <p:sldId id="315" r:id="rId24"/>
    <p:sldId id="316" r:id="rId25"/>
    <p:sldId id="318" r:id="rId26"/>
    <p:sldId id="322" r:id="rId27"/>
    <p:sldId id="328" r:id="rId28"/>
    <p:sldId id="324" r:id="rId29"/>
    <p:sldId id="319" r:id="rId30"/>
    <p:sldId id="320" r:id="rId31"/>
    <p:sldId id="321" r:id="rId32"/>
    <p:sldId id="327" r:id="rId3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11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2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08/10/2024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mer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mer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LionWeb-io/specification/issu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" TargetMode="External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566981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42664"/>
              </p:ext>
            </p:extLst>
          </p:nvPr>
        </p:nvGraphicFramePr>
        <p:xfrm>
          <a:off x="1013480" y="1693813"/>
          <a:ext cx="10165039" cy="4724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US" sz="1600" b="0" i="0" dirty="0">
                          <a:latin typeface="Gilmer Medium" pitchFamily="2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mer" pitchFamily="2" charset="77"/>
                        </a:rPr>
                        <a:t>Tomassetti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Strumenta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mer Medium" pitchFamily="2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mer Medium" pitchFamily="2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GB" sz="1600" b="0" i="0" dirty="0">
                          <a:latin typeface="Gilmer Medium" pitchFamily="2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Meinte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Boersma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DSL Consulting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mer Medium" pitchFamily="2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mer Medium" pitchFamily="2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GB" sz="1600" b="0" i="0" dirty="0">
                          <a:latin typeface="Gilmer Medium" pitchFamily="2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endParaRPr lang="en-NL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mer" pitchFamily="2" charset="77"/>
                        </a:rPr>
                        <a:t>Stalla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Strumenta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GB" sz="1600" b="0" i="0" dirty="0">
                          <a:latin typeface="Gilmer Medium" pitchFamily="2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Ulyana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Tikhonova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  <a:p>
                      <a:r>
                        <a:rPr lang="en-GB" sz="1600" b="0" i="0" dirty="0">
                          <a:latin typeface="Gilmer Medium" pitchFamily="2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Erkan Diken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Artifacts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The LionWeb Repository implements the Bulk API and allows storage and retrieval of nodes.</a:t>
            </a:r>
          </a:p>
          <a:p>
            <a:pPr lvl="1"/>
            <a:r>
              <a:rPr lang="en-US" dirty="0"/>
              <a:t>The LionWeb Repository guarantees that the stored model is and will always be a properly structured tree, e.g.:</a:t>
            </a:r>
          </a:p>
          <a:p>
            <a:pPr lvl="2"/>
            <a:r>
              <a:rPr lang="en-US" dirty="0"/>
              <a:t>Each node has exactly one parent (except for partitions nodes)</a:t>
            </a:r>
          </a:p>
          <a:p>
            <a:pPr lvl="2"/>
            <a:r>
              <a:rPr lang="en-US" dirty="0"/>
              <a:t>Node ids are unique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pPr lvl="1"/>
            <a:r>
              <a:rPr lang="en-US" dirty="0"/>
              <a:t>History allows one to query the model at any previous state</a:t>
            </a:r>
          </a:p>
          <a:p>
            <a:r>
              <a:rPr lang="en-US" dirty="0"/>
              <a:t>Optimized methods for uploading mega-models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Using PostgreSQL as database</a:t>
            </a:r>
          </a:p>
          <a:p>
            <a:pPr lvl="1"/>
            <a:r>
              <a:rPr lang="en-US" dirty="0"/>
              <a:t>Server written in TypeScript</a:t>
            </a:r>
          </a:p>
          <a:p>
            <a:pPr lvl="1"/>
            <a:r>
              <a:rPr lang="en-US" dirty="0"/>
              <a:t>Uses LionWeb TypeScript project for</a:t>
            </a:r>
          </a:p>
          <a:p>
            <a:pPr lvl="2"/>
            <a:r>
              <a:rPr lang="en-US" dirty="0"/>
              <a:t>Type definitions of LionWeb JSON structure</a:t>
            </a:r>
          </a:p>
          <a:p>
            <a:pPr lvl="2"/>
            <a:r>
              <a:rPr lang="en-US" dirty="0"/>
              <a:t>Validation of LionWeb JSON in incoming calls</a:t>
            </a:r>
          </a:p>
          <a:p>
            <a:pPr lvl="2"/>
            <a:r>
              <a:rPr lang="en-US" dirty="0"/>
              <a:t>Diff using JSON diff</a:t>
            </a:r>
          </a:p>
          <a:p>
            <a:r>
              <a:rPr lang="en-US" dirty="0"/>
              <a:t>Includes TypeScript client helper package</a:t>
            </a:r>
          </a:p>
          <a:p>
            <a:pPr lvl="1"/>
            <a:r>
              <a:rPr lang="en-US" dirty="0"/>
              <a:t>To make using the repository easy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Assume this depends on where and how it is used</a:t>
            </a:r>
          </a:p>
          <a:p>
            <a:r>
              <a:rPr lang="en-US" dirty="0"/>
              <a:t>Distributed as source code or Docker image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C#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Kotlin-like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Mass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GB" dirty="0"/>
              <a:t>Annotations, dynamic nodes</a:t>
            </a:r>
          </a:p>
          <a:p>
            <a:r>
              <a:rPr lang="en-GB" dirty="0"/>
              <a:t>Generator LionWeb M2 </a:t>
            </a:r>
            <a:r>
              <a:rPr lang="en-GB" dirty="0">
                <a:sym typeface="Wingdings" panose="05000000000000000000" pitchFamily="2" charset="2"/>
              </a:rPr>
              <a:t> Typescript types, </a:t>
            </a:r>
            <a:r>
              <a:rPr lang="en-US" dirty="0">
                <a:sym typeface="Wingdings" panose="05000000000000000000" pitchFamily="2" charset="2"/>
              </a:rPr>
              <a:t>o</a:t>
            </a:r>
            <a:r>
              <a:rPr lang="en-NL" dirty="0" err="1"/>
              <a:t>ptionally</a:t>
            </a:r>
            <a:r>
              <a:rPr lang="en-NL" dirty="0"/>
              <a:t> reactive using </a:t>
            </a:r>
            <a:r>
              <a:rPr lang="en-NL" dirty="0" err="1"/>
              <a:t>mobx</a:t>
            </a:r>
            <a:endParaRPr lang="en-GB" dirty="0"/>
          </a:p>
          <a:p>
            <a:r>
              <a:rPr lang="en-GB" dirty="0"/>
              <a:t>Command line utilities</a:t>
            </a:r>
          </a:p>
          <a:p>
            <a:pPr lvl="1"/>
            <a:r>
              <a:rPr lang="en-GB" dirty="0"/>
              <a:t>Validator</a:t>
            </a:r>
          </a:p>
          <a:p>
            <a:pPr lvl="1"/>
            <a:r>
              <a:rPr lang="en-GB" dirty="0"/>
              <a:t>Differ</a:t>
            </a:r>
          </a:p>
          <a:p>
            <a:pPr lvl="1"/>
            <a:r>
              <a:rPr lang="en-GB" dirty="0" err="1"/>
              <a:t>Textualizer</a:t>
            </a:r>
            <a:endParaRPr lang="en-GB" dirty="0"/>
          </a:p>
          <a:p>
            <a:pPr lvl="1"/>
            <a:r>
              <a:rPr lang="en-GB" dirty="0"/>
              <a:t>Diagram generator for languages (</a:t>
            </a:r>
            <a:r>
              <a:rPr lang="en-GB" dirty="0" err="1"/>
              <a:t>PlantUML</a:t>
            </a:r>
            <a:r>
              <a:rPr lang="en-GB" dirty="0"/>
              <a:t>/mermaid)</a:t>
            </a:r>
          </a:p>
          <a:p>
            <a:pPr lvl="1"/>
            <a:r>
              <a:rPr lang="en-GB" dirty="0"/>
              <a:t>Measure</a:t>
            </a:r>
          </a:p>
          <a:p>
            <a:pPr lvl="1"/>
            <a:r>
              <a:rPr lang="en-GB" dirty="0"/>
              <a:t>Repair</a:t>
            </a:r>
          </a:p>
          <a:p>
            <a:pPr lvl="1"/>
            <a:r>
              <a:rPr lang="en-GB" dirty="0"/>
              <a:t>Sort</a:t>
            </a:r>
          </a:p>
          <a:p>
            <a:pPr lvl="1"/>
            <a:r>
              <a:rPr lang="en-GB" dirty="0"/>
              <a:t>Infer language from JSON instance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https://github.com/LionWeb-io/lionweb-typescript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Overview 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The LionWeb M3 language in Freon format.</a:t>
            </a:r>
          </a:p>
          <a:p>
            <a:pPr lvl="1"/>
            <a:r>
              <a:rPr lang="en-GB" dirty="0">
                <a:solidFill>
                  <a:srgbClr val="1F2328"/>
                </a:solidFill>
                <a:latin typeface="-apple-system"/>
              </a:rPr>
              <a:t>A LionWeb M2 Web 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editor to edit LionWeb language definitions.</a:t>
            </a:r>
          </a:p>
          <a:p>
            <a:pPr lvl="1"/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The editor stores the language as JSON using the LionWeb serialization format, therefore other LionWeb enabled tools can use the language definition.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 (closed)</a:t>
            </a:r>
          </a:p>
          <a:p>
            <a:pPr lvl="1"/>
            <a:r>
              <a:rPr lang="en-US" dirty="0"/>
              <a:t>Keep discussions running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nl-NL" dirty="0" err="1"/>
              <a:t>Several</a:t>
            </a:r>
            <a:r>
              <a:rPr lang="nl-NL" dirty="0"/>
              <a:t> test suites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09659-33A0-0565-E1F0-8BF098DBF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 I send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737428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274664"/>
            <a:chOff x="3723155" y="1420721"/>
            <a:chExt cx="3601941" cy="227466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3"/>
              <a:ext cx="2831598" cy="1939462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8714897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</a:rPr>
                <a:t>Store subtree message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575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1245821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69213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</a:rPr>
                <a:t>Repository after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207F98-1D64-CF8E-7CBF-CD02FC598EAA}"/>
              </a:ext>
            </a:extLst>
          </p:cNvPr>
          <p:cNvGrpSpPr/>
          <p:nvPr/>
        </p:nvGrpSpPr>
        <p:grpSpPr>
          <a:xfrm>
            <a:off x="978010" y="3107203"/>
            <a:ext cx="3463457" cy="2600345"/>
            <a:chOff x="978010" y="3107203"/>
            <a:chExt cx="3463457" cy="2600345"/>
          </a:xfrm>
        </p:grpSpPr>
        <p:sp>
          <p:nvSpPr>
            <p:cNvPr id="20" name="Doughnut 19">
              <a:extLst>
                <a:ext uri="{FF2B5EF4-FFF2-40B4-BE49-F238E27FC236}">
                  <a16:creationId xmlns:a16="http://schemas.microsoft.com/office/drawing/2014/main" id="{C8F51B82-1919-920E-4234-E84759F0424A}"/>
                </a:ext>
              </a:extLst>
            </p:cNvPr>
            <p:cNvSpPr/>
            <p:nvPr/>
          </p:nvSpPr>
          <p:spPr>
            <a:xfrm>
              <a:off x="978010" y="4925188"/>
              <a:ext cx="1250685" cy="782360"/>
            </a:xfrm>
            <a:prstGeom prst="donut">
              <a:avLst>
                <a:gd name="adj" fmla="val 717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7DFB26D-4508-EA9F-FFA6-313FCF676B03}"/>
                </a:ext>
              </a:extLst>
            </p:cNvPr>
            <p:cNvCxnSpPr>
              <a:cxnSpLocks/>
              <a:stCxn id="23" idx="2"/>
              <a:endCxn id="20" idx="6"/>
            </p:cNvCxnSpPr>
            <p:nvPr/>
          </p:nvCxnSpPr>
          <p:spPr>
            <a:xfrm rot="5400000">
              <a:off x="2172035" y="3810195"/>
              <a:ext cx="1562834" cy="1449513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53CCD-678D-27C4-6AE6-F52F51235B76}"/>
                </a:ext>
              </a:extLst>
            </p:cNvPr>
            <p:cNvSpPr txBox="1"/>
            <p:nvPr/>
          </p:nvSpPr>
          <p:spPr>
            <a:xfrm>
              <a:off x="2914949" y="3107203"/>
              <a:ext cx="152651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rgbClr val="C00000"/>
                  </a:solidFill>
                </a:rPr>
                <a:t>B is no longer a child of 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271840-1B07-E866-C7A8-1D2BA211CA35}"/>
              </a:ext>
            </a:extLst>
          </p:cNvPr>
          <p:cNvGrpSpPr/>
          <p:nvPr/>
        </p:nvGrpSpPr>
        <p:grpSpPr>
          <a:xfrm>
            <a:off x="3883056" y="4992377"/>
            <a:ext cx="2687777" cy="1276383"/>
            <a:chOff x="3883056" y="4992377"/>
            <a:chExt cx="2687777" cy="1276383"/>
          </a:xfrm>
        </p:grpSpPr>
        <p:sp>
          <p:nvSpPr>
            <p:cNvPr id="19" name="Doughnut 18">
              <a:extLst>
                <a:ext uri="{FF2B5EF4-FFF2-40B4-BE49-F238E27FC236}">
                  <a16:creationId xmlns:a16="http://schemas.microsoft.com/office/drawing/2014/main" id="{A6552CF4-75AE-4E6C-73EB-270A06BA1FDF}"/>
                </a:ext>
              </a:extLst>
            </p:cNvPr>
            <p:cNvSpPr/>
            <p:nvPr/>
          </p:nvSpPr>
          <p:spPr>
            <a:xfrm>
              <a:off x="3883056" y="5486400"/>
              <a:ext cx="1250685" cy="782360"/>
            </a:xfrm>
            <a:prstGeom prst="donut">
              <a:avLst>
                <a:gd name="adj" fmla="val 717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D7616-7221-BA85-5639-50174BC56536}"/>
                </a:ext>
              </a:extLst>
            </p:cNvPr>
            <p:cNvSpPr txBox="1"/>
            <p:nvPr/>
          </p:nvSpPr>
          <p:spPr>
            <a:xfrm>
              <a:off x="5320148" y="4992377"/>
              <a:ext cx="125068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rgbClr val="C00000"/>
                  </a:solidFill>
                </a:rPr>
                <a:t>G has been deleted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8ADF9364-AC5D-E883-4BBC-A2DA6F69B369}"/>
                </a:ext>
              </a:extLst>
            </p:cNvPr>
            <p:cNvCxnSpPr>
              <a:cxnSpLocks/>
              <a:stCxn id="31" idx="2"/>
              <a:endCxn id="19" idx="6"/>
            </p:cNvCxnSpPr>
            <p:nvPr/>
          </p:nvCxnSpPr>
          <p:spPr>
            <a:xfrm rot="5400000">
              <a:off x="5420180" y="5352269"/>
              <a:ext cx="238872" cy="811750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mer Medium" pitchFamily="2" charset="77"/>
            </a:endParaRPr>
          </a:p>
          <a:p>
            <a:endParaRPr lang="en-US" b="1" dirty="0">
              <a:latin typeface="Gilmer Medium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mer Medium" pitchFamily="2" charset="77"/>
              </a:rPr>
              <a:t>Meinte</a:t>
            </a:r>
            <a:r>
              <a:rPr lang="en-US" b="1" dirty="0">
                <a:latin typeface="Gilmer Medium" pitchFamily="2" charset="77"/>
              </a:rPr>
              <a:t> Boersma	</a:t>
            </a:r>
            <a:r>
              <a:rPr lang="en-US" dirty="0">
                <a:latin typeface="Gilmer" pitchFamily="2" charset="77"/>
              </a:rPr>
              <a:t>Freelancer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Norman Koester	</a:t>
            </a:r>
            <a:r>
              <a:rPr lang="en-US" dirty="0" err="1">
                <a:latin typeface="Gilmer" pitchFamily="2" charset="77"/>
              </a:rPr>
              <a:t>itemis</a:t>
            </a:r>
            <a:r>
              <a:rPr lang="en-US" dirty="0">
                <a:latin typeface="Gilmer" pitchFamily="2" charset="77"/>
              </a:rPr>
              <a:t> (Modelix)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mer Medium" pitchFamily="2" charset="77"/>
              </a:rPr>
              <a:t>Sergej</a:t>
            </a:r>
            <a:r>
              <a:rPr lang="en-US" b="1" dirty="0">
                <a:latin typeface="Gilmer Medium" pitchFamily="2" charset="77"/>
              </a:rPr>
              <a:t> </a:t>
            </a:r>
            <a:r>
              <a:rPr lang="en-US" b="1" dirty="0" err="1">
                <a:latin typeface="Gilmer Medium" pitchFamily="2" charset="77"/>
              </a:rPr>
              <a:t>Koscejev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>
                <a:latin typeface="Gilmer" pitchFamily="2" charset="77"/>
              </a:rPr>
              <a:t>Freelancer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Sascha </a:t>
            </a:r>
            <a:r>
              <a:rPr lang="en-US" b="1" dirty="0" err="1">
                <a:latin typeface="Gilmer Medium" pitchFamily="2" charset="77"/>
              </a:rPr>
              <a:t>Lisson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 err="1">
                <a:latin typeface="Gilmer" pitchFamily="2" charset="77"/>
              </a:rPr>
              <a:t>itemis</a:t>
            </a:r>
            <a:r>
              <a:rPr lang="en-US" dirty="0">
                <a:latin typeface="Gilmer" pitchFamily="2" charset="77"/>
              </a:rPr>
              <a:t> (Modelix)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Eugen Schindler	</a:t>
            </a:r>
            <a:r>
              <a:rPr lang="en-US" dirty="0">
                <a:latin typeface="Gilmer" pitchFamily="2" charset="77"/>
              </a:rPr>
              <a:t>Canon Production Printing</a:t>
            </a:r>
            <a:endParaRPr lang="en-NL" dirty="0">
              <a:latin typeface="Gilmer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800" dirty="0"/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mer Medium" pitchFamily="2" charset="77"/>
            </a:endParaRPr>
          </a:p>
          <a:p>
            <a:endParaRPr lang="en" sz="1600" b="1" dirty="0">
              <a:latin typeface="Gilmer Medium" pitchFamily="2" charset="77"/>
            </a:endParaRPr>
          </a:p>
          <a:p>
            <a:r>
              <a:rPr lang="en" sz="1600" b="1" dirty="0">
                <a:latin typeface="Gilmer Medium" pitchFamily="2" charset="77"/>
              </a:rPr>
              <a:t>Want to work with us: 	</a:t>
            </a:r>
            <a:r>
              <a:rPr lang="en-NL" sz="1600" b="1" dirty="0">
                <a:latin typeface="Gilmer Medium" pitchFamily="2" charset="77"/>
              </a:rPr>
              <a:t> 			Git</a:t>
            </a:r>
            <a:r>
              <a:rPr lang="en-US" sz="1600" b="1" dirty="0">
                <a:latin typeface="Gilmer Medium" pitchFamily="2" charset="77"/>
              </a:rPr>
              <a:t>H</a:t>
            </a:r>
            <a:r>
              <a:rPr lang="en-NL" sz="1600" b="1" dirty="0" err="1">
                <a:latin typeface="Gilmer Medium" pitchFamily="2" charset="77"/>
              </a:rPr>
              <a:t>ub</a:t>
            </a:r>
            <a:r>
              <a:rPr lang="en-NL" sz="1600" b="1" dirty="0">
                <a:latin typeface="Gilmer Medium" pitchFamily="2" charset="77"/>
              </a:rPr>
              <a:t>:</a:t>
            </a:r>
            <a:endParaRPr lang="en" sz="1600" b="1" dirty="0">
              <a:latin typeface="Gilmer Medium" pitchFamily="2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mer" pitchFamily="2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mer Medium" pitchFamily="2" charset="77"/>
              </a:rPr>
              <a:t>					</a:t>
            </a:r>
            <a:r>
              <a:rPr lang="en-GB" sz="1600" dirty="0">
                <a:latin typeface="Gilmer" pitchFamily="2" charset="77"/>
                <a:hlinkClick r:id="rId3"/>
              </a:rPr>
              <a:t>https://github.com/LionWeb-io</a:t>
            </a:r>
            <a:r>
              <a:rPr lang="en-NL" sz="1600" dirty="0">
                <a:latin typeface="Gilmer" pitchFamily="2" charset="77"/>
              </a:rPr>
              <a:t> </a:t>
            </a:r>
          </a:p>
          <a:p>
            <a:endParaRPr lang="en-NL" sz="1600" b="1" dirty="0">
              <a:latin typeface="Gilmer Medium" pitchFamily="2" charset="77"/>
            </a:endParaRPr>
          </a:p>
          <a:p>
            <a:endParaRPr lang="en-NL" sz="1600" b="1" dirty="0">
              <a:latin typeface="Gilmer Medium" pitchFamily="2" charset="77"/>
            </a:endParaRPr>
          </a:p>
          <a:p>
            <a:r>
              <a:rPr lang="en" sz="1600" b="1" dirty="0">
                <a:latin typeface="Gilmer Medium" pitchFamily="2" charset="77"/>
              </a:rPr>
              <a:t>Slack to follow us, use, or implement LionWeb</a:t>
            </a:r>
            <a:r>
              <a:rPr lang="en-NL" sz="1600" b="1" dirty="0">
                <a:latin typeface="Gilmer Medium" pitchFamily="2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mer" pitchFamily="2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mer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000" dirty="0"/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mer Medium" pitchFamily="2" charset="77"/>
            </a:endParaRPr>
          </a:p>
          <a:p>
            <a:endParaRPr lang="en-US" b="1" dirty="0">
              <a:latin typeface="Gilmer Medium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Alex </a:t>
            </a:r>
            <a:r>
              <a:rPr lang="en-US" b="1" dirty="0" err="1">
                <a:latin typeface="Gilmer Medium" pitchFamily="2" charset="77"/>
              </a:rPr>
              <a:t>Shatalin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 err="1">
                <a:latin typeface="Gilmer" pitchFamily="2" charset="77"/>
              </a:rPr>
              <a:t>Jetbrains</a:t>
            </a:r>
            <a:r>
              <a:rPr lang="en-US" dirty="0">
                <a:latin typeface="Gilmer" pitchFamily="2" charset="77"/>
              </a:rPr>
              <a:t> (MPS)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Niko Stotz	</a:t>
            </a:r>
            <a:r>
              <a:rPr lang="en-US" dirty="0">
                <a:latin typeface="Gilmer" pitchFamily="2" charset="77"/>
              </a:rPr>
              <a:t>F1RE</a:t>
            </a: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Federico </a:t>
            </a:r>
            <a:r>
              <a:rPr lang="en-US" b="1" dirty="0" err="1">
                <a:latin typeface="Gilmer Medium" pitchFamily="2" charset="77"/>
              </a:rPr>
              <a:t>Tomassetti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 err="1">
                <a:latin typeface="Gilmer" pitchFamily="2" charset="77"/>
              </a:rPr>
              <a:t>Strumenta</a:t>
            </a:r>
            <a:r>
              <a:rPr lang="en-US" dirty="0">
                <a:latin typeface="Gilmer" pitchFamily="2" charset="77"/>
              </a:rPr>
              <a:t> (ANTLR)</a:t>
            </a:r>
            <a:endParaRPr lang="en-NL" dirty="0">
              <a:latin typeface="Gilmer" pitchFamily="2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Markus </a:t>
            </a:r>
            <a:r>
              <a:rPr lang="en-US" b="1" dirty="0" err="1">
                <a:latin typeface="Gilmer Medium" pitchFamily="2" charset="77"/>
              </a:rPr>
              <a:t>Voelter</a:t>
            </a:r>
            <a:r>
              <a:rPr lang="en-US" b="1" dirty="0">
                <a:latin typeface="Gilmer Medium" pitchFamily="2" charset="77"/>
              </a:rPr>
              <a:t>	</a:t>
            </a:r>
            <a:r>
              <a:rPr lang="en-US" dirty="0">
                <a:latin typeface="Gilmer" pitchFamily="2" charset="77"/>
              </a:rPr>
              <a:t>Freelancer</a:t>
            </a: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mer Medium" pitchFamily="2" charset="77"/>
              </a:rPr>
              <a:t>Jos Warmer	</a:t>
            </a:r>
            <a:r>
              <a:rPr lang="en-US" dirty="0">
                <a:latin typeface="Gilmer" pitchFamily="2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36015D1-111A-2EFD-D627-4AC6E58E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AF22-A3CB-1174-82D4-314AE927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Backup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05947-9517-F35F-92BF-808FC0E9D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8EB2202-2552-9B62-DBD0-38C0B76A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2236304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mer Heavy" pitchFamily="2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mer Heavy" pitchFamily="2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mer Heavy" pitchFamily="2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2630-0129-88C9-0E00-9C4F2946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issue: Multiple Inheritance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3443-8780-D402-FBA5-189230D35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5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DF74-0A1A-4D13-5302-91D54D3D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Issue: Derived models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F2DF-EEC4-6F0D-C2B6-B5F7BC6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4315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3A8AC-B01A-B748-177E-FFBBC46E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4D5A-2EE7-81BC-FC7D-249FD2A8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 “Store”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E9ABA-A5DF-2A05-0AB9-B975B1A3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Validate that incoming JSON is correct LionWeb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incoming tree with the tree in the database</a:t>
            </a:r>
          </a:p>
          <a:p>
            <a:pPr marL="1143000" lvl="1" indent="-457200"/>
            <a:r>
              <a:rPr lang="en-US" dirty="0"/>
              <a:t>Changes directly from the incoming JSON</a:t>
            </a:r>
          </a:p>
          <a:p>
            <a:pPr marL="1143000" lvl="1" indent="-457200"/>
            <a:r>
              <a:rPr lang="en-US" dirty="0"/>
              <a:t>Implicit changes as a result of the incoming JSON to make it a correct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SQL query to make those changes in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success or failure</a:t>
            </a:r>
          </a:p>
          <a:p>
            <a:pPr marL="11430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2B1A58-9A29-416A-4EDB-BBC18B752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7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C81FA7-16F3-C07A-D96D-8E899867E98F}"/>
              </a:ext>
            </a:extLst>
          </p:cNvPr>
          <p:cNvSpPr txBox="1"/>
          <p:nvPr/>
        </p:nvSpPr>
        <p:spPr>
          <a:xfrm>
            <a:off x="3428212" y="5287247"/>
            <a:ext cx="1110553" cy="1081568"/>
          </a:xfrm>
          <a:prstGeom prst="rect">
            <a:avLst/>
          </a:prstGeom>
          <a:solidFill>
            <a:srgbClr val="E6752A"/>
          </a:solidFill>
          <a:ln w="28575">
            <a:noFill/>
          </a:ln>
        </p:spPr>
        <p:txBody>
          <a:bodyPr wrap="none" rtlCol="0">
            <a:noAutofit/>
          </a:bodyPr>
          <a:lstStyle/>
          <a:p>
            <a:pPr algn="r"/>
            <a:endParaRPr lang="en-NL" sz="2400" b="1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C67D-E42E-6893-BBF8-22715540B46E}"/>
              </a:ext>
            </a:extLst>
          </p:cNvPr>
          <p:cNvSpPr txBox="1"/>
          <p:nvPr/>
        </p:nvSpPr>
        <p:spPr>
          <a:xfrm>
            <a:off x="4517843" y="5287247"/>
            <a:ext cx="3734082" cy="1081568"/>
          </a:xfrm>
          <a:prstGeom prst="rect">
            <a:avLst/>
          </a:prstGeom>
          <a:solidFill>
            <a:srgbClr val="E6752A">
              <a:alpha val="24876"/>
            </a:srgbClr>
          </a:solidFill>
          <a:ln w="285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GB" sz="2400" b="1" dirty="0">
                <a:solidFill>
                  <a:srgbClr val="E6752A"/>
                </a:solidFill>
                <a:latin typeface="Gilmer Bold" pitchFamily="2" charset="77"/>
              </a:rPr>
              <a:t>P</a:t>
            </a:r>
            <a:r>
              <a:rPr lang="en-NL" sz="2400" b="1" dirty="0">
                <a:solidFill>
                  <a:srgbClr val="E6752A"/>
                </a:solidFill>
                <a:latin typeface="Gilmer Bold" pitchFamily="2" charset="77"/>
              </a:rPr>
              <a:t>rotocols (bulk / delta)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C0C10-6739-7E57-2BBE-EAD95399151B}"/>
              </a:ext>
            </a:extLst>
          </p:cNvPr>
          <p:cNvGrpSpPr/>
          <p:nvPr/>
        </p:nvGrpSpPr>
        <p:grpSpPr>
          <a:xfrm>
            <a:off x="4120240" y="2697919"/>
            <a:ext cx="2975575" cy="1689127"/>
            <a:chOff x="4323153" y="1468423"/>
            <a:chExt cx="2231682" cy="1266845"/>
          </a:xfrm>
        </p:grpSpPr>
        <p:sp>
          <p:nvSpPr>
            <p:cNvPr id="9" name="Freeform: Shape 403">
              <a:extLst>
                <a:ext uri="{FF2B5EF4-FFF2-40B4-BE49-F238E27FC236}">
                  <a16:creationId xmlns:a16="http://schemas.microsoft.com/office/drawing/2014/main" id="{CD858DE8-6AC8-7BED-5822-B3BBCB2310AD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04">
              <a:extLst>
                <a:ext uri="{FF2B5EF4-FFF2-40B4-BE49-F238E27FC236}">
                  <a16:creationId xmlns:a16="http://schemas.microsoft.com/office/drawing/2014/main" id="{5C6DCC6B-DA01-59C3-2B47-869549E8158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11" name="Freeform: Shape 405">
              <a:extLst>
                <a:ext uri="{FF2B5EF4-FFF2-40B4-BE49-F238E27FC236}">
                  <a16:creationId xmlns:a16="http://schemas.microsoft.com/office/drawing/2014/main" id="{18A9B3F7-999B-9E36-9915-9AF5D7264ED2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2" name="Freeform: Shape 406">
              <a:extLst>
                <a:ext uri="{FF2B5EF4-FFF2-40B4-BE49-F238E27FC236}">
                  <a16:creationId xmlns:a16="http://schemas.microsoft.com/office/drawing/2014/main" id="{E82F6A25-50D5-B448-A45A-1293798E91DF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72D6FBA3-6961-E9AB-6E86-AC0A5BBF0BB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4ABEA1-D910-E297-7717-EB2C9DC98D3D}"/>
              </a:ext>
            </a:extLst>
          </p:cNvPr>
          <p:cNvGrpSpPr/>
          <p:nvPr/>
        </p:nvGrpSpPr>
        <p:grpSpPr>
          <a:xfrm>
            <a:off x="4733223" y="2597716"/>
            <a:ext cx="1553472" cy="1662567"/>
            <a:chOff x="3549917" y="1513740"/>
            <a:chExt cx="1165104" cy="1246925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3549917" y="1618433"/>
              <a:ext cx="1165104" cy="1142232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4374456" y="151374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3986222" y="2509757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4249468" y="2280355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3747351" y="2309030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3737601" y="197926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4030097" y="173552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4161719" y="2003160"/>
              <a:ext cx="282745" cy="157714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4470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 Bold" pitchFamily="2" charset="77"/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 Bold" pitchFamily="2" charset="77"/>
              </a:rPr>
              <a:t>   </a:t>
            </a:r>
            <a:r>
              <a:rPr lang="en-US" sz="2400" dirty="0">
                <a:solidFill>
                  <a:srgbClr val="1F2328"/>
                </a:solidFill>
              </a:rPr>
              <a:t>Models</a:t>
            </a: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b="1" dirty="0">
                <a:solidFill>
                  <a:srgbClr val="1F2328"/>
                </a:solidFill>
                <a:latin typeface="Gilmer Medium" pitchFamily="2" charset="77"/>
              </a:rPr>
              <a:t>Original</a:t>
            </a:r>
            <a:endParaRPr lang="en-US" sz="2000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b="1" dirty="0">
                <a:solidFill>
                  <a:srgbClr val="1F2328"/>
                </a:solidFill>
                <a:latin typeface="Gilmer Medium" pitchFamily="2" charset="77"/>
              </a:rPr>
              <a:t>Derived</a:t>
            </a:r>
            <a:endParaRPr lang="en-US" sz="2000" b="1" dirty="0">
              <a:solidFill>
                <a:srgbClr val="1F2328"/>
              </a:solidFill>
              <a:latin typeface="Gilmer Medium" pitchFamily="2" charset="7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80891C-DB37-4ED8-7E60-C5F1FF325B63}"/>
              </a:ext>
            </a:extLst>
          </p:cNvPr>
          <p:cNvGrpSpPr/>
          <p:nvPr/>
        </p:nvGrpSpPr>
        <p:grpSpPr>
          <a:xfrm>
            <a:off x="4027985" y="1791023"/>
            <a:ext cx="1956467" cy="1726888"/>
            <a:chOff x="3020989" y="908721"/>
            <a:chExt cx="1467350" cy="1295166"/>
          </a:xfrm>
        </p:grpSpPr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BACAC70-7EE9-065A-3A70-24A61256309F}"/>
                </a:ext>
              </a:extLst>
            </p:cNvPr>
            <p:cNvSpPr/>
            <p:nvPr/>
          </p:nvSpPr>
          <p:spPr>
            <a:xfrm>
              <a:off x="3020989" y="908721"/>
              <a:ext cx="896984" cy="583063"/>
            </a:xfrm>
            <a:custGeom>
              <a:avLst/>
              <a:gdLst>
                <a:gd name="connsiteX0" fmla="*/ 0 w 1478055"/>
                <a:gd name="connsiteY0" fmla="*/ 163339 h 980012"/>
                <a:gd name="connsiteX1" fmla="*/ 163341 w 1478055"/>
                <a:gd name="connsiteY1" fmla="*/ 0 h 980012"/>
                <a:gd name="connsiteX2" fmla="*/ 1314714 w 1478055"/>
                <a:gd name="connsiteY2" fmla="*/ 0 h 980012"/>
                <a:gd name="connsiteX3" fmla="*/ 1478056 w 1478055"/>
                <a:gd name="connsiteY3" fmla="*/ 163339 h 980012"/>
                <a:gd name="connsiteX4" fmla="*/ 1478056 w 1478055"/>
                <a:gd name="connsiteY4" fmla="*/ 816671 h 980012"/>
                <a:gd name="connsiteX5" fmla="*/ 1314714 w 1478055"/>
                <a:gd name="connsiteY5" fmla="*/ 980012 h 980012"/>
                <a:gd name="connsiteX6" fmla="*/ 163341 w 1478055"/>
                <a:gd name="connsiteY6" fmla="*/ 980012 h 980012"/>
                <a:gd name="connsiteX7" fmla="*/ 0 w 1478055"/>
                <a:gd name="connsiteY7" fmla="*/ 816671 h 98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055" h="980012">
                  <a:moveTo>
                    <a:pt x="0" y="163339"/>
                  </a:moveTo>
                  <a:cubicBezTo>
                    <a:pt x="0" y="73129"/>
                    <a:pt x="73132" y="0"/>
                    <a:pt x="163341" y="0"/>
                  </a:cubicBezTo>
                  <a:lnTo>
                    <a:pt x="1314714" y="0"/>
                  </a:lnTo>
                  <a:cubicBezTo>
                    <a:pt x="1404924" y="0"/>
                    <a:pt x="1478056" y="73129"/>
                    <a:pt x="1478056" y="163339"/>
                  </a:cubicBezTo>
                  <a:lnTo>
                    <a:pt x="1478056" y="816671"/>
                  </a:lnTo>
                  <a:cubicBezTo>
                    <a:pt x="1478056" y="906881"/>
                    <a:pt x="1404924" y="980012"/>
                    <a:pt x="1314714" y="980012"/>
                  </a:cubicBezTo>
                  <a:lnTo>
                    <a:pt x="163341" y="980012"/>
                  </a:lnTo>
                  <a:cubicBezTo>
                    <a:pt x="73132" y="980012"/>
                    <a:pt x="0" y="906881"/>
                    <a:pt x="0" y="816671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D0D0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696E744A-C837-2D0E-69D2-E1FA029DB7B7}"/>
                </a:ext>
              </a:extLst>
            </p:cNvPr>
            <p:cNvSpPr/>
            <p:nvPr/>
          </p:nvSpPr>
          <p:spPr>
            <a:xfrm>
              <a:off x="3786351" y="2027056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888F5A6-A82E-5502-A36D-E4E465647DD4}"/>
                </a:ext>
              </a:extLst>
            </p:cNvPr>
            <p:cNvSpPr/>
            <p:nvPr/>
          </p:nvSpPr>
          <p:spPr>
            <a:xfrm>
              <a:off x="3917973" y="1200253"/>
              <a:ext cx="96108" cy="787388"/>
            </a:xfrm>
            <a:custGeom>
              <a:avLst/>
              <a:gdLst>
                <a:gd name="connsiteX0" fmla="*/ 0 w 158368"/>
                <a:gd name="connsiteY0" fmla="*/ 0 h 1323443"/>
                <a:gd name="connsiteX1" fmla="*/ 158369 w 158368"/>
                <a:gd name="connsiteY1" fmla="*/ 1323444 h 13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8" h="1323443">
                  <a:moveTo>
                    <a:pt x="0" y="0"/>
                  </a:moveTo>
                  <a:lnTo>
                    <a:pt x="158369" y="1323444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F5CDD26-0302-152C-C1A8-AE0A73014858}"/>
                </a:ext>
              </a:extLst>
            </p:cNvPr>
            <p:cNvSpPr/>
            <p:nvPr/>
          </p:nvSpPr>
          <p:spPr>
            <a:xfrm>
              <a:off x="3396357" y="1491784"/>
              <a:ext cx="346011" cy="485874"/>
            </a:xfrm>
            <a:custGeom>
              <a:avLst/>
              <a:gdLst>
                <a:gd name="connsiteX0" fmla="*/ 0 w 570159"/>
                <a:gd name="connsiteY0" fmla="*/ 0 h 816657"/>
                <a:gd name="connsiteX1" fmla="*/ 570160 w 570159"/>
                <a:gd name="connsiteY1" fmla="*/ 816658 h 81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159" h="816657">
                  <a:moveTo>
                    <a:pt x="0" y="0"/>
                  </a:moveTo>
                  <a:lnTo>
                    <a:pt x="570160" y="816658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E01EBBD-F9D3-92D8-78F5-BA91409D6C3B}"/>
                </a:ext>
              </a:extLst>
            </p:cNvPr>
            <p:cNvSpPr/>
            <p:nvPr/>
          </p:nvSpPr>
          <p:spPr>
            <a:xfrm>
              <a:off x="3045364" y="1458329"/>
              <a:ext cx="705727" cy="674429"/>
            </a:xfrm>
            <a:custGeom>
              <a:avLst/>
              <a:gdLst>
                <a:gd name="connsiteX0" fmla="*/ 0 w 1162900"/>
                <a:gd name="connsiteY0" fmla="*/ 0 h 1133580"/>
                <a:gd name="connsiteX1" fmla="*/ 1162900 w 1162900"/>
                <a:gd name="connsiteY1" fmla="*/ 1133580 h 113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900" h="1133580">
                  <a:moveTo>
                    <a:pt x="0" y="0"/>
                  </a:moveTo>
                  <a:lnTo>
                    <a:pt x="1162900" y="1133580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0ECABAC3-213E-8F29-4684-5BA00ED34123}"/>
                </a:ext>
              </a:extLst>
            </p:cNvPr>
            <p:cNvSpPr/>
            <p:nvPr/>
          </p:nvSpPr>
          <p:spPr>
            <a:xfrm>
              <a:off x="3888724" y="1467888"/>
              <a:ext cx="116325" cy="666552"/>
            </a:xfrm>
            <a:custGeom>
              <a:avLst/>
              <a:gdLst>
                <a:gd name="connsiteX0" fmla="*/ 0 w 191681"/>
                <a:gd name="connsiteY0" fmla="*/ 0 h 1120341"/>
                <a:gd name="connsiteX1" fmla="*/ 191681 w 191681"/>
                <a:gd name="connsiteY1" fmla="*/ 1120342 h 11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681" h="1120341">
                  <a:moveTo>
                    <a:pt x="0" y="0"/>
                  </a:moveTo>
                  <a:lnTo>
                    <a:pt x="191681" y="1120342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5953F488-DD54-F8C2-EA2D-4F5E11D16C38}"/>
                </a:ext>
              </a:extLst>
            </p:cNvPr>
            <p:cNvSpPr/>
            <p:nvPr/>
          </p:nvSpPr>
          <p:spPr>
            <a:xfrm>
              <a:off x="4205594" y="2050952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442" name="Graphic 4">
              <a:extLst>
                <a:ext uri="{FF2B5EF4-FFF2-40B4-BE49-F238E27FC236}">
                  <a16:creationId xmlns:a16="http://schemas.microsoft.com/office/drawing/2014/main" id="{00AE4B8E-E221-3E15-9414-06BB0712561B}"/>
                </a:ext>
              </a:extLst>
            </p:cNvPr>
            <p:cNvGrpSpPr/>
            <p:nvPr/>
          </p:nvGrpSpPr>
          <p:grpSpPr>
            <a:xfrm>
              <a:off x="3101274" y="949344"/>
              <a:ext cx="740719" cy="501817"/>
              <a:chOff x="3430573" y="986353"/>
              <a:chExt cx="1220560" cy="843455"/>
            </a:xfrm>
          </p:grpSpPr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ECB2FE92-9175-1E81-4A83-D440E7D0D455}"/>
                  </a:ext>
                </a:extLst>
              </p:cNvPr>
              <p:cNvSpPr/>
              <p:nvPr/>
            </p:nvSpPr>
            <p:spPr>
              <a:xfrm>
                <a:off x="3430573" y="986353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85B0E187-D764-87C0-05C5-EF7CC0BC6EE1}"/>
                  </a:ext>
                </a:extLst>
              </p:cNvPr>
              <p:cNvSpPr/>
              <p:nvPr/>
            </p:nvSpPr>
            <p:spPr>
              <a:xfrm>
                <a:off x="3688574" y="1214328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23A03783-B2FA-0266-44F2-46FA6B29D1B1}"/>
                  </a:ext>
                </a:extLst>
              </p:cNvPr>
              <p:cNvSpPr/>
              <p:nvPr/>
            </p:nvSpPr>
            <p:spPr>
              <a:xfrm>
                <a:off x="3688574" y="1431984"/>
                <a:ext cx="255181" cy="174501"/>
              </a:xfrm>
              <a:custGeom>
                <a:avLst/>
                <a:gdLst>
                  <a:gd name="connsiteX0" fmla="*/ -186 w 255181"/>
                  <a:gd name="connsiteY0" fmla="*/ -27 h 174501"/>
                  <a:gd name="connsiteX1" fmla="*/ 254995 w 255181"/>
                  <a:gd name="connsiteY1" fmla="*/ -27 h 174501"/>
                  <a:gd name="connsiteX2" fmla="*/ 254995 w 255181"/>
                  <a:gd name="connsiteY2" fmla="*/ 174474 h 174501"/>
                  <a:gd name="connsiteX3" fmla="*/ -186 w 255181"/>
                  <a:gd name="connsiteY3" fmla="*/ 174474 h 17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501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4"/>
                    </a:lnTo>
                    <a:lnTo>
                      <a:pt x="-186" y="174474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41432A79-16CC-FE25-CDF8-BDBD3F8457FD}"/>
                  </a:ext>
                </a:extLst>
              </p:cNvPr>
              <p:cNvSpPr/>
              <p:nvPr/>
            </p:nvSpPr>
            <p:spPr>
              <a:xfrm>
                <a:off x="3547725" y="1301579"/>
                <a:ext cx="150576" cy="8032"/>
              </a:xfrm>
              <a:custGeom>
                <a:avLst/>
                <a:gdLst>
                  <a:gd name="connsiteX0" fmla="*/ 150391 w 150576"/>
                  <a:gd name="connsiteY0" fmla="*/ -27 h 8032"/>
                  <a:gd name="connsiteX1" fmla="*/ -186 w 150576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576" h="8032">
                    <a:moveTo>
                      <a:pt x="150391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139C7E8F-A292-3894-A34F-536F39D79182}"/>
                  </a:ext>
                </a:extLst>
              </p:cNvPr>
              <p:cNvSpPr/>
              <p:nvPr/>
            </p:nvSpPr>
            <p:spPr>
              <a:xfrm>
                <a:off x="3946567" y="1655309"/>
                <a:ext cx="255181" cy="174498"/>
              </a:xfrm>
              <a:custGeom>
                <a:avLst/>
                <a:gdLst>
                  <a:gd name="connsiteX0" fmla="*/ -186 w 255181"/>
                  <a:gd name="connsiteY0" fmla="*/ -27 h 174498"/>
                  <a:gd name="connsiteX1" fmla="*/ 254995 w 255181"/>
                  <a:gd name="connsiteY1" fmla="*/ -27 h 174498"/>
                  <a:gd name="connsiteX2" fmla="*/ 254995 w 255181"/>
                  <a:gd name="connsiteY2" fmla="*/ 174472 h 174498"/>
                  <a:gd name="connsiteX3" fmla="*/ -186 w 255181"/>
                  <a:gd name="connsiteY3" fmla="*/ 174472 h 17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8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2"/>
                    </a:lnTo>
                    <a:lnTo>
                      <a:pt x="-186" y="174472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41EF2350-9892-4206-87DA-0F0E5812CC0C}"/>
                  </a:ext>
                </a:extLst>
              </p:cNvPr>
              <p:cNvSpPr/>
              <p:nvPr/>
            </p:nvSpPr>
            <p:spPr>
              <a:xfrm>
                <a:off x="3816161" y="1593625"/>
                <a:ext cx="140134" cy="148930"/>
              </a:xfrm>
              <a:custGeom>
                <a:avLst/>
                <a:gdLst>
                  <a:gd name="connsiteX0" fmla="*/ 139948 w 140134"/>
                  <a:gd name="connsiteY0" fmla="*/ 148903 h 148930"/>
                  <a:gd name="connsiteX1" fmla="*/ -186 w 140134"/>
                  <a:gd name="connsiteY1" fmla="*/ 148903 h 148930"/>
                  <a:gd name="connsiteX2" fmla="*/ -186 w 140134"/>
                  <a:gd name="connsiteY2" fmla="*/ -27 h 14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0">
                    <a:moveTo>
                      <a:pt x="139948" y="148903"/>
                    </a:moveTo>
                    <a:lnTo>
                      <a:pt x="-186" y="148903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E9151868-868E-E799-F88C-219CA479C9CD}"/>
                  </a:ext>
                </a:extLst>
              </p:cNvPr>
              <p:cNvSpPr/>
              <p:nvPr/>
            </p:nvSpPr>
            <p:spPr>
              <a:xfrm>
                <a:off x="3558168" y="1152644"/>
                <a:ext cx="140134" cy="366588"/>
              </a:xfrm>
              <a:custGeom>
                <a:avLst/>
                <a:gdLst>
                  <a:gd name="connsiteX0" fmla="*/ 139948 w 140134"/>
                  <a:gd name="connsiteY0" fmla="*/ 366561 h 366588"/>
                  <a:gd name="connsiteX1" fmla="*/ -186 w 140134"/>
                  <a:gd name="connsiteY1" fmla="*/ 366561 h 366588"/>
                  <a:gd name="connsiteX2" fmla="*/ -186 w 140134"/>
                  <a:gd name="connsiteY2" fmla="*/ -27 h 36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366588">
                    <a:moveTo>
                      <a:pt x="139948" y="366561"/>
                    </a:moveTo>
                    <a:lnTo>
                      <a:pt x="-186" y="366561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45ACFE0-3A1F-C3BE-93F0-70B204429ABF}"/>
                  </a:ext>
                </a:extLst>
              </p:cNvPr>
              <p:cNvSpPr/>
              <p:nvPr/>
            </p:nvSpPr>
            <p:spPr>
              <a:xfrm>
                <a:off x="4137951" y="986353"/>
                <a:ext cx="255189" cy="174499"/>
              </a:xfrm>
              <a:custGeom>
                <a:avLst/>
                <a:gdLst>
                  <a:gd name="connsiteX0" fmla="*/ -186 w 255189"/>
                  <a:gd name="connsiteY0" fmla="*/ -27 h 174499"/>
                  <a:gd name="connsiteX1" fmla="*/ 255004 w 255189"/>
                  <a:gd name="connsiteY1" fmla="*/ -27 h 174499"/>
                  <a:gd name="connsiteX2" fmla="*/ 255004 w 255189"/>
                  <a:gd name="connsiteY2" fmla="*/ 174473 h 174499"/>
                  <a:gd name="connsiteX3" fmla="*/ -186 w 255189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9" h="174499">
                    <a:moveTo>
                      <a:pt x="-186" y="-27"/>
                    </a:moveTo>
                    <a:lnTo>
                      <a:pt x="255004" y="-27"/>
                    </a:lnTo>
                    <a:lnTo>
                      <a:pt x="255004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28961301-4863-D57F-5A26-6E2326076CC5}"/>
                  </a:ext>
                </a:extLst>
              </p:cNvPr>
              <p:cNvSpPr/>
              <p:nvPr/>
            </p:nvSpPr>
            <p:spPr>
              <a:xfrm>
                <a:off x="4395953" y="1209677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D234D40-69C5-609B-6AB9-EC9459213CD7}"/>
                  </a:ext>
                </a:extLst>
              </p:cNvPr>
              <p:cNvSpPr/>
              <p:nvPr/>
            </p:nvSpPr>
            <p:spPr>
              <a:xfrm>
                <a:off x="4265546" y="1147993"/>
                <a:ext cx="140134" cy="148934"/>
              </a:xfrm>
              <a:custGeom>
                <a:avLst/>
                <a:gdLst>
                  <a:gd name="connsiteX0" fmla="*/ 139948 w 140134"/>
                  <a:gd name="connsiteY0" fmla="*/ 148907 h 148934"/>
                  <a:gd name="connsiteX1" fmla="*/ -186 w 140134"/>
                  <a:gd name="connsiteY1" fmla="*/ 148907 h 148934"/>
                  <a:gd name="connsiteX2" fmla="*/ -186 w 140134"/>
                  <a:gd name="connsiteY2" fmla="*/ -27 h 14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4">
                    <a:moveTo>
                      <a:pt x="139948" y="148907"/>
                    </a:moveTo>
                    <a:lnTo>
                      <a:pt x="-186" y="148907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6936C20-60F4-8B24-7C8A-00AE936B1374}"/>
                  </a:ext>
                </a:extLst>
              </p:cNvPr>
              <p:cNvSpPr/>
              <p:nvPr/>
            </p:nvSpPr>
            <p:spPr>
              <a:xfrm>
                <a:off x="4190262" y="1368657"/>
                <a:ext cx="333285" cy="373897"/>
              </a:xfrm>
              <a:custGeom>
                <a:avLst/>
                <a:gdLst>
                  <a:gd name="connsiteX0" fmla="*/ 333100 w 333285"/>
                  <a:gd name="connsiteY0" fmla="*/ -27 h 373897"/>
                  <a:gd name="connsiteX1" fmla="*/ 333100 w 333285"/>
                  <a:gd name="connsiteY1" fmla="*/ 373870 h 373897"/>
                  <a:gd name="connsiteX2" fmla="*/ -186 w 333285"/>
                  <a:gd name="connsiteY2" fmla="*/ 373870 h 37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285" h="373897">
                    <a:moveTo>
                      <a:pt x="333100" y="-27"/>
                    </a:moveTo>
                    <a:lnTo>
                      <a:pt x="333100" y="373870"/>
                    </a:lnTo>
                    <a:lnTo>
                      <a:pt x="-186" y="373870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BA89C79-36F2-7F16-1403-4BF3159CEB5F}"/>
                  </a:ext>
                </a:extLst>
              </p:cNvPr>
              <p:cNvSpPr/>
              <p:nvPr/>
            </p:nvSpPr>
            <p:spPr>
              <a:xfrm>
                <a:off x="3932968" y="1345772"/>
                <a:ext cx="472712" cy="8032"/>
              </a:xfrm>
              <a:custGeom>
                <a:avLst/>
                <a:gdLst>
                  <a:gd name="connsiteX0" fmla="*/ 472527 w 472712"/>
                  <a:gd name="connsiteY0" fmla="*/ -27 h 8032"/>
                  <a:gd name="connsiteX1" fmla="*/ -186 w 472712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712" h="8032">
                    <a:moveTo>
                      <a:pt x="472527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8C12C-0EC8-1CB2-B61C-B08AEAD48B6E}"/>
                </a:ext>
              </a:extLst>
            </p:cNvPr>
            <p:cNvSpPr/>
            <p:nvPr/>
          </p:nvSpPr>
          <p:spPr>
            <a:xfrm>
              <a:off x="3960088" y="94327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2E6C94-5E98-04B9-6348-8BAD44A9AE1A}"/>
              </a:ext>
            </a:extLst>
          </p:cNvPr>
          <p:cNvGrpSpPr/>
          <p:nvPr/>
        </p:nvGrpSpPr>
        <p:grpSpPr>
          <a:xfrm>
            <a:off x="577611" y="5525827"/>
            <a:ext cx="267459" cy="773057"/>
            <a:chOff x="1184056" y="3701266"/>
            <a:chExt cx="200594" cy="5797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1184056" y="4062308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1184056" y="370126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8" y="2411698"/>
            <a:ext cx="2349468" cy="2395660"/>
            <a:chOff x="4754743" y="1374227"/>
            <a:chExt cx="1762101" cy="1796745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22" y="2218177"/>
              <a:ext cx="253022" cy="303686"/>
              <a:chOff x="8651708" y="3062651"/>
              <a:chExt cx="416931" cy="510435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368573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7" y="2846236"/>
              <a:ext cx="253003" cy="303686"/>
              <a:chOff x="7735956" y="4139061"/>
              <a:chExt cx="416899" cy="510435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368557" cy="465458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9152481" y="1484984"/>
            <a:ext cx="2987812" cy="171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b="1" dirty="0">
                <a:solidFill>
                  <a:srgbClr val="1F2328"/>
                </a:solidFill>
                <a:latin typeface="Gilmer Bold" pitchFamily="2" charset="77"/>
              </a:rPr>
              <a:t>Clients</a:t>
            </a:r>
          </a:p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l Sans MT" panose="020B0502020104020203" pitchFamily="34" charset="77"/>
              </a:rPr>
              <a:t>    </a:t>
            </a:r>
            <a:r>
              <a:rPr lang="en-US" sz="2000" b="1" dirty="0">
                <a:solidFill>
                  <a:srgbClr val="1F2328"/>
                </a:solidFill>
                <a:latin typeface="Gilmer Medium" pitchFamily="2" charset="77"/>
              </a:rPr>
              <a:t>Editors</a:t>
            </a:r>
            <a:endParaRPr lang="en-US" sz="2400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l Sans MT" panose="020B0502020104020203" pitchFamily="34" charset="77"/>
              </a:rPr>
              <a:t>  </a:t>
            </a: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Visual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  Projectional</a:t>
            </a:r>
          </a:p>
          <a:p>
            <a:pPr marL="198962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l Sans MT" panose="020B0502020104020203" pitchFamily="34" charset="77"/>
              </a:rPr>
              <a:t>    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9811892" y="248631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9811892" y="287168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9811892" y="363352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9811892" y="4016515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9811892" y="4399506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CA0F7D0-CF06-54DE-6485-BFF6F5B8B7E7}"/>
              </a:ext>
            </a:extLst>
          </p:cNvPr>
          <p:cNvSpPr txBox="1">
            <a:spLocks/>
          </p:cNvSpPr>
          <p:nvPr/>
        </p:nvSpPr>
        <p:spPr>
          <a:xfrm>
            <a:off x="9152481" y="3086004"/>
            <a:ext cx="3058085" cy="167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" pitchFamily="2" charset="77"/>
              </a:rPr>
              <a:t>    </a:t>
            </a:r>
            <a:r>
              <a:rPr lang="en-US" sz="2400" b="1" dirty="0">
                <a:solidFill>
                  <a:srgbClr val="1F2328"/>
                </a:solidFill>
                <a:latin typeface="Gilmer Medium" pitchFamily="2" charset="77"/>
              </a:rPr>
              <a:t>Processors</a:t>
            </a:r>
            <a:endParaRPr lang="en-US" sz="2933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  </a:t>
            </a: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Model checker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  Importer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  Generator </a:t>
            </a:r>
            <a:endParaRPr lang="en-US" sz="1800" dirty="0">
              <a:latin typeface="Gilmer" pitchFamily="2" charset="77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1339AD-6A36-031D-E686-B5A4EA1B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6609" y="5383313"/>
            <a:ext cx="884730" cy="88943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E9B38-05B6-2ADE-7851-8D6C92DA9FEB}"/>
              </a:ext>
            </a:extLst>
          </p:cNvPr>
          <p:cNvSpPr txBox="1"/>
          <p:nvPr/>
        </p:nvSpPr>
        <p:spPr>
          <a:xfrm>
            <a:off x="1712644" y="5422444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FB9BDF-60A7-5237-8E87-EE427F21B96C}"/>
              </a:ext>
            </a:extLst>
          </p:cNvPr>
          <p:cNvSpPr txBox="1"/>
          <p:nvPr/>
        </p:nvSpPr>
        <p:spPr>
          <a:xfrm>
            <a:off x="11553493" y="2673549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D73178-8C15-8D17-448C-C12295A44CA6}"/>
              </a:ext>
            </a:extLst>
          </p:cNvPr>
          <p:cNvSpPr txBox="1"/>
          <p:nvPr/>
        </p:nvSpPr>
        <p:spPr>
          <a:xfrm>
            <a:off x="11560728" y="378044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55AF5-57B3-7546-F153-2798CD8F8D15}"/>
              </a:ext>
            </a:extLst>
          </p:cNvPr>
          <p:cNvSpPr txBox="1"/>
          <p:nvPr/>
        </p:nvSpPr>
        <p:spPr>
          <a:xfrm>
            <a:off x="11548622" y="423573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69D7F-0FB2-C985-5364-FCC245D66016}"/>
              </a:ext>
            </a:extLst>
          </p:cNvPr>
          <p:cNvSpPr txBox="1"/>
          <p:nvPr/>
        </p:nvSpPr>
        <p:spPr>
          <a:xfrm>
            <a:off x="6240211" y="589288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918BD0-4D3F-538F-7CED-7729B3DCAFEE}"/>
              </a:ext>
            </a:extLst>
          </p:cNvPr>
          <p:cNvSpPr txBox="1"/>
          <p:nvPr/>
        </p:nvSpPr>
        <p:spPr>
          <a:xfrm>
            <a:off x="7158632" y="589019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1989F2-255E-D1FB-AAA0-99D7A8A7CA1A}"/>
              </a:ext>
            </a:extLst>
          </p:cNvPr>
          <p:cNvSpPr txBox="1"/>
          <p:nvPr/>
        </p:nvSpPr>
        <p:spPr>
          <a:xfrm>
            <a:off x="1708317" y="5964545"/>
            <a:ext cx="50687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ln w="19050">
                <a:solidFill>
                  <a:srgbClr val="00B050"/>
                </a:solidFill>
                <a:prstDash val="sysDot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b="1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Outside 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lvl="1"/>
            <a:r>
              <a:rPr lang="en-US" dirty="0"/>
              <a:t>TODO</a:t>
            </a:r>
          </a:p>
          <a:p>
            <a:r>
              <a:rPr lang="en-US" dirty="0"/>
              <a:t>Federico</a:t>
            </a:r>
          </a:p>
          <a:p>
            <a:pPr lvl="1"/>
            <a:r>
              <a:rPr lang="en-GB" dirty="0"/>
              <a:t>Presentation yesterday “</a:t>
            </a:r>
            <a:r>
              <a:rPr lang="en-GB" i="1" dirty="0"/>
              <a:t>Language Engineering for Language Migrations.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lvl="1"/>
            <a:r>
              <a:rPr lang="en-GB" dirty="0"/>
              <a:t>A product to assist the staff at clinical trial sites consisting of two parts:</a:t>
            </a:r>
          </a:p>
          <a:p>
            <a:pPr lvl="2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2"/>
            <a:r>
              <a:rPr lang="en-GB" dirty="0"/>
              <a:t>A custom web-based runtime system, guiding them through the work of each visit and study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Interested Parties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Do we want that slide? We’d need to talk to each</a:t>
            </a:r>
          </a:p>
          <a:p>
            <a:endParaRPr lang="en-US" dirty="0"/>
          </a:p>
          <a:p>
            <a:r>
              <a:rPr lang="en-US" dirty="0" err="1"/>
              <a:t>Langium</a:t>
            </a:r>
            <a:endParaRPr lang="en-US" dirty="0"/>
          </a:p>
          <a:p>
            <a:r>
              <a:rPr lang="en-US" dirty="0"/>
              <a:t>JetBrains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Orca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1277</Words>
  <Application>Microsoft Office PowerPoint</Application>
  <PresentationFormat>Widescreen</PresentationFormat>
  <Paragraphs>310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-apple-system</vt:lpstr>
      <vt:lpstr>Arial</vt:lpstr>
      <vt:lpstr>Calibri</vt:lpstr>
      <vt:lpstr>Consolas</vt:lpstr>
      <vt:lpstr>Gill Sans MT</vt:lpstr>
      <vt:lpstr>Gilmer</vt:lpstr>
      <vt:lpstr>Gilmer Bold</vt:lpstr>
      <vt:lpstr>Gilmer Heavy</vt:lpstr>
      <vt:lpstr>Gilmer Medium</vt:lpstr>
      <vt:lpstr>Wingdings</vt:lpstr>
      <vt:lpstr>Office Theme</vt:lpstr>
      <vt:lpstr>LionWeb: Status Update</vt:lpstr>
      <vt:lpstr>Overview Recap</vt:lpstr>
      <vt:lpstr>Mission</vt:lpstr>
      <vt:lpstr>Reference Architecture</vt:lpstr>
      <vt:lpstr>Further info</vt:lpstr>
      <vt:lpstr>Outside Usage</vt:lpstr>
      <vt:lpstr>Talks and Presentations</vt:lpstr>
      <vt:lpstr>Real-world Usage</vt:lpstr>
      <vt:lpstr>Interested Parties</vt:lpstr>
      <vt:lpstr>Other talks about LionWeb @ LangDev 24</vt:lpstr>
      <vt:lpstr>Usable Artifacts</vt:lpstr>
      <vt:lpstr>Repository</vt:lpstr>
      <vt:lpstr>Repository Implementation</vt:lpstr>
      <vt:lpstr>C#</vt:lpstr>
      <vt:lpstr>Java</vt:lpstr>
      <vt:lpstr>Kotlin</vt:lpstr>
      <vt:lpstr>Typescript</vt:lpstr>
      <vt:lpstr>MPS</vt:lpstr>
      <vt:lpstr>Modelix</vt:lpstr>
      <vt:lpstr>Freon LionWeb Core Editor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Team and Contact</vt:lpstr>
      <vt:lpstr>Backup</vt:lpstr>
      <vt:lpstr>Example issue: Multiple Inheritance</vt:lpstr>
      <vt:lpstr>Example Issue: Derived models</vt:lpstr>
      <vt:lpstr>Repository  “Store”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17</cp:revision>
  <dcterms:created xsi:type="dcterms:W3CDTF">2024-10-07T11:56:45Z</dcterms:created>
  <dcterms:modified xsi:type="dcterms:W3CDTF">2024-10-08T20:48:45Z</dcterms:modified>
</cp:coreProperties>
</file>