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6" r:id="rId2"/>
    <p:sldId id="270" r:id="rId3"/>
    <p:sldId id="282" r:id="rId4"/>
    <p:sldId id="271" r:id="rId5"/>
    <p:sldId id="273" r:id="rId6"/>
    <p:sldId id="286" r:id="rId7"/>
    <p:sldId id="276" r:id="rId8"/>
    <p:sldId id="277" r:id="rId9"/>
    <p:sldId id="274" r:id="rId10"/>
    <p:sldId id="279" r:id="rId11"/>
    <p:sldId id="275" r:id="rId12"/>
    <p:sldId id="284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22" autoAdjust="0"/>
    <p:restoredTop sz="94643" autoAdjust="0"/>
  </p:normalViewPr>
  <p:slideViewPr>
    <p:cSldViewPr snapToGrid="0">
      <p:cViewPr varScale="1">
        <p:scale>
          <a:sx n="210" d="100"/>
          <a:sy n="210" d="100"/>
        </p:scale>
        <p:origin x="336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info@lionweb.io" TargetMode="External"/><Relationship Id="rId4" Type="http://schemas.openxmlformats.org/officeDocument/2006/relationships/hyperlink" Target="http://lionweb.io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tx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72674" y="29000"/>
            <a:ext cx="54052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72674" y="943675"/>
            <a:ext cx="5159625" cy="3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"/>
              <a:defRPr>
                <a:solidFill>
                  <a:schemeClr val="tx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42" y="221173"/>
            <a:ext cx="1541588" cy="2111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3672674" y="612506"/>
            <a:ext cx="540528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284186" y="2392925"/>
            <a:ext cx="21825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Language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Interfaces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on the 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Web</a:t>
            </a:r>
            <a:endParaRPr sz="2800" b="1" dirty="0"/>
          </a:p>
        </p:txBody>
      </p:sp>
      <p:sp>
        <p:nvSpPr>
          <p:cNvPr id="21" name="Google Shape;110;p14">
            <a:extLst>
              <a:ext uri="{FF2B5EF4-FFF2-40B4-BE49-F238E27FC236}">
                <a16:creationId xmlns:a16="http://schemas.microsoft.com/office/drawing/2014/main" id="{9C9A4FEE-00FD-A72A-13A8-6345480BE6A9}"/>
              </a:ext>
            </a:extLst>
          </p:cNvPr>
          <p:cNvSpPr txBox="1"/>
          <p:nvPr userDrawn="1"/>
        </p:nvSpPr>
        <p:spPr>
          <a:xfrm>
            <a:off x="143589" y="4122475"/>
            <a:ext cx="2463694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4"/>
              </a:rPr>
              <a:t>http://lionweb.io</a:t>
            </a:r>
            <a:endParaRPr sz="2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u="sng" dirty="0">
                <a:solidFill>
                  <a:schemeClr val="hlink"/>
                </a:solidFill>
                <a:hlinkClick r:id="rId5"/>
              </a:rPr>
              <a:t>info@lionweb.io</a:t>
            </a:r>
            <a:endParaRPr sz="23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4524" y="943675"/>
            <a:ext cx="6597774" cy="36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>
              <a:defRPr dirty="0">
                <a:solidFill>
                  <a:schemeClr val="tx1"/>
                </a:solidFill>
              </a:defRPr>
            </a:lvl1pPr>
            <a:lvl2pPr marL="914400" indent="-317500">
              <a:buFont typeface="Wingdings" panose="05000000000000000000" pitchFamily="2" charset="2"/>
              <a:buChar char=""/>
              <a:defRPr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CEFA579-1DC9-BDA2-2AC6-E8E793FC36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528" y="221173"/>
            <a:ext cx="762550" cy="1044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9BA59-013B-6BCD-F42E-F222FF8D5A97}"/>
              </a:ext>
            </a:extLst>
          </p:cNvPr>
          <p:cNvCxnSpPr>
            <a:cxnSpLocks/>
          </p:cNvCxnSpPr>
          <p:nvPr userDrawn="1"/>
        </p:nvCxnSpPr>
        <p:spPr>
          <a:xfrm>
            <a:off x="2234524" y="612506"/>
            <a:ext cx="684343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07;p14">
            <a:extLst>
              <a:ext uri="{FF2B5EF4-FFF2-40B4-BE49-F238E27FC236}">
                <a16:creationId xmlns:a16="http://schemas.microsoft.com/office/drawing/2014/main" id="{36CDEBEB-8CD8-8280-CB01-3F50C00DB1BF}"/>
              </a:ext>
            </a:extLst>
          </p:cNvPr>
          <p:cNvSpPr txBox="1"/>
          <p:nvPr userDrawn="1"/>
        </p:nvSpPr>
        <p:spPr>
          <a:xfrm>
            <a:off x="152398" y="1310170"/>
            <a:ext cx="134576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Language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Interfaces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on the </a:t>
            </a:r>
            <a:endParaRPr sz="1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Web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14227533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solidFill>
                  <a:schemeClr val="tx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trumenta.com/" TargetMode="External"/><Relationship Id="rId3" Type="http://schemas.openxmlformats.org/officeDocument/2006/relationships/hyperlink" Target="http://itemis.de/" TargetMode="External"/><Relationship Id="rId7" Type="http://schemas.openxmlformats.org/officeDocument/2006/relationships/hyperlink" Target="https://www.f1re.io/" TargetMode="External"/><Relationship Id="rId2" Type="http://schemas.openxmlformats.org/officeDocument/2006/relationships/hyperlink" Target="https://www.dslconsultancy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etbrains.com/" TargetMode="External"/><Relationship Id="rId5" Type="http://schemas.openxmlformats.org/officeDocument/2006/relationships/hyperlink" Target="https://cpp.canon/" TargetMode="External"/><Relationship Id="rId10" Type="http://schemas.openxmlformats.org/officeDocument/2006/relationships/hyperlink" Target="https://openmodeling.nl/" TargetMode="External"/><Relationship Id="rId4" Type="http://schemas.openxmlformats.org/officeDocument/2006/relationships/hyperlink" Target="https://specificlanguages.com/" TargetMode="External"/><Relationship Id="rId9" Type="http://schemas.openxmlformats.org/officeDocument/2006/relationships/hyperlink" Target="http://voelter.d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oelter.de/data/pub/APlatformForSystemsAndBusinessModeling.pdf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2824-C0B5-6AD4-C536-8BC5310B1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1871559"/>
            <a:ext cx="8520600" cy="2052600"/>
          </a:xfrm>
        </p:spPr>
        <p:txBody>
          <a:bodyPr/>
          <a:lstStyle/>
          <a:p>
            <a:r>
              <a:rPr lang="en-US" sz="5400" b="1" dirty="0">
                <a:solidFill>
                  <a:schemeClr val="lt1"/>
                </a:solidFill>
              </a:rPr>
              <a:t>The </a:t>
            </a:r>
            <a:r>
              <a:rPr lang="en-US" sz="5400" b="1" dirty="0" err="1">
                <a:solidFill>
                  <a:schemeClr val="lt1"/>
                </a:solidFill>
              </a:rPr>
              <a:t>LionWeb</a:t>
            </a:r>
            <a:r>
              <a:rPr lang="en-US" sz="5400" b="1" dirty="0">
                <a:solidFill>
                  <a:schemeClr val="lt1"/>
                </a:solidFill>
              </a:rPr>
              <a:t> Initiative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961109"/>
            <a:ext cx="8520600" cy="79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MODELS 2023 MTT</a:t>
            </a:r>
          </a:p>
          <a:p>
            <a:r>
              <a:rPr lang="en-US" dirty="0"/>
              <a:t>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3158647" y="187587"/>
            <a:ext cx="2826698" cy="2838171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B47D-EFAF-C544-78A2-FD996635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</a:t>
            </a:r>
            <a:r>
              <a:rPr lang="en-US" cap="small" dirty="0"/>
              <a:t>not</a:t>
            </a:r>
            <a:r>
              <a:rPr lang="en-US" dirty="0"/>
              <a:t> – 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DB45-965F-B84A-8A79-742E22574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524" y="731520"/>
            <a:ext cx="6597774" cy="4175759"/>
          </a:xfrm>
        </p:spPr>
        <p:txBody>
          <a:bodyPr/>
          <a:lstStyle/>
          <a:p>
            <a:r>
              <a:rPr lang="en-US" dirty="0"/>
              <a:t>Yet another Language Workbench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Plug-and-play component system</a:t>
            </a:r>
          </a:p>
          <a:p>
            <a:endParaRPr lang="en-US" dirty="0"/>
          </a:p>
          <a:p>
            <a:r>
              <a:rPr lang="en-US" dirty="0"/>
              <a:t>Deployment scheme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D8E581-09A0-4004-4DFB-5D87B0A8E793}"/>
              </a:ext>
            </a:extLst>
          </p:cNvPr>
          <p:cNvGrpSpPr/>
          <p:nvPr/>
        </p:nvGrpSpPr>
        <p:grpSpPr>
          <a:xfrm>
            <a:off x="2785731" y="1237114"/>
            <a:ext cx="6181567" cy="2158176"/>
            <a:chOff x="2785731" y="1395610"/>
            <a:chExt cx="6181567" cy="2158176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5073033-B1DF-41EA-8848-9990CAFF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67301" y="1435554"/>
              <a:ext cx="899997" cy="8999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965DE8-D5E1-E322-134E-3A8D51DC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910" y="1435555"/>
              <a:ext cx="1367997" cy="1044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F247C19-7BAB-2BBD-B977-F330AF911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0124" y="1395610"/>
              <a:ext cx="899997" cy="8639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18B07B-1C21-78C8-DEF4-1210D0200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99301" y="2783666"/>
              <a:ext cx="1367997" cy="645930"/>
            </a:xfrm>
            <a:prstGeom prst="rect">
              <a:avLst/>
            </a:prstGeom>
          </p:spPr>
        </p:pic>
        <p:grpSp>
          <p:nvGrpSpPr>
            <p:cNvPr id="20" name="Graphic 18">
              <a:extLst>
                <a:ext uri="{FF2B5EF4-FFF2-40B4-BE49-F238E27FC236}">
                  <a16:creationId xmlns:a16="http://schemas.microsoft.com/office/drawing/2014/main" id="{7A913A8A-A325-72DE-7465-54A34AD8FF2D}"/>
                </a:ext>
              </a:extLst>
            </p:cNvPr>
            <p:cNvGrpSpPr/>
            <p:nvPr/>
          </p:nvGrpSpPr>
          <p:grpSpPr>
            <a:xfrm>
              <a:off x="2785731" y="2662030"/>
              <a:ext cx="1367997" cy="304179"/>
              <a:chOff x="5062536" y="-1290038"/>
              <a:chExt cx="1380066" cy="304180"/>
            </a:xfrm>
            <a:solidFill>
              <a:srgbClr val="0078B0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B6501F2-FC8A-7C49-91C1-1616995ADB8F}"/>
                  </a:ext>
                </a:extLst>
              </p:cNvPr>
              <p:cNvSpPr/>
              <p:nvPr/>
            </p:nvSpPr>
            <p:spPr>
              <a:xfrm>
                <a:off x="5401203" y="-1213838"/>
                <a:ext cx="1041399" cy="152400"/>
              </a:xfrm>
              <a:custGeom>
                <a:avLst/>
                <a:gdLst>
                  <a:gd name="connsiteX0" fmla="*/ 74766 w 1041399"/>
                  <a:gd name="connsiteY0" fmla="*/ 144181 h 152400"/>
                  <a:gd name="connsiteX1" fmla="*/ 74766 w 1041399"/>
                  <a:gd name="connsiteY1" fmla="*/ 125033 h 152400"/>
                  <a:gd name="connsiteX2" fmla="*/ 20446 w 1041399"/>
                  <a:gd name="connsiteY2" fmla="*/ 125033 h 152400"/>
                  <a:gd name="connsiteX3" fmla="*/ 20446 w 1041399"/>
                  <a:gd name="connsiteY3" fmla="*/ 79916 h 152400"/>
                  <a:gd name="connsiteX4" fmla="*/ 73186 w 1041399"/>
                  <a:gd name="connsiteY4" fmla="*/ 79916 h 152400"/>
                  <a:gd name="connsiteX5" fmla="*/ 73186 w 1041399"/>
                  <a:gd name="connsiteY5" fmla="*/ 60768 h 152400"/>
                  <a:gd name="connsiteX6" fmla="*/ 20446 w 1041399"/>
                  <a:gd name="connsiteY6" fmla="*/ 60768 h 152400"/>
                  <a:gd name="connsiteX7" fmla="*/ 20446 w 1041399"/>
                  <a:gd name="connsiteY7" fmla="*/ 28329 h 152400"/>
                  <a:gd name="connsiteX8" fmla="*/ 74766 w 1041399"/>
                  <a:gd name="connsiteY8" fmla="*/ 28329 h 152400"/>
                  <a:gd name="connsiteX9" fmla="*/ 74766 w 1041399"/>
                  <a:gd name="connsiteY9" fmla="*/ 9181 h 152400"/>
                  <a:gd name="connsiteX10" fmla="*/ 0 w 1041399"/>
                  <a:gd name="connsiteY10" fmla="*/ 9181 h 152400"/>
                  <a:gd name="connsiteX11" fmla="*/ 0 w 1041399"/>
                  <a:gd name="connsiteY11" fmla="*/ 144181 h 152400"/>
                  <a:gd name="connsiteX12" fmla="*/ 74766 w 1041399"/>
                  <a:gd name="connsiteY12" fmla="*/ 144181 h 152400"/>
                  <a:gd name="connsiteX13" fmla="*/ 156095 w 1041399"/>
                  <a:gd name="connsiteY13" fmla="*/ 146629 h 152400"/>
                  <a:gd name="connsiteX14" fmla="*/ 187247 w 1041399"/>
                  <a:gd name="connsiteY14" fmla="*/ 134388 h 152400"/>
                  <a:gd name="connsiteX15" fmla="*/ 199708 w 1041399"/>
                  <a:gd name="connsiteY15" fmla="*/ 103611 h 152400"/>
                  <a:gd name="connsiteX16" fmla="*/ 192074 w 1041399"/>
                  <a:gd name="connsiteY16" fmla="*/ 80135 h 152400"/>
                  <a:gd name="connsiteX17" fmla="*/ 167942 w 1041399"/>
                  <a:gd name="connsiteY17" fmla="*/ 63915 h 152400"/>
                  <a:gd name="connsiteX18" fmla="*/ 167942 w 1041399"/>
                  <a:gd name="connsiteY18" fmla="*/ 63915 h 152400"/>
                  <a:gd name="connsiteX19" fmla="*/ 154428 w 1041399"/>
                  <a:gd name="connsiteY19" fmla="*/ 58407 h 152400"/>
                  <a:gd name="connsiteX20" fmla="*/ 139685 w 1041399"/>
                  <a:gd name="connsiteY20" fmla="*/ 42494 h 152400"/>
                  <a:gd name="connsiteX21" fmla="*/ 145301 w 1041399"/>
                  <a:gd name="connsiteY21" fmla="*/ 30602 h 152400"/>
                  <a:gd name="connsiteX22" fmla="*/ 159430 w 1041399"/>
                  <a:gd name="connsiteY22" fmla="*/ 25793 h 152400"/>
                  <a:gd name="connsiteX23" fmla="*/ 170750 w 1041399"/>
                  <a:gd name="connsiteY23" fmla="*/ 28591 h 152400"/>
                  <a:gd name="connsiteX24" fmla="*/ 179613 w 1041399"/>
                  <a:gd name="connsiteY24" fmla="*/ 39084 h 152400"/>
                  <a:gd name="connsiteX25" fmla="*/ 179613 w 1041399"/>
                  <a:gd name="connsiteY25" fmla="*/ 39084 h 152400"/>
                  <a:gd name="connsiteX26" fmla="*/ 196198 w 1041399"/>
                  <a:gd name="connsiteY26" fmla="*/ 29291 h 152400"/>
                  <a:gd name="connsiteX27" fmla="*/ 159605 w 1041399"/>
                  <a:gd name="connsiteY27" fmla="*/ 6558 h 152400"/>
                  <a:gd name="connsiteX28" fmla="*/ 130559 w 1041399"/>
                  <a:gd name="connsiteY28" fmla="*/ 16875 h 152400"/>
                  <a:gd name="connsiteX29" fmla="*/ 118888 w 1041399"/>
                  <a:gd name="connsiteY29" fmla="*/ 42319 h 152400"/>
                  <a:gd name="connsiteX30" fmla="*/ 146705 w 1041399"/>
                  <a:gd name="connsiteY30" fmla="*/ 76593 h 152400"/>
                  <a:gd name="connsiteX31" fmla="*/ 146705 w 1041399"/>
                  <a:gd name="connsiteY31" fmla="*/ 76593 h 152400"/>
                  <a:gd name="connsiteX32" fmla="*/ 159781 w 1041399"/>
                  <a:gd name="connsiteY32" fmla="*/ 82014 h 152400"/>
                  <a:gd name="connsiteX33" fmla="*/ 168556 w 1041399"/>
                  <a:gd name="connsiteY33" fmla="*/ 86605 h 152400"/>
                  <a:gd name="connsiteX34" fmla="*/ 174567 w 1041399"/>
                  <a:gd name="connsiteY34" fmla="*/ 91764 h 152400"/>
                  <a:gd name="connsiteX35" fmla="*/ 177989 w 1041399"/>
                  <a:gd name="connsiteY35" fmla="*/ 97797 h 152400"/>
                  <a:gd name="connsiteX36" fmla="*/ 179086 w 1041399"/>
                  <a:gd name="connsiteY36" fmla="*/ 105010 h 152400"/>
                  <a:gd name="connsiteX37" fmla="*/ 172768 w 1041399"/>
                  <a:gd name="connsiteY37" fmla="*/ 121186 h 152400"/>
                  <a:gd name="connsiteX38" fmla="*/ 156885 w 1041399"/>
                  <a:gd name="connsiteY38" fmla="*/ 127568 h 152400"/>
                  <a:gd name="connsiteX39" fmla="*/ 138457 w 1041399"/>
                  <a:gd name="connsiteY39" fmla="*/ 118825 h 152400"/>
                  <a:gd name="connsiteX40" fmla="*/ 133543 w 1041399"/>
                  <a:gd name="connsiteY40" fmla="*/ 102387 h 152400"/>
                  <a:gd name="connsiteX41" fmla="*/ 133543 w 1041399"/>
                  <a:gd name="connsiteY41" fmla="*/ 102387 h 152400"/>
                  <a:gd name="connsiteX42" fmla="*/ 112833 w 1041399"/>
                  <a:gd name="connsiteY42" fmla="*/ 106934 h 152400"/>
                  <a:gd name="connsiteX43" fmla="*/ 126961 w 1041399"/>
                  <a:gd name="connsiteY43" fmla="*/ 136224 h 152400"/>
                  <a:gd name="connsiteX44" fmla="*/ 156095 w 1041399"/>
                  <a:gd name="connsiteY44" fmla="*/ 146629 h 152400"/>
                  <a:gd name="connsiteX45" fmla="*/ 278844 w 1041399"/>
                  <a:gd name="connsiteY45" fmla="*/ 146629 h 152400"/>
                  <a:gd name="connsiteX46" fmla="*/ 309996 w 1041399"/>
                  <a:gd name="connsiteY46" fmla="*/ 134388 h 152400"/>
                  <a:gd name="connsiteX47" fmla="*/ 322457 w 1041399"/>
                  <a:gd name="connsiteY47" fmla="*/ 103611 h 152400"/>
                  <a:gd name="connsiteX48" fmla="*/ 314823 w 1041399"/>
                  <a:gd name="connsiteY48" fmla="*/ 80135 h 152400"/>
                  <a:gd name="connsiteX49" fmla="*/ 290691 w 1041399"/>
                  <a:gd name="connsiteY49" fmla="*/ 63915 h 152400"/>
                  <a:gd name="connsiteX50" fmla="*/ 290691 w 1041399"/>
                  <a:gd name="connsiteY50" fmla="*/ 63915 h 152400"/>
                  <a:gd name="connsiteX51" fmla="*/ 277177 w 1041399"/>
                  <a:gd name="connsiteY51" fmla="*/ 58407 h 152400"/>
                  <a:gd name="connsiteX52" fmla="*/ 262434 w 1041399"/>
                  <a:gd name="connsiteY52" fmla="*/ 42494 h 152400"/>
                  <a:gd name="connsiteX53" fmla="*/ 268050 w 1041399"/>
                  <a:gd name="connsiteY53" fmla="*/ 30602 h 152400"/>
                  <a:gd name="connsiteX54" fmla="*/ 282179 w 1041399"/>
                  <a:gd name="connsiteY54" fmla="*/ 25793 h 152400"/>
                  <a:gd name="connsiteX55" fmla="*/ 293499 w 1041399"/>
                  <a:gd name="connsiteY55" fmla="*/ 28591 h 152400"/>
                  <a:gd name="connsiteX56" fmla="*/ 302362 w 1041399"/>
                  <a:gd name="connsiteY56" fmla="*/ 39084 h 152400"/>
                  <a:gd name="connsiteX57" fmla="*/ 302362 w 1041399"/>
                  <a:gd name="connsiteY57" fmla="*/ 39084 h 152400"/>
                  <a:gd name="connsiteX58" fmla="*/ 318947 w 1041399"/>
                  <a:gd name="connsiteY58" fmla="*/ 29291 h 152400"/>
                  <a:gd name="connsiteX59" fmla="*/ 282354 w 1041399"/>
                  <a:gd name="connsiteY59" fmla="*/ 6558 h 152400"/>
                  <a:gd name="connsiteX60" fmla="*/ 253308 w 1041399"/>
                  <a:gd name="connsiteY60" fmla="*/ 16875 h 152400"/>
                  <a:gd name="connsiteX61" fmla="*/ 241637 w 1041399"/>
                  <a:gd name="connsiteY61" fmla="*/ 42319 h 152400"/>
                  <a:gd name="connsiteX62" fmla="*/ 269454 w 1041399"/>
                  <a:gd name="connsiteY62" fmla="*/ 76593 h 152400"/>
                  <a:gd name="connsiteX63" fmla="*/ 269454 w 1041399"/>
                  <a:gd name="connsiteY63" fmla="*/ 76593 h 152400"/>
                  <a:gd name="connsiteX64" fmla="*/ 282530 w 1041399"/>
                  <a:gd name="connsiteY64" fmla="*/ 82014 h 152400"/>
                  <a:gd name="connsiteX65" fmla="*/ 291305 w 1041399"/>
                  <a:gd name="connsiteY65" fmla="*/ 86605 h 152400"/>
                  <a:gd name="connsiteX66" fmla="*/ 297316 w 1041399"/>
                  <a:gd name="connsiteY66" fmla="*/ 91764 h 152400"/>
                  <a:gd name="connsiteX67" fmla="*/ 300738 w 1041399"/>
                  <a:gd name="connsiteY67" fmla="*/ 97797 h 152400"/>
                  <a:gd name="connsiteX68" fmla="*/ 301835 w 1041399"/>
                  <a:gd name="connsiteY68" fmla="*/ 105010 h 152400"/>
                  <a:gd name="connsiteX69" fmla="*/ 295517 w 1041399"/>
                  <a:gd name="connsiteY69" fmla="*/ 121186 h 152400"/>
                  <a:gd name="connsiteX70" fmla="*/ 279634 w 1041399"/>
                  <a:gd name="connsiteY70" fmla="*/ 127568 h 152400"/>
                  <a:gd name="connsiteX71" fmla="*/ 261206 w 1041399"/>
                  <a:gd name="connsiteY71" fmla="*/ 118825 h 152400"/>
                  <a:gd name="connsiteX72" fmla="*/ 256291 w 1041399"/>
                  <a:gd name="connsiteY72" fmla="*/ 102387 h 152400"/>
                  <a:gd name="connsiteX73" fmla="*/ 256291 w 1041399"/>
                  <a:gd name="connsiteY73" fmla="*/ 102387 h 152400"/>
                  <a:gd name="connsiteX74" fmla="*/ 235582 w 1041399"/>
                  <a:gd name="connsiteY74" fmla="*/ 106934 h 152400"/>
                  <a:gd name="connsiteX75" fmla="*/ 249710 w 1041399"/>
                  <a:gd name="connsiteY75" fmla="*/ 136224 h 152400"/>
                  <a:gd name="connsiteX76" fmla="*/ 278844 w 1041399"/>
                  <a:gd name="connsiteY76" fmla="*/ 146629 h 152400"/>
                  <a:gd name="connsiteX77" fmla="*/ 439853 w 1041399"/>
                  <a:gd name="connsiteY77" fmla="*/ 144181 h 152400"/>
                  <a:gd name="connsiteX78" fmla="*/ 439853 w 1041399"/>
                  <a:gd name="connsiteY78" fmla="*/ 125033 h 152400"/>
                  <a:gd name="connsiteX79" fmla="*/ 385534 w 1041399"/>
                  <a:gd name="connsiteY79" fmla="*/ 125033 h 152400"/>
                  <a:gd name="connsiteX80" fmla="*/ 385534 w 1041399"/>
                  <a:gd name="connsiteY80" fmla="*/ 79916 h 152400"/>
                  <a:gd name="connsiteX81" fmla="*/ 438274 w 1041399"/>
                  <a:gd name="connsiteY81" fmla="*/ 79916 h 152400"/>
                  <a:gd name="connsiteX82" fmla="*/ 438274 w 1041399"/>
                  <a:gd name="connsiteY82" fmla="*/ 60768 h 152400"/>
                  <a:gd name="connsiteX83" fmla="*/ 385534 w 1041399"/>
                  <a:gd name="connsiteY83" fmla="*/ 60768 h 152400"/>
                  <a:gd name="connsiteX84" fmla="*/ 385534 w 1041399"/>
                  <a:gd name="connsiteY84" fmla="*/ 28329 h 152400"/>
                  <a:gd name="connsiteX85" fmla="*/ 439853 w 1041399"/>
                  <a:gd name="connsiteY85" fmla="*/ 28329 h 152400"/>
                  <a:gd name="connsiteX86" fmla="*/ 439853 w 1041399"/>
                  <a:gd name="connsiteY86" fmla="*/ 9181 h 152400"/>
                  <a:gd name="connsiteX87" fmla="*/ 365088 w 1041399"/>
                  <a:gd name="connsiteY87" fmla="*/ 9181 h 152400"/>
                  <a:gd name="connsiteX88" fmla="*/ 365088 w 1041399"/>
                  <a:gd name="connsiteY88" fmla="*/ 144181 h 152400"/>
                  <a:gd name="connsiteX89" fmla="*/ 439853 w 1041399"/>
                  <a:gd name="connsiteY89" fmla="*/ 144181 h 152400"/>
                  <a:gd name="connsiteX90" fmla="*/ 603934 w 1041399"/>
                  <a:gd name="connsiteY90" fmla="*/ 152400 h 152400"/>
                  <a:gd name="connsiteX91" fmla="*/ 603934 w 1041399"/>
                  <a:gd name="connsiteY91" fmla="*/ 9181 h 152400"/>
                  <a:gd name="connsiteX92" fmla="*/ 583487 w 1041399"/>
                  <a:gd name="connsiteY92" fmla="*/ 9181 h 152400"/>
                  <a:gd name="connsiteX93" fmla="*/ 583487 w 1041399"/>
                  <a:gd name="connsiteY93" fmla="*/ 102999 h 152400"/>
                  <a:gd name="connsiteX94" fmla="*/ 484677 w 1041399"/>
                  <a:gd name="connsiteY94" fmla="*/ 0 h 152400"/>
                  <a:gd name="connsiteX95" fmla="*/ 484677 w 1041399"/>
                  <a:gd name="connsiteY95" fmla="*/ 144181 h 152400"/>
                  <a:gd name="connsiteX96" fmla="*/ 505124 w 1041399"/>
                  <a:gd name="connsiteY96" fmla="*/ 144181 h 152400"/>
                  <a:gd name="connsiteX97" fmla="*/ 505124 w 1041399"/>
                  <a:gd name="connsiteY97" fmla="*/ 49663 h 152400"/>
                  <a:gd name="connsiteX98" fmla="*/ 603934 w 1041399"/>
                  <a:gd name="connsiteY98" fmla="*/ 152400 h 152400"/>
                  <a:gd name="connsiteX99" fmla="*/ 691757 w 1041399"/>
                  <a:gd name="connsiteY99" fmla="*/ 144181 h 152400"/>
                  <a:gd name="connsiteX100" fmla="*/ 691757 w 1041399"/>
                  <a:gd name="connsiteY100" fmla="*/ 28329 h 152400"/>
                  <a:gd name="connsiteX101" fmla="*/ 722822 w 1041399"/>
                  <a:gd name="connsiteY101" fmla="*/ 28329 h 152400"/>
                  <a:gd name="connsiteX102" fmla="*/ 722822 w 1041399"/>
                  <a:gd name="connsiteY102" fmla="*/ 9181 h 152400"/>
                  <a:gd name="connsiteX103" fmla="*/ 640158 w 1041399"/>
                  <a:gd name="connsiteY103" fmla="*/ 9181 h 152400"/>
                  <a:gd name="connsiteX104" fmla="*/ 640158 w 1041399"/>
                  <a:gd name="connsiteY104" fmla="*/ 28329 h 152400"/>
                  <a:gd name="connsiteX105" fmla="*/ 671311 w 1041399"/>
                  <a:gd name="connsiteY105" fmla="*/ 28329 h 152400"/>
                  <a:gd name="connsiteX106" fmla="*/ 671311 w 1041399"/>
                  <a:gd name="connsiteY106" fmla="*/ 144181 h 152400"/>
                  <a:gd name="connsiteX107" fmla="*/ 691757 w 1041399"/>
                  <a:gd name="connsiteY107" fmla="*/ 144181 h 152400"/>
                  <a:gd name="connsiteX108" fmla="*/ 779492 w 1041399"/>
                  <a:gd name="connsiteY108" fmla="*/ 144181 h 152400"/>
                  <a:gd name="connsiteX109" fmla="*/ 779492 w 1041399"/>
                  <a:gd name="connsiteY109" fmla="*/ 9181 h 152400"/>
                  <a:gd name="connsiteX110" fmla="*/ 759046 w 1041399"/>
                  <a:gd name="connsiteY110" fmla="*/ 9181 h 152400"/>
                  <a:gd name="connsiteX111" fmla="*/ 759046 w 1041399"/>
                  <a:gd name="connsiteY111" fmla="*/ 144181 h 152400"/>
                  <a:gd name="connsiteX112" fmla="*/ 779492 w 1041399"/>
                  <a:gd name="connsiteY112" fmla="*/ 144181 h 152400"/>
                  <a:gd name="connsiteX113" fmla="*/ 836514 w 1041399"/>
                  <a:gd name="connsiteY113" fmla="*/ 144181 h 152400"/>
                  <a:gd name="connsiteX114" fmla="*/ 851608 w 1041399"/>
                  <a:gd name="connsiteY114" fmla="*/ 111393 h 152400"/>
                  <a:gd name="connsiteX115" fmla="*/ 909613 w 1041399"/>
                  <a:gd name="connsiteY115" fmla="*/ 111393 h 152400"/>
                  <a:gd name="connsiteX116" fmla="*/ 923829 w 1041399"/>
                  <a:gd name="connsiteY116" fmla="*/ 144181 h 152400"/>
                  <a:gd name="connsiteX117" fmla="*/ 946206 w 1041399"/>
                  <a:gd name="connsiteY117" fmla="*/ 144181 h 152400"/>
                  <a:gd name="connsiteX118" fmla="*/ 881532 w 1041399"/>
                  <a:gd name="connsiteY118" fmla="*/ 699 h 152400"/>
                  <a:gd name="connsiteX119" fmla="*/ 814488 w 1041399"/>
                  <a:gd name="connsiteY119" fmla="*/ 144181 h 152400"/>
                  <a:gd name="connsiteX120" fmla="*/ 836514 w 1041399"/>
                  <a:gd name="connsiteY120" fmla="*/ 144181 h 152400"/>
                  <a:gd name="connsiteX121" fmla="*/ 901276 w 1041399"/>
                  <a:gd name="connsiteY121" fmla="*/ 92244 h 152400"/>
                  <a:gd name="connsiteX122" fmla="*/ 860120 w 1041399"/>
                  <a:gd name="connsiteY122" fmla="*/ 92244 h 152400"/>
                  <a:gd name="connsiteX123" fmla="*/ 881181 w 1041399"/>
                  <a:gd name="connsiteY123" fmla="*/ 46341 h 152400"/>
                  <a:gd name="connsiteX124" fmla="*/ 901276 w 1041399"/>
                  <a:gd name="connsiteY124" fmla="*/ 92244 h 152400"/>
                  <a:gd name="connsiteX125" fmla="*/ 1041400 w 1041399"/>
                  <a:gd name="connsiteY125" fmla="*/ 144181 h 152400"/>
                  <a:gd name="connsiteX126" fmla="*/ 1041400 w 1041399"/>
                  <a:gd name="connsiteY126" fmla="*/ 125033 h 152400"/>
                  <a:gd name="connsiteX127" fmla="*/ 1001560 w 1041399"/>
                  <a:gd name="connsiteY127" fmla="*/ 125033 h 152400"/>
                  <a:gd name="connsiteX128" fmla="*/ 1001560 w 1041399"/>
                  <a:gd name="connsiteY128" fmla="*/ 9181 h 152400"/>
                  <a:gd name="connsiteX129" fmla="*/ 981114 w 1041399"/>
                  <a:gd name="connsiteY129" fmla="*/ 9181 h 152400"/>
                  <a:gd name="connsiteX130" fmla="*/ 981114 w 1041399"/>
                  <a:gd name="connsiteY130" fmla="*/ 144181 h 152400"/>
                  <a:gd name="connsiteX131" fmla="*/ 1041400 w 1041399"/>
                  <a:gd name="connsiteY131" fmla="*/ 144181 h 15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1041399" h="152400">
                    <a:moveTo>
                      <a:pt x="74766" y="144181"/>
                    </a:moveTo>
                    <a:lnTo>
                      <a:pt x="74766" y="125033"/>
                    </a:lnTo>
                    <a:lnTo>
                      <a:pt x="20446" y="125033"/>
                    </a:lnTo>
                    <a:lnTo>
                      <a:pt x="20446" y="79916"/>
                    </a:lnTo>
                    <a:lnTo>
                      <a:pt x="73186" y="79916"/>
                    </a:lnTo>
                    <a:lnTo>
                      <a:pt x="73186" y="60768"/>
                    </a:lnTo>
                    <a:lnTo>
                      <a:pt x="20446" y="60768"/>
                    </a:lnTo>
                    <a:lnTo>
                      <a:pt x="20446" y="28329"/>
                    </a:lnTo>
                    <a:lnTo>
                      <a:pt x="74766" y="28329"/>
                    </a:lnTo>
                    <a:lnTo>
                      <a:pt x="74766" y="9181"/>
                    </a:lnTo>
                    <a:lnTo>
                      <a:pt x="0" y="9181"/>
                    </a:lnTo>
                    <a:lnTo>
                      <a:pt x="0" y="144181"/>
                    </a:lnTo>
                    <a:lnTo>
                      <a:pt x="74766" y="144181"/>
                    </a:lnTo>
                    <a:close/>
                    <a:moveTo>
                      <a:pt x="156095" y="146629"/>
                    </a:moveTo>
                    <a:cubicBezTo>
                      <a:pt x="168497" y="146629"/>
                      <a:pt x="178882" y="142549"/>
                      <a:pt x="187247" y="134388"/>
                    </a:cubicBezTo>
                    <a:cubicBezTo>
                      <a:pt x="195555" y="126286"/>
                      <a:pt x="199708" y="116027"/>
                      <a:pt x="199708" y="103611"/>
                    </a:cubicBezTo>
                    <a:cubicBezTo>
                      <a:pt x="199708" y="94343"/>
                      <a:pt x="197163" y="86517"/>
                      <a:pt x="192074" y="80135"/>
                    </a:cubicBezTo>
                    <a:cubicBezTo>
                      <a:pt x="186984" y="73752"/>
                      <a:pt x="178940" y="68345"/>
                      <a:pt x="167942" y="63915"/>
                    </a:cubicBezTo>
                    <a:lnTo>
                      <a:pt x="167942" y="63915"/>
                    </a:lnTo>
                    <a:lnTo>
                      <a:pt x="154428" y="58407"/>
                    </a:lnTo>
                    <a:cubicBezTo>
                      <a:pt x="144599" y="54385"/>
                      <a:pt x="139685" y="49080"/>
                      <a:pt x="139685" y="42494"/>
                    </a:cubicBezTo>
                    <a:cubicBezTo>
                      <a:pt x="139685" y="37714"/>
                      <a:pt x="141557" y="33750"/>
                      <a:pt x="145301" y="30602"/>
                    </a:cubicBezTo>
                    <a:cubicBezTo>
                      <a:pt x="149046" y="27396"/>
                      <a:pt x="153755" y="25793"/>
                      <a:pt x="159430" y="25793"/>
                    </a:cubicBezTo>
                    <a:cubicBezTo>
                      <a:pt x="164051" y="25793"/>
                      <a:pt x="167825" y="26726"/>
                      <a:pt x="170750" y="28591"/>
                    </a:cubicBezTo>
                    <a:cubicBezTo>
                      <a:pt x="173558" y="30224"/>
                      <a:pt x="176512" y="33721"/>
                      <a:pt x="179613" y="39084"/>
                    </a:cubicBezTo>
                    <a:lnTo>
                      <a:pt x="179613" y="39084"/>
                    </a:lnTo>
                    <a:lnTo>
                      <a:pt x="196198" y="29291"/>
                    </a:lnTo>
                    <a:cubicBezTo>
                      <a:pt x="187423" y="14135"/>
                      <a:pt x="175225" y="6558"/>
                      <a:pt x="159605" y="6558"/>
                    </a:cubicBezTo>
                    <a:cubicBezTo>
                      <a:pt x="148022" y="6558"/>
                      <a:pt x="138340" y="9997"/>
                      <a:pt x="130559" y="16875"/>
                    </a:cubicBezTo>
                    <a:cubicBezTo>
                      <a:pt x="122778" y="23695"/>
                      <a:pt x="118888" y="32176"/>
                      <a:pt x="118888" y="42319"/>
                    </a:cubicBezTo>
                    <a:cubicBezTo>
                      <a:pt x="118888" y="57358"/>
                      <a:pt x="128160" y="68783"/>
                      <a:pt x="146705" y="76593"/>
                    </a:cubicBezTo>
                    <a:lnTo>
                      <a:pt x="146705" y="76593"/>
                    </a:lnTo>
                    <a:lnTo>
                      <a:pt x="159781" y="82014"/>
                    </a:lnTo>
                    <a:cubicBezTo>
                      <a:pt x="163174" y="83472"/>
                      <a:pt x="166099" y="85002"/>
                      <a:pt x="168556" y="86605"/>
                    </a:cubicBezTo>
                    <a:cubicBezTo>
                      <a:pt x="171013" y="88208"/>
                      <a:pt x="173017" y="89927"/>
                      <a:pt x="174567" y="91764"/>
                    </a:cubicBezTo>
                    <a:cubicBezTo>
                      <a:pt x="176117" y="93600"/>
                      <a:pt x="177258" y="95611"/>
                      <a:pt x="177989" y="97797"/>
                    </a:cubicBezTo>
                    <a:cubicBezTo>
                      <a:pt x="178721" y="99982"/>
                      <a:pt x="179086" y="102387"/>
                      <a:pt x="179086" y="105010"/>
                    </a:cubicBezTo>
                    <a:cubicBezTo>
                      <a:pt x="179086" y="111539"/>
                      <a:pt x="176980" y="116930"/>
                      <a:pt x="172768" y="121186"/>
                    </a:cubicBezTo>
                    <a:cubicBezTo>
                      <a:pt x="168556" y="125441"/>
                      <a:pt x="163262" y="127568"/>
                      <a:pt x="156885" y="127568"/>
                    </a:cubicBezTo>
                    <a:cubicBezTo>
                      <a:pt x="148812" y="127568"/>
                      <a:pt x="142669" y="124654"/>
                      <a:pt x="138457" y="118825"/>
                    </a:cubicBezTo>
                    <a:cubicBezTo>
                      <a:pt x="136117" y="115794"/>
                      <a:pt x="134479" y="110314"/>
                      <a:pt x="133543" y="102387"/>
                    </a:cubicBezTo>
                    <a:lnTo>
                      <a:pt x="133543" y="102387"/>
                    </a:lnTo>
                    <a:lnTo>
                      <a:pt x="112833" y="106934"/>
                    </a:lnTo>
                    <a:cubicBezTo>
                      <a:pt x="114705" y="119524"/>
                      <a:pt x="119414" y="129288"/>
                      <a:pt x="126961" y="136224"/>
                    </a:cubicBezTo>
                    <a:cubicBezTo>
                      <a:pt x="134625" y="143161"/>
                      <a:pt x="144336" y="146629"/>
                      <a:pt x="156095" y="146629"/>
                    </a:cubicBezTo>
                    <a:close/>
                    <a:moveTo>
                      <a:pt x="278844" y="146629"/>
                    </a:moveTo>
                    <a:cubicBezTo>
                      <a:pt x="291246" y="146629"/>
                      <a:pt x="301630" y="142549"/>
                      <a:pt x="309996" y="134388"/>
                    </a:cubicBezTo>
                    <a:cubicBezTo>
                      <a:pt x="318304" y="126286"/>
                      <a:pt x="322457" y="116027"/>
                      <a:pt x="322457" y="103611"/>
                    </a:cubicBezTo>
                    <a:cubicBezTo>
                      <a:pt x="322457" y="94343"/>
                      <a:pt x="319912" y="86517"/>
                      <a:pt x="314823" y="80135"/>
                    </a:cubicBezTo>
                    <a:cubicBezTo>
                      <a:pt x="309733" y="73752"/>
                      <a:pt x="301689" y="68345"/>
                      <a:pt x="290691" y="63915"/>
                    </a:cubicBezTo>
                    <a:lnTo>
                      <a:pt x="290691" y="63915"/>
                    </a:lnTo>
                    <a:lnTo>
                      <a:pt x="277177" y="58407"/>
                    </a:lnTo>
                    <a:cubicBezTo>
                      <a:pt x="267348" y="54385"/>
                      <a:pt x="262434" y="49080"/>
                      <a:pt x="262434" y="42494"/>
                    </a:cubicBezTo>
                    <a:cubicBezTo>
                      <a:pt x="262434" y="37714"/>
                      <a:pt x="264306" y="33750"/>
                      <a:pt x="268050" y="30602"/>
                    </a:cubicBezTo>
                    <a:cubicBezTo>
                      <a:pt x="271794" y="27396"/>
                      <a:pt x="276504" y="25793"/>
                      <a:pt x="282179" y="25793"/>
                    </a:cubicBezTo>
                    <a:cubicBezTo>
                      <a:pt x="286800" y="25793"/>
                      <a:pt x="290574" y="26726"/>
                      <a:pt x="293499" y="28591"/>
                    </a:cubicBezTo>
                    <a:cubicBezTo>
                      <a:pt x="296307" y="30224"/>
                      <a:pt x="299261" y="33721"/>
                      <a:pt x="302362" y="39084"/>
                    </a:cubicBezTo>
                    <a:lnTo>
                      <a:pt x="302362" y="39084"/>
                    </a:lnTo>
                    <a:lnTo>
                      <a:pt x="318947" y="29291"/>
                    </a:lnTo>
                    <a:cubicBezTo>
                      <a:pt x="310172" y="14135"/>
                      <a:pt x="297974" y="6558"/>
                      <a:pt x="282354" y="6558"/>
                    </a:cubicBezTo>
                    <a:cubicBezTo>
                      <a:pt x="270771" y="6558"/>
                      <a:pt x="261089" y="9997"/>
                      <a:pt x="253308" y="16875"/>
                    </a:cubicBezTo>
                    <a:cubicBezTo>
                      <a:pt x="245527" y="23695"/>
                      <a:pt x="241637" y="32176"/>
                      <a:pt x="241637" y="42319"/>
                    </a:cubicBezTo>
                    <a:cubicBezTo>
                      <a:pt x="241637" y="57358"/>
                      <a:pt x="250909" y="68783"/>
                      <a:pt x="269454" y="76593"/>
                    </a:cubicBezTo>
                    <a:lnTo>
                      <a:pt x="269454" y="76593"/>
                    </a:lnTo>
                    <a:lnTo>
                      <a:pt x="282530" y="82014"/>
                    </a:lnTo>
                    <a:cubicBezTo>
                      <a:pt x="285923" y="83472"/>
                      <a:pt x="288848" y="85002"/>
                      <a:pt x="291305" y="86605"/>
                    </a:cubicBezTo>
                    <a:cubicBezTo>
                      <a:pt x="293762" y="88208"/>
                      <a:pt x="295766" y="89927"/>
                      <a:pt x="297316" y="91764"/>
                    </a:cubicBezTo>
                    <a:cubicBezTo>
                      <a:pt x="298866" y="93600"/>
                      <a:pt x="300007" y="95611"/>
                      <a:pt x="300738" y="97797"/>
                    </a:cubicBezTo>
                    <a:cubicBezTo>
                      <a:pt x="301470" y="99982"/>
                      <a:pt x="301835" y="102387"/>
                      <a:pt x="301835" y="105010"/>
                    </a:cubicBezTo>
                    <a:cubicBezTo>
                      <a:pt x="301835" y="111539"/>
                      <a:pt x="299729" y="116930"/>
                      <a:pt x="295517" y="121186"/>
                    </a:cubicBezTo>
                    <a:cubicBezTo>
                      <a:pt x="291305" y="125441"/>
                      <a:pt x="286010" y="127568"/>
                      <a:pt x="279634" y="127568"/>
                    </a:cubicBezTo>
                    <a:cubicBezTo>
                      <a:pt x="271560" y="127568"/>
                      <a:pt x="265418" y="124654"/>
                      <a:pt x="261206" y="118825"/>
                    </a:cubicBezTo>
                    <a:cubicBezTo>
                      <a:pt x="258865" y="115794"/>
                      <a:pt x="257227" y="110314"/>
                      <a:pt x="256291" y="102387"/>
                    </a:cubicBezTo>
                    <a:lnTo>
                      <a:pt x="256291" y="102387"/>
                    </a:lnTo>
                    <a:lnTo>
                      <a:pt x="235582" y="106934"/>
                    </a:lnTo>
                    <a:cubicBezTo>
                      <a:pt x="237454" y="119524"/>
                      <a:pt x="242163" y="129288"/>
                      <a:pt x="249710" y="136224"/>
                    </a:cubicBezTo>
                    <a:cubicBezTo>
                      <a:pt x="257374" y="143161"/>
                      <a:pt x="267085" y="146629"/>
                      <a:pt x="278844" y="146629"/>
                    </a:cubicBezTo>
                    <a:close/>
                    <a:moveTo>
                      <a:pt x="439853" y="144181"/>
                    </a:moveTo>
                    <a:lnTo>
                      <a:pt x="439853" y="125033"/>
                    </a:lnTo>
                    <a:lnTo>
                      <a:pt x="385534" y="125033"/>
                    </a:lnTo>
                    <a:lnTo>
                      <a:pt x="385534" y="79916"/>
                    </a:lnTo>
                    <a:lnTo>
                      <a:pt x="438274" y="79916"/>
                    </a:lnTo>
                    <a:lnTo>
                      <a:pt x="438274" y="60768"/>
                    </a:lnTo>
                    <a:lnTo>
                      <a:pt x="385534" y="60768"/>
                    </a:lnTo>
                    <a:lnTo>
                      <a:pt x="385534" y="28329"/>
                    </a:lnTo>
                    <a:lnTo>
                      <a:pt x="439853" y="28329"/>
                    </a:lnTo>
                    <a:lnTo>
                      <a:pt x="439853" y="9181"/>
                    </a:lnTo>
                    <a:lnTo>
                      <a:pt x="365088" y="9181"/>
                    </a:lnTo>
                    <a:lnTo>
                      <a:pt x="365088" y="144181"/>
                    </a:lnTo>
                    <a:lnTo>
                      <a:pt x="439853" y="144181"/>
                    </a:lnTo>
                    <a:close/>
                    <a:moveTo>
                      <a:pt x="603934" y="152400"/>
                    </a:moveTo>
                    <a:lnTo>
                      <a:pt x="603934" y="9181"/>
                    </a:lnTo>
                    <a:lnTo>
                      <a:pt x="583487" y="9181"/>
                    </a:lnTo>
                    <a:lnTo>
                      <a:pt x="583487" y="102999"/>
                    </a:lnTo>
                    <a:lnTo>
                      <a:pt x="484677" y="0"/>
                    </a:lnTo>
                    <a:lnTo>
                      <a:pt x="484677" y="144181"/>
                    </a:lnTo>
                    <a:lnTo>
                      <a:pt x="505124" y="144181"/>
                    </a:lnTo>
                    <a:lnTo>
                      <a:pt x="505124" y="49663"/>
                    </a:lnTo>
                    <a:lnTo>
                      <a:pt x="603934" y="152400"/>
                    </a:lnTo>
                    <a:close/>
                    <a:moveTo>
                      <a:pt x="691757" y="144181"/>
                    </a:moveTo>
                    <a:lnTo>
                      <a:pt x="691757" y="28329"/>
                    </a:lnTo>
                    <a:lnTo>
                      <a:pt x="722822" y="28329"/>
                    </a:lnTo>
                    <a:lnTo>
                      <a:pt x="722822" y="9181"/>
                    </a:lnTo>
                    <a:lnTo>
                      <a:pt x="640158" y="9181"/>
                    </a:lnTo>
                    <a:lnTo>
                      <a:pt x="640158" y="28329"/>
                    </a:lnTo>
                    <a:lnTo>
                      <a:pt x="671311" y="28329"/>
                    </a:lnTo>
                    <a:lnTo>
                      <a:pt x="671311" y="144181"/>
                    </a:lnTo>
                    <a:lnTo>
                      <a:pt x="691757" y="144181"/>
                    </a:lnTo>
                    <a:close/>
                    <a:moveTo>
                      <a:pt x="779492" y="144181"/>
                    </a:moveTo>
                    <a:lnTo>
                      <a:pt x="779492" y="9181"/>
                    </a:lnTo>
                    <a:lnTo>
                      <a:pt x="759046" y="9181"/>
                    </a:lnTo>
                    <a:lnTo>
                      <a:pt x="759046" y="144181"/>
                    </a:lnTo>
                    <a:lnTo>
                      <a:pt x="779492" y="144181"/>
                    </a:lnTo>
                    <a:close/>
                    <a:moveTo>
                      <a:pt x="836514" y="144181"/>
                    </a:moveTo>
                    <a:lnTo>
                      <a:pt x="851608" y="111393"/>
                    </a:lnTo>
                    <a:lnTo>
                      <a:pt x="909613" y="111393"/>
                    </a:lnTo>
                    <a:lnTo>
                      <a:pt x="923829" y="144181"/>
                    </a:lnTo>
                    <a:lnTo>
                      <a:pt x="946206" y="144181"/>
                    </a:lnTo>
                    <a:lnTo>
                      <a:pt x="881532" y="699"/>
                    </a:lnTo>
                    <a:lnTo>
                      <a:pt x="814488" y="144181"/>
                    </a:lnTo>
                    <a:lnTo>
                      <a:pt x="836514" y="144181"/>
                    </a:lnTo>
                    <a:close/>
                    <a:moveTo>
                      <a:pt x="901276" y="92244"/>
                    </a:moveTo>
                    <a:lnTo>
                      <a:pt x="860120" y="92244"/>
                    </a:lnTo>
                    <a:lnTo>
                      <a:pt x="881181" y="46341"/>
                    </a:lnTo>
                    <a:lnTo>
                      <a:pt x="901276" y="92244"/>
                    </a:lnTo>
                    <a:close/>
                    <a:moveTo>
                      <a:pt x="1041400" y="144181"/>
                    </a:moveTo>
                    <a:lnTo>
                      <a:pt x="1041400" y="125033"/>
                    </a:lnTo>
                    <a:lnTo>
                      <a:pt x="1001560" y="125033"/>
                    </a:lnTo>
                    <a:lnTo>
                      <a:pt x="1001560" y="9181"/>
                    </a:lnTo>
                    <a:lnTo>
                      <a:pt x="981114" y="9181"/>
                    </a:lnTo>
                    <a:lnTo>
                      <a:pt x="981114" y="144181"/>
                    </a:lnTo>
                    <a:lnTo>
                      <a:pt x="1041400" y="1441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18">
                <a:extLst>
                  <a:ext uri="{FF2B5EF4-FFF2-40B4-BE49-F238E27FC236}">
                    <a16:creationId xmlns:a16="http://schemas.microsoft.com/office/drawing/2014/main" id="{5CD265D8-80C5-DB31-0510-71409EDB267A}"/>
                  </a:ext>
                </a:extLst>
              </p:cNvPr>
              <p:cNvGrpSpPr/>
              <p:nvPr/>
            </p:nvGrpSpPr>
            <p:grpSpPr>
              <a:xfrm>
                <a:off x="5062536" y="-1290038"/>
                <a:ext cx="202476" cy="304180"/>
                <a:chOff x="5062536" y="-1290038"/>
                <a:chExt cx="202476" cy="304180"/>
              </a:xfrm>
              <a:grpFill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800DE934-12D5-75F5-39A3-39D8FFCFBCB1}"/>
                    </a:ext>
                  </a:extLst>
                </p:cNvPr>
                <p:cNvSpPr/>
                <p:nvPr/>
              </p:nvSpPr>
              <p:spPr>
                <a:xfrm>
                  <a:off x="5112573" y="-1290038"/>
                  <a:ext cx="152439" cy="304180"/>
                </a:xfrm>
                <a:custGeom>
                  <a:avLst/>
                  <a:gdLst>
                    <a:gd name="connsiteX0" fmla="*/ 135985 w 152439"/>
                    <a:gd name="connsiteY0" fmla="*/ 147255 h 304180"/>
                    <a:gd name="connsiteX1" fmla="*/ 126777 w 152439"/>
                    <a:gd name="connsiteY1" fmla="*/ 131275 h 304180"/>
                    <a:gd name="connsiteX2" fmla="*/ 113638 w 152439"/>
                    <a:gd name="connsiteY2" fmla="*/ 108454 h 304180"/>
                    <a:gd name="connsiteX3" fmla="*/ 98358 w 152439"/>
                    <a:gd name="connsiteY3" fmla="*/ 81912 h 304180"/>
                    <a:gd name="connsiteX4" fmla="*/ 82720 w 152439"/>
                    <a:gd name="connsiteY4" fmla="*/ 54771 h 304180"/>
                    <a:gd name="connsiteX5" fmla="*/ 68547 w 152439"/>
                    <a:gd name="connsiteY5" fmla="*/ 30149 h 304180"/>
                    <a:gd name="connsiteX6" fmla="*/ 57612 w 152439"/>
                    <a:gd name="connsiteY6" fmla="*/ 11164 h 304180"/>
                    <a:gd name="connsiteX7" fmla="*/ 51723 w 152439"/>
                    <a:gd name="connsiteY7" fmla="*/ 941 h 304180"/>
                    <a:gd name="connsiteX8" fmla="*/ 51182 w 152439"/>
                    <a:gd name="connsiteY8" fmla="*/ 0 h 304180"/>
                    <a:gd name="connsiteX9" fmla="*/ 45587 w 152439"/>
                    <a:gd name="connsiteY9" fmla="*/ 9713 h 304180"/>
                    <a:gd name="connsiteX10" fmla="*/ 32361 w 152439"/>
                    <a:gd name="connsiteY10" fmla="*/ 32685 h 304180"/>
                    <a:gd name="connsiteX11" fmla="*/ 16810 w 152439"/>
                    <a:gd name="connsiteY11" fmla="*/ 59680 h 304180"/>
                    <a:gd name="connsiteX12" fmla="*/ 4276 w 152439"/>
                    <a:gd name="connsiteY12" fmla="*/ 81450 h 304180"/>
                    <a:gd name="connsiteX13" fmla="*/ 798 w 152439"/>
                    <a:gd name="connsiteY13" fmla="*/ 87491 h 304180"/>
                    <a:gd name="connsiteX14" fmla="*/ 34 w 152439"/>
                    <a:gd name="connsiteY14" fmla="*/ 89088 h 304180"/>
                    <a:gd name="connsiteX15" fmla="*/ 5231 w 152439"/>
                    <a:gd name="connsiteY15" fmla="*/ 98111 h 304180"/>
                    <a:gd name="connsiteX16" fmla="*/ 16627 w 152439"/>
                    <a:gd name="connsiteY16" fmla="*/ 117907 h 304180"/>
                    <a:gd name="connsiteX17" fmla="*/ 31493 w 152439"/>
                    <a:gd name="connsiteY17" fmla="*/ 143722 h 304180"/>
                    <a:gd name="connsiteX18" fmla="*/ 47091 w 152439"/>
                    <a:gd name="connsiteY18" fmla="*/ 170805 h 304180"/>
                    <a:gd name="connsiteX19" fmla="*/ 60684 w 152439"/>
                    <a:gd name="connsiteY19" fmla="*/ 194411 h 304180"/>
                    <a:gd name="connsiteX20" fmla="*/ 69541 w 152439"/>
                    <a:gd name="connsiteY20" fmla="*/ 209789 h 304180"/>
                    <a:gd name="connsiteX21" fmla="*/ 76465 w 152439"/>
                    <a:gd name="connsiteY21" fmla="*/ 222186 h 304180"/>
                    <a:gd name="connsiteX22" fmla="*/ 81025 w 152439"/>
                    <a:gd name="connsiteY22" fmla="*/ 248900 h 304180"/>
                    <a:gd name="connsiteX23" fmla="*/ 75017 w 152439"/>
                    <a:gd name="connsiteY23" fmla="*/ 269192 h 304180"/>
                    <a:gd name="connsiteX24" fmla="*/ 43876 w 152439"/>
                    <a:gd name="connsiteY24" fmla="*/ 295292 h 304180"/>
                    <a:gd name="connsiteX25" fmla="*/ 2342 w 152439"/>
                    <a:gd name="connsiteY25" fmla="*/ 291641 h 304180"/>
                    <a:gd name="connsiteX26" fmla="*/ 55694 w 152439"/>
                    <a:gd name="connsiteY26" fmla="*/ 304083 h 304180"/>
                    <a:gd name="connsiteX27" fmla="*/ 103619 w 152439"/>
                    <a:gd name="connsiteY27" fmla="*/ 289556 h 304180"/>
                    <a:gd name="connsiteX28" fmla="*/ 134950 w 152439"/>
                    <a:gd name="connsiteY28" fmla="*/ 259829 h 304180"/>
                    <a:gd name="connsiteX29" fmla="*/ 151177 w 152439"/>
                    <a:gd name="connsiteY29" fmla="*/ 218994 h 304180"/>
                    <a:gd name="connsiteX30" fmla="*/ 146123 w 152439"/>
                    <a:gd name="connsiteY30" fmla="*/ 167642 h 304180"/>
                    <a:gd name="connsiteX31" fmla="*/ 139454 w 152439"/>
                    <a:gd name="connsiteY31" fmla="*/ 153276 h 304180"/>
                    <a:gd name="connsiteX32" fmla="*/ 135985 w 152439"/>
                    <a:gd name="connsiteY32" fmla="*/ 147255 h 304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52439" h="304180">
                      <a:moveTo>
                        <a:pt x="135985" y="147255"/>
                      </a:moveTo>
                      <a:cubicBezTo>
                        <a:pt x="132913" y="141929"/>
                        <a:pt x="129849" y="136601"/>
                        <a:pt x="126777" y="131275"/>
                      </a:cubicBezTo>
                      <a:cubicBezTo>
                        <a:pt x="122400" y="123668"/>
                        <a:pt x="118023" y="116061"/>
                        <a:pt x="113638" y="108454"/>
                      </a:cubicBezTo>
                      <a:cubicBezTo>
                        <a:pt x="108545" y="99606"/>
                        <a:pt x="103451" y="90760"/>
                        <a:pt x="98358" y="81912"/>
                      </a:cubicBezTo>
                      <a:cubicBezTo>
                        <a:pt x="93146" y="72865"/>
                        <a:pt x="87933" y="63817"/>
                        <a:pt x="82720" y="54771"/>
                      </a:cubicBezTo>
                      <a:cubicBezTo>
                        <a:pt x="77993" y="46564"/>
                        <a:pt x="73274" y="38355"/>
                        <a:pt x="68547" y="30149"/>
                      </a:cubicBezTo>
                      <a:cubicBezTo>
                        <a:pt x="64894" y="23821"/>
                        <a:pt x="61257" y="17491"/>
                        <a:pt x="57612" y="11164"/>
                      </a:cubicBezTo>
                      <a:cubicBezTo>
                        <a:pt x="55646" y="7757"/>
                        <a:pt x="53689" y="4348"/>
                        <a:pt x="51723" y="941"/>
                      </a:cubicBezTo>
                      <a:cubicBezTo>
                        <a:pt x="51540" y="628"/>
                        <a:pt x="51357" y="314"/>
                        <a:pt x="51182" y="0"/>
                      </a:cubicBezTo>
                      <a:cubicBezTo>
                        <a:pt x="49320" y="3238"/>
                        <a:pt x="47449" y="6475"/>
                        <a:pt x="45587" y="9713"/>
                      </a:cubicBezTo>
                      <a:cubicBezTo>
                        <a:pt x="41178" y="17370"/>
                        <a:pt x="36770" y="25028"/>
                        <a:pt x="32361" y="32685"/>
                      </a:cubicBezTo>
                      <a:cubicBezTo>
                        <a:pt x="27180" y="41684"/>
                        <a:pt x="21991" y="50682"/>
                        <a:pt x="16810" y="59680"/>
                      </a:cubicBezTo>
                      <a:cubicBezTo>
                        <a:pt x="12632" y="66936"/>
                        <a:pt x="8454" y="74192"/>
                        <a:pt x="4276" y="81450"/>
                      </a:cubicBezTo>
                      <a:cubicBezTo>
                        <a:pt x="3114" y="83465"/>
                        <a:pt x="1952" y="85478"/>
                        <a:pt x="798" y="87491"/>
                      </a:cubicBezTo>
                      <a:cubicBezTo>
                        <a:pt x="615" y="87805"/>
                        <a:pt x="-173" y="88725"/>
                        <a:pt x="34" y="89088"/>
                      </a:cubicBezTo>
                      <a:cubicBezTo>
                        <a:pt x="1761" y="92096"/>
                        <a:pt x="3496" y="95105"/>
                        <a:pt x="5231" y="98111"/>
                      </a:cubicBezTo>
                      <a:cubicBezTo>
                        <a:pt x="9027" y="104711"/>
                        <a:pt x="12831" y="111309"/>
                        <a:pt x="16627" y="117907"/>
                      </a:cubicBezTo>
                      <a:cubicBezTo>
                        <a:pt x="21585" y="126512"/>
                        <a:pt x="26535" y="135116"/>
                        <a:pt x="31493" y="143722"/>
                      </a:cubicBezTo>
                      <a:cubicBezTo>
                        <a:pt x="36698" y="152748"/>
                        <a:pt x="41895" y="161777"/>
                        <a:pt x="47091" y="170805"/>
                      </a:cubicBezTo>
                      <a:cubicBezTo>
                        <a:pt x="51628" y="178673"/>
                        <a:pt x="56156" y="186543"/>
                        <a:pt x="60684" y="194411"/>
                      </a:cubicBezTo>
                      <a:cubicBezTo>
                        <a:pt x="63636" y="199537"/>
                        <a:pt x="66589" y="204662"/>
                        <a:pt x="69541" y="209789"/>
                      </a:cubicBezTo>
                      <a:cubicBezTo>
                        <a:pt x="71905" y="213888"/>
                        <a:pt x="74364" y="217946"/>
                        <a:pt x="76465" y="222186"/>
                      </a:cubicBezTo>
                      <a:cubicBezTo>
                        <a:pt x="80500" y="230331"/>
                        <a:pt x="81829" y="239897"/>
                        <a:pt x="81025" y="248900"/>
                      </a:cubicBezTo>
                      <a:cubicBezTo>
                        <a:pt x="80397" y="255981"/>
                        <a:pt x="78343" y="262914"/>
                        <a:pt x="75017" y="269192"/>
                      </a:cubicBezTo>
                      <a:cubicBezTo>
                        <a:pt x="68483" y="281521"/>
                        <a:pt x="57166" y="291031"/>
                        <a:pt x="43876" y="295292"/>
                      </a:cubicBezTo>
                      <a:cubicBezTo>
                        <a:pt x="30220" y="299669"/>
                        <a:pt x="15028" y="298342"/>
                        <a:pt x="2342" y="291641"/>
                      </a:cubicBezTo>
                      <a:cubicBezTo>
                        <a:pt x="18585" y="300600"/>
                        <a:pt x="37167" y="304896"/>
                        <a:pt x="55694" y="304083"/>
                      </a:cubicBezTo>
                      <a:cubicBezTo>
                        <a:pt x="72574" y="303341"/>
                        <a:pt x="89166" y="298324"/>
                        <a:pt x="103619" y="289556"/>
                      </a:cubicBezTo>
                      <a:cubicBezTo>
                        <a:pt x="116033" y="282031"/>
                        <a:pt x="126777" y="271827"/>
                        <a:pt x="134950" y="259829"/>
                      </a:cubicBezTo>
                      <a:cubicBezTo>
                        <a:pt x="143266" y="247611"/>
                        <a:pt x="148845" y="233591"/>
                        <a:pt x="151177" y="218994"/>
                      </a:cubicBezTo>
                      <a:cubicBezTo>
                        <a:pt x="153915" y="201805"/>
                        <a:pt x="152188" y="183959"/>
                        <a:pt x="146123" y="167642"/>
                      </a:cubicBezTo>
                      <a:cubicBezTo>
                        <a:pt x="144277" y="162688"/>
                        <a:pt x="142049" y="157879"/>
                        <a:pt x="139454" y="153276"/>
                      </a:cubicBezTo>
                      <a:cubicBezTo>
                        <a:pt x="138293" y="151270"/>
                        <a:pt x="137139" y="149262"/>
                        <a:pt x="135985" y="14725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6943D01E-5CB2-620A-72F9-0971AE8856E5}"/>
                    </a:ext>
                  </a:extLst>
                </p:cNvPr>
                <p:cNvSpPr/>
                <p:nvPr/>
              </p:nvSpPr>
              <p:spPr>
                <a:xfrm>
                  <a:off x="5062536" y="-1165761"/>
                  <a:ext cx="131285" cy="173550"/>
                </a:xfrm>
                <a:custGeom>
                  <a:avLst/>
                  <a:gdLst>
                    <a:gd name="connsiteX0" fmla="*/ 88183 w 131285"/>
                    <a:gd name="connsiteY0" fmla="*/ 98553 h 173550"/>
                    <a:gd name="connsiteX1" fmla="*/ 130762 w 131285"/>
                    <a:gd name="connsiteY1" fmla="*/ 112118 h 173550"/>
                    <a:gd name="connsiteX2" fmla="*/ 131062 w 131285"/>
                    <a:gd name="connsiteY2" fmla="*/ 124623 h 173550"/>
                    <a:gd name="connsiteX3" fmla="*/ 125054 w 131285"/>
                    <a:gd name="connsiteY3" fmla="*/ 144915 h 173550"/>
                    <a:gd name="connsiteX4" fmla="*/ 93913 w 131285"/>
                    <a:gd name="connsiteY4" fmla="*/ 171015 h 173550"/>
                    <a:gd name="connsiteX5" fmla="*/ 52928 w 131285"/>
                    <a:gd name="connsiteY5" fmla="*/ 167637 h 173550"/>
                    <a:gd name="connsiteX6" fmla="*/ 43132 w 131285"/>
                    <a:gd name="connsiteY6" fmla="*/ 161566 h 173550"/>
                    <a:gd name="connsiteX7" fmla="*/ 11983 w 131285"/>
                    <a:gd name="connsiteY7" fmla="*/ 126459 h 173550"/>
                    <a:gd name="connsiteX8" fmla="*/ 157 w 131285"/>
                    <a:gd name="connsiteY8" fmla="*/ 72937 h 173550"/>
                    <a:gd name="connsiteX9" fmla="*/ 13296 w 131285"/>
                    <a:gd name="connsiteY9" fmla="*/ 28465 h 173550"/>
                    <a:gd name="connsiteX10" fmla="*/ 25552 w 131285"/>
                    <a:gd name="connsiteY10" fmla="*/ 7186 h 173550"/>
                    <a:gd name="connsiteX11" fmla="*/ 25552 w 131285"/>
                    <a:gd name="connsiteY11" fmla="*/ 7186 h 173550"/>
                    <a:gd name="connsiteX12" fmla="*/ 29702 w 131285"/>
                    <a:gd name="connsiteY12" fmla="*/ 0 h 173550"/>
                    <a:gd name="connsiteX13" fmla="*/ 88183 w 131285"/>
                    <a:gd name="connsiteY13" fmla="*/ 98553 h 173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1285" h="173550">
                      <a:moveTo>
                        <a:pt x="88183" y="98553"/>
                      </a:moveTo>
                      <a:cubicBezTo>
                        <a:pt x="100832" y="118193"/>
                        <a:pt x="118755" y="118308"/>
                        <a:pt x="130762" y="112118"/>
                      </a:cubicBezTo>
                      <a:cubicBezTo>
                        <a:pt x="131352" y="116273"/>
                        <a:pt x="131430" y="120507"/>
                        <a:pt x="131062" y="124623"/>
                      </a:cubicBezTo>
                      <a:cubicBezTo>
                        <a:pt x="130433" y="131705"/>
                        <a:pt x="128380" y="138638"/>
                        <a:pt x="125054" y="144915"/>
                      </a:cubicBezTo>
                      <a:cubicBezTo>
                        <a:pt x="118520" y="157244"/>
                        <a:pt x="107203" y="166754"/>
                        <a:pt x="93913" y="171015"/>
                      </a:cubicBezTo>
                      <a:cubicBezTo>
                        <a:pt x="80448" y="175332"/>
                        <a:pt x="65502" y="174091"/>
                        <a:pt x="52928" y="167637"/>
                      </a:cubicBezTo>
                      <a:cubicBezTo>
                        <a:pt x="49546" y="165804"/>
                        <a:pt x="46275" y="163777"/>
                        <a:pt x="43132" y="161566"/>
                      </a:cubicBezTo>
                      <a:cubicBezTo>
                        <a:pt x="30200" y="152484"/>
                        <a:pt x="19448" y="140378"/>
                        <a:pt x="11983" y="126459"/>
                      </a:cubicBezTo>
                      <a:cubicBezTo>
                        <a:pt x="3205" y="110110"/>
                        <a:pt x="-877" y="91454"/>
                        <a:pt x="157" y="72937"/>
                      </a:cubicBezTo>
                      <a:cubicBezTo>
                        <a:pt x="1025" y="57364"/>
                        <a:pt x="5513" y="41988"/>
                        <a:pt x="13296" y="28465"/>
                      </a:cubicBezTo>
                      <a:cubicBezTo>
                        <a:pt x="17387" y="21372"/>
                        <a:pt x="21469" y="14279"/>
                        <a:pt x="25552" y="7186"/>
                      </a:cubicBezTo>
                      <a:lnTo>
                        <a:pt x="25552" y="7186"/>
                      </a:lnTo>
                      <a:lnTo>
                        <a:pt x="29702" y="0"/>
                      </a:lnTo>
                      <a:cubicBezTo>
                        <a:pt x="55855" y="45772"/>
                        <a:pt x="75348" y="78623"/>
                        <a:pt x="88183" y="98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515D2-B8A4-5D0F-4F32-CAACCCAB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69726" y="3147947"/>
              <a:ext cx="1367997" cy="40583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2F9F540-2AA5-E90E-AA1C-8C62ABEF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57010" y="2659477"/>
              <a:ext cx="1367997" cy="309285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5B432AFE-FDE5-D509-030D-42EECB14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85731" y="1514757"/>
              <a:ext cx="1367997" cy="711579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9C745AF1-18C6-9246-A0AF-8759DEDB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57009" y="3255048"/>
              <a:ext cx="1367997" cy="29873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8B11C7-75F3-08AD-6E86-9F03E491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369726" y="2689756"/>
              <a:ext cx="1367997" cy="248726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8390E4-73C7-EFF4-E5E0-E54D1A85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85731" y="3117442"/>
              <a:ext cx="1367997" cy="436344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748F6B4-FB51-84B4-DEC9-75A4A8046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426517" y="1435555"/>
              <a:ext cx="899997" cy="8999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2199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B4C-F534-3570-0087-64460DB0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–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21C89-CE45-D307-827C-36C860268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6092" y="880954"/>
            <a:ext cx="7004898" cy="4172629"/>
          </a:xfrm>
        </p:spPr>
        <p:txBody>
          <a:bodyPr>
            <a:normAutofit/>
          </a:bodyPr>
          <a:lstStyle/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2"/>
              </a:rPr>
              <a:t>Meinte Boersma</a:t>
            </a:r>
            <a:r>
              <a:rPr lang="en-US" sz="1800" dirty="0">
                <a:solidFill>
                  <a:srgbClr val="1F2328"/>
                </a:solidFill>
              </a:rPr>
              <a:t>, Freelancer,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Norman Koester,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Sergej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4"/>
              </a:rPr>
              <a:t>Koscejev</a:t>
            </a:r>
            <a:r>
              <a:rPr lang="en-US" sz="1800" dirty="0">
                <a:solidFill>
                  <a:srgbClr val="1F2328"/>
                </a:solidFill>
              </a:rPr>
              <a:t>, Freelancer,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Sascha </a:t>
            </a:r>
            <a:r>
              <a:rPr lang="en-US" sz="1800" dirty="0" err="1">
                <a:solidFill>
                  <a:srgbClr val="1F2328"/>
                </a:solidFill>
              </a:rPr>
              <a:t>Lisson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itemis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(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3"/>
              </a:rPr>
              <a:t>modelix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 Team)</a:t>
            </a:r>
            <a:r>
              <a:rPr lang="en-US" sz="1800" dirty="0">
                <a:solidFill>
                  <a:srgbClr val="1F2328"/>
                </a:solidFill>
              </a:rPr>
              <a:t>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Eugen Schindler,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Canon Production Printing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Alex </a:t>
            </a:r>
            <a:r>
              <a:rPr lang="en-US" sz="1800" dirty="0" err="1">
                <a:solidFill>
                  <a:srgbClr val="1F2328"/>
                </a:solidFill>
              </a:rPr>
              <a:t>Shatalin</a:t>
            </a:r>
            <a:r>
              <a:rPr lang="en-US" sz="1800" dirty="0">
                <a:solidFill>
                  <a:srgbClr val="1F2328"/>
                </a:solidFill>
              </a:rPr>
              <a:t>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6"/>
              </a:rPr>
              <a:t>Jetbrains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6"/>
              </a:rPr>
              <a:t> (MPS Team)</a:t>
            </a:r>
            <a:r>
              <a:rPr lang="en-US" sz="1800" dirty="0">
                <a:solidFill>
                  <a:srgbClr val="1F2328"/>
                </a:solidFill>
              </a:rPr>
              <a:t>, Czech Republic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Niko Stotz,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7"/>
              </a:rPr>
              <a:t>F1RE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Federico Tomassetti,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8"/>
              </a:rPr>
              <a:t>Strumenta</a:t>
            </a:r>
            <a:r>
              <a:rPr lang="en-US" sz="1800" dirty="0">
                <a:solidFill>
                  <a:srgbClr val="1F2328"/>
                </a:solidFill>
              </a:rPr>
              <a:t>, Italy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hlinkClick r:id="rId9"/>
              </a:rPr>
              <a:t>Markus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9"/>
              </a:rPr>
              <a:t>Voelter</a:t>
            </a:r>
            <a:r>
              <a:rPr lang="en-US" sz="1800" dirty="0">
                <a:solidFill>
                  <a:srgbClr val="1F2328"/>
                </a:solidFill>
              </a:rPr>
              <a:t>, Freelancer, Germany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r>
              <a:rPr lang="en-US" sz="1800" dirty="0">
                <a:solidFill>
                  <a:srgbClr val="1F2328"/>
                </a:solidFill>
              </a:rPr>
              <a:t>Jos Warmer, </a:t>
            </a:r>
            <a:r>
              <a:rPr lang="en-US" sz="1800" dirty="0" err="1">
                <a:solidFill>
                  <a:schemeClr val="hlink"/>
                </a:solidFill>
                <a:uFill>
                  <a:noFill/>
                </a:uFill>
                <a:hlinkClick r:id="rId10"/>
              </a:rPr>
              <a:t>openmodeling</a:t>
            </a:r>
            <a:r>
              <a:rPr lang="en-US" sz="1800" dirty="0">
                <a:solidFill>
                  <a:srgbClr val="1F2328"/>
                </a:solidFill>
              </a:rPr>
              <a:t> </a:t>
            </a:r>
            <a:r>
              <a:rPr lang="en-US" sz="1800" dirty="0">
                <a:solidFill>
                  <a:schemeClr val="accent5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(Freon Team)</a:t>
            </a:r>
            <a:r>
              <a:rPr lang="en-US" sz="1800" dirty="0">
                <a:solidFill>
                  <a:srgbClr val="1F2328"/>
                </a:solidFill>
              </a:rPr>
              <a:t>, The Netherlands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Char char="●"/>
            </a:pPr>
            <a:endParaRPr lang="en-US" dirty="0">
              <a:solidFill>
                <a:srgbClr val="1F2328"/>
              </a:solidFill>
            </a:endParaRPr>
          </a:p>
          <a:p>
            <a:pPr marL="14922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sz="2800" b="1" dirty="0">
                <a:solidFill>
                  <a:srgbClr val="1F2328"/>
                </a:solidFill>
                <a:sym typeface="Wingdings" panose="05000000000000000000" pitchFamily="2" charset="2"/>
              </a:rPr>
              <a:t> </a:t>
            </a:r>
            <a:r>
              <a:rPr lang="en-US" sz="2800" b="1" dirty="0">
                <a:solidFill>
                  <a:srgbClr val="1F2328"/>
                </a:solidFill>
              </a:rPr>
              <a:t>And you?</a:t>
            </a:r>
          </a:p>
        </p:txBody>
      </p:sp>
    </p:spTree>
    <p:extLst>
      <p:ext uri="{BB962C8B-B14F-4D97-AF65-F5344CB8AC3E}">
        <p14:creationId xmlns:p14="http://schemas.microsoft.com/office/powerpoint/2010/main" val="326383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ECF9-3836-66C5-E801-04997366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– Current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F74F3-04FC-29B6-9591-DF6609100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release 2023.1 planned around November 2023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Serialization format, meta-metamodel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APIs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Java, JavaScript, MPS, (C#)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Integrations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EMF, Freon, Kotlin, MPS, *</a:t>
            </a:r>
            <a:r>
              <a:rPr lang="en-US" dirty="0" err="1">
                <a:sym typeface="Wingdings" panose="05000000000000000000" pitchFamily="2" charset="2"/>
              </a:rPr>
              <a:t>Lasu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0698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Mission and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2232149"/>
            <a:ext cx="5159625" cy="233672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92125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sz="1800" dirty="0">
                <a:solidFill>
                  <a:srgbClr val="1F2328"/>
                </a:solidFill>
              </a:rPr>
              <a:t>Primary: </a:t>
            </a:r>
            <a:r>
              <a:rPr lang="en-US" sz="1800" b="1" dirty="0">
                <a:solidFill>
                  <a:srgbClr val="1F2328"/>
                </a:solidFill>
              </a:rPr>
              <a:t>define protocols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meta-metamodel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architecture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Secondary: </a:t>
            </a:r>
            <a:r>
              <a:rPr lang="en-US" b="1" dirty="0">
                <a:solidFill>
                  <a:srgbClr val="1F2328"/>
                </a:solidFill>
              </a:rPr>
              <a:t>programming language APIs </a:t>
            </a:r>
          </a:p>
          <a:p>
            <a:pPr lvl="1" indent="-307975">
              <a:buClr>
                <a:srgbClr val="1F2328"/>
              </a:buClr>
              <a:buSzPts val="1250"/>
            </a:pPr>
            <a:r>
              <a:rPr lang="en-US" dirty="0">
                <a:solidFill>
                  <a:srgbClr val="1F2328"/>
                </a:solidFill>
              </a:rPr>
              <a:t>reference implementations</a:t>
            </a:r>
          </a:p>
          <a:p>
            <a:pPr marL="457200" lvl="0" indent="-307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AutoNum type="arabicPeriod"/>
            </a:pPr>
            <a:endParaRPr lang="en-US" sz="1800" dirty="0">
              <a:solidFill>
                <a:srgbClr val="1F2328"/>
              </a:solidFill>
            </a:endParaRPr>
          </a:p>
          <a:p>
            <a:pPr marL="492125" lvl="0">
              <a:buClr>
                <a:srgbClr val="1F2328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</a:rPr>
              <a:t>Also: </a:t>
            </a:r>
            <a:r>
              <a:rPr lang="en-US" b="1" dirty="0">
                <a:solidFill>
                  <a:srgbClr val="1F2328"/>
                </a:solidFill>
              </a:rPr>
              <a:t>collaboration hub for components</a:t>
            </a:r>
          </a:p>
        </p:txBody>
      </p:sp>
      <p:sp>
        <p:nvSpPr>
          <p:cNvPr id="4" name="Google Shape;111;p14">
            <a:extLst>
              <a:ext uri="{FF2B5EF4-FFF2-40B4-BE49-F238E27FC236}">
                <a16:creationId xmlns:a16="http://schemas.microsoft.com/office/drawing/2014/main" id="{8F948693-258C-FB6B-D622-43A12C08BF8E}"/>
              </a:ext>
            </a:extLst>
          </p:cNvPr>
          <p:cNvSpPr txBox="1"/>
          <p:nvPr/>
        </p:nvSpPr>
        <p:spPr>
          <a:xfrm>
            <a:off x="3672675" y="943675"/>
            <a:ext cx="5075100" cy="10468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fontAlgn="auto" latinLnBrk="0" hangingPunct="1">
              <a:lnSpc>
                <a:spcPct val="115000"/>
              </a:lnSpc>
              <a:buSzTx/>
              <a:buNone/>
              <a:tabLst/>
              <a:defRPr kumimoji="0" sz="1350" kern="0" spc="0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FFFFFF"/>
                </a:highlight>
                <a:uLnTx/>
                <a:uFillTx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" sz="1800" b="1" dirty="0">
                <a:solidFill>
                  <a:schemeClr val="tx1"/>
                </a:solidFill>
              </a:rPr>
              <a:t>To create an ecosystem of interoperable components for building language-oriented modeling tools on the web.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A7DD-6D32-6EBE-D766-FF0F5D3F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5C35-1DA6-6C45-80C9-84DF558A9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2674" y="943675"/>
            <a:ext cx="5159625" cy="40734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Don’t re-invent the wheel for each LWB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Focus on strengths, reuse other parts</a:t>
            </a:r>
          </a:p>
          <a:p>
            <a:endParaRPr lang="en-US" dirty="0"/>
          </a:p>
          <a:p>
            <a:r>
              <a:rPr lang="en-US" dirty="0" err="1"/>
              <a:t>LionWeb</a:t>
            </a:r>
            <a:r>
              <a:rPr lang="en-US" dirty="0"/>
              <a:t> as boring, reliable base</a:t>
            </a:r>
          </a:p>
          <a:p>
            <a:pPr lvl="1"/>
            <a:r>
              <a:rPr lang="en-US" dirty="0"/>
              <a:t>Innovate on top</a:t>
            </a:r>
          </a:p>
          <a:p>
            <a:endParaRPr lang="en-US" dirty="0"/>
          </a:p>
          <a:p>
            <a:r>
              <a:rPr lang="en-US" dirty="0"/>
              <a:t>Rough consensus and running code</a:t>
            </a:r>
          </a:p>
          <a:p>
            <a:pPr lvl="1"/>
            <a:r>
              <a:rPr lang="en-US" dirty="0"/>
              <a:t>Adopt IEEE approach</a:t>
            </a:r>
          </a:p>
          <a:p>
            <a:endParaRPr lang="en-US" dirty="0"/>
          </a:p>
          <a:p>
            <a:r>
              <a:rPr lang="en-US" dirty="0"/>
              <a:t>Business-friendly Open Source</a:t>
            </a:r>
          </a:p>
          <a:p>
            <a:pPr lvl="1"/>
            <a:r>
              <a:rPr lang="en-US" dirty="0"/>
              <a:t>Apache 2.0 license</a:t>
            </a:r>
          </a:p>
          <a:p>
            <a:endParaRPr lang="en-US" dirty="0"/>
          </a:p>
          <a:p>
            <a:r>
              <a:rPr lang="en-US" dirty="0"/>
              <a:t>Everything is a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Markus </a:t>
            </a:r>
            <a:r>
              <a:rPr lang="en-US" dirty="0" err="1">
                <a:sym typeface="Wingdings" panose="05000000000000000000" pitchFamily="2" charset="2"/>
              </a:rPr>
              <a:t>Voelter’s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Whitepaper</a:t>
            </a:r>
            <a:r>
              <a:rPr lang="en-US" dirty="0">
                <a:sym typeface="Wingdings" panose="05000000000000000000" pitchFamily="2" charset="2"/>
              </a:rPr>
              <a:t> “A Platform for Systems and Business Modeling”</a:t>
            </a:r>
          </a:p>
        </p:txBody>
      </p:sp>
    </p:spTree>
    <p:extLst>
      <p:ext uri="{BB962C8B-B14F-4D97-AF65-F5344CB8AC3E}">
        <p14:creationId xmlns:p14="http://schemas.microsoft.com/office/powerpoint/2010/main" val="185125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Parts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A795377B-FF64-68B7-6957-2FA7118E2095}"/>
              </a:ext>
            </a:extLst>
          </p:cNvPr>
          <p:cNvGrpSpPr/>
          <p:nvPr/>
        </p:nvGrpSpPr>
        <p:grpSpPr>
          <a:xfrm>
            <a:off x="5662530" y="1450887"/>
            <a:ext cx="192812" cy="183839"/>
            <a:chOff x="5662530" y="1450887"/>
            <a:chExt cx="192812" cy="183839"/>
          </a:xfrm>
        </p:grpSpPr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0CF8B518-42E4-75F3-50FF-10A72729A853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CAE75F7-CFD2-6585-0CC0-2C4BAB90F09A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E9AC7F62-BE48-74FB-C1DA-D8609E6A6ABA}"/>
              </a:ext>
            </a:extLst>
          </p:cNvPr>
          <p:cNvGrpSpPr/>
          <p:nvPr/>
        </p:nvGrpSpPr>
        <p:grpSpPr>
          <a:xfrm>
            <a:off x="5188450" y="825619"/>
            <a:ext cx="193801" cy="181610"/>
            <a:chOff x="5188450" y="825619"/>
            <a:chExt cx="193801" cy="181610"/>
          </a:xfrm>
        </p:grpSpPr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8EF262FA-D1E5-F2E2-C33D-C15CC3FE2575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9F7BA70A-0220-CA5A-7F03-B8E6753B7A94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EFE6072E-4851-3897-AD39-02680FB608D1}"/>
              </a:ext>
            </a:extLst>
          </p:cNvPr>
          <p:cNvGrpSpPr/>
          <p:nvPr/>
        </p:nvGrpSpPr>
        <p:grpSpPr>
          <a:xfrm>
            <a:off x="6879029" y="1242830"/>
            <a:ext cx="186975" cy="181610"/>
            <a:chOff x="6879029" y="1242830"/>
            <a:chExt cx="186975" cy="181610"/>
          </a:xfrm>
        </p:grpSpPr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F921C5D6-EE34-7346-0066-F14686AFF7A1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0BDE6DA1-EE1B-1DB2-578B-FB97CA652D4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0A456847-6098-A6C1-A4B0-A801171AB072}"/>
              </a:ext>
            </a:extLst>
          </p:cNvPr>
          <p:cNvGrpSpPr/>
          <p:nvPr/>
        </p:nvGrpSpPr>
        <p:grpSpPr>
          <a:xfrm>
            <a:off x="7041057" y="1859349"/>
            <a:ext cx="198648" cy="181610"/>
            <a:chOff x="7041057" y="1859349"/>
            <a:chExt cx="198648" cy="181610"/>
          </a:xfrm>
        </p:grpSpPr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7ED16D3-9A8F-EB6F-F068-AB57F06F8A95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E5AA8C4F-FC98-C10F-EAE3-38DE8CF38056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9D41A73F-2660-834C-7523-E07E73C2B863}"/>
              </a:ext>
            </a:extLst>
          </p:cNvPr>
          <p:cNvGrpSpPr/>
          <p:nvPr/>
        </p:nvGrpSpPr>
        <p:grpSpPr>
          <a:xfrm>
            <a:off x="6476214" y="2509322"/>
            <a:ext cx="190121" cy="181610"/>
            <a:chOff x="6476214" y="2509322"/>
            <a:chExt cx="190121" cy="181610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04E63D55-E396-4E30-AECF-2494AD6FFD21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1F883972-B019-8B7B-DC81-068CB9B5F236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D68918E-72C3-8748-8FEF-FF108E43116C}"/>
              </a:ext>
            </a:extLst>
          </p:cNvPr>
          <p:cNvGrpSpPr/>
          <p:nvPr/>
        </p:nvGrpSpPr>
        <p:grpSpPr>
          <a:xfrm>
            <a:off x="3723794" y="2444310"/>
            <a:ext cx="190121" cy="181610"/>
            <a:chOff x="3760100" y="2442413"/>
            <a:chExt cx="190121" cy="181610"/>
          </a:xfrm>
        </p:grpSpPr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992791FF-DFBC-EC6E-C2AB-53ADD6192C7E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D16A4E34-8272-FF99-EDAF-E621D4F78EBE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4CB0551-787B-5589-5A7F-D6A7ED381164}"/>
              </a:ext>
            </a:extLst>
          </p:cNvPr>
          <p:cNvGrpSpPr/>
          <p:nvPr/>
        </p:nvGrpSpPr>
        <p:grpSpPr>
          <a:xfrm>
            <a:off x="3560608" y="1663401"/>
            <a:ext cx="200594" cy="181610"/>
            <a:chOff x="3560608" y="1663401"/>
            <a:chExt cx="200594" cy="181610"/>
          </a:xfrm>
        </p:grpSpPr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BB0C08C-6A25-5469-FC60-68BCE32222DC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7E76F51-4C4F-5D83-8DA2-E45DB53F0D5D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76771" y="1653896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92244" y="2174831"/>
            <a:ext cx="169482" cy="193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3" y="3016814"/>
            <a:ext cx="2734301" cy="1458831"/>
          </a:xfrm>
        </p:spPr>
        <p:txBody>
          <a:bodyPr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Repository</a:t>
            </a:r>
          </a:p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dirty="0">
                <a:solidFill>
                  <a:srgbClr val="1F2328"/>
                </a:solidFill>
              </a:rPr>
              <a:t>Model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dirty="0">
                <a:solidFill>
                  <a:srgbClr val="1F2328"/>
                </a:solidFill>
              </a:rPr>
              <a:t>Client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Editor</a:t>
            </a:r>
          </a:p>
          <a:p>
            <a:pPr marL="606425" lvl="1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Processor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Model checker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Importer</a:t>
            </a:r>
          </a:p>
          <a:p>
            <a:pPr marL="1063625" lvl="2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sz="1800" dirty="0">
                <a:solidFill>
                  <a:srgbClr val="1F2328"/>
                </a:solidFill>
              </a:rPr>
              <a:t>Generator</a:t>
            </a:r>
            <a:endParaRPr lang="en-US" sz="1800" dirty="0"/>
          </a:p>
        </p:txBody>
      </p: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E642E04B-DC0C-D0CB-8FAC-37F58B3BF246}"/>
              </a:ext>
            </a:extLst>
          </p:cNvPr>
          <p:cNvGrpSpPr/>
          <p:nvPr/>
        </p:nvGrpSpPr>
        <p:grpSpPr>
          <a:xfrm>
            <a:off x="2234123" y="3184506"/>
            <a:ext cx="192812" cy="183839"/>
            <a:chOff x="5662530" y="1450887"/>
            <a:chExt cx="192812" cy="183839"/>
          </a:xfrm>
        </p:grpSpPr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F4FD2571-E3D3-C511-AE87-96BF15541EA9}"/>
                </a:ext>
              </a:extLst>
            </p:cNvPr>
            <p:cNvSpPr/>
            <p:nvPr/>
          </p:nvSpPr>
          <p:spPr>
            <a:xfrm>
              <a:off x="5666313" y="1453116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F7CF4FB3-B5E7-B0F7-F2E5-04E0295CCB35}"/>
                </a:ext>
              </a:extLst>
            </p:cNvPr>
            <p:cNvSpPr txBox="1"/>
            <p:nvPr/>
          </p:nvSpPr>
          <p:spPr>
            <a:xfrm>
              <a:off x="5662530" y="1450887"/>
              <a:ext cx="192812" cy="183839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A</a:t>
              </a:r>
            </a:p>
          </p:txBody>
        </p: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C95DD070-E9D8-88B5-AB17-5BE2AD8F5184}"/>
              </a:ext>
            </a:extLst>
          </p:cNvPr>
          <p:cNvGrpSpPr/>
          <p:nvPr/>
        </p:nvGrpSpPr>
        <p:grpSpPr>
          <a:xfrm>
            <a:off x="2235127" y="3504574"/>
            <a:ext cx="193801" cy="181610"/>
            <a:chOff x="5188450" y="825619"/>
            <a:chExt cx="193801" cy="181610"/>
          </a:xfrm>
        </p:grpSpPr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D4A51CE6-FB4D-7701-94BF-3A5FADDBC561}"/>
                </a:ext>
              </a:extLst>
            </p:cNvPr>
            <p:cNvSpPr/>
            <p:nvPr/>
          </p:nvSpPr>
          <p:spPr>
            <a:xfrm>
              <a:off x="5188450" y="82561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438D2374-9AB9-C0BA-A723-906C0EBB3280}"/>
                </a:ext>
              </a:extLst>
            </p:cNvPr>
            <p:cNvSpPr txBox="1"/>
            <p:nvPr/>
          </p:nvSpPr>
          <p:spPr>
            <a:xfrm>
              <a:off x="5194304" y="825619"/>
              <a:ext cx="187947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b" anchorCtr="1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B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333AE378-7063-31BD-7155-8FC9923893BC}"/>
              </a:ext>
            </a:extLst>
          </p:cNvPr>
          <p:cNvGrpSpPr/>
          <p:nvPr/>
        </p:nvGrpSpPr>
        <p:grpSpPr>
          <a:xfrm>
            <a:off x="6810852" y="3504574"/>
            <a:ext cx="200594" cy="181610"/>
            <a:chOff x="3560608" y="1663401"/>
            <a:chExt cx="200594" cy="181610"/>
          </a:xfrm>
        </p:grpSpPr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8067C61F-1BDE-20E6-F245-CD652C427C07}"/>
                </a:ext>
              </a:extLst>
            </p:cNvPr>
            <p:cNvSpPr/>
            <p:nvPr/>
          </p:nvSpPr>
          <p:spPr>
            <a:xfrm>
              <a:off x="3568282" y="1663401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EA153812-4D04-CBD7-1014-DA042287A9EC}"/>
                </a:ext>
              </a:extLst>
            </p:cNvPr>
            <p:cNvSpPr txBox="1"/>
            <p:nvPr/>
          </p:nvSpPr>
          <p:spPr>
            <a:xfrm>
              <a:off x="3560608" y="1663401"/>
              <a:ext cx="200594" cy="18161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G</a:t>
              </a:r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7025AE5F-ED10-4DDA-024F-2D71200D060C}"/>
              </a:ext>
            </a:extLst>
          </p:cNvPr>
          <p:cNvGrpSpPr/>
          <p:nvPr/>
        </p:nvGrpSpPr>
        <p:grpSpPr>
          <a:xfrm>
            <a:off x="6582676" y="3504574"/>
            <a:ext cx="190121" cy="181610"/>
            <a:chOff x="3760100" y="2442413"/>
            <a:chExt cx="190121" cy="181610"/>
          </a:xfrm>
        </p:grpSpPr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12F23FDB-E5A3-0D6D-63A0-C2CD6D3E3424}"/>
                </a:ext>
              </a:extLst>
            </p:cNvPr>
            <p:cNvSpPr/>
            <p:nvPr/>
          </p:nvSpPr>
          <p:spPr>
            <a:xfrm>
              <a:off x="3760100" y="2442413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DC34A4DB-A28B-D5A6-40B4-06C594FBB1DA}"/>
                </a:ext>
              </a:extLst>
            </p:cNvPr>
            <p:cNvSpPr txBox="1"/>
            <p:nvPr/>
          </p:nvSpPr>
          <p:spPr>
            <a:xfrm>
              <a:off x="3767024" y="2449900"/>
              <a:ext cx="176273" cy="17338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F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4471543-DC3D-7D6B-5365-038BAFEE7852}"/>
              </a:ext>
            </a:extLst>
          </p:cNvPr>
          <p:cNvGrpSpPr/>
          <p:nvPr/>
        </p:nvGrpSpPr>
        <p:grpSpPr>
          <a:xfrm>
            <a:off x="7254171" y="4131828"/>
            <a:ext cx="186975" cy="181610"/>
            <a:chOff x="6879029" y="1242830"/>
            <a:chExt cx="186975" cy="181610"/>
          </a:xfrm>
        </p:grpSpPr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B677540-AD4F-5A79-AA70-417BFE904563}"/>
                </a:ext>
              </a:extLst>
            </p:cNvPr>
            <p:cNvSpPr/>
            <p:nvPr/>
          </p:nvSpPr>
          <p:spPr>
            <a:xfrm>
              <a:off x="6879893" y="1242830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8B9323C-5F67-2228-991B-7796F6F8D590}"/>
                </a:ext>
              </a:extLst>
            </p:cNvPr>
            <p:cNvSpPr txBox="1"/>
            <p:nvPr/>
          </p:nvSpPr>
          <p:spPr>
            <a:xfrm>
              <a:off x="6879029" y="1246849"/>
              <a:ext cx="186975" cy="17759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75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C</a:t>
              </a:r>
            </a:p>
          </p:txBody>
        </p:sp>
      </p:grpSp>
      <p:grpSp>
        <p:nvGrpSpPr>
          <p:cNvPr id="564" name="Group 563">
            <a:extLst>
              <a:ext uri="{FF2B5EF4-FFF2-40B4-BE49-F238E27FC236}">
                <a16:creationId xmlns:a16="http://schemas.microsoft.com/office/drawing/2014/main" id="{D4C702D8-FEE9-6226-D8D5-0DFC9895EC7D}"/>
              </a:ext>
            </a:extLst>
          </p:cNvPr>
          <p:cNvGrpSpPr/>
          <p:nvPr/>
        </p:nvGrpSpPr>
        <p:grpSpPr>
          <a:xfrm>
            <a:off x="7254171" y="4441167"/>
            <a:ext cx="198648" cy="181610"/>
            <a:chOff x="7041057" y="1859349"/>
            <a:chExt cx="198648" cy="181610"/>
          </a:xfrm>
        </p:grpSpPr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BC078056-E0B0-A110-1F0C-35D605CDA10C}"/>
                </a:ext>
              </a:extLst>
            </p:cNvPr>
            <p:cNvSpPr/>
            <p:nvPr/>
          </p:nvSpPr>
          <p:spPr>
            <a:xfrm>
              <a:off x="7047758" y="1859349"/>
              <a:ext cx="185246" cy="181610"/>
            </a:xfrm>
            <a:custGeom>
              <a:avLst/>
              <a:gdLst>
                <a:gd name="connsiteX0" fmla="*/ 0 w 305250"/>
                <a:gd name="connsiteY0" fmla="*/ 0 h 305250"/>
                <a:gd name="connsiteX1" fmla="*/ 305251 w 305250"/>
                <a:gd name="connsiteY1" fmla="*/ 0 h 305250"/>
                <a:gd name="connsiteX2" fmla="*/ 305251 w 305250"/>
                <a:gd name="connsiteY2" fmla="*/ 305251 h 305250"/>
                <a:gd name="connsiteX3" fmla="*/ 0 w 305250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250" h="305250">
                  <a:moveTo>
                    <a:pt x="0" y="0"/>
                  </a:moveTo>
                  <a:lnTo>
                    <a:pt x="305251" y="0"/>
                  </a:lnTo>
                  <a:lnTo>
                    <a:pt x="305251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F172CA08-58FA-EE50-3BE3-D10E242314D9}"/>
                </a:ext>
              </a:extLst>
            </p:cNvPr>
            <p:cNvSpPr txBox="1"/>
            <p:nvPr/>
          </p:nvSpPr>
          <p:spPr>
            <a:xfrm>
              <a:off x="7041057" y="1867021"/>
              <a:ext cx="198648" cy="1739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D</a:t>
              </a:r>
            </a:p>
          </p:txBody>
        </p:sp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7A3BC230-48CD-0699-5A4B-FC9A18B88E33}"/>
              </a:ext>
            </a:extLst>
          </p:cNvPr>
          <p:cNvGrpSpPr/>
          <p:nvPr/>
        </p:nvGrpSpPr>
        <p:grpSpPr>
          <a:xfrm>
            <a:off x="7254171" y="4758178"/>
            <a:ext cx="190121" cy="181610"/>
            <a:chOff x="6476214" y="2509322"/>
            <a:chExt cx="190121" cy="181610"/>
          </a:xfrm>
        </p:grpSpPr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7520AA6C-2C81-D35A-9DBF-CEA4B69FF0B9}"/>
                </a:ext>
              </a:extLst>
            </p:cNvPr>
            <p:cNvSpPr/>
            <p:nvPr/>
          </p:nvSpPr>
          <p:spPr>
            <a:xfrm>
              <a:off x="6476214" y="2509322"/>
              <a:ext cx="190121" cy="181610"/>
            </a:xfrm>
            <a:custGeom>
              <a:avLst/>
              <a:gdLst>
                <a:gd name="connsiteX0" fmla="*/ 0 w 313283"/>
                <a:gd name="connsiteY0" fmla="*/ 0 h 305250"/>
                <a:gd name="connsiteX1" fmla="*/ 313284 w 313283"/>
                <a:gd name="connsiteY1" fmla="*/ 0 h 305250"/>
                <a:gd name="connsiteX2" fmla="*/ 313284 w 313283"/>
                <a:gd name="connsiteY2" fmla="*/ 305251 h 305250"/>
                <a:gd name="connsiteX3" fmla="*/ 0 w 313283"/>
                <a:gd name="connsiteY3" fmla="*/ 305251 h 3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283" h="305250">
                  <a:moveTo>
                    <a:pt x="0" y="0"/>
                  </a:moveTo>
                  <a:lnTo>
                    <a:pt x="313284" y="0"/>
                  </a:lnTo>
                  <a:lnTo>
                    <a:pt x="313284" y="305251"/>
                  </a:lnTo>
                  <a:lnTo>
                    <a:pt x="0" y="305251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16D8F45D-E1DA-A372-C693-27E61A39ABA1}"/>
                </a:ext>
              </a:extLst>
            </p:cNvPr>
            <p:cNvSpPr txBox="1"/>
            <p:nvPr/>
          </p:nvSpPr>
          <p:spPr>
            <a:xfrm>
              <a:off x="6481192" y="2516156"/>
              <a:ext cx="180165" cy="16994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rmAutofit fontScale="70000" lnSpcReduction="20000"/>
            </a:bodyPr>
            <a:lstStyle/>
            <a:p>
              <a:pPr algn="ctr"/>
              <a:r>
                <a:rPr lang="en-US" sz="1800" spc="0" baseline="0" dirty="0">
                  <a:ln/>
                  <a:solidFill>
                    <a:srgbClr val="FFFFFF"/>
                  </a:solidFill>
                  <a:latin typeface="Calibri"/>
                  <a:cs typeface="Calibri"/>
                  <a:sym typeface="Calibri"/>
                  <a:rtl val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193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Architecture: Protocols</a:t>
            </a:r>
          </a:p>
        </p:txBody>
      </p:sp>
      <p:sp>
        <p:nvSpPr>
          <p:cNvPr id="404" name="Freeform: Shape 403">
            <a:extLst>
              <a:ext uri="{FF2B5EF4-FFF2-40B4-BE49-F238E27FC236}">
                <a16:creationId xmlns:a16="http://schemas.microsoft.com/office/drawing/2014/main" id="{18A237D0-9433-1699-B7C8-DD4F5557A92A}"/>
              </a:ext>
            </a:extLst>
          </p:cNvPr>
          <p:cNvSpPr/>
          <p:nvPr/>
        </p:nvSpPr>
        <p:spPr>
          <a:xfrm>
            <a:off x="5717378" y="2486396"/>
            <a:ext cx="262290" cy="248872"/>
          </a:xfrm>
          <a:custGeom>
            <a:avLst/>
            <a:gdLst>
              <a:gd name="connsiteX0" fmla="*/ 432203 w 432202"/>
              <a:gd name="connsiteY0" fmla="*/ 418306 h 418305"/>
              <a:gd name="connsiteX1" fmla="*/ 0 w 432202"/>
              <a:gd name="connsiteY1" fmla="*/ 0 h 41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2202" h="418305">
                <a:moveTo>
                  <a:pt x="432203" y="418306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5" name="Freeform: Shape 404">
            <a:extLst>
              <a:ext uri="{FF2B5EF4-FFF2-40B4-BE49-F238E27FC236}">
                <a16:creationId xmlns:a16="http://schemas.microsoft.com/office/drawing/2014/main" id="{0931D8CC-E6AD-DF10-8A26-59628C5959DF}"/>
              </a:ext>
            </a:extLst>
          </p:cNvPr>
          <p:cNvSpPr/>
          <p:nvPr/>
        </p:nvSpPr>
        <p:spPr>
          <a:xfrm>
            <a:off x="5907500" y="2104058"/>
            <a:ext cx="647335" cy="62712"/>
          </a:xfrm>
          <a:custGeom>
            <a:avLst/>
            <a:gdLst>
              <a:gd name="connsiteX0" fmla="*/ 1066682 w 1066682"/>
              <a:gd name="connsiteY0" fmla="*/ 105408 h 105407"/>
              <a:gd name="connsiteX1" fmla="*/ 0 w 1066682"/>
              <a:gd name="connsiteY1" fmla="*/ 0 h 105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6682" h="105407">
                <a:moveTo>
                  <a:pt x="1066682" y="105408"/>
                </a:moveTo>
                <a:lnTo>
                  <a:pt x="0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6" name="Freeform: Shape 405">
            <a:extLst>
              <a:ext uri="{FF2B5EF4-FFF2-40B4-BE49-F238E27FC236}">
                <a16:creationId xmlns:a16="http://schemas.microsoft.com/office/drawing/2014/main" id="{D8ADD412-4360-65A4-D264-4C5D299725A7}"/>
              </a:ext>
            </a:extLst>
          </p:cNvPr>
          <p:cNvSpPr/>
          <p:nvPr/>
        </p:nvSpPr>
        <p:spPr>
          <a:xfrm>
            <a:off x="5849001" y="1468423"/>
            <a:ext cx="537191" cy="275651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38A6097B-E5B3-A982-0A66-C2E870981CB1}"/>
              </a:ext>
            </a:extLst>
          </p:cNvPr>
          <p:cNvSpPr/>
          <p:nvPr/>
        </p:nvSpPr>
        <p:spPr>
          <a:xfrm>
            <a:off x="4498650" y="2400370"/>
            <a:ext cx="410399" cy="306725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2915E348-99E5-B89D-6C69-8D5F0FD7A4C7}"/>
              </a:ext>
            </a:extLst>
          </p:cNvPr>
          <p:cNvSpPr/>
          <p:nvPr/>
        </p:nvSpPr>
        <p:spPr>
          <a:xfrm>
            <a:off x="4323153" y="1884214"/>
            <a:ext cx="482626" cy="67310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" name="Freeform: Shape 408">
            <a:extLst>
              <a:ext uri="{FF2B5EF4-FFF2-40B4-BE49-F238E27FC236}">
                <a16:creationId xmlns:a16="http://schemas.microsoft.com/office/drawing/2014/main" id="{3A7D8448-E41C-B10B-EBF9-A8F4E638994D}"/>
              </a:ext>
            </a:extLst>
          </p:cNvPr>
          <p:cNvSpPr/>
          <p:nvPr/>
        </p:nvSpPr>
        <p:spPr>
          <a:xfrm>
            <a:off x="4778957" y="1466033"/>
            <a:ext cx="1165104" cy="1142232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696E744A-C837-2D0E-69D2-E1FA029DB7B7}"/>
              </a:ext>
            </a:extLst>
          </p:cNvPr>
          <p:cNvSpPr/>
          <p:nvPr/>
        </p:nvSpPr>
        <p:spPr>
          <a:xfrm>
            <a:off x="5015391" y="1874656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CBACAC70-7EE9-065A-3A70-24A61256309F}"/>
              </a:ext>
            </a:extLst>
          </p:cNvPr>
          <p:cNvSpPr/>
          <p:nvPr/>
        </p:nvSpPr>
        <p:spPr>
          <a:xfrm>
            <a:off x="4250029" y="756321"/>
            <a:ext cx="896984" cy="583063"/>
          </a:xfrm>
          <a:custGeom>
            <a:avLst/>
            <a:gdLst>
              <a:gd name="connsiteX0" fmla="*/ 0 w 1478055"/>
              <a:gd name="connsiteY0" fmla="*/ 163339 h 980012"/>
              <a:gd name="connsiteX1" fmla="*/ 163341 w 1478055"/>
              <a:gd name="connsiteY1" fmla="*/ 0 h 980012"/>
              <a:gd name="connsiteX2" fmla="*/ 1314714 w 1478055"/>
              <a:gd name="connsiteY2" fmla="*/ 0 h 980012"/>
              <a:gd name="connsiteX3" fmla="*/ 1478056 w 1478055"/>
              <a:gd name="connsiteY3" fmla="*/ 163339 h 980012"/>
              <a:gd name="connsiteX4" fmla="*/ 1478056 w 1478055"/>
              <a:gd name="connsiteY4" fmla="*/ 816671 h 980012"/>
              <a:gd name="connsiteX5" fmla="*/ 1314714 w 1478055"/>
              <a:gd name="connsiteY5" fmla="*/ 980012 h 980012"/>
              <a:gd name="connsiteX6" fmla="*/ 163341 w 1478055"/>
              <a:gd name="connsiteY6" fmla="*/ 980012 h 980012"/>
              <a:gd name="connsiteX7" fmla="*/ 0 w 1478055"/>
              <a:gd name="connsiteY7" fmla="*/ 816671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8055" h="980012">
                <a:moveTo>
                  <a:pt x="0" y="163339"/>
                </a:moveTo>
                <a:cubicBezTo>
                  <a:pt x="0" y="73129"/>
                  <a:pt x="73132" y="0"/>
                  <a:pt x="163341" y="0"/>
                </a:cubicBezTo>
                <a:lnTo>
                  <a:pt x="1314714" y="0"/>
                </a:lnTo>
                <a:cubicBezTo>
                  <a:pt x="1404924" y="0"/>
                  <a:pt x="1478056" y="73129"/>
                  <a:pt x="1478056" y="163339"/>
                </a:cubicBezTo>
                <a:lnTo>
                  <a:pt x="1478056" y="816671"/>
                </a:lnTo>
                <a:cubicBezTo>
                  <a:pt x="1478056" y="906881"/>
                  <a:pt x="1404924" y="980012"/>
                  <a:pt x="1314714" y="980012"/>
                </a:cubicBezTo>
                <a:lnTo>
                  <a:pt x="163341" y="980012"/>
                </a:lnTo>
                <a:cubicBezTo>
                  <a:pt x="73132" y="980012"/>
                  <a:pt x="0" y="906881"/>
                  <a:pt x="0" y="816671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D0D0D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11B6D3F3-07E4-2DEA-7307-576A85E9FD5C}"/>
              </a:ext>
            </a:extLst>
          </p:cNvPr>
          <p:cNvSpPr/>
          <p:nvPr/>
        </p:nvSpPr>
        <p:spPr>
          <a:xfrm>
            <a:off x="5215262" y="2357357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C0FDF54B-3049-6865-4D8E-DFEEEB3A59B5}"/>
              </a:ext>
            </a:extLst>
          </p:cNvPr>
          <p:cNvSpPr/>
          <p:nvPr/>
        </p:nvSpPr>
        <p:spPr>
          <a:xfrm>
            <a:off x="5478508" y="2127955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FD081C1A-BA09-1550-C008-571D4CC74603}"/>
              </a:ext>
            </a:extLst>
          </p:cNvPr>
          <p:cNvSpPr/>
          <p:nvPr/>
        </p:nvSpPr>
        <p:spPr>
          <a:xfrm>
            <a:off x="4976391" y="2156630"/>
            <a:ext cx="282745" cy="152935"/>
          </a:xfrm>
          <a:custGeom>
            <a:avLst/>
            <a:gdLst>
              <a:gd name="connsiteX0" fmla="*/ 0 w 465908"/>
              <a:gd name="connsiteY0" fmla="*/ 42839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39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39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39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5" name="Freeform: Shape 414">
            <a:extLst>
              <a:ext uri="{FF2B5EF4-FFF2-40B4-BE49-F238E27FC236}">
                <a16:creationId xmlns:a16="http://schemas.microsoft.com/office/drawing/2014/main" id="{DFB5DB18-9E44-74BD-4DEC-19A91E35EC65}"/>
              </a:ext>
            </a:extLst>
          </p:cNvPr>
          <p:cNvSpPr/>
          <p:nvPr/>
        </p:nvSpPr>
        <p:spPr>
          <a:xfrm>
            <a:off x="4966641" y="182686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6" name="Freeform: Shape 415">
            <a:extLst>
              <a:ext uri="{FF2B5EF4-FFF2-40B4-BE49-F238E27FC236}">
                <a16:creationId xmlns:a16="http://schemas.microsoft.com/office/drawing/2014/main" id="{3822F63F-858A-D512-2AE1-48ABAC67A305}"/>
              </a:ext>
            </a:extLst>
          </p:cNvPr>
          <p:cNvSpPr/>
          <p:nvPr/>
        </p:nvSpPr>
        <p:spPr>
          <a:xfrm>
            <a:off x="5259137" y="1583124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7" name="Freeform: Shape 416">
            <a:extLst>
              <a:ext uri="{FF2B5EF4-FFF2-40B4-BE49-F238E27FC236}">
                <a16:creationId xmlns:a16="http://schemas.microsoft.com/office/drawing/2014/main" id="{5888F5A6-A82E-5502-A36D-E4E465647DD4}"/>
              </a:ext>
            </a:extLst>
          </p:cNvPr>
          <p:cNvSpPr/>
          <p:nvPr/>
        </p:nvSpPr>
        <p:spPr>
          <a:xfrm>
            <a:off x="5147013" y="1047853"/>
            <a:ext cx="96108" cy="787388"/>
          </a:xfrm>
          <a:custGeom>
            <a:avLst/>
            <a:gdLst>
              <a:gd name="connsiteX0" fmla="*/ 0 w 158368"/>
              <a:gd name="connsiteY0" fmla="*/ 0 h 1323443"/>
              <a:gd name="connsiteX1" fmla="*/ 158369 w 158368"/>
              <a:gd name="connsiteY1" fmla="*/ 1323444 h 1323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368" h="1323443">
                <a:moveTo>
                  <a:pt x="0" y="0"/>
                </a:moveTo>
                <a:lnTo>
                  <a:pt x="158369" y="1323444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AF5CDD26-0302-152C-C1A8-AE0A73014858}"/>
              </a:ext>
            </a:extLst>
          </p:cNvPr>
          <p:cNvSpPr/>
          <p:nvPr/>
        </p:nvSpPr>
        <p:spPr>
          <a:xfrm>
            <a:off x="4625397" y="1339384"/>
            <a:ext cx="346011" cy="485874"/>
          </a:xfrm>
          <a:custGeom>
            <a:avLst/>
            <a:gdLst>
              <a:gd name="connsiteX0" fmla="*/ 0 w 570159"/>
              <a:gd name="connsiteY0" fmla="*/ 0 h 816657"/>
              <a:gd name="connsiteX1" fmla="*/ 570160 w 570159"/>
              <a:gd name="connsiteY1" fmla="*/ 816658 h 816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0159" h="816657">
                <a:moveTo>
                  <a:pt x="0" y="0"/>
                </a:moveTo>
                <a:lnTo>
                  <a:pt x="570160" y="816658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BE01EBBD-F9D3-92D8-78F5-BA91409D6C3B}"/>
              </a:ext>
            </a:extLst>
          </p:cNvPr>
          <p:cNvSpPr/>
          <p:nvPr/>
        </p:nvSpPr>
        <p:spPr>
          <a:xfrm>
            <a:off x="4274404" y="1305929"/>
            <a:ext cx="705727" cy="674429"/>
          </a:xfrm>
          <a:custGeom>
            <a:avLst/>
            <a:gdLst>
              <a:gd name="connsiteX0" fmla="*/ 0 w 1162900"/>
              <a:gd name="connsiteY0" fmla="*/ 0 h 1133580"/>
              <a:gd name="connsiteX1" fmla="*/ 1162900 w 1162900"/>
              <a:gd name="connsiteY1" fmla="*/ 1133580 h 113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62900" h="1133580">
                <a:moveTo>
                  <a:pt x="0" y="0"/>
                </a:moveTo>
                <a:lnTo>
                  <a:pt x="1162900" y="1133580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0ECABAC3-213E-8F29-4684-5BA00ED34123}"/>
              </a:ext>
            </a:extLst>
          </p:cNvPr>
          <p:cNvSpPr/>
          <p:nvPr/>
        </p:nvSpPr>
        <p:spPr>
          <a:xfrm>
            <a:off x="5117764" y="1315488"/>
            <a:ext cx="116325" cy="666552"/>
          </a:xfrm>
          <a:custGeom>
            <a:avLst/>
            <a:gdLst>
              <a:gd name="connsiteX0" fmla="*/ 0 w 191681"/>
              <a:gd name="connsiteY0" fmla="*/ 0 h 1120341"/>
              <a:gd name="connsiteX1" fmla="*/ 191681 w 191681"/>
              <a:gd name="connsiteY1" fmla="*/ 1120342 h 112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681" h="1120341">
                <a:moveTo>
                  <a:pt x="0" y="0"/>
                </a:moveTo>
                <a:lnTo>
                  <a:pt x="191681" y="1120342"/>
                </a:lnTo>
              </a:path>
            </a:pathLst>
          </a:custGeom>
          <a:noFill/>
          <a:ln w="10709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446D221-817C-102B-9A6B-B2D5510A6D68}"/>
              </a:ext>
            </a:extLst>
          </p:cNvPr>
          <p:cNvSpPr/>
          <p:nvPr/>
        </p:nvSpPr>
        <p:spPr>
          <a:xfrm>
            <a:off x="6510082" y="2736556"/>
            <a:ext cx="370493" cy="167272"/>
          </a:xfrm>
          <a:custGeom>
            <a:avLst/>
            <a:gdLst>
              <a:gd name="connsiteX0" fmla="*/ 0 w 610501"/>
              <a:gd name="connsiteY0" fmla="*/ 70288 h 281151"/>
              <a:gd name="connsiteX1" fmla="*/ 469925 w 610501"/>
              <a:gd name="connsiteY1" fmla="*/ 70288 h 281151"/>
              <a:gd name="connsiteX2" fmla="*/ 469925 w 610501"/>
              <a:gd name="connsiteY2" fmla="*/ 0 h 281151"/>
              <a:gd name="connsiteX3" fmla="*/ 610501 w 610501"/>
              <a:gd name="connsiteY3" fmla="*/ 140576 h 281151"/>
              <a:gd name="connsiteX4" fmla="*/ 469925 w 610501"/>
              <a:gd name="connsiteY4" fmla="*/ 281152 h 281151"/>
              <a:gd name="connsiteX5" fmla="*/ 469925 w 610501"/>
              <a:gd name="connsiteY5" fmla="*/ 210864 h 281151"/>
              <a:gd name="connsiteX6" fmla="*/ 0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0" y="70288"/>
                </a:moveTo>
                <a:lnTo>
                  <a:pt x="469925" y="70288"/>
                </a:lnTo>
                <a:lnTo>
                  <a:pt x="469925" y="0"/>
                </a:lnTo>
                <a:lnTo>
                  <a:pt x="610501" y="140576"/>
                </a:lnTo>
                <a:lnTo>
                  <a:pt x="469925" y="281152"/>
                </a:lnTo>
                <a:lnTo>
                  <a:pt x="469925" y="210864"/>
                </a:lnTo>
                <a:lnTo>
                  <a:pt x="0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DDE955D3-C7E7-B71E-F726-76799D02B086}"/>
              </a:ext>
            </a:extLst>
          </p:cNvPr>
          <p:cNvSpPr/>
          <p:nvPr/>
        </p:nvSpPr>
        <p:spPr>
          <a:xfrm>
            <a:off x="7065293" y="2101669"/>
            <a:ext cx="370493" cy="167272"/>
          </a:xfrm>
          <a:custGeom>
            <a:avLst/>
            <a:gdLst>
              <a:gd name="connsiteX0" fmla="*/ 610501 w 610501"/>
              <a:gd name="connsiteY0" fmla="*/ 70288 h 281151"/>
              <a:gd name="connsiteX1" fmla="*/ 140576 w 610501"/>
              <a:gd name="connsiteY1" fmla="*/ 70288 h 281151"/>
              <a:gd name="connsiteX2" fmla="*/ 140576 w 610501"/>
              <a:gd name="connsiteY2" fmla="*/ 0 h 281151"/>
              <a:gd name="connsiteX3" fmla="*/ 0 w 610501"/>
              <a:gd name="connsiteY3" fmla="*/ 140576 h 281151"/>
              <a:gd name="connsiteX4" fmla="*/ 140576 w 610501"/>
              <a:gd name="connsiteY4" fmla="*/ 281152 h 281151"/>
              <a:gd name="connsiteX5" fmla="*/ 140576 w 610501"/>
              <a:gd name="connsiteY5" fmla="*/ 210864 h 281151"/>
              <a:gd name="connsiteX6" fmla="*/ 610501 w 610501"/>
              <a:gd name="connsiteY6" fmla="*/ 210864 h 28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0501" h="281151">
                <a:moveTo>
                  <a:pt x="610501" y="70288"/>
                </a:moveTo>
                <a:lnTo>
                  <a:pt x="140576" y="70288"/>
                </a:lnTo>
                <a:lnTo>
                  <a:pt x="140576" y="0"/>
                </a:lnTo>
                <a:lnTo>
                  <a:pt x="0" y="140576"/>
                </a:lnTo>
                <a:lnTo>
                  <a:pt x="140576" y="281152"/>
                </a:lnTo>
                <a:lnTo>
                  <a:pt x="140576" y="210864"/>
                </a:lnTo>
                <a:lnTo>
                  <a:pt x="610501" y="210864"/>
                </a:lnTo>
                <a:close/>
              </a:path>
            </a:pathLst>
          </a:custGeom>
          <a:solidFill>
            <a:srgbClr val="B6B5B5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3" name="Freeform: Shape 422">
            <a:extLst>
              <a:ext uri="{FF2B5EF4-FFF2-40B4-BE49-F238E27FC236}">
                <a16:creationId xmlns:a16="http://schemas.microsoft.com/office/drawing/2014/main" id="{5953F488-DD54-F8C2-EA2D-4F5E11D16C38}"/>
              </a:ext>
            </a:extLst>
          </p:cNvPr>
          <p:cNvSpPr/>
          <p:nvPr/>
        </p:nvSpPr>
        <p:spPr>
          <a:xfrm>
            <a:off x="5434634" y="1898552"/>
            <a:ext cx="282745" cy="152935"/>
          </a:xfrm>
          <a:custGeom>
            <a:avLst/>
            <a:gdLst>
              <a:gd name="connsiteX0" fmla="*/ 0 w 465908"/>
              <a:gd name="connsiteY0" fmla="*/ 42840 h 257053"/>
              <a:gd name="connsiteX1" fmla="*/ 42840 w 465908"/>
              <a:gd name="connsiteY1" fmla="*/ 0 h 257053"/>
              <a:gd name="connsiteX2" fmla="*/ 423069 w 465908"/>
              <a:gd name="connsiteY2" fmla="*/ 0 h 257053"/>
              <a:gd name="connsiteX3" fmla="*/ 465909 w 465908"/>
              <a:gd name="connsiteY3" fmla="*/ 42840 h 257053"/>
              <a:gd name="connsiteX4" fmla="*/ 465909 w 465908"/>
              <a:gd name="connsiteY4" fmla="*/ 214214 h 257053"/>
              <a:gd name="connsiteX5" fmla="*/ 423069 w 465908"/>
              <a:gd name="connsiteY5" fmla="*/ 257053 h 257053"/>
              <a:gd name="connsiteX6" fmla="*/ 42840 w 465908"/>
              <a:gd name="connsiteY6" fmla="*/ 257053 h 257053"/>
              <a:gd name="connsiteX7" fmla="*/ 0 w 465908"/>
              <a:gd name="connsiteY7" fmla="*/ 214214 h 257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57053">
                <a:moveTo>
                  <a:pt x="0" y="42840"/>
                </a:moveTo>
                <a:cubicBezTo>
                  <a:pt x="0" y="19183"/>
                  <a:pt x="19183" y="0"/>
                  <a:pt x="42840" y="0"/>
                </a:cubicBezTo>
                <a:lnTo>
                  <a:pt x="423069" y="0"/>
                </a:lnTo>
                <a:cubicBezTo>
                  <a:pt x="446726" y="0"/>
                  <a:pt x="465909" y="19183"/>
                  <a:pt x="465909" y="42840"/>
                </a:cubicBezTo>
                <a:lnTo>
                  <a:pt x="465909" y="214214"/>
                </a:lnTo>
                <a:cubicBezTo>
                  <a:pt x="465909" y="237871"/>
                  <a:pt x="446726" y="257053"/>
                  <a:pt x="423069" y="257053"/>
                </a:cubicBezTo>
                <a:lnTo>
                  <a:pt x="42840" y="257053"/>
                </a:lnTo>
                <a:cubicBezTo>
                  <a:pt x="19183" y="257053"/>
                  <a:pt x="0" y="237871"/>
                  <a:pt x="0" y="214214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ysDot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4" name="Freeform: Shape 423">
            <a:extLst>
              <a:ext uri="{FF2B5EF4-FFF2-40B4-BE49-F238E27FC236}">
                <a16:creationId xmlns:a16="http://schemas.microsoft.com/office/drawing/2014/main" id="{54AEB3B5-D98D-03D4-56FC-29902C026F5E}"/>
              </a:ext>
            </a:extLst>
          </p:cNvPr>
          <p:cNvSpPr/>
          <p:nvPr/>
        </p:nvSpPr>
        <p:spPr>
          <a:xfrm>
            <a:off x="5390759" y="1850760"/>
            <a:ext cx="282745" cy="157714"/>
          </a:xfrm>
          <a:custGeom>
            <a:avLst/>
            <a:gdLst>
              <a:gd name="connsiteX0" fmla="*/ 0 w 465908"/>
              <a:gd name="connsiteY0" fmla="*/ 44181 h 265086"/>
              <a:gd name="connsiteX1" fmla="*/ 44181 w 465908"/>
              <a:gd name="connsiteY1" fmla="*/ 0 h 265086"/>
              <a:gd name="connsiteX2" fmla="*/ 421728 w 465908"/>
              <a:gd name="connsiteY2" fmla="*/ 0 h 265086"/>
              <a:gd name="connsiteX3" fmla="*/ 465909 w 465908"/>
              <a:gd name="connsiteY3" fmla="*/ 44181 h 265086"/>
              <a:gd name="connsiteX4" fmla="*/ 465909 w 465908"/>
              <a:gd name="connsiteY4" fmla="*/ 220905 h 265086"/>
              <a:gd name="connsiteX5" fmla="*/ 421728 w 465908"/>
              <a:gd name="connsiteY5" fmla="*/ 265086 h 265086"/>
              <a:gd name="connsiteX6" fmla="*/ 44181 w 465908"/>
              <a:gd name="connsiteY6" fmla="*/ 265086 h 265086"/>
              <a:gd name="connsiteX7" fmla="*/ 0 w 465908"/>
              <a:gd name="connsiteY7" fmla="*/ 220905 h 26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5908" h="265086">
                <a:moveTo>
                  <a:pt x="0" y="44181"/>
                </a:moveTo>
                <a:cubicBezTo>
                  <a:pt x="0" y="19785"/>
                  <a:pt x="19785" y="0"/>
                  <a:pt x="44181" y="0"/>
                </a:cubicBezTo>
                <a:lnTo>
                  <a:pt x="421728" y="0"/>
                </a:lnTo>
                <a:cubicBezTo>
                  <a:pt x="446132" y="0"/>
                  <a:pt x="465909" y="19785"/>
                  <a:pt x="465909" y="44181"/>
                </a:cubicBezTo>
                <a:lnTo>
                  <a:pt x="465909" y="220905"/>
                </a:lnTo>
                <a:cubicBezTo>
                  <a:pt x="465909" y="245309"/>
                  <a:pt x="446132" y="265086"/>
                  <a:pt x="421728" y="265086"/>
                </a:cubicBezTo>
                <a:lnTo>
                  <a:pt x="44181" y="265086"/>
                </a:lnTo>
                <a:cubicBezTo>
                  <a:pt x="19785" y="265086"/>
                  <a:pt x="0" y="245309"/>
                  <a:pt x="0" y="220905"/>
                </a:cubicBezTo>
                <a:close/>
              </a:path>
            </a:pathLst>
          </a:custGeom>
          <a:solidFill>
            <a:srgbClr val="FFFFFF"/>
          </a:solidFill>
          <a:ln w="21417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9E3556C4-B646-ADF1-54FD-841522CDEA52}"/>
              </a:ext>
            </a:extLst>
          </p:cNvPr>
          <p:cNvSpPr txBox="1"/>
          <p:nvPr/>
        </p:nvSpPr>
        <p:spPr>
          <a:xfrm>
            <a:off x="6064177" y="1710873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67AE00A-D5B6-554A-4630-9B4554A444BE}"/>
              </a:ext>
            </a:extLst>
          </p:cNvPr>
          <p:cNvSpPr txBox="1"/>
          <p:nvPr/>
        </p:nvSpPr>
        <p:spPr>
          <a:xfrm>
            <a:off x="6060270" y="2200491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grpSp>
        <p:nvGrpSpPr>
          <p:cNvPr id="441" name="Graphic 4">
            <a:extLst>
              <a:ext uri="{FF2B5EF4-FFF2-40B4-BE49-F238E27FC236}">
                <a16:creationId xmlns:a16="http://schemas.microsoft.com/office/drawing/2014/main" id="{E7070A55-2055-1A57-0ADE-304A8781D32E}"/>
              </a:ext>
            </a:extLst>
          </p:cNvPr>
          <p:cNvGrpSpPr/>
          <p:nvPr/>
        </p:nvGrpSpPr>
        <p:grpSpPr>
          <a:xfrm>
            <a:off x="5651260" y="2194740"/>
            <a:ext cx="253003" cy="303686"/>
            <a:chOff x="5607235" y="3335770"/>
            <a:chExt cx="416899" cy="510435"/>
          </a:xfrm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7B8BA3E-D6AA-3061-B2E1-8E67DC843923}"/>
                </a:ext>
              </a:extLst>
            </p:cNvPr>
            <p:cNvSpPr/>
            <p:nvPr/>
          </p:nvSpPr>
          <p:spPr>
            <a:xfrm>
              <a:off x="5655577" y="3380746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536CFF19-312F-9346-D7B9-8716C566054F}"/>
                </a:ext>
              </a:extLst>
            </p:cNvPr>
            <p:cNvSpPr/>
            <p:nvPr/>
          </p:nvSpPr>
          <p:spPr>
            <a:xfrm>
              <a:off x="5607235" y="3335770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027E109-56B2-5FED-C597-7B17E0BFD1C7}"/>
                </a:ext>
              </a:extLst>
            </p:cNvPr>
            <p:cNvSpPr/>
            <p:nvPr/>
          </p:nvSpPr>
          <p:spPr>
            <a:xfrm>
              <a:off x="5607235" y="3335770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77E9811-10D5-9A28-EF8F-B8994E5AA8C5}"/>
                </a:ext>
              </a:extLst>
            </p:cNvPr>
            <p:cNvSpPr/>
            <p:nvPr/>
          </p:nvSpPr>
          <p:spPr>
            <a:xfrm>
              <a:off x="5671683" y="3733062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7E93042-3DAF-9744-7E9E-9380C58D5246}"/>
                </a:ext>
              </a:extLst>
            </p:cNvPr>
            <p:cNvSpPr/>
            <p:nvPr/>
          </p:nvSpPr>
          <p:spPr>
            <a:xfrm>
              <a:off x="5671683" y="366315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4E4435E4-35A0-EF49-96F0-A07621AA84E1}"/>
                </a:ext>
              </a:extLst>
            </p:cNvPr>
            <p:cNvSpPr/>
            <p:nvPr/>
          </p:nvSpPr>
          <p:spPr>
            <a:xfrm>
              <a:off x="5671683" y="359324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190298 w 239661"/>
                <a:gd name="connsiteY1" fmla="*/ -27 h 8032"/>
                <a:gd name="connsiteX2" fmla="*/ 147394 w 239661"/>
                <a:gd name="connsiteY2" fmla="*/ -27 h 8032"/>
                <a:gd name="connsiteX3" fmla="*/ -186 w 23966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F8A0B6DE-DFCA-39FE-B7DF-610D15ADE3BA}"/>
                </a:ext>
              </a:extLst>
            </p:cNvPr>
            <p:cNvSpPr/>
            <p:nvPr/>
          </p:nvSpPr>
          <p:spPr>
            <a:xfrm>
              <a:off x="5671683" y="3523331"/>
              <a:ext cx="239661" cy="8032"/>
            </a:xfrm>
            <a:custGeom>
              <a:avLst/>
              <a:gdLst>
                <a:gd name="connsiteX0" fmla="*/ 239476 w 239661"/>
                <a:gd name="connsiteY0" fmla="*/ -27 h 8032"/>
                <a:gd name="connsiteX1" fmla="*/ -186 w 23966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61" h="8032">
                  <a:moveTo>
                    <a:pt x="23947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2" name="Graphic 4">
            <a:extLst>
              <a:ext uri="{FF2B5EF4-FFF2-40B4-BE49-F238E27FC236}">
                <a16:creationId xmlns:a16="http://schemas.microsoft.com/office/drawing/2014/main" id="{00AE4B8E-E221-3E15-9414-06BB0712561B}"/>
              </a:ext>
            </a:extLst>
          </p:cNvPr>
          <p:cNvGrpSpPr/>
          <p:nvPr/>
        </p:nvGrpSpPr>
        <p:grpSpPr>
          <a:xfrm>
            <a:off x="4330314" y="796944"/>
            <a:ext cx="740719" cy="501817"/>
            <a:chOff x="3430573" y="986353"/>
            <a:chExt cx="1220560" cy="843455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B2FE92-9175-1E81-4A83-D440E7D0D455}"/>
                </a:ext>
              </a:extLst>
            </p:cNvPr>
            <p:cNvSpPr/>
            <p:nvPr/>
          </p:nvSpPr>
          <p:spPr>
            <a:xfrm>
              <a:off x="3430573" y="986353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85B0E187-D764-87C0-05C5-EF7CC0BC6EE1}"/>
                </a:ext>
              </a:extLst>
            </p:cNvPr>
            <p:cNvSpPr/>
            <p:nvPr/>
          </p:nvSpPr>
          <p:spPr>
            <a:xfrm>
              <a:off x="3688574" y="1214328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A03783-B2FA-0266-44F2-46FA6B29D1B1}"/>
                </a:ext>
              </a:extLst>
            </p:cNvPr>
            <p:cNvSpPr/>
            <p:nvPr/>
          </p:nvSpPr>
          <p:spPr>
            <a:xfrm>
              <a:off x="3688574" y="1431984"/>
              <a:ext cx="255181" cy="174501"/>
            </a:xfrm>
            <a:custGeom>
              <a:avLst/>
              <a:gdLst>
                <a:gd name="connsiteX0" fmla="*/ -186 w 255181"/>
                <a:gd name="connsiteY0" fmla="*/ -27 h 174501"/>
                <a:gd name="connsiteX1" fmla="*/ 254995 w 255181"/>
                <a:gd name="connsiteY1" fmla="*/ -27 h 174501"/>
                <a:gd name="connsiteX2" fmla="*/ 254995 w 255181"/>
                <a:gd name="connsiteY2" fmla="*/ 174474 h 174501"/>
                <a:gd name="connsiteX3" fmla="*/ -186 w 255181"/>
                <a:gd name="connsiteY3" fmla="*/ 174474 h 17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501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4"/>
                  </a:lnTo>
                  <a:lnTo>
                    <a:pt x="-186" y="174474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41432A79-16CC-FE25-CDF8-BDBD3F8457FD}"/>
                </a:ext>
              </a:extLst>
            </p:cNvPr>
            <p:cNvSpPr/>
            <p:nvPr/>
          </p:nvSpPr>
          <p:spPr>
            <a:xfrm>
              <a:off x="3547725" y="1301579"/>
              <a:ext cx="150576" cy="8032"/>
            </a:xfrm>
            <a:custGeom>
              <a:avLst/>
              <a:gdLst>
                <a:gd name="connsiteX0" fmla="*/ 150391 w 150576"/>
                <a:gd name="connsiteY0" fmla="*/ -27 h 8032"/>
                <a:gd name="connsiteX1" fmla="*/ -186 w 150576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576" h="8032">
                  <a:moveTo>
                    <a:pt x="150391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39C7E8F-A292-3894-A34F-536F39D79182}"/>
                </a:ext>
              </a:extLst>
            </p:cNvPr>
            <p:cNvSpPr/>
            <p:nvPr/>
          </p:nvSpPr>
          <p:spPr>
            <a:xfrm>
              <a:off x="3946567" y="1655309"/>
              <a:ext cx="255181" cy="174498"/>
            </a:xfrm>
            <a:custGeom>
              <a:avLst/>
              <a:gdLst>
                <a:gd name="connsiteX0" fmla="*/ -186 w 255181"/>
                <a:gd name="connsiteY0" fmla="*/ -27 h 174498"/>
                <a:gd name="connsiteX1" fmla="*/ 254995 w 255181"/>
                <a:gd name="connsiteY1" fmla="*/ -27 h 174498"/>
                <a:gd name="connsiteX2" fmla="*/ 254995 w 255181"/>
                <a:gd name="connsiteY2" fmla="*/ 174472 h 174498"/>
                <a:gd name="connsiteX3" fmla="*/ -186 w 255181"/>
                <a:gd name="connsiteY3" fmla="*/ 174472 h 17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8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2"/>
                  </a:lnTo>
                  <a:lnTo>
                    <a:pt x="-186" y="174472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41EF2350-9892-4206-87DA-0F0E5812CC0C}"/>
                </a:ext>
              </a:extLst>
            </p:cNvPr>
            <p:cNvSpPr/>
            <p:nvPr/>
          </p:nvSpPr>
          <p:spPr>
            <a:xfrm>
              <a:off x="3816161" y="1593625"/>
              <a:ext cx="140134" cy="148930"/>
            </a:xfrm>
            <a:custGeom>
              <a:avLst/>
              <a:gdLst>
                <a:gd name="connsiteX0" fmla="*/ 139948 w 140134"/>
                <a:gd name="connsiteY0" fmla="*/ 148903 h 148930"/>
                <a:gd name="connsiteX1" fmla="*/ -186 w 140134"/>
                <a:gd name="connsiteY1" fmla="*/ 148903 h 148930"/>
                <a:gd name="connsiteX2" fmla="*/ -186 w 140134"/>
                <a:gd name="connsiteY2" fmla="*/ -27 h 14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0">
                  <a:moveTo>
                    <a:pt x="139948" y="148903"/>
                  </a:moveTo>
                  <a:lnTo>
                    <a:pt x="-186" y="148903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151868-868E-E799-F88C-219CA479C9CD}"/>
                </a:ext>
              </a:extLst>
            </p:cNvPr>
            <p:cNvSpPr/>
            <p:nvPr/>
          </p:nvSpPr>
          <p:spPr>
            <a:xfrm>
              <a:off x="3558168" y="1152644"/>
              <a:ext cx="140134" cy="366588"/>
            </a:xfrm>
            <a:custGeom>
              <a:avLst/>
              <a:gdLst>
                <a:gd name="connsiteX0" fmla="*/ 139948 w 140134"/>
                <a:gd name="connsiteY0" fmla="*/ 366561 h 366588"/>
                <a:gd name="connsiteX1" fmla="*/ -186 w 140134"/>
                <a:gd name="connsiteY1" fmla="*/ 366561 h 366588"/>
                <a:gd name="connsiteX2" fmla="*/ -186 w 140134"/>
                <a:gd name="connsiteY2" fmla="*/ -27 h 36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366588">
                  <a:moveTo>
                    <a:pt x="139948" y="366561"/>
                  </a:moveTo>
                  <a:lnTo>
                    <a:pt x="-186" y="366561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ACFE0-3A1F-C3BE-93F0-70B204429ABF}"/>
                </a:ext>
              </a:extLst>
            </p:cNvPr>
            <p:cNvSpPr/>
            <p:nvPr/>
          </p:nvSpPr>
          <p:spPr>
            <a:xfrm>
              <a:off x="4137951" y="986353"/>
              <a:ext cx="255189" cy="174499"/>
            </a:xfrm>
            <a:custGeom>
              <a:avLst/>
              <a:gdLst>
                <a:gd name="connsiteX0" fmla="*/ -186 w 255189"/>
                <a:gd name="connsiteY0" fmla="*/ -27 h 174499"/>
                <a:gd name="connsiteX1" fmla="*/ 255004 w 255189"/>
                <a:gd name="connsiteY1" fmla="*/ -27 h 174499"/>
                <a:gd name="connsiteX2" fmla="*/ 255004 w 255189"/>
                <a:gd name="connsiteY2" fmla="*/ 174473 h 174499"/>
                <a:gd name="connsiteX3" fmla="*/ -186 w 255189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9" h="174499">
                  <a:moveTo>
                    <a:pt x="-186" y="-27"/>
                  </a:moveTo>
                  <a:lnTo>
                    <a:pt x="255004" y="-27"/>
                  </a:lnTo>
                  <a:lnTo>
                    <a:pt x="255004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8961301-4863-D57F-5A26-6E2326076CC5}"/>
                </a:ext>
              </a:extLst>
            </p:cNvPr>
            <p:cNvSpPr/>
            <p:nvPr/>
          </p:nvSpPr>
          <p:spPr>
            <a:xfrm>
              <a:off x="4395953" y="1209677"/>
              <a:ext cx="255181" cy="174499"/>
            </a:xfrm>
            <a:custGeom>
              <a:avLst/>
              <a:gdLst>
                <a:gd name="connsiteX0" fmla="*/ -186 w 255181"/>
                <a:gd name="connsiteY0" fmla="*/ -27 h 174499"/>
                <a:gd name="connsiteX1" fmla="*/ 254995 w 255181"/>
                <a:gd name="connsiteY1" fmla="*/ -27 h 174499"/>
                <a:gd name="connsiteX2" fmla="*/ 254995 w 255181"/>
                <a:gd name="connsiteY2" fmla="*/ 174473 h 174499"/>
                <a:gd name="connsiteX3" fmla="*/ -186 w 255181"/>
                <a:gd name="connsiteY3" fmla="*/ 174473 h 17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181" h="174499">
                  <a:moveTo>
                    <a:pt x="-186" y="-27"/>
                  </a:moveTo>
                  <a:lnTo>
                    <a:pt x="254995" y="-27"/>
                  </a:lnTo>
                  <a:lnTo>
                    <a:pt x="254995" y="174473"/>
                  </a:lnTo>
                  <a:lnTo>
                    <a:pt x="-186" y="174473"/>
                  </a:lnTo>
                  <a:close/>
                </a:path>
              </a:pathLst>
            </a:custGeom>
            <a:solidFill>
              <a:srgbClr val="000000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D234D40-69C5-609B-6AB9-EC9459213CD7}"/>
                </a:ext>
              </a:extLst>
            </p:cNvPr>
            <p:cNvSpPr/>
            <p:nvPr/>
          </p:nvSpPr>
          <p:spPr>
            <a:xfrm>
              <a:off x="4265546" y="1147993"/>
              <a:ext cx="140134" cy="148934"/>
            </a:xfrm>
            <a:custGeom>
              <a:avLst/>
              <a:gdLst>
                <a:gd name="connsiteX0" fmla="*/ 139948 w 140134"/>
                <a:gd name="connsiteY0" fmla="*/ 148907 h 148934"/>
                <a:gd name="connsiteX1" fmla="*/ -186 w 140134"/>
                <a:gd name="connsiteY1" fmla="*/ 148907 h 148934"/>
                <a:gd name="connsiteX2" fmla="*/ -186 w 140134"/>
                <a:gd name="connsiteY2" fmla="*/ -27 h 14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0134" h="148934">
                  <a:moveTo>
                    <a:pt x="139948" y="148907"/>
                  </a:moveTo>
                  <a:lnTo>
                    <a:pt x="-186" y="148907"/>
                  </a:ln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56936C20-60F4-8B24-7C8A-00AE936B1374}"/>
                </a:ext>
              </a:extLst>
            </p:cNvPr>
            <p:cNvSpPr/>
            <p:nvPr/>
          </p:nvSpPr>
          <p:spPr>
            <a:xfrm>
              <a:off x="4190262" y="1368657"/>
              <a:ext cx="333285" cy="373897"/>
            </a:xfrm>
            <a:custGeom>
              <a:avLst/>
              <a:gdLst>
                <a:gd name="connsiteX0" fmla="*/ 333100 w 333285"/>
                <a:gd name="connsiteY0" fmla="*/ -27 h 373897"/>
                <a:gd name="connsiteX1" fmla="*/ 333100 w 333285"/>
                <a:gd name="connsiteY1" fmla="*/ 373870 h 373897"/>
                <a:gd name="connsiteX2" fmla="*/ -186 w 333285"/>
                <a:gd name="connsiteY2" fmla="*/ 373870 h 373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3285" h="373897">
                  <a:moveTo>
                    <a:pt x="333100" y="-27"/>
                  </a:moveTo>
                  <a:lnTo>
                    <a:pt x="333100" y="373870"/>
                  </a:lnTo>
                  <a:lnTo>
                    <a:pt x="-186" y="373870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BA89C79-36F2-7F16-1403-4BF3159CEB5F}"/>
                </a:ext>
              </a:extLst>
            </p:cNvPr>
            <p:cNvSpPr/>
            <p:nvPr/>
          </p:nvSpPr>
          <p:spPr>
            <a:xfrm>
              <a:off x="3932968" y="1345772"/>
              <a:ext cx="472712" cy="8032"/>
            </a:xfrm>
            <a:custGeom>
              <a:avLst/>
              <a:gdLst>
                <a:gd name="connsiteX0" fmla="*/ 472527 w 472712"/>
                <a:gd name="connsiteY0" fmla="*/ -27 h 8032"/>
                <a:gd name="connsiteX1" fmla="*/ -186 w 472712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2712" h="8032">
                  <a:moveTo>
                    <a:pt x="472527" y="-27"/>
                  </a:moveTo>
                  <a:lnTo>
                    <a:pt x="-186" y="-27"/>
                  </a:lnTo>
                </a:path>
              </a:pathLst>
            </a:custGeom>
            <a:noFill/>
            <a:ln w="20878" cap="flat">
              <a:solidFill>
                <a:srgbClr val="000000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" name="Graphic 4">
            <a:extLst>
              <a:ext uri="{FF2B5EF4-FFF2-40B4-BE49-F238E27FC236}">
                <a16:creationId xmlns:a16="http://schemas.microsoft.com/office/drawing/2014/main" id="{1090985F-0A15-7DEB-4120-09EB2D525B32}"/>
              </a:ext>
            </a:extLst>
          </p:cNvPr>
          <p:cNvGrpSpPr/>
          <p:nvPr/>
        </p:nvGrpSpPr>
        <p:grpSpPr>
          <a:xfrm>
            <a:off x="4008355" y="2470687"/>
            <a:ext cx="464540" cy="374992"/>
            <a:chOff x="2900048" y="3799582"/>
            <a:chExt cx="765472" cy="630286"/>
          </a:xfrm>
        </p:grpSpPr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E94AE228-8D85-A9F8-0BE1-C7C77D240D09}"/>
                </a:ext>
              </a:extLst>
            </p:cNvPr>
            <p:cNvSpPr/>
            <p:nvPr/>
          </p:nvSpPr>
          <p:spPr>
            <a:xfrm>
              <a:off x="2900048" y="379958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1B65A8B-8E5B-4678-2EAF-F2C2C1DE0A54}"/>
                </a:ext>
              </a:extLst>
            </p:cNvPr>
            <p:cNvSpPr/>
            <p:nvPr/>
          </p:nvSpPr>
          <p:spPr>
            <a:xfrm>
              <a:off x="2935609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51FDE14-AC89-13E0-451E-B4EAA5AA996D}"/>
                </a:ext>
              </a:extLst>
            </p:cNvPr>
            <p:cNvSpPr/>
            <p:nvPr/>
          </p:nvSpPr>
          <p:spPr>
            <a:xfrm>
              <a:off x="3020188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63AB4CDD-1A78-000A-AD16-CA6133DCFE18}"/>
                </a:ext>
              </a:extLst>
            </p:cNvPr>
            <p:cNvSpPr/>
            <p:nvPr/>
          </p:nvSpPr>
          <p:spPr>
            <a:xfrm>
              <a:off x="3104767" y="382363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7D9C37F-E906-407A-7C70-B242B607E7AE}"/>
                </a:ext>
              </a:extLst>
            </p:cNvPr>
            <p:cNvSpPr/>
            <p:nvPr/>
          </p:nvSpPr>
          <p:spPr>
            <a:xfrm>
              <a:off x="2918202" y="393857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6 h 471732"/>
                <a:gd name="connsiteX3" fmla="*/ -186 w 728649"/>
                <a:gd name="connsiteY3" fmla="*/ 471706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6"/>
                  </a:lnTo>
                  <a:lnTo>
                    <a:pt x="-186" y="471706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EC727DD8-E885-457D-3C66-39C2532AC22B}"/>
                </a:ext>
              </a:extLst>
            </p:cNvPr>
            <p:cNvSpPr/>
            <p:nvPr/>
          </p:nvSpPr>
          <p:spPr>
            <a:xfrm>
              <a:off x="3031795" y="404014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E87D05BB-4243-6961-30BC-CD68A84C5DD0}"/>
                </a:ext>
              </a:extLst>
            </p:cNvPr>
            <p:cNvSpPr/>
            <p:nvPr/>
          </p:nvSpPr>
          <p:spPr>
            <a:xfrm>
              <a:off x="3031795" y="417550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DBA7790B-6458-A07C-0603-3DF1DA4961B9}"/>
                </a:ext>
              </a:extLst>
            </p:cNvPr>
            <p:cNvSpPr/>
            <p:nvPr/>
          </p:nvSpPr>
          <p:spPr>
            <a:xfrm>
              <a:off x="3034382" y="431086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C560C54-1271-DBA6-7280-3A0366705DC0}"/>
                </a:ext>
              </a:extLst>
            </p:cNvPr>
            <p:cNvSpPr/>
            <p:nvPr/>
          </p:nvSpPr>
          <p:spPr>
            <a:xfrm>
              <a:off x="3243259" y="3975949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4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9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75778968-0C4B-8AA0-AB41-D14D956AA61E}"/>
                </a:ext>
              </a:extLst>
            </p:cNvPr>
            <p:cNvSpPr/>
            <p:nvPr/>
          </p:nvSpPr>
          <p:spPr>
            <a:xfrm>
              <a:off x="3290793" y="402322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4" name="Graphic 4">
            <a:extLst>
              <a:ext uri="{FF2B5EF4-FFF2-40B4-BE49-F238E27FC236}">
                <a16:creationId xmlns:a16="http://schemas.microsoft.com/office/drawing/2014/main" id="{08F871C8-138F-15A4-F8DE-3AB05118227E}"/>
              </a:ext>
            </a:extLst>
          </p:cNvPr>
          <p:cNvGrpSpPr/>
          <p:nvPr/>
        </p:nvGrpSpPr>
        <p:grpSpPr>
          <a:xfrm>
            <a:off x="3827983" y="1682117"/>
            <a:ext cx="464540" cy="374992"/>
            <a:chOff x="2602830" y="2474152"/>
            <a:chExt cx="765472" cy="630286"/>
          </a:xfrm>
        </p:grpSpPr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CBDBD91-476A-AD4E-69D6-38B78C371F9E}"/>
                </a:ext>
              </a:extLst>
            </p:cNvPr>
            <p:cNvSpPr/>
            <p:nvPr/>
          </p:nvSpPr>
          <p:spPr>
            <a:xfrm>
              <a:off x="2602830" y="2474152"/>
              <a:ext cx="765472" cy="630286"/>
            </a:xfrm>
            <a:custGeom>
              <a:avLst/>
              <a:gdLst>
                <a:gd name="connsiteX0" fmla="*/ -186 w 765472"/>
                <a:gd name="connsiteY0" fmla="*/ -27 h 630286"/>
                <a:gd name="connsiteX1" fmla="*/ 765286 w 765472"/>
                <a:gd name="connsiteY1" fmla="*/ -27 h 630286"/>
                <a:gd name="connsiteX2" fmla="*/ 765286 w 765472"/>
                <a:gd name="connsiteY2" fmla="*/ 630259 h 630286"/>
                <a:gd name="connsiteX3" fmla="*/ -186 w 765472"/>
                <a:gd name="connsiteY3" fmla="*/ 630259 h 630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72" h="630286">
                  <a:moveTo>
                    <a:pt x="-186" y="-27"/>
                  </a:moveTo>
                  <a:lnTo>
                    <a:pt x="765286" y="-27"/>
                  </a:lnTo>
                  <a:lnTo>
                    <a:pt x="765286" y="630259"/>
                  </a:lnTo>
                  <a:lnTo>
                    <a:pt x="-186" y="630259"/>
                  </a:lnTo>
                  <a:close/>
                </a:path>
              </a:pathLst>
            </a:custGeom>
            <a:solidFill>
              <a:srgbClr val="727272"/>
            </a:solidFill>
            <a:ln w="12009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D5DC4CA8-2B0D-7C5A-9904-8982B5E1A387}"/>
                </a:ext>
              </a:extLst>
            </p:cNvPr>
            <p:cNvSpPr/>
            <p:nvPr/>
          </p:nvSpPr>
          <p:spPr>
            <a:xfrm>
              <a:off x="2638392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538329EC-F270-3CA8-1E83-395A1D357ECC}"/>
                </a:ext>
              </a:extLst>
            </p:cNvPr>
            <p:cNvSpPr/>
            <p:nvPr/>
          </p:nvSpPr>
          <p:spPr>
            <a:xfrm>
              <a:off x="2722970" y="2498203"/>
              <a:ext cx="24275" cy="24283"/>
            </a:xfrm>
            <a:custGeom>
              <a:avLst/>
              <a:gdLst>
                <a:gd name="connsiteX0" fmla="*/ 24090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90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90" y="12119"/>
                  </a:moveTo>
                  <a:cubicBezTo>
                    <a:pt x="24090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90" y="5411"/>
                    <a:pt x="24090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1E8DE85B-282C-E8D2-5226-49FB2E6D330E}"/>
                </a:ext>
              </a:extLst>
            </p:cNvPr>
            <p:cNvSpPr/>
            <p:nvPr/>
          </p:nvSpPr>
          <p:spPr>
            <a:xfrm>
              <a:off x="2807549" y="2498203"/>
              <a:ext cx="24275" cy="24283"/>
            </a:xfrm>
            <a:custGeom>
              <a:avLst/>
              <a:gdLst>
                <a:gd name="connsiteX0" fmla="*/ 24089 w 24275"/>
                <a:gd name="connsiteY0" fmla="*/ 12119 h 24283"/>
                <a:gd name="connsiteX1" fmla="*/ 11952 w 24275"/>
                <a:gd name="connsiteY1" fmla="*/ 24256 h 24283"/>
                <a:gd name="connsiteX2" fmla="*/ -186 w 24275"/>
                <a:gd name="connsiteY2" fmla="*/ 12119 h 24283"/>
                <a:gd name="connsiteX3" fmla="*/ 11952 w 24275"/>
                <a:gd name="connsiteY3" fmla="*/ -27 h 24283"/>
                <a:gd name="connsiteX4" fmla="*/ 24089 w 24275"/>
                <a:gd name="connsiteY4" fmla="*/ 12119 h 2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5" h="24283">
                  <a:moveTo>
                    <a:pt x="24089" y="12119"/>
                  </a:moveTo>
                  <a:cubicBezTo>
                    <a:pt x="24089" y="18818"/>
                    <a:pt x="18659" y="24256"/>
                    <a:pt x="11952" y="24256"/>
                  </a:cubicBezTo>
                  <a:cubicBezTo>
                    <a:pt x="5252" y="24256"/>
                    <a:pt x="-186" y="18818"/>
                    <a:pt x="-186" y="12119"/>
                  </a:cubicBezTo>
                  <a:cubicBezTo>
                    <a:pt x="-186" y="5411"/>
                    <a:pt x="5252" y="-27"/>
                    <a:pt x="11952" y="-27"/>
                  </a:cubicBezTo>
                  <a:cubicBezTo>
                    <a:pt x="18659" y="-27"/>
                    <a:pt x="24089" y="5411"/>
                    <a:pt x="24089" y="12119"/>
                  </a:cubicBezTo>
                  <a:close/>
                </a:path>
              </a:pathLst>
            </a:custGeom>
            <a:solidFill>
              <a:srgbClr val="FFFFFF"/>
            </a:solidFill>
            <a:ln w="38144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99E29D9-CBE6-E698-5A6B-8DAAF8B591D4}"/>
                </a:ext>
              </a:extLst>
            </p:cNvPr>
            <p:cNvSpPr/>
            <p:nvPr/>
          </p:nvSpPr>
          <p:spPr>
            <a:xfrm>
              <a:off x="2620984" y="2613146"/>
              <a:ext cx="728649" cy="471732"/>
            </a:xfrm>
            <a:custGeom>
              <a:avLst/>
              <a:gdLst>
                <a:gd name="connsiteX0" fmla="*/ -186 w 728649"/>
                <a:gd name="connsiteY0" fmla="*/ -27 h 471732"/>
                <a:gd name="connsiteX1" fmla="*/ 728463 w 728649"/>
                <a:gd name="connsiteY1" fmla="*/ -27 h 471732"/>
                <a:gd name="connsiteX2" fmla="*/ 728463 w 728649"/>
                <a:gd name="connsiteY2" fmla="*/ 471705 h 471732"/>
                <a:gd name="connsiteX3" fmla="*/ -186 w 728649"/>
                <a:gd name="connsiteY3" fmla="*/ 471705 h 471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649" h="471732">
                  <a:moveTo>
                    <a:pt x="-186" y="-27"/>
                  </a:moveTo>
                  <a:lnTo>
                    <a:pt x="728463" y="-27"/>
                  </a:lnTo>
                  <a:lnTo>
                    <a:pt x="728463" y="471705"/>
                  </a:lnTo>
                  <a:lnTo>
                    <a:pt x="-186" y="471705"/>
                  </a:lnTo>
                  <a:close/>
                </a:path>
              </a:pathLst>
            </a:custGeom>
            <a:solidFill>
              <a:srgbClr val="FFFFFF"/>
            </a:solidFill>
            <a:ln w="2401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8E47A5EE-C253-3535-9EE9-89CDA6D6E080}"/>
                </a:ext>
              </a:extLst>
            </p:cNvPr>
            <p:cNvSpPr/>
            <p:nvPr/>
          </p:nvSpPr>
          <p:spPr>
            <a:xfrm>
              <a:off x="2734578" y="2714714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10A1D83-EB68-3744-A97A-D5D1C80BD713}"/>
                </a:ext>
              </a:extLst>
            </p:cNvPr>
            <p:cNvSpPr/>
            <p:nvPr/>
          </p:nvSpPr>
          <p:spPr>
            <a:xfrm>
              <a:off x="2734578" y="2850076"/>
              <a:ext cx="330530" cy="353"/>
            </a:xfrm>
            <a:custGeom>
              <a:avLst/>
              <a:gdLst>
                <a:gd name="connsiteX0" fmla="*/ -186 w 330530"/>
                <a:gd name="connsiteY0" fmla="*/ -27 h 353"/>
                <a:gd name="connsiteX1" fmla="*/ 330344 w 330530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30" h="353">
                  <a:moveTo>
                    <a:pt x="-186" y="-27"/>
                  </a:moveTo>
                  <a:lnTo>
                    <a:pt x="330344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CE1F17AB-0105-A146-CAEE-C152E759D74B}"/>
                </a:ext>
              </a:extLst>
            </p:cNvPr>
            <p:cNvSpPr/>
            <p:nvPr/>
          </p:nvSpPr>
          <p:spPr>
            <a:xfrm>
              <a:off x="2737165" y="2985439"/>
              <a:ext cx="330522" cy="353"/>
            </a:xfrm>
            <a:custGeom>
              <a:avLst/>
              <a:gdLst>
                <a:gd name="connsiteX0" fmla="*/ -186 w 330522"/>
                <a:gd name="connsiteY0" fmla="*/ -27 h 353"/>
                <a:gd name="connsiteX1" fmla="*/ 330336 w 330522"/>
                <a:gd name="connsiteY1" fmla="*/ 326 h 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522" h="353">
                  <a:moveTo>
                    <a:pt x="-186" y="-27"/>
                  </a:moveTo>
                  <a:lnTo>
                    <a:pt x="330336" y="326"/>
                  </a:lnTo>
                </a:path>
              </a:pathLst>
            </a:custGeom>
            <a:noFill/>
            <a:ln w="66451" cap="sq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A053F51E-A066-8696-F53F-477B4C1EE333}"/>
                </a:ext>
              </a:extLst>
            </p:cNvPr>
            <p:cNvSpPr/>
            <p:nvPr/>
          </p:nvSpPr>
          <p:spPr>
            <a:xfrm>
              <a:off x="2946041" y="2650518"/>
              <a:ext cx="357542" cy="393808"/>
            </a:xfrm>
            <a:custGeom>
              <a:avLst/>
              <a:gdLst>
                <a:gd name="connsiteX0" fmla="*/ 214593 w 357542"/>
                <a:gd name="connsiteY0" fmla="*/ -7 h 393808"/>
                <a:gd name="connsiteX1" fmla="*/ 170902 w 357542"/>
                <a:gd name="connsiteY1" fmla="*/ 28486 h 393808"/>
                <a:gd name="connsiteX2" fmla="*/ 14180 w 357542"/>
                <a:gd name="connsiteY2" fmla="*/ 217468 h 393808"/>
                <a:gd name="connsiteX3" fmla="*/ 2862 w 357542"/>
                <a:gd name="connsiteY3" fmla="*/ 280984 h 393808"/>
                <a:gd name="connsiteX4" fmla="*/ -174 w 357542"/>
                <a:gd name="connsiteY4" fmla="*/ 348445 h 393808"/>
                <a:gd name="connsiteX5" fmla="*/ 28463 w 357542"/>
                <a:gd name="connsiteY5" fmla="*/ 389075 h 393808"/>
                <a:gd name="connsiteX6" fmla="*/ 69816 w 357542"/>
                <a:gd name="connsiteY6" fmla="*/ 390272 h 393808"/>
                <a:gd name="connsiteX7" fmla="*/ 163882 w 357542"/>
                <a:gd name="connsiteY7" fmla="*/ 366479 h 393808"/>
                <a:gd name="connsiteX8" fmla="*/ 208143 w 357542"/>
                <a:gd name="connsiteY8" fmla="*/ 322041 h 393808"/>
                <a:gd name="connsiteX9" fmla="*/ 347570 w 357542"/>
                <a:gd name="connsiteY9" fmla="*/ 154137 h 393808"/>
                <a:gd name="connsiteX10" fmla="*/ 350880 w 357542"/>
                <a:gd name="connsiteY10" fmla="*/ 100180 h 393808"/>
                <a:gd name="connsiteX11" fmla="*/ 310956 w 357542"/>
                <a:gd name="connsiteY11" fmla="*/ 62184 h 393808"/>
                <a:gd name="connsiteX12" fmla="*/ 245608 w 357542"/>
                <a:gd name="connsiteY12" fmla="*/ 8588 h 393808"/>
                <a:gd name="connsiteX13" fmla="*/ 214593 w 357542"/>
                <a:gd name="connsiteY13" fmla="*/ -7 h 39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7542" h="393808">
                  <a:moveTo>
                    <a:pt x="214593" y="-7"/>
                  </a:moveTo>
                  <a:cubicBezTo>
                    <a:pt x="196214" y="1053"/>
                    <a:pt x="181185" y="14147"/>
                    <a:pt x="170902" y="28486"/>
                  </a:cubicBezTo>
                  <a:cubicBezTo>
                    <a:pt x="118656" y="91472"/>
                    <a:pt x="66065" y="154201"/>
                    <a:pt x="14180" y="217468"/>
                  </a:cubicBezTo>
                  <a:cubicBezTo>
                    <a:pt x="1753" y="236289"/>
                    <a:pt x="4918" y="259673"/>
                    <a:pt x="2862" y="280984"/>
                  </a:cubicBezTo>
                  <a:cubicBezTo>
                    <a:pt x="1914" y="303469"/>
                    <a:pt x="-367" y="325961"/>
                    <a:pt x="-174" y="348445"/>
                  </a:cubicBezTo>
                  <a:cubicBezTo>
                    <a:pt x="2388" y="365274"/>
                    <a:pt x="11055" y="383605"/>
                    <a:pt x="28463" y="389075"/>
                  </a:cubicBezTo>
                  <a:cubicBezTo>
                    <a:pt x="41412" y="395172"/>
                    <a:pt x="56498" y="395100"/>
                    <a:pt x="69816" y="390272"/>
                  </a:cubicBezTo>
                  <a:cubicBezTo>
                    <a:pt x="101153" y="382287"/>
                    <a:pt x="133019" y="376134"/>
                    <a:pt x="163882" y="366479"/>
                  </a:cubicBezTo>
                  <a:cubicBezTo>
                    <a:pt x="183337" y="357104"/>
                    <a:pt x="193989" y="337343"/>
                    <a:pt x="208143" y="322041"/>
                  </a:cubicBezTo>
                  <a:cubicBezTo>
                    <a:pt x="254589" y="266051"/>
                    <a:pt x="301252" y="210223"/>
                    <a:pt x="347570" y="154137"/>
                  </a:cubicBezTo>
                  <a:cubicBezTo>
                    <a:pt x="357370" y="138336"/>
                    <a:pt x="362029" y="116567"/>
                    <a:pt x="350880" y="100180"/>
                  </a:cubicBezTo>
                  <a:cubicBezTo>
                    <a:pt x="341449" y="83921"/>
                    <a:pt x="324371" y="74683"/>
                    <a:pt x="310956" y="62184"/>
                  </a:cubicBezTo>
                  <a:cubicBezTo>
                    <a:pt x="289147" y="44367"/>
                    <a:pt x="267956" y="25698"/>
                    <a:pt x="245608" y="8588"/>
                  </a:cubicBezTo>
                  <a:cubicBezTo>
                    <a:pt x="236122" y="3552"/>
                    <a:pt x="225486" y="-344"/>
                    <a:pt x="214593" y="-7"/>
                  </a:cubicBezTo>
                  <a:close/>
                </a:path>
              </a:pathLst>
            </a:custGeom>
            <a:solidFill>
              <a:srgbClr val="FFFFFF"/>
            </a:solidFill>
            <a:ln w="664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292D331F-D142-C480-1B0D-09B33C5A5367}"/>
                </a:ext>
              </a:extLst>
            </p:cNvPr>
            <p:cNvSpPr/>
            <p:nvPr/>
          </p:nvSpPr>
          <p:spPr>
            <a:xfrm>
              <a:off x="2993575" y="2697796"/>
              <a:ext cx="262844" cy="299049"/>
            </a:xfrm>
            <a:custGeom>
              <a:avLst/>
              <a:gdLst>
                <a:gd name="connsiteX0" fmla="*/ 170232 w 262844"/>
                <a:gd name="connsiteY0" fmla="*/ -27 h 299049"/>
                <a:gd name="connsiteX1" fmla="*/ 262659 w 262844"/>
                <a:gd name="connsiteY1" fmla="*/ 76792 h 299049"/>
                <a:gd name="connsiteX2" fmla="*/ 97558 w 262844"/>
                <a:gd name="connsiteY2" fmla="*/ 275429 h 299049"/>
                <a:gd name="connsiteX3" fmla="*/ -186 w 262844"/>
                <a:gd name="connsiteY3" fmla="*/ 299022 h 299049"/>
                <a:gd name="connsiteX4" fmla="*/ 5405 w 262844"/>
                <a:gd name="connsiteY4" fmla="*/ 198281 h 2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844" h="299049">
                  <a:moveTo>
                    <a:pt x="170232" y="-27"/>
                  </a:moveTo>
                  <a:lnTo>
                    <a:pt x="262659" y="76792"/>
                  </a:lnTo>
                  <a:lnTo>
                    <a:pt x="97558" y="275429"/>
                  </a:lnTo>
                  <a:lnTo>
                    <a:pt x="-186" y="299022"/>
                  </a:lnTo>
                  <a:lnTo>
                    <a:pt x="5405" y="198281"/>
                  </a:lnTo>
                  <a:close/>
                </a:path>
              </a:pathLst>
            </a:custGeom>
            <a:noFill/>
            <a:ln w="66451" cap="rnd">
              <a:solidFill>
                <a:srgbClr val="72727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" name="Graphic 4">
            <a:extLst>
              <a:ext uri="{FF2B5EF4-FFF2-40B4-BE49-F238E27FC236}">
                <a16:creationId xmlns:a16="http://schemas.microsoft.com/office/drawing/2014/main" id="{9355D393-1903-AF26-0429-E4A7E9BA6BA6}"/>
              </a:ext>
            </a:extLst>
          </p:cNvPr>
          <p:cNvGrpSpPr/>
          <p:nvPr/>
        </p:nvGrpSpPr>
        <p:grpSpPr>
          <a:xfrm>
            <a:off x="5983783" y="2589857"/>
            <a:ext cx="437299" cy="428715"/>
            <a:chOff x="6155168" y="3999883"/>
            <a:chExt cx="720584" cy="720584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073AD063-D23B-9FC1-62A1-75F8F2F37E85}"/>
                </a:ext>
              </a:extLst>
            </p:cNvPr>
            <p:cNvSpPr/>
            <p:nvPr/>
          </p:nvSpPr>
          <p:spPr>
            <a:xfrm>
              <a:off x="6155168" y="3999883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03800E6E-5811-6DB7-6F1A-25DAA2503694}"/>
                </a:ext>
              </a:extLst>
            </p:cNvPr>
            <p:cNvSpPr/>
            <p:nvPr/>
          </p:nvSpPr>
          <p:spPr>
            <a:xfrm>
              <a:off x="6316926" y="4161642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17B69096-5BAA-735B-9843-4C2279730454}"/>
                </a:ext>
              </a:extLst>
            </p:cNvPr>
            <p:cNvSpPr/>
            <p:nvPr/>
          </p:nvSpPr>
          <p:spPr>
            <a:xfrm>
              <a:off x="6428705" y="4275090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E9C7F67-42D6-0F3F-19C8-2EDCA415C663}"/>
                </a:ext>
              </a:extLst>
            </p:cNvPr>
            <p:cNvSpPr/>
            <p:nvPr/>
          </p:nvSpPr>
          <p:spPr>
            <a:xfrm>
              <a:off x="6364473" y="4056065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BCD1182-945A-1C9B-DA81-5D0672217BB2}"/>
                </a:ext>
              </a:extLst>
            </p:cNvPr>
            <p:cNvSpPr/>
            <p:nvPr/>
          </p:nvSpPr>
          <p:spPr>
            <a:xfrm>
              <a:off x="6540659" y="4056065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1D52E2C-7887-F6A0-F050-886AC946E24B}"/>
                </a:ext>
              </a:extLst>
            </p:cNvPr>
            <p:cNvSpPr/>
            <p:nvPr/>
          </p:nvSpPr>
          <p:spPr>
            <a:xfrm>
              <a:off x="6540659" y="4539180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F21C703E-0D6A-EE6C-CDBD-948A70F98CED}"/>
                </a:ext>
              </a:extLst>
            </p:cNvPr>
            <p:cNvSpPr/>
            <p:nvPr/>
          </p:nvSpPr>
          <p:spPr>
            <a:xfrm>
              <a:off x="6364473" y="4539180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31672DF-D3F3-5E41-E387-87A550E7BFF3}"/>
                </a:ext>
              </a:extLst>
            </p:cNvPr>
            <p:cNvSpPr/>
            <p:nvPr/>
          </p:nvSpPr>
          <p:spPr>
            <a:xfrm>
              <a:off x="6691156" y="4210859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C6141D-61A9-FFEA-65BE-70F4786A43C9}"/>
                </a:ext>
              </a:extLst>
            </p:cNvPr>
            <p:cNvSpPr/>
            <p:nvPr/>
          </p:nvSpPr>
          <p:spPr>
            <a:xfrm>
              <a:off x="6691156" y="4384370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99006F22-ABAC-298E-BAFD-21F1F5515A70}"/>
                </a:ext>
              </a:extLst>
            </p:cNvPr>
            <p:cNvSpPr/>
            <p:nvPr/>
          </p:nvSpPr>
          <p:spPr>
            <a:xfrm>
              <a:off x="6211061" y="4384370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FA01DDBB-65DC-DB86-4348-EFD74AF28DEE}"/>
                </a:ext>
              </a:extLst>
            </p:cNvPr>
            <p:cNvSpPr/>
            <p:nvPr/>
          </p:nvSpPr>
          <p:spPr>
            <a:xfrm>
              <a:off x="6211061" y="4210859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6" name="Graphic 4">
            <a:extLst>
              <a:ext uri="{FF2B5EF4-FFF2-40B4-BE49-F238E27FC236}">
                <a16:creationId xmlns:a16="http://schemas.microsoft.com/office/drawing/2014/main" id="{DDBEC61F-C861-E656-B72D-850B5BBB81BE}"/>
              </a:ext>
            </a:extLst>
          </p:cNvPr>
          <p:cNvGrpSpPr/>
          <p:nvPr/>
        </p:nvGrpSpPr>
        <p:grpSpPr>
          <a:xfrm>
            <a:off x="6554148" y="1954222"/>
            <a:ext cx="437299" cy="428715"/>
            <a:chOff x="7095019" y="2931506"/>
            <a:chExt cx="720584" cy="720584"/>
          </a:xfrm>
        </p:grpSpPr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2E7673B-854C-0B39-E45B-50DF727753D1}"/>
                </a:ext>
              </a:extLst>
            </p:cNvPr>
            <p:cNvSpPr/>
            <p:nvPr/>
          </p:nvSpPr>
          <p:spPr>
            <a:xfrm>
              <a:off x="7095019" y="2931506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0F55368D-369C-7867-5AA7-B5CDC343A781}"/>
                </a:ext>
              </a:extLst>
            </p:cNvPr>
            <p:cNvSpPr/>
            <p:nvPr/>
          </p:nvSpPr>
          <p:spPr>
            <a:xfrm>
              <a:off x="7256777" y="3093265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507D2EDE-D2B4-0C28-C9BC-0206149366C2}"/>
                </a:ext>
              </a:extLst>
            </p:cNvPr>
            <p:cNvSpPr/>
            <p:nvPr/>
          </p:nvSpPr>
          <p:spPr>
            <a:xfrm>
              <a:off x="7368555" y="3206713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52820AD1-1CCC-EBBC-BC79-5BD3E6B9DA79}"/>
                </a:ext>
              </a:extLst>
            </p:cNvPr>
            <p:cNvSpPr/>
            <p:nvPr/>
          </p:nvSpPr>
          <p:spPr>
            <a:xfrm>
              <a:off x="7304324" y="2987688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D30DC12-E305-E617-DA02-61DAEA3025D9}"/>
                </a:ext>
              </a:extLst>
            </p:cNvPr>
            <p:cNvSpPr/>
            <p:nvPr/>
          </p:nvSpPr>
          <p:spPr>
            <a:xfrm>
              <a:off x="7480510" y="2987688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D753CC81-753B-3028-3C0A-F204E70D8448}"/>
                </a:ext>
              </a:extLst>
            </p:cNvPr>
            <p:cNvSpPr/>
            <p:nvPr/>
          </p:nvSpPr>
          <p:spPr>
            <a:xfrm>
              <a:off x="7480510" y="3470803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AAE69042-2767-8EE8-4A09-95AC92356CA5}"/>
                </a:ext>
              </a:extLst>
            </p:cNvPr>
            <p:cNvSpPr/>
            <p:nvPr/>
          </p:nvSpPr>
          <p:spPr>
            <a:xfrm>
              <a:off x="7304324" y="3470803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753E8B45-D0F7-5C04-E226-7C9A88E66D77}"/>
                </a:ext>
              </a:extLst>
            </p:cNvPr>
            <p:cNvSpPr/>
            <p:nvPr/>
          </p:nvSpPr>
          <p:spPr>
            <a:xfrm>
              <a:off x="7631006" y="3142482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1A204DB2-F1B8-B8B9-C2FE-9A806C286BAD}"/>
                </a:ext>
              </a:extLst>
            </p:cNvPr>
            <p:cNvSpPr/>
            <p:nvPr/>
          </p:nvSpPr>
          <p:spPr>
            <a:xfrm>
              <a:off x="7631006" y="3315993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27C42044-F604-701F-E0EA-BE6FBA5B5F86}"/>
                </a:ext>
              </a:extLst>
            </p:cNvPr>
            <p:cNvSpPr/>
            <p:nvPr/>
          </p:nvSpPr>
          <p:spPr>
            <a:xfrm>
              <a:off x="7150912" y="3315993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7F8EBAA-C4BC-C088-2C41-5C0E43DB986D}"/>
                </a:ext>
              </a:extLst>
            </p:cNvPr>
            <p:cNvSpPr/>
            <p:nvPr/>
          </p:nvSpPr>
          <p:spPr>
            <a:xfrm>
              <a:off x="7150912" y="3142482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7" name="Graphic 4">
            <a:extLst>
              <a:ext uri="{FF2B5EF4-FFF2-40B4-BE49-F238E27FC236}">
                <a16:creationId xmlns:a16="http://schemas.microsoft.com/office/drawing/2014/main" id="{366D7378-1957-6812-C8C1-D20AC7A730B5}"/>
              </a:ext>
            </a:extLst>
          </p:cNvPr>
          <p:cNvGrpSpPr/>
          <p:nvPr/>
        </p:nvGrpSpPr>
        <p:grpSpPr>
          <a:xfrm>
            <a:off x="6383526" y="1251677"/>
            <a:ext cx="437299" cy="428715"/>
            <a:chOff x="6813867" y="1750668"/>
            <a:chExt cx="720584" cy="720584"/>
          </a:xfrm>
        </p:grpSpPr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B96E1D3-AFF6-F2F2-F4A6-E90D9F34B987}"/>
                </a:ext>
              </a:extLst>
            </p:cNvPr>
            <p:cNvSpPr/>
            <p:nvPr/>
          </p:nvSpPr>
          <p:spPr>
            <a:xfrm>
              <a:off x="6813867" y="1750668"/>
              <a:ext cx="720584" cy="720584"/>
            </a:xfrm>
            <a:custGeom>
              <a:avLst/>
              <a:gdLst>
                <a:gd name="connsiteX0" fmla="*/ -186 w 720584"/>
                <a:gd name="connsiteY0" fmla="*/ -27 h 720584"/>
                <a:gd name="connsiteX1" fmla="*/ 720398 w 720584"/>
                <a:gd name="connsiteY1" fmla="*/ -27 h 720584"/>
                <a:gd name="connsiteX2" fmla="*/ 720398 w 720584"/>
                <a:gd name="connsiteY2" fmla="*/ 720557 h 720584"/>
                <a:gd name="connsiteX3" fmla="*/ -186 w 720584"/>
                <a:gd name="connsiteY3" fmla="*/ 720557 h 72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84" h="720584">
                  <a:moveTo>
                    <a:pt x="-186" y="-27"/>
                  </a:moveTo>
                  <a:lnTo>
                    <a:pt x="720398" y="-27"/>
                  </a:lnTo>
                  <a:lnTo>
                    <a:pt x="720398" y="720557"/>
                  </a:lnTo>
                  <a:lnTo>
                    <a:pt x="-186" y="720557"/>
                  </a:lnTo>
                  <a:close/>
                </a:path>
              </a:pathLst>
            </a:custGeom>
            <a:solidFill>
              <a:srgbClr val="FFFFFF"/>
            </a:solidFill>
            <a:ln w="66637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923614E-ED9E-86CE-C88C-728F48018E71}"/>
                </a:ext>
              </a:extLst>
            </p:cNvPr>
            <p:cNvSpPr/>
            <p:nvPr/>
          </p:nvSpPr>
          <p:spPr>
            <a:xfrm>
              <a:off x="6975625" y="1912427"/>
              <a:ext cx="397067" cy="397066"/>
            </a:xfrm>
            <a:custGeom>
              <a:avLst/>
              <a:gdLst>
                <a:gd name="connsiteX0" fmla="*/ 396881 w 397067"/>
                <a:gd name="connsiteY0" fmla="*/ 198506 h 397066"/>
                <a:gd name="connsiteX1" fmla="*/ 198348 w 397067"/>
                <a:gd name="connsiteY1" fmla="*/ 397040 h 397066"/>
                <a:gd name="connsiteX2" fmla="*/ -186 w 397067"/>
                <a:gd name="connsiteY2" fmla="*/ 198506 h 397066"/>
                <a:gd name="connsiteX3" fmla="*/ 198348 w 397067"/>
                <a:gd name="connsiteY3" fmla="*/ -27 h 397066"/>
                <a:gd name="connsiteX4" fmla="*/ 396881 w 397067"/>
                <a:gd name="connsiteY4" fmla="*/ 198506 h 3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067" h="397066">
                  <a:moveTo>
                    <a:pt x="396881" y="198506"/>
                  </a:moveTo>
                  <a:cubicBezTo>
                    <a:pt x="396881" y="308155"/>
                    <a:pt x="307997" y="397040"/>
                    <a:pt x="198348" y="397040"/>
                  </a:cubicBezTo>
                  <a:cubicBezTo>
                    <a:pt x="88698" y="397040"/>
                    <a:pt x="-186" y="308155"/>
                    <a:pt x="-186" y="198506"/>
                  </a:cubicBezTo>
                  <a:cubicBezTo>
                    <a:pt x="-186" y="88857"/>
                    <a:pt x="88698" y="-27"/>
                    <a:pt x="198348" y="-27"/>
                  </a:cubicBezTo>
                  <a:cubicBezTo>
                    <a:pt x="307997" y="-27"/>
                    <a:pt x="396881" y="88857"/>
                    <a:pt x="396881" y="198506"/>
                  </a:cubicBezTo>
                  <a:close/>
                </a:path>
              </a:pathLst>
            </a:custGeom>
            <a:noFill/>
            <a:ln w="69046" cap="rnd">
              <a:solidFill>
                <a:srgbClr val="72727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E044A8CB-3A88-D9B3-9A89-4447B2548D4F}"/>
                </a:ext>
              </a:extLst>
            </p:cNvPr>
            <p:cNvSpPr/>
            <p:nvPr/>
          </p:nvSpPr>
          <p:spPr>
            <a:xfrm>
              <a:off x="7087403" y="2025876"/>
              <a:ext cx="173510" cy="173510"/>
            </a:xfrm>
            <a:custGeom>
              <a:avLst/>
              <a:gdLst>
                <a:gd name="connsiteX0" fmla="*/ 173325 w 173510"/>
                <a:gd name="connsiteY0" fmla="*/ 86728 h 173510"/>
                <a:gd name="connsiteX1" fmla="*/ 86569 w 173510"/>
                <a:gd name="connsiteY1" fmla="*/ 173484 h 173510"/>
                <a:gd name="connsiteX2" fmla="*/ -186 w 173510"/>
                <a:gd name="connsiteY2" fmla="*/ 86728 h 173510"/>
                <a:gd name="connsiteX3" fmla="*/ 86569 w 173510"/>
                <a:gd name="connsiteY3" fmla="*/ -27 h 173510"/>
                <a:gd name="connsiteX4" fmla="*/ 173325 w 173510"/>
                <a:gd name="connsiteY4" fmla="*/ 86728 h 173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10" h="173510">
                  <a:moveTo>
                    <a:pt x="173325" y="86728"/>
                  </a:moveTo>
                  <a:cubicBezTo>
                    <a:pt x="173325" y="134645"/>
                    <a:pt x="134486" y="173484"/>
                    <a:pt x="86569" y="173484"/>
                  </a:cubicBezTo>
                  <a:cubicBezTo>
                    <a:pt x="38653" y="173484"/>
                    <a:pt x="-186" y="134645"/>
                    <a:pt x="-186" y="86728"/>
                  </a:cubicBezTo>
                  <a:cubicBezTo>
                    <a:pt x="-186" y="38812"/>
                    <a:pt x="38653" y="-27"/>
                    <a:pt x="86569" y="-27"/>
                  </a:cubicBezTo>
                  <a:cubicBezTo>
                    <a:pt x="134486" y="-27"/>
                    <a:pt x="173325" y="38812"/>
                    <a:pt x="173325" y="86728"/>
                  </a:cubicBez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8F9F4D03-D1B9-001E-392D-39F11E75C7EA}"/>
                </a:ext>
              </a:extLst>
            </p:cNvPr>
            <p:cNvSpPr/>
            <p:nvPr/>
          </p:nvSpPr>
          <p:spPr>
            <a:xfrm>
              <a:off x="7023172" y="1806850"/>
              <a:ext cx="128462" cy="128446"/>
            </a:xfrm>
            <a:custGeom>
              <a:avLst/>
              <a:gdLst>
                <a:gd name="connsiteX0" fmla="*/ -186 w 128462"/>
                <a:gd name="connsiteY0" fmla="*/ 24963 h 128446"/>
                <a:gd name="connsiteX1" fmla="*/ 60150 w 128462"/>
                <a:gd name="connsiteY1" fmla="*/ -27 h 128446"/>
                <a:gd name="connsiteX2" fmla="*/ 128276 w 128462"/>
                <a:gd name="connsiteY2" fmla="*/ 78149 h 128446"/>
                <a:gd name="connsiteX3" fmla="*/ 6915 w 128462"/>
                <a:gd name="connsiteY3" fmla="*/ 12841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-186" y="24963"/>
                  </a:moveTo>
                  <a:lnTo>
                    <a:pt x="60150" y="-27"/>
                  </a:lnTo>
                  <a:lnTo>
                    <a:pt x="128276" y="78149"/>
                  </a:lnTo>
                  <a:lnTo>
                    <a:pt x="6915" y="12841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3016E298-0960-1ED5-F118-B56F7101FB3F}"/>
                </a:ext>
              </a:extLst>
            </p:cNvPr>
            <p:cNvSpPr/>
            <p:nvPr/>
          </p:nvSpPr>
          <p:spPr>
            <a:xfrm>
              <a:off x="7199358" y="1806850"/>
              <a:ext cx="128470" cy="128446"/>
            </a:xfrm>
            <a:custGeom>
              <a:avLst/>
              <a:gdLst>
                <a:gd name="connsiteX0" fmla="*/ 67941 w 128470"/>
                <a:gd name="connsiteY0" fmla="*/ -27 h 128446"/>
                <a:gd name="connsiteX1" fmla="*/ 128284 w 128470"/>
                <a:gd name="connsiteY1" fmla="*/ 24963 h 128446"/>
                <a:gd name="connsiteX2" fmla="*/ 121175 w 128470"/>
                <a:gd name="connsiteY2" fmla="*/ 128419 h 128446"/>
                <a:gd name="connsiteX3" fmla="*/ -186 w 128470"/>
                <a:gd name="connsiteY3" fmla="*/ 78149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67941" y="-27"/>
                  </a:moveTo>
                  <a:lnTo>
                    <a:pt x="128284" y="24963"/>
                  </a:lnTo>
                  <a:lnTo>
                    <a:pt x="121175" y="128419"/>
                  </a:lnTo>
                  <a:lnTo>
                    <a:pt x="-186" y="78149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6AAB104-D04D-71A9-F23C-48217FC4670B}"/>
                </a:ext>
              </a:extLst>
            </p:cNvPr>
            <p:cNvSpPr/>
            <p:nvPr/>
          </p:nvSpPr>
          <p:spPr>
            <a:xfrm>
              <a:off x="7199358" y="2289965"/>
              <a:ext cx="128470" cy="128446"/>
            </a:xfrm>
            <a:custGeom>
              <a:avLst/>
              <a:gdLst>
                <a:gd name="connsiteX0" fmla="*/ 128284 w 128470"/>
                <a:gd name="connsiteY0" fmla="*/ 103421 h 128446"/>
                <a:gd name="connsiteX1" fmla="*/ 67941 w 128470"/>
                <a:gd name="connsiteY1" fmla="*/ 128419 h 128446"/>
                <a:gd name="connsiteX2" fmla="*/ -186 w 128470"/>
                <a:gd name="connsiteY2" fmla="*/ 50243 h 128446"/>
                <a:gd name="connsiteX3" fmla="*/ 121175 w 128470"/>
                <a:gd name="connsiteY3" fmla="*/ -27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70" h="128446">
                  <a:moveTo>
                    <a:pt x="128284" y="103421"/>
                  </a:moveTo>
                  <a:lnTo>
                    <a:pt x="67941" y="128419"/>
                  </a:lnTo>
                  <a:lnTo>
                    <a:pt x="-186" y="50243"/>
                  </a:lnTo>
                  <a:lnTo>
                    <a:pt x="121175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0EAB88BA-4C2C-4EF3-88B8-30803D170966}"/>
                </a:ext>
              </a:extLst>
            </p:cNvPr>
            <p:cNvSpPr/>
            <p:nvPr/>
          </p:nvSpPr>
          <p:spPr>
            <a:xfrm>
              <a:off x="7023172" y="2289965"/>
              <a:ext cx="128462" cy="128446"/>
            </a:xfrm>
            <a:custGeom>
              <a:avLst/>
              <a:gdLst>
                <a:gd name="connsiteX0" fmla="*/ 60150 w 128462"/>
                <a:gd name="connsiteY0" fmla="*/ 128419 h 128446"/>
                <a:gd name="connsiteX1" fmla="*/ -186 w 128462"/>
                <a:gd name="connsiteY1" fmla="*/ 103421 h 128446"/>
                <a:gd name="connsiteX2" fmla="*/ 6915 w 128462"/>
                <a:gd name="connsiteY2" fmla="*/ -27 h 128446"/>
                <a:gd name="connsiteX3" fmla="*/ 128276 w 128462"/>
                <a:gd name="connsiteY3" fmla="*/ 50243 h 12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62" h="128446">
                  <a:moveTo>
                    <a:pt x="60150" y="128419"/>
                  </a:moveTo>
                  <a:lnTo>
                    <a:pt x="-186" y="103421"/>
                  </a:lnTo>
                  <a:lnTo>
                    <a:pt x="6915" y="-27"/>
                  </a:lnTo>
                  <a:lnTo>
                    <a:pt x="128276" y="50243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9BFF3927-DB8F-822B-7E4F-46F93E326035}"/>
                </a:ext>
              </a:extLst>
            </p:cNvPr>
            <p:cNvSpPr/>
            <p:nvPr/>
          </p:nvSpPr>
          <p:spPr>
            <a:xfrm>
              <a:off x="7349855" y="1961644"/>
              <a:ext cx="128446" cy="128462"/>
            </a:xfrm>
            <a:custGeom>
              <a:avLst/>
              <a:gdLst>
                <a:gd name="connsiteX0" fmla="*/ 103262 w 128446"/>
                <a:gd name="connsiteY0" fmla="*/ -27 h 128462"/>
                <a:gd name="connsiteX1" fmla="*/ 128260 w 128446"/>
                <a:gd name="connsiteY1" fmla="*/ 60308 h 128462"/>
                <a:gd name="connsiteX2" fmla="*/ 50084 w 128446"/>
                <a:gd name="connsiteY2" fmla="*/ 128435 h 128462"/>
                <a:gd name="connsiteX3" fmla="*/ -186 w 128446"/>
                <a:gd name="connsiteY3" fmla="*/ 707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03262" y="-27"/>
                  </a:moveTo>
                  <a:lnTo>
                    <a:pt x="128260" y="60308"/>
                  </a:lnTo>
                  <a:lnTo>
                    <a:pt x="50084" y="128435"/>
                  </a:lnTo>
                  <a:lnTo>
                    <a:pt x="-186" y="707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4CD328B6-F29C-474C-D8FE-168CDA53829B}"/>
                </a:ext>
              </a:extLst>
            </p:cNvPr>
            <p:cNvSpPr/>
            <p:nvPr/>
          </p:nvSpPr>
          <p:spPr>
            <a:xfrm>
              <a:off x="7349855" y="2135155"/>
              <a:ext cx="128446" cy="128462"/>
            </a:xfrm>
            <a:custGeom>
              <a:avLst/>
              <a:gdLst>
                <a:gd name="connsiteX0" fmla="*/ 128260 w 128446"/>
                <a:gd name="connsiteY0" fmla="*/ 68100 h 128462"/>
                <a:gd name="connsiteX1" fmla="*/ 103262 w 128446"/>
                <a:gd name="connsiteY1" fmla="*/ 128435 h 128462"/>
                <a:gd name="connsiteX2" fmla="*/ -186 w 128446"/>
                <a:gd name="connsiteY2" fmla="*/ 121334 h 128462"/>
                <a:gd name="connsiteX3" fmla="*/ 50084 w 128446"/>
                <a:gd name="connsiteY3" fmla="*/ -27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46" h="128462">
                  <a:moveTo>
                    <a:pt x="128260" y="68100"/>
                  </a:moveTo>
                  <a:lnTo>
                    <a:pt x="103262" y="128435"/>
                  </a:lnTo>
                  <a:lnTo>
                    <a:pt x="-186" y="121334"/>
                  </a:lnTo>
                  <a:lnTo>
                    <a:pt x="50084" y="-27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35086D8E-C268-EEEA-9065-D8C41D5EB1DD}"/>
                </a:ext>
              </a:extLst>
            </p:cNvPr>
            <p:cNvSpPr/>
            <p:nvPr/>
          </p:nvSpPr>
          <p:spPr>
            <a:xfrm>
              <a:off x="6869760" y="2135155"/>
              <a:ext cx="128437" cy="128462"/>
            </a:xfrm>
            <a:custGeom>
              <a:avLst/>
              <a:gdLst>
                <a:gd name="connsiteX0" fmla="*/ 24804 w 128437"/>
                <a:gd name="connsiteY0" fmla="*/ 128435 h 128462"/>
                <a:gd name="connsiteX1" fmla="*/ -186 w 128437"/>
                <a:gd name="connsiteY1" fmla="*/ 68100 h 128462"/>
                <a:gd name="connsiteX2" fmla="*/ 77982 w 128437"/>
                <a:gd name="connsiteY2" fmla="*/ -27 h 128462"/>
                <a:gd name="connsiteX3" fmla="*/ 128252 w 128437"/>
                <a:gd name="connsiteY3" fmla="*/ 121334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24804" y="128435"/>
                  </a:moveTo>
                  <a:lnTo>
                    <a:pt x="-186" y="68100"/>
                  </a:lnTo>
                  <a:lnTo>
                    <a:pt x="77982" y="-27"/>
                  </a:lnTo>
                  <a:lnTo>
                    <a:pt x="128252" y="121334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A4AB80B-D3B5-A136-7C4B-324E28CF75CC}"/>
                </a:ext>
              </a:extLst>
            </p:cNvPr>
            <p:cNvSpPr/>
            <p:nvPr/>
          </p:nvSpPr>
          <p:spPr>
            <a:xfrm>
              <a:off x="6869760" y="1961644"/>
              <a:ext cx="128437" cy="128462"/>
            </a:xfrm>
            <a:custGeom>
              <a:avLst/>
              <a:gdLst>
                <a:gd name="connsiteX0" fmla="*/ -186 w 128437"/>
                <a:gd name="connsiteY0" fmla="*/ 60308 h 128462"/>
                <a:gd name="connsiteX1" fmla="*/ 24804 w 128437"/>
                <a:gd name="connsiteY1" fmla="*/ -27 h 128462"/>
                <a:gd name="connsiteX2" fmla="*/ 128252 w 128437"/>
                <a:gd name="connsiteY2" fmla="*/ 7074 h 128462"/>
                <a:gd name="connsiteX3" fmla="*/ 77982 w 128437"/>
                <a:gd name="connsiteY3" fmla="*/ 128435 h 128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37" h="128462">
                  <a:moveTo>
                    <a:pt x="-186" y="60308"/>
                  </a:moveTo>
                  <a:lnTo>
                    <a:pt x="24804" y="-27"/>
                  </a:lnTo>
                  <a:lnTo>
                    <a:pt x="128252" y="7074"/>
                  </a:lnTo>
                  <a:lnTo>
                    <a:pt x="77982" y="128435"/>
                  </a:lnTo>
                  <a:close/>
                </a:path>
              </a:pathLst>
            </a:custGeom>
            <a:solidFill>
              <a:srgbClr val="727272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aphic 4">
            <a:extLst>
              <a:ext uri="{FF2B5EF4-FFF2-40B4-BE49-F238E27FC236}">
                <a16:creationId xmlns:a16="http://schemas.microsoft.com/office/drawing/2014/main" id="{11F71EA2-5678-081D-AB17-30778FE2AE28}"/>
              </a:ext>
            </a:extLst>
          </p:cNvPr>
          <p:cNvGrpSpPr/>
          <p:nvPr/>
        </p:nvGrpSpPr>
        <p:grpSpPr>
          <a:xfrm>
            <a:off x="7498853" y="2032247"/>
            <a:ext cx="253022" cy="303686"/>
            <a:chOff x="8651708" y="3062651"/>
            <a:chExt cx="416931" cy="510435"/>
          </a:xfrm>
        </p:grpSpPr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AD068CD-8F8F-34FA-67B3-2E081A795074}"/>
                </a:ext>
              </a:extLst>
            </p:cNvPr>
            <p:cNvSpPr/>
            <p:nvPr/>
          </p:nvSpPr>
          <p:spPr>
            <a:xfrm>
              <a:off x="8700042" y="3107627"/>
              <a:ext cx="368598" cy="465458"/>
            </a:xfrm>
            <a:custGeom>
              <a:avLst/>
              <a:gdLst>
                <a:gd name="connsiteX0" fmla="*/ 116902 w 368598"/>
                <a:gd name="connsiteY0" fmla="*/ -27 h 465458"/>
                <a:gd name="connsiteX1" fmla="*/ 368412 w 368598"/>
                <a:gd name="connsiteY1" fmla="*/ -27 h 465458"/>
                <a:gd name="connsiteX2" fmla="*/ 368412 w 368598"/>
                <a:gd name="connsiteY2" fmla="*/ 465432 h 465458"/>
                <a:gd name="connsiteX3" fmla="*/ -186 w 368598"/>
                <a:gd name="connsiteY3" fmla="*/ 465432 h 465458"/>
                <a:gd name="connsiteX4" fmla="*/ -186 w 368598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98" h="465458">
                  <a:moveTo>
                    <a:pt x="116902" y="-27"/>
                  </a:moveTo>
                  <a:lnTo>
                    <a:pt x="368412" y="-27"/>
                  </a:lnTo>
                  <a:lnTo>
                    <a:pt x="36841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1601B105-3BBD-54B0-F57F-8B055984C98B}"/>
                </a:ext>
              </a:extLst>
            </p:cNvPr>
            <p:cNvSpPr/>
            <p:nvPr/>
          </p:nvSpPr>
          <p:spPr>
            <a:xfrm>
              <a:off x="8651708" y="3062651"/>
              <a:ext cx="368573" cy="465458"/>
            </a:xfrm>
            <a:custGeom>
              <a:avLst/>
              <a:gdLst>
                <a:gd name="connsiteX0" fmla="*/ 116958 w 368573"/>
                <a:gd name="connsiteY0" fmla="*/ -27 h 465458"/>
                <a:gd name="connsiteX1" fmla="*/ 368388 w 368573"/>
                <a:gd name="connsiteY1" fmla="*/ -27 h 465458"/>
                <a:gd name="connsiteX2" fmla="*/ 368388 w 368573"/>
                <a:gd name="connsiteY2" fmla="*/ 465432 h 465458"/>
                <a:gd name="connsiteX3" fmla="*/ -186 w 368573"/>
                <a:gd name="connsiteY3" fmla="*/ 465432 h 465458"/>
                <a:gd name="connsiteX4" fmla="*/ -186 w 368573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3" h="465458">
                  <a:moveTo>
                    <a:pt x="116958" y="-27"/>
                  </a:moveTo>
                  <a:lnTo>
                    <a:pt x="368388" y="-27"/>
                  </a:lnTo>
                  <a:lnTo>
                    <a:pt x="368388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6A2FCB56-E864-A35A-0F48-77E70646EBD3}"/>
                </a:ext>
              </a:extLst>
            </p:cNvPr>
            <p:cNvSpPr/>
            <p:nvPr/>
          </p:nvSpPr>
          <p:spPr>
            <a:xfrm>
              <a:off x="8651708" y="3062651"/>
              <a:ext cx="117143" cy="115328"/>
            </a:xfrm>
            <a:custGeom>
              <a:avLst/>
              <a:gdLst>
                <a:gd name="connsiteX0" fmla="*/ -186 w 117143"/>
                <a:gd name="connsiteY0" fmla="*/ 115301 h 115328"/>
                <a:gd name="connsiteX1" fmla="*/ 116958 w 117143"/>
                <a:gd name="connsiteY1" fmla="*/ 115301 h 115328"/>
                <a:gd name="connsiteX2" fmla="*/ 116958 w 11714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43" h="115328">
                  <a:moveTo>
                    <a:pt x="-186" y="115301"/>
                  </a:moveTo>
                  <a:lnTo>
                    <a:pt x="116958" y="115301"/>
                  </a:lnTo>
                  <a:lnTo>
                    <a:pt x="11695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F6E83C0A-8162-5E7D-19DE-1835965B46B1}"/>
                </a:ext>
              </a:extLst>
            </p:cNvPr>
            <p:cNvSpPr/>
            <p:nvPr/>
          </p:nvSpPr>
          <p:spPr>
            <a:xfrm>
              <a:off x="8716156" y="3459943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10C175AF-1158-51E1-98BB-4C418D74D3BF}"/>
                </a:ext>
              </a:extLst>
            </p:cNvPr>
            <p:cNvSpPr/>
            <p:nvPr/>
          </p:nvSpPr>
          <p:spPr>
            <a:xfrm>
              <a:off x="8716156" y="339003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4E7B0FC-7D97-2E5E-219F-4988D484F961}"/>
                </a:ext>
              </a:extLst>
            </p:cNvPr>
            <p:cNvSpPr/>
            <p:nvPr/>
          </p:nvSpPr>
          <p:spPr>
            <a:xfrm>
              <a:off x="8716156" y="332012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190274 w 239621"/>
                <a:gd name="connsiteY1" fmla="*/ -27 h 8032"/>
                <a:gd name="connsiteX2" fmla="*/ 147379 w 239621"/>
                <a:gd name="connsiteY2" fmla="*/ -27 h 8032"/>
                <a:gd name="connsiteX3" fmla="*/ -186 w 239621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190274" y="-27"/>
                  </a:lnTo>
                  <a:moveTo>
                    <a:pt x="147379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449B5203-157E-8854-D278-CF32A7FE638E}"/>
                </a:ext>
              </a:extLst>
            </p:cNvPr>
            <p:cNvSpPr/>
            <p:nvPr/>
          </p:nvSpPr>
          <p:spPr>
            <a:xfrm>
              <a:off x="8716156" y="3250212"/>
              <a:ext cx="239621" cy="8032"/>
            </a:xfrm>
            <a:custGeom>
              <a:avLst/>
              <a:gdLst>
                <a:gd name="connsiteX0" fmla="*/ 239436 w 239621"/>
                <a:gd name="connsiteY0" fmla="*/ -27 h 8032"/>
                <a:gd name="connsiteX1" fmla="*/ -186 w 239621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21" h="8032">
                  <a:moveTo>
                    <a:pt x="239436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aphic 4">
            <a:extLst>
              <a:ext uri="{FF2B5EF4-FFF2-40B4-BE49-F238E27FC236}">
                <a16:creationId xmlns:a16="http://schemas.microsoft.com/office/drawing/2014/main" id="{437D2864-9205-38B4-89C7-DB7CD4F886FC}"/>
              </a:ext>
            </a:extLst>
          </p:cNvPr>
          <p:cNvGrpSpPr/>
          <p:nvPr/>
        </p:nvGrpSpPr>
        <p:grpSpPr>
          <a:xfrm>
            <a:off x="6943112" y="2672662"/>
            <a:ext cx="253003" cy="303686"/>
            <a:chOff x="7735956" y="4139061"/>
            <a:chExt cx="416899" cy="510435"/>
          </a:xfrm>
        </p:grpSpPr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D64F0F4-E59C-788B-4AC4-100C1E391F54}"/>
                </a:ext>
              </a:extLst>
            </p:cNvPr>
            <p:cNvSpPr/>
            <p:nvPr/>
          </p:nvSpPr>
          <p:spPr>
            <a:xfrm>
              <a:off x="7784290" y="4184037"/>
              <a:ext cx="368566" cy="465458"/>
            </a:xfrm>
            <a:custGeom>
              <a:avLst/>
              <a:gdLst>
                <a:gd name="connsiteX0" fmla="*/ 116926 w 368566"/>
                <a:gd name="connsiteY0" fmla="*/ -27 h 465458"/>
                <a:gd name="connsiteX1" fmla="*/ 368380 w 368566"/>
                <a:gd name="connsiteY1" fmla="*/ -27 h 465458"/>
                <a:gd name="connsiteX2" fmla="*/ 368380 w 368566"/>
                <a:gd name="connsiteY2" fmla="*/ 465432 h 465458"/>
                <a:gd name="connsiteX3" fmla="*/ -186 w 368566"/>
                <a:gd name="connsiteY3" fmla="*/ 465432 h 465458"/>
                <a:gd name="connsiteX4" fmla="*/ -186 w 368566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66" h="465458">
                  <a:moveTo>
                    <a:pt x="116926" y="-27"/>
                  </a:moveTo>
                  <a:lnTo>
                    <a:pt x="368380" y="-27"/>
                  </a:lnTo>
                  <a:lnTo>
                    <a:pt x="368380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0091C00-2E74-5FED-F682-C2B9F7F1D425}"/>
                </a:ext>
              </a:extLst>
            </p:cNvPr>
            <p:cNvSpPr/>
            <p:nvPr/>
          </p:nvSpPr>
          <p:spPr>
            <a:xfrm>
              <a:off x="7735956" y="4139061"/>
              <a:ext cx="368557" cy="465458"/>
            </a:xfrm>
            <a:custGeom>
              <a:avLst/>
              <a:gdLst>
                <a:gd name="connsiteX0" fmla="*/ 116918 w 368557"/>
                <a:gd name="connsiteY0" fmla="*/ -27 h 465458"/>
                <a:gd name="connsiteX1" fmla="*/ 368372 w 368557"/>
                <a:gd name="connsiteY1" fmla="*/ -27 h 465458"/>
                <a:gd name="connsiteX2" fmla="*/ 368372 w 368557"/>
                <a:gd name="connsiteY2" fmla="*/ 465432 h 465458"/>
                <a:gd name="connsiteX3" fmla="*/ -186 w 368557"/>
                <a:gd name="connsiteY3" fmla="*/ 465432 h 465458"/>
                <a:gd name="connsiteX4" fmla="*/ -186 w 368557"/>
                <a:gd name="connsiteY4" fmla="*/ 115301 h 46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57" h="465458">
                  <a:moveTo>
                    <a:pt x="116918" y="-27"/>
                  </a:moveTo>
                  <a:lnTo>
                    <a:pt x="368372" y="-27"/>
                  </a:lnTo>
                  <a:lnTo>
                    <a:pt x="368372" y="465432"/>
                  </a:lnTo>
                  <a:lnTo>
                    <a:pt x="-186" y="465432"/>
                  </a:lnTo>
                  <a:lnTo>
                    <a:pt x="-186" y="115301"/>
                  </a:lnTo>
                  <a:close/>
                </a:path>
              </a:pathLst>
            </a:custGeom>
            <a:solidFill>
              <a:srgbClr val="FFFFFF"/>
            </a:solidFill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333414-9F4F-C0D0-B0A7-FC2501ED4DAE}"/>
                </a:ext>
              </a:extLst>
            </p:cNvPr>
            <p:cNvSpPr/>
            <p:nvPr/>
          </p:nvSpPr>
          <p:spPr>
            <a:xfrm>
              <a:off x="7735956" y="4139061"/>
              <a:ext cx="117103" cy="115328"/>
            </a:xfrm>
            <a:custGeom>
              <a:avLst/>
              <a:gdLst>
                <a:gd name="connsiteX0" fmla="*/ -186 w 117103"/>
                <a:gd name="connsiteY0" fmla="*/ 115301 h 115328"/>
                <a:gd name="connsiteX1" fmla="*/ 116918 w 117103"/>
                <a:gd name="connsiteY1" fmla="*/ 115301 h 115328"/>
                <a:gd name="connsiteX2" fmla="*/ 116918 w 117103"/>
                <a:gd name="connsiteY2" fmla="*/ -27 h 11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103" h="115328">
                  <a:moveTo>
                    <a:pt x="-186" y="115301"/>
                  </a:moveTo>
                  <a:lnTo>
                    <a:pt x="116918" y="115301"/>
                  </a:lnTo>
                  <a:lnTo>
                    <a:pt x="116918" y="-27"/>
                  </a:lnTo>
                </a:path>
              </a:pathLst>
            </a:custGeom>
            <a:noFill/>
            <a:ln w="20882" cap="flat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3890521-6EA5-75E8-E44B-B710F092D89F}"/>
                </a:ext>
              </a:extLst>
            </p:cNvPr>
            <p:cNvSpPr/>
            <p:nvPr/>
          </p:nvSpPr>
          <p:spPr>
            <a:xfrm>
              <a:off x="7800405" y="4536353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F1245F2-0B9B-739B-3080-15DB90DFDB93}"/>
                </a:ext>
              </a:extLst>
            </p:cNvPr>
            <p:cNvSpPr/>
            <p:nvPr/>
          </p:nvSpPr>
          <p:spPr>
            <a:xfrm>
              <a:off x="7800405" y="446644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DF7F990F-3F8E-4256-5C16-1BFB13C98D39}"/>
                </a:ext>
              </a:extLst>
            </p:cNvPr>
            <p:cNvSpPr/>
            <p:nvPr/>
          </p:nvSpPr>
          <p:spPr>
            <a:xfrm>
              <a:off x="7800405" y="439653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190298 w 239653"/>
                <a:gd name="connsiteY1" fmla="*/ -27 h 8032"/>
                <a:gd name="connsiteX2" fmla="*/ 147394 w 239653"/>
                <a:gd name="connsiteY2" fmla="*/ -27 h 8032"/>
                <a:gd name="connsiteX3" fmla="*/ -186 w 239653"/>
                <a:gd name="connsiteY3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190298" y="-27"/>
                  </a:lnTo>
                  <a:moveTo>
                    <a:pt x="147394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1B3CCAE-7F6E-EB18-F67D-C67175C59990}"/>
                </a:ext>
              </a:extLst>
            </p:cNvPr>
            <p:cNvSpPr/>
            <p:nvPr/>
          </p:nvSpPr>
          <p:spPr>
            <a:xfrm>
              <a:off x="7800405" y="4326622"/>
              <a:ext cx="239653" cy="8032"/>
            </a:xfrm>
            <a:custGeom>
              <a:avLst/>
              <a:gdLst>
                <a:gd name="connsiteX0" fmla="*/ 239468 w 239653"/>
                <a:gd name="connsiteY0" fmla="*/ -27 h 8032"/>
                <a:gd name="connsiteX1" fmla="*/ -186 w 239653"/>
                <a:gd name="connsiteY1" fmla="*/ -27 h 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653" h="8032">
                  <a:moveTo>
                    <a:pt x="239468" y="-27"/>
                  </a:moveTo>
                  <a:lnTo>
                    <a:pt x="-186" y="-27"/>
                  </a:lnTo>
                </a:path>
              </a:pathLst>
            </a:custGeom>
            <a:noFill/>
            <a:ln w="20882" cap="rnd">
              <a:solidFill>
                <a:srgbClr val="B5B5B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4124" y="3016814"/>
            <a:ext cx="2557222" cy="1494225"/>
          </a:xfrm>
        </p:spPr>
        <p:txBody>
          <a:bodyPr wrap="square">
            <a:spAutoFit/>
          </a:bodyPr>
          <a:lstStyle/>
          <a:p>
            <a:pPr marL="14922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50"/>
              <a:buNone/>
            </a:pPr>
            <a:r>
              <a:rPr lang="en-US" b="1" dirty="0">
                <a:solidFill>
                  <a:srgbClr val="1F2328"/>
                </a:solidFill>
              </a:rPr>
              <a:t>Bulk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 model, modify, store it back</a:t>
            </a:r>
          </a:p>
          <a:p>
            <a:pPr marL="627063" lvl="1" indent="0">
              <a:buClr>
                <a:srgbClr val="1F2328"/>
              </a:buClr>
              <a:buSzPts val="1250"/>
              <a:buNone/>
            </a:pPr>
            <a:r>
              <a:rPr lang="en-US" sz="1400" dirty="0">
                <a:solidFill>
                  <a:srgbClr val="1F2328"/>
                </a:solidFill>
              </a:rPr>
              <a:t>Load, derive something else</a:t>
            </a:r>
          </a:p>
        </p:txBody>
      </p:sp>
      <p:sp>
        <p:nvSpPr>
          <p:cNvPr id="537" name="Text Placeholder 2">
            <a:extLst>
              <a:ext uri="{FF2B5EF4-FFF2-40B4-BE49-F238E27FC236}">
                <a16:creationId xmlns:a16="http://schemas.microsoft.com/office/drawing/2014/main" id="{0EE495D3-1221-D685-DB73-4684DC65371B}"/>
              </a:ext>
            </a:extLst>
          </p:cNvPr>
          <p:cNvSpPr txBox="1">
            <a:spLocks/>
          </p:cNvSpPr>
          <p:nvPr/>
        </p:nvSpPr>
        <p:spPr>
          <a:xfrm>
            <a:off x="6340579" y="3018572"/>
            <a:ext cx="2734301" cy="149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9225" indent="0">
              <a:buClr>
                <a:srgbClr val="1F2328"/>
              </a:buClr>
              <a:buSzPts val="1250"/>
              <a:buFont typeface="Arial"/>
              <a:buNone/>
            </a:pPr>
            <a:r>
              <a:rPr lang="en-US" b="1" dirty="0">
                <a:solidFill>
                  <a:srgbClr val="1F2328"/>
                </a:solidFill>
              </a:rPr>
              <a:t>Delta</a:t>
            </a:r>
          </a:p>
          <a:p>
            <a:pPr marL="606425" lvl="1" indent="0">
              <a:buClr>
                <a:srgbClr val="1F2328"/>
              </a:buClr>
              <a:buSzPts val="1250"/>
              <a:buNone/>
            </a:pPr>
            <a:r>
              <a:rPr lang="en" dirty="0">
                <a:solidFill>
                  <a:srgbClr val="1F2328"/>
                </a:solidFill>
              </a:rPr>
              <a:t>Initialise with model,</a:t>
            </a:r>
            <a:br>
              <a:rPr lang="en" dirty="0">
                <a:solidFill>
                  <a:srgbClr val="1F2328"/>
                </a:solidFill>
              </a:rPr>
            </a:br>
            <a:r>
              <a:rPr lang="en" dirty="0">
                <a:solidFill>
                  <a:srgbClr val="1F2328"/>
                </a:solidFill>
              </a:rPr>
              <a:t>get notified of changes, write back changes continuously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25E9F-B44F-0E1B-C905-B7218A2ED4E7}"/>
              </a:ext>
            </a:extLst>
          </p:cNvPr>
          <p:cNvSpPr txBox="1"/>
          <p:nvPr/>
        </p:nvSpPr>
        <p:spPr>
          <a:xfrm>
            <a:off x="5566853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E083B-92C6-8F91-CB7B-96FC0BD66A34}"/>
              </a:ext>
            </a:extLst>
          </p:cNvPr>
          <p:cNvSpPr txBox="1"/>
          <p:nvPr/>
        </p:nvSpPr>
        <p:spPr>
          <a:xfrm>
            <a:off x="4693749" y="2630735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17C8C-6033-4898-36A0-96948C444774}"/>
              </a:ext>
            </a:extLst>
          </p:cNvPr>
          <p:cNvSpPr txBox="1"/>
          <p:nvPr/>
        </p:nvSpPr>
        <p:spPr>
          <a:xfrm>
            <a:off x="4479348" y="2001140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D88CCE-5D56-D4EA-662A-26C029402D4A}"/>
              </a:ext>
            </a:extLst>
          </p:cNvPr>
          <p:cNvSpPr txBox="1"/>
          <p:nvPr/>
        </p:nvSpPr>
        <p:spPr>
          <a:xfrm>
            <a:off x="657839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5E93-51E6-2ADE-B3DD-8C9E020B570D}"/>
              </a:ext>
            </a:extLst>
          </p:cNvPr>
          <p:cNvSpPr txBox="1"/>
          <p:nvPr/>
        </p:nvSpPr>
        <p:spPr>
          <a:xfrm>
            <a:off x="681267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4B276-4809-6B5B-467D-47BA0355C72E}"/>
              </a:ext>
            </a:extLst>
          </p:cNvPr>
          <p:cNvSpPr txBox="1"/>
          <p:nvPr/>
        </p:nvSpPr>
        <p:spPr>
          <a:xfrm>
            <a:off x="246603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073AB-9DF3-F0F6-7D4F-0602E6D45BF1}"/>
              </a:ext>
            </a:extLst>
          </p:cNvPr>
          <p:cNvSpPr txBox="1"/>
          <p:nvPr/>
        </p:nvSpPr>
        <p:spPr>
          <a:xfrm>
            <a:off x="2700317" y="3957396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E5720-2052-3982-2EEE-BC1A169664B7}"/>
              </a:ext>
            </a:extLst>
          </p:cNvPr>
          <p:cNvSpPr txBox="1"/>
          <p:nvPr/>
        </p:nvSpPr>
        <p:spPr>
          <a:xfrm>
            <a:off x="2700317" y="3464077"/>
            <a:ext cx="194400" cy="183600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b" anchorCtr="1">
            <a:noAutofit/>
          </a:bodyPr>
          <a:lstStyle/>
          <a:p>
            <a:pPr algn="l"/>
            <a:r>
              <a:rPr lang="en-US" spc="0" baseline="0" dirty="0">
                <a:ln/>
                <a:solidFill>
                  <a:srgbClr val="FFFFFF"/>
                </a:solidFill>
                <a:latin typeface="Calibri"/>
                <a:cs typeface="Calibri"/>
                <a:sym typeface="Calibri"/>
                <a:rtl val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347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DB977-B56D-6315-0CC4-5801524E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3486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0987-DE25-014F-8A1B-9BCCA7C8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524" y="29000"/>
            <a:ext cx="6843435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Meta-Metamodel</a:t>
            </a:r>
          </a:p>
        </p:txBody>
      </p:sp>
      <p:pic>
        <p:nvPicPr>
          <p:cNvPr id="248" name="Graphic 247">
            <a:extLst>
              <a:ext uri="{FF2B5EF4-FFF2-40B4-BE49-F238E27FC236}">
                <a16:creationId xmlns:a16="http://schemas.microsoft.com/office/drawing/2014/main" id="{4093BAA3-C4B8-E989-6669-4802FF14B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497" y="4390442"/>
            <a:ext cx="581347" cy="597496"/>
          </a:xfrm>
          <a:prstGeom prst="rect">
            <a:avLst/>
          </a:prstGeom>
        </p:spPr>
      </p:pic>
      <p:pic>
        <p:nvPicPr>
          <p:cNvPr id="250" name="Graphic 249">
            <a:extLst>
              <a:ext uri="{FF2B5EF4-FFF2-40B4-BE49-F238E27FC236}">
                <a16:creationId xmlns:a16="http://schemas.microsoft.com/office/drawing/2014/main" id="{C1B1D579-D397-06D3-9A21-D6CC8B1E7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8653" y="683324"/>
            <a:ext cx="4907191" cy="43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5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1F7B-51B4-ED08-6DEE-9CB2E05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Built-in Standard Library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9E56-CAFC-6B25-08DC-8489957C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0653" y="1557337"/>
            <a:ext cx="55911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7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829-6D64-E2BE-2F1D-A24A59A3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– Work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09CB2-490D-0D8D-CD3C-91FAB02BA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6524" y="943674"/>
            <a:ext cx="5126059" cy="3836293"/>
          </a:xfrm>
        </p:spPr>
        <p:txBody>
          <a:bodyPr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communication protocol specifications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F2328"/>
                </a:solidFill>
              </a:rPr>
              <a:t>+ meta-metamodel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architecture</a:t>
            </a:r>
            <a:r>
              <a:rPr lang="en-US" sz="1800" dirty="0">
                <a:solidFill>
                  <a:srgbClr val="1F2328"/>
                </a:solidFill>
              </a:rPr>
              <a:t> for cloud-based modeling tools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bindings</a:t>
            </a:r>
            <a:r>
              <a:rPr lang="en-US" sz="1800" dirty="0">
                <a:solidFill>
                  <a:srgbClr val="1F2328"/>
                </a:solidFill>
              </a:rPr>
              <a:t> in several programming languages</a:t>
            </a:r>
            <a:br>
              <a:rPr lang="en-US" sz="1800" dirty="0">
                <a:solidFill>
                  <a:srgbClr val="1F2328"/>
                </a:solidFill>
              </a:rPr>
            </a:br>
            <a:endParaRPr lang="en-US" sz="1800" dirty="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F2328"/>
                </a:solidFill>
              </a:rPr>
              <a:t>reference implementations</a:t>
            </a:r>
            <a:r>
              <a:rPr lang="en-US" sz="1800" dirty="0">
                <a:solidFill>
                  <a:srgbClr val="1F2328"/>
                </a:solidFill>
              </a:rPr>
              <a:t> and </a:t>
            </a:r>
            <a:r>
              <a:rPr lang="en-US" sz="1800" b="1" dirty="0">
                <a:solidFill>
                  <a:srgbClr val="1F2328"/>
                </a:solidFill>
              </a:rPr>
              <a:t>examples</a:t>
            </a:r>
            <a:endParaRPr lang="en-US" dirty="0"/>
          </a:p>
        </p:txBody>
      </p:sp>
      <p:pic>
        <p:nvPicPr>
          <p:cNvPr id="4" name="Google Shape;157;p18">
            <a:extLst>
              <a:ext uri="{FF2B5EF4-FFF2-40B4-BE49-F238E27FC236}">
                <a16:creationId xmlns:a16="http://schemas.microsoft.com/office/drawing/2014/main" id="{BDC0BB92-A6F0-DEA9-B787-79F28775322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1073445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8;p18">
            <a:extLst>
              <a:ext uri="{FF2B5EF4-FFF2-40B4-BE49-F238E27FC236}">
                <a16:creationId xmlns:a16="http://schemas.microsoft.com/office/drawing/2014/main" id="{377D2D81-8D73-C46E-AC08-4E8DC52E9D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11574" y="2134258"/>
            <a:ext cx="580325" cy="58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9;p18">
            <a:extLst>
              <a:ext uri="{FF2B5EF4-FFF2-40B4-BE49-F238E27FC236}">
                <a16:creationId xmlns:a16="http://schemas.microsoft.com/office/drawing/2014/main" id="{18AF5400-A2F8-3D87-BDBA-C7B0C7BC48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25" y="3035668"/>
            <a:ext cx="1055500" cy="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0;p18">
            <a:extLst>
              <a:ext uri="{FF2B5EF4-FFF2-40B4-BE49-F238E27FC236}">
                <a16:creationId xmlns:a16="http://schemas.microsoft.com/office/drawing/2014/main" id="{20B53C48-F097-85E6-18C3-13C80CF0F0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975" y="3848638"/>
            <a:ext cx="1055500" cy="70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58B553-AB6B-C333-9AC0-EB2E617009E1}"/>
              </a:ext>
            </a:extLst>
          </p:cNvPr>
          <p:cNvGrpSpPr/>
          <p:nvPr/>
        </p:nvGrpSpPr>
        <p:grpSpPr>
          <a:xfrm>
            <a:off x="8590159" y="1078858"/>
            <a:ext cx="487800" cy="3168567"/>
            <a:chOff x="7232925" y="1078858"/>
            <a:chExt cx="487800" cy="3168567"/>
          </a:xfrm>
        </p:grpSpPr>
        <p:sp>
          <p:nvSpPr>
            <p:cNvPr id="9" name="Google Shape;161;p18">
              <a:extLst>
                <a:ext uri="{FF2B5EF4-FFF2-40B4-BE49-F238E27FC236}">
                  <a16:creationId xmlns:a16="http://schemas.microsoft.com/office/drawing/2014/main" id="{B5FD5FEB-71B5-A4B3-9E5D-4FC105E13374}"/>
                </a:ext>
              </a:extLst>
            </p:cNvPr>
            <p:cNvSpPr/>
            <p:nvPr/>
          </p:nvSpPr>
          <p:spPr>
            <a:xfrm>
              <a:off x="7232925" y="1123525"/>
              <a:ext cx="487800" cy="31239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2;p18">
              <a:extLst>
                <a:ext uri="{FF2B5EF4-FFF2-40B4-BE49-F238E27FC236}">
                  <a16:creationId xmlns:a16="http://schemas.microsoft.com/office/drawing/2014/main" id="{3743CFFC-BFE1-2D1D-D2C6-1B46FC7232E4}"/>
                </a:ext>
              </a:extLst>
            </p:cNvPr>
            <p:cNvSpPr txBox="1"/>
            <p:nvPr/>
          </p:nvSpPr>
          <p:spPr>
            <a:xfrm rot="5400000">
              <a:off x="6955850" y="1406458"/>
              <a:ext cx="1055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Priority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898928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347</Words>
  <Application>Microsoft Office PowerPoint</Application>
  <PresentationFormat>On-screen Show (16:9)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Simple Light</vt:lpstr>
      <vt:lpstr>The LionWeb Initiative</vt:lpstr>
      <vt:lpstr>Mission and Activities</vt:lpstr>
      <vt:lpstr>Principles</vt:lpstr>
      <vt:lpstr>Reference Architecture: Parts</vt:lpstr>
      <vt:lpstr>Reference Architecture: Protocols</vt:lpstr>
      <vt:lpstr>Appendix</vt:lpstr>
      <vt:lpstr>Meta-Metamodel</vt:lpstr>
      <vt:lpstr>Built-in Standard Library</vt:lpstr>
      <vt:lpstr>What – Work Products</vt:lpstr>
      <vt:lpstr>What not – Out of Scope</vt:lpstr>
      <vt:lpstr>Who – Participation</vt:lpstr>
      <vt:lpstr>Where – Current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LionWeb Initiative</dc:title>
  <dc:creator>Niko</dc:creator>
  <cp:lastModifiedBy>Niko</cp:lastModifiedBy>
  <cp:revision>9</cp:revision>
  <dcterms:modified xsi:type="dcterms:W3CDTF">2023-09-28T11:36:07Z</dcterms:modified>
</cp:coreProperties>
</file>